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4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>
        <p:scale>
          <a:sx n="77" d="100"/>
          <a:sy n="77" d="100"/>
        </p:scale>
        <p:origin x="-246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59832" y="3356992"/>
            <a:ext cx="5637010" cy="1152128"/>
          </a:xfrm>
        </p:spPr>
        <p:txBody>
          <a:bodyPr>
            <a:normAutofit lnSpcReduction="10000"/>
          </a:bodyPr>
          <a:lstStyle/>
          <a:p>
            <a:r>
              <a:rPr lang="uk-UA" b="1" dirty="0" smtClean="0">
                <a:solidFill>
                  <a:srgbClr val="0070C0"/>
                </a:solidFill>
              </a:rPr>
              <a:t>Освітньо-професійна </a:t>
            </a:r>
            <a:r>
              <a:rPr lang="uk-UA" b="1" dirty="0" err="1" smtClean="0">
                <a:solidFill>
                  <a:srgbClr val="0070C0"/>
                </a:solidFill>
              </a:rPr>
              <a:t>програма«Міжнародна</a:t>
            </a:r>
            <a:r>
              <a:rPr lang="uk-UA" b="1" dirty="0" smtClean="0">
                <a:solidFill>
                  <a:srgbClr val="0070C0"/>
                </a:solidFill>
              </a:rPr>
              <a:t> </a:t>
            </a:r>
            <a:r>
              <a:rPr lang="uk-UA" b="1" dirty="0">
                <a:solidFill>
                  <a:srgbClr val="0070C0"/>
                </a:solidFill>
              </a:rPr>
              <a:t>економіка</a:t>
            </a:r>
            <a:r>
              <a:rPr lang="uk-UA" b="1" dirty="0" smtClean="0">
                <a:solidFill>
                  <a:srgbClr val="0070C0"/>
                </a:solidFill>
              </a:rPr>
              <a:t>»,</a:t>
            </a:r>
          </a:p>
          <a:p>
            <a:r>
              <a:rPr lang="uk-UA" b="1" dirty="0" smtClean="0">
                <a:solidFill>
                  <a:srgbClr val="0070C0"/>
                </a:solidFill>
              </a:rPr>
              <a:t> рівень вищої освіти «бакалавр</a:t>
            </a:r>
            <a:r>
              <a:rPr lang="uk-UA" b="1" dirty="0" smtClean="0">
                <a:solidFill>
                  <a:srgbClr val="0070C0"/>
                </a:solidFill>
              </a:rPr>
              <a:t>»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412776"/>
            <a:ext cx="7175351" cy="1793167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uk-UA" b="1" dirty="0" smtClean="0"/>
              <a:t>МІЖНАРОДНИЙ МАРКЕТИНГ</a:t>
            </a:r>
            <a:endParaRPr lang="uk-UA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8553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141"/>
    </mc:Choice>
    <mc:Fallback xmlns="">
      <p:transition spd="slow" advTm="914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467545" y="476672"/>
            <a:ext cx="8136904" cy="5649491"/>
          </a:xfrm>
        </p:spPr>
        <p:txBody>
          <a:bodyPr>
            <a:normAutofit fontScale="92500"/>
          </a:bodyPr>
          <a:lstStyle/>
          <a:p>
            <a:pPr marL="45720" indent="0" algn="ctr">
              <a:buNone/>
            </a:pPr>
            <a:r>
              <a:rPr lang="uk-UA" sz="3200" dirty="0"/>
              <a:t>«</a:t>
            </a:r>
            <a:r>
              <a:rPr lang="uk-UA" sz="3200" dirty="0" smtClean="0"/>
              <a:t>Міжнародний </a:t>
            </a:r>
            <a:r>
              <a:rPr lang="ru-RU" sz="3200" dirty="0" smtClean="0"/>
              <a:t>маркетинг</a:t>
            </a:r>
            <a:r>
              <a:rPr lang="ru-RU" sz="3200" dirty="0"/>
              <a:t>» </a:t>
            </a:r>
            <a:r>
              <a:rPr lang="ru-RU" sz="3200" dirty="0" smtClean="0"/>
              <a:t>- </a:t>
            </a:r>
            <a:r>
              <a:rPr lang="ru-RU" sz="3200" dirty="0" err="1"/>
              <a:t>сукупність</a:t>
            </a:r>
            <a:r>
              <a:rPr lang="ru-RU" sz="3200" dirty="0"/>
              <a:t> </a:t>
            </a:r>
            <a:r>
              <a:rPr lang="ru-RU" sz="3200" dirty="0" err="1"/>
              <a:t>принципів</a:t>
            </a:r>
            <a:r>
              <a:rPr lang="ru-RU" sz="3200" dirty="0"/>
              <a:t> комплексного системного </a:t>
            </a:r>
            <a:r>
              <a:rPr lang="ru-RU" sz="3200" dirty="0" err="1" smtClean="0"/>
              <a:t>управління</a:t>
            </a:r>
            <a:r>
              <a:rPr lang="ru-RU" sz="3200" dirty="0" smtClean="0"/>
              <a:t> </a:t>
            </a:r>
            <a:r>
              <a:rPr lang="ru-RU" sz="3200" dirty="0" err="1" smtClean="0"/>
              <a:t>міжнародною</a:t>
            </a:r>
            <a:r>
              <a:rPr lang="ru-RU" sz="3200" dirty="0" smtClean="0"/>
              <a:t> </a:t>
            </a:r>
            <a:r>
              <a:rPr lang="ru-RU" sz="3200" dirty="0"/>
              <a:t>маркетинговою </a:t>
            </a:r>
            <a:r>
              <a:rPr lang="ru-RU" sz="3200" dirty="0" err="1"/>
              <a:t>діяльністю</a:t>
            </a:r>
            <a:r>
              <a:rPr lang="ru-RU" sz="3200" dirty="0"/>
              <a:t> на </a:t>
            </a:r>
            <a:r>
              <a:rPr lang="ru-RU" sz="3200" dirty="0" err="1"/>
              <a:t>підприємстві</a:t>
            </a:r>
            <a:r>
              <a:rPr lang="ru-RU" sz="3200" dirty="0"/>
              <a:t> та </a:t>
            </a:r>
            <a:r>
              <a:rPr lang="ru-RU" sz="3200" dirty="0" err="1"/>
              <a:t>реалізація</a:t>
            </a:r>
            <a:endParaRPr lang="ru-RU" sz="3200" dirty="0"/>
          </a:p>
          <a:p>
            <a:pPr marL="45720" indent="0" algn="ctr">
              <a:buNone/>
            </a:pPr>
            <a:r>
              <a:rPr lang="ru-RU" sz="3200" dirty="0" err="1" smtClean="0"/>
              <a:t>основних</a:t>
            </a:r>
            <a:r>
              <a:rPr lang="ru-RU" sz="3200" dirty="0" smtClean="0"/>
              <a:t> </a:t>
            </a:r>
            <a:r>
              <a:rPr lang="ru-RU" sz="3200" dirty="0" err="1" smtClean="0"/>
              <a:t>функцій</a:t>
            </a:r>
            <a:r>
              <a:rPr lang="ru-RU" sz="3200" dirty="0" smtClean="0"/>
              <a:t> маркетингу у </a:t>
            </a:r>
            <a:r>
              <a:rPr lang="ru-RU" sz="3200" dirty="0" err="1" smtClean="0"/>
              <a:t>міжнародному</a:t>
            </a:r>
            <a:r>
              <a:rPr lang="ru-RU" sz="3200" dirty="0" smtClean="0"/>
              <a:t> </a:t>
            </a:r>
            <a:r>
              <a:rPr lang="ru-RU" sz="3200" dirty="0" err="1" smtClean="0"/>
              <a:t>бізнесі</a:t>
            </a:r>
            <a:r>
              <a:rPr lang="ru-RU" sz="3200" dirty="0" smtClean="0"/>
              <a:t>. </a:t>
            </a:r>
            <a:r>
              <a:rPr lang="ru-RU" sz="3200" dirty="0" err="1" smtClean="0"/>
              <a:t>Нагальним</a:t>
            </a:r>
            <a:r>
              <a:rPr lang="ru-RU" sz="3200" dirty="0" smtClean="0"/>
              <a:t> </a:t>
            </a:r>
            <a:r>
              <a:rPr lang="ru-RU" sz="3200" dirty="0" err="1" smtClean="0"/>
              <a:t>об’єктом</a:t>
            </a:r>
            <a:endParaRPr lang="ru-RU" sz="3200" dirty="0" smtClean="0"/>
          </a:p>
          <a:p>
            <a:pPr marL="45720" indent="0" algn="ctr">
              <a:buNone/>
            </a:pPr>
            <a:r>
              <a:rPr lang="ru-RU" sz="3200" dirty="0" err="1" smtClean="0"/>
              <a:t>уваги</a:t>
            </a:r>
            <a:r>
              <a:rPr lang="ru-RU" sz="3200" dirty="0" smtClean="0"/>
              <a:t> </a:t>
            </a:r>
            <a:r>
              <a:rPr lang="ru-RU" sz="3200" dirty="0" err="1"/>
              <a:t>дисципліни</a:t>
            </a:r>
            <a:r>
              <a:rPr lang="ru-RU" sz="3200" dirty="0"/>
              <a:t> є </a:t>
            </a:r>
            <a:r>
              <a:rPr lang="ru-RU" sz="3200" dirty="0" err="1"/>
              <a:t>вивчення</a:t>
            </a:r>
            <a:r>
              <a:rPr lang="ru-RU" sz="3200" dirty="0"/>
              <a:t> </a:t>
            </a:r>
            <a:r>
              <a:rPr lang="ru-RU" sz="3200" dirty="0" err="1"/>
              <a:t>співвідношень</a:t>
            </a:r>
            <a:r>
              <a:rPr lang="ru-RU" sz="3200" dirty="0"/>
              <a:t> </a:t>
            </a:r>
            <a:r>
              <a:rPr lang="ru-RU" sz="3200" dirty="0" err="1"/>
              <a:t>попиту</a:t>
            </a:r>
            <a:r>
              <a:rPr lang="ru-RU" sz="3200" dirty="0"/>
              <a:t> та </a:t>
            </a:r>
            <a:r>
              <a:rPr lang="ru-RU" sz="3200" dirty="0" err="1"/>
              <a:t>пропозицій</a:t>
            </a:r>
            <a:r>
              <a:rPr lang="ru-RU" sz="3200" dirty="0"/>
              <a:t> </a:t>
            </a:r>
            <a:r>
              <a:rPr lang="ru-RU" sz="3200" dirty="0" smtClean="0"/>
              <a:t>на </a:t>
            </a:r>
            <a:r>
              <a:rPr lang="ru-RU" sz="3200" dirty="0" err="1" smtClean="0"/>
              <a:t>зарубіжних</a:t>
            </a:r>
            <a:r>
              <a:rPr lang="ru-RU" sz="3200" dirty="0" smtClean="0"/>
              <a:t> </a:t>
            </a:r>
            <a:r>
              <a:rPr lang="ru-RU" sz="3200" dirty="0"/>
              <a:t>ринках, </a:t>
            </a:r>
            <a:r>
              <a:rPr lang="ru-RU" sz="3200" dirty="0" err="1"/>
              <a:t>їх</a:t>
            </a:r>
            <a:r>
              <a:rPr lang="ru-RU" sz="3200" dirty="0"/>
              <a:t> </a:t>
            </a:r>
            <a:r>
              <a:rPr lang="ru-RU" sz="3200" dirty="0" err="1"/>
              <a:t>кон’юнктури</a:t>
            </a:r>
            <a:r>
              <a:rPr lang="ru-RU" sz="3200" dirty="0"/>
              <a:t>, а також </a:t>
            </a:r>
            <a:r>
              <a:rPr lang="ru-RU" sz="3200" dirty="0" err="1"/>
              <a:t>способів</a:t>
            </a:r>
            <a:r>
              <a:rPr lang="ru-RU" sz="3200" dirty="0"/>
              <a:t> </a:t>
            </a:r>
            <a:r>
              <a:rPr lang="ru-RU" sz="3200" dirty="0" err="1" smtClean="0"/>
              <a:t>формування</a:t>
            </a:r>
            <a:r>
              <a:rPr lang="ru-RU" sz="3200" dirty="0" smtClean="0"/>
              <a:t> </a:t>
            </a:r>
            <a:r>
              <a:rPr lang="ru-RU" sz="3200" dirty="0" err="1"/>
              <a:t>попиту</a:t>
            </a:r>
            <a:r>
              <a:rPr lang="ru-RU" sz="3200" dirty="0"/>
              <a:t> </a:t>
            </a:r>
            <a:r>
              <a:rPr lang="ru-RU" sz="3200" dirty="0" smtClean="0"/>
              <a:t>на </a:t>
            </a:r>
            <a:r>
              <a:rPr lang="uk-UA" sz="3200" dirty="0" smtClean="0"/>
              <a:t>зарубіжних </a:t>
            </a:r>
            <a:r>
              <a:rPr lang="uk-UA" sz="3200" dirty="0"/>
              <a:t>ринках.</a:t>
            </a:r>
          </a:p>
          <a:p>
            <a:pPr algn="ctr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10341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7236">
        <p14:switch dir="r"/>
      </p:transition>
    </mc:Choice>
    <mc:Fallback xmlns="">
      <p:transition spd="slow" advTm="7236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848872" cy="2697480"/>
          </a:xfrm>
        </p:spPr>
        <p:txBody>
          <a:bodyPr>
            <a:normAutofit fontScale="92500"/>
          </a:bodyPr>
          <a:lstStyle/>
          <a:p>
            <a:pPr marL="45720" indent="0" algn="ctr">
              <a:buNone/>
            </a:pPr>
            <a:r>
              <a:rPr lang="uk-UA" b="1" dirty="0" smtClean="0"/>
              <a:t> </a:t>
            </a:r>
            <a:r>
              <a:rPr lang="uk-UA" sz="3600" b="1" dirty="0"/>
              <a:t>Метою</a:t>
            </a:r>
            <a:r>
              <a:rPr lang="uk-UA" sz="3600" dirty="0"/>
              <a:t> викладання навчальної дисципліни «Міжнародний маркетинг» є формування системи теоретичних знань і набуття практичних навичок у галузі міжнародного маркетингу. </a:t>
            </a:r>
            <a:endParaRPr lang="uk-UA" dirty="0"/>
          </a:p>
          <a:p>
            <a:endParaRPr lang="uk-UA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1" y="3918634"/>
            <a:ext cx="4926020" cy="2939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2915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6475">
        <p14:switch dir="r"/>
      </p:transition>
    </mc:Choice>
    <mc:Fallback xmlns="">
      <p:transition spd="slow" advTm="647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467544" y="332656"/>
            <a:ext cx="8208912" cy="489654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uk-UA" b="1" dirty="0" smtClean="0"/>
              <a:t>Основні </a:t>
            </a:r>
            <a:r>
              <a:rPr lang="uk-UA" b="1" dirty="0"/>
              <a:t>завдання </a:t>
            </a:r>
            <a:r>
              <a:rPr lang="uk-UA" b="1" dirty="0" smtClean="0"/>
              <a:t>вивчення курсу полягають </a:t>
            </a:r>
            <a:r>
              <a:rPr lang="uk-UA" b="1" dirty="0"/>
              <a:t>у</a:t>
            </a:r>
            <a:r>
              <a:rPr lang="uk-UA" b="1" dirty="0" smtClean="0"/>
              <a:t>:</a:t>
            </a:r>
          </a:p>
          <a:p>
            <a:pPr marL="45720" indent="0">
              <a:buNone/>
            </a:pPr>
            <a:r>
              <a:rPr lang="uk-UA" dirty="0" smtClean="0"/>
              <a:t> - усвідомленні </a:t>
            </a:r>
            <a:r>
              <a:rPr lang="uk-UA" dirty="0"/>
              <a:t>сутності й форм міжнародного маркетингу, методів дослідження економічного, соціально-культурного, політико-правового середовища міжнародної маркетингової діяльності; </a:t>
            </a:r>
            <a:endParaRPr lang="uk-UA" dirty="0" smtClean="0"/>
          </a:p>
          <a:p>
            <a:pPr marL="45720" indent="0">
              <a:buNone/>
            </a:pPr>
            <a:r>
              <a:rPr lang="uk-UA" dirty="0" smtClean="0"/>
              <a:t>- засвоєнні </a:t>
            </a:r>
            <a:r>
              <a:rPr lang="uk-UA" dirty="0"/>
              <a:t>методичних засад проведення міжнародних маркетингових досліджень, сегментації світового ринку і вибору цільових ринків, обґрунтуванні моделей виходу фірм на зарубіжні ринки, формуванні ефективного міжнародного маркетингового комплексу середовища міжнародної маркетингової  діяльності.</a:t>
            </a:r>
          </a:p>
        </p:txBody>
      </p:sp>
      <p:pic>
        <p:nvPicPr>
          <p:cNvPr id="5" name="Picture 2" descr="КАК САМОСТОЯТЕЛЬНО ПРОВЕСТИ АНАЛИЗ ЗАРУБЕЖНОГО РЫНКА?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980434"/>
            <a:ext cx="4787586" cy="2913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76279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18853">
        <p14:switch dir="r"/>
      </p:transition>
    </mc:Choice>
    <mc:Fallback xmlns="">
      <p:transition spd="slow" advTm="18853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728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/>
              <a:t>Курс  </a:t>
            </a:r>
            <a:r>
              <a:rPr lang="uk-UA" b="1" dirty="0" smtClean="0"/>
              <a:t>“Міжнародний маркетинг”</a:t>
            </a:r>
            <a:endParaRPr lang="uk-UA" b="1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323528" y="1772816"/>
            <a:ext cx="8496944" cy="4536504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sz="3200" dirty="0"/>
              <a:t>складається з </a:t>
            </a:r>
            <a:r>
              <a:rPr lang="uk-UA" sz="3200" dirty="0" smtClean="0"/>
              <a:t>8 </a:t>
            </a:r>
            <a:r>
              <a:rPr lang="uk-UA" sz="3200" dirty="0" smtClean="0"/>
              <a:t>змістових модулів: </a:t>
            </a:r>
            <a:endParaRPr lang="uk-UA" sz="3200" dirty="0" smtClean="0"/>
          </a:p>
          <a:p>
            <a:pPr marL="0" indent="0" algn="ctr">
              <a:buNone/>
            </a:pPr>
            <a:endParaRPr lang="uk-UA" sz="3200" dirty="0" smtClean="0"/>
          </a:p>
          <a:p>
            <a:pPr marL="45720" indent="0">
              <a:buNone/>
            </a:pPr>
            <a:r>
              <a:rPr lang="uk-UA" sz="2600" b="1" i="1" dirty="0"/>
              <a:t>Змістовий модуль 1.</a:t>
            </a:r>
            <a:r>
              <a:rPr lang="uk-UA" sz="2600" b="1" dirty="0"/>
              <a:t> Основи міжнародного маркетингу. </a:t>
            </a:r>
            <a:endParaRPr lang="uk-UA" sz="2600" b="1" dirty="0" smtClean="0"/>
          </a:p>
          <a:p>
            <a:pPr marL="45720" indent="0">
              <a:buNone/>
            </a:pPr>
            <a:r>
              <a:rPr lang="uk-UA" sz="2600" b="1" i="1" dirty="0"/>
              <a:t>Змістовий модуль 2.</a:t>
            </a:r>
            <a:r>
              <a:rPr lang="uk-UA" sz="2600" b="1" dirty="0"/>
              <a:t> </a:t>
            </a:r>
            <a:r>
              <a:rPr lang="uk-UA" sz="2600" b="1" i="1" dirty="0"/>
              <a:t>Міжнародні маркетингові дослідження</a:t>
            </a:r>
            <a:r>
              <a:rPr lang="uk-UA" sz="2600" b="1" dirty="0"/>
              <a:t>. </a:t>
            </a:r>
            <a:endParaRPr lang="uk-UA" sz="2600" b="1" dirty="0" smtClean="0"/>
          </a:p>
          <a:p>
            <a:pPr marL="45720" indent="0">
              <a:buNone/>
            </a:pPr>
            <a:r>
              <a:rPr lang="uk-UA" sz="2600" b="1" i="1" dirty="0" smtClean="0"/>
              <a:t>Змістовий </a:t>
            </a:r>
            <a:r>
              <a:rPr lang="uk-UA" sz="2600" b="1" i="1" dirty="0"/>
              <a:t>модуль 3. Сегментація світового </a:t>
            </a:r>
            <a:r>
              <a:rPr lang="uk-UA" sz="2600" b="1" i="1" dirty="0" smtClean="0"/>
              <a:t>ринку</a:t>
            </a:r>
          </a:p>
          <a:p>
            <a:pPr marL="45720" indent="0">
              <a:buNone/>
            </a:pPr>
            <a:r>
              <a:rPr lang="uk-UA" sz="2600" b="1" i="1" dirty="0"/>
              <a:t>Змістовий модуль 4. Вибір зарубіжних ринків</a:t>
            </a:r>
            <a:endParaRPr lang="uk-UA" sz="2600" b="1" dirty="0"/>
          </a:p>
          <a:p>
            <a:pPr marL="45720" indent="0">
              <a:buNone/>
            </a:pPr>
            <a:r>
              <a:rPr lang="uk-UA" sz="2600" b="1" i="1" dirty="0"/>
              <a:t>Змістовий модуль 5. </a:t>
            </a:r>
            <a:r>
              <a:rPr lang="uk-UA" sz="2600" b="1" dirty="0"/>
              <a:t>Особливості формування міжнародного маркетингового комплексу</a:t>
            </a:r>
          </a:p>
          <a:p>
            <a:pPr marL="45720" indent="0">
              <a:buNone/>
            </a:pPr>
            <a:r>
              <a:rPr lang="uk-UA" sz="2600" b="1" i="1" dirty="0"/>
              <a:t>Змістовий модуль 6. Міжнародна цінова </a:t>
            </a:r>
            <a:r>
              <a:rPr lang="uk-UA" sz="2600" b="1" i="1" dirty="0" smtClean="0"/>
              <a:t>політика</a:t>
            </a:r>
          </a:p>
          <a:p>
            <a:pPr marL="45720" indent="0">
              <a:buNone/>
            </a:pPr>
            <a:r>
              <a:rPr lang="uk-UA" sz="2600" b="1" i="1" dirty="0"/>
              <a:t>Змістовий модуль 7. Міжнародні канали розподілу</a:t>
            </a:r>
            <a:endParaRPr lang="uk-UA" sz="2600" b="1" dirty="0"/>
          </a:p>
          <a:p>
            <a:pPr marL="45720" indent="0">
              <a:buNone/>
            </a:pPr>
            <a:r>
              <a:rPr lang="uk-UA" sz="2600" b="1" i="1" dirty="0"/>
              <a:t>Змістовий модуль 8. Міжнародні маркетингові комунікації</a:t>
            </a:r>
            <a:endParaRPr lang="uk-UA" sz="2600" b="1" dirty="0"/>
          </a:p>
          <a:p>
            <a:pPr marL="45720" indent="0">
              <a:buNone/>
            </a:pPr>
            <a:endParaRPr lang="uk-UA" sz="1600" dirty="0"/>
          </a:p>
          <a:p>
            <a:pPr marL="45720" indent="0">
              <a:buNone/>
            </a:pPr>
            <a:endParaRPr lang="uk-UA" sz="3200" dirty="0"/>
          </a:p>
          <a:p>
            <a:endParaRPr lang="uk-UA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2787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13012">
        <p14:switch dir="r"/>
      </p:transition>
    </mc:Choice>
    <mc:Fallback xmlns="">
      <p:transition spd="slow" advTm="1301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650512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У результаті вивчення навчальної дисципліни студент повинен</a:t>
            </a:r>
            <a:br>
              <a:rPr lang="uk-UA" b="1" dirty="0"/>
            </a:br>
            <a:endParaRPr lang="uk-UA" b="1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251521" y="1844824"/>
            <a:ext cx="8568952" cy="4608512"/>
          </a:xfrm>
        </p:spPr>
        <p:txBody>
          <a:bodyPr>
            <a:normAutofit fontScale="62500" lnSpcReduction="20000"/>
          </a:bodyPr>
          <a:lstStyle/>
          <a:p>
            <a:r>
              <a:rPr lang="uk-UA" b="1" dirty="0"/>
              <a:t>знати</a:t>
            </a:r>
            <a:r>
              <a:rPr lang="uk-UA" dirty="0"/>
              <a:t>: </a:t>
            </a:r>
          </a:p>
          <a:p>
            <a:r>
              <a:rPr lang="uk-UA" dirty="0"/>
              <a:t>- термінологічні поняття, визначення, предмет, об’єкт та методи дослідження дисципліни;</a:t>
            </a:r>
          </a:p>
          <a:p>
            <a:r>
              <a:rPr lang="uk-UA" dirty="0"/>
              <a:t>- законодавчі та нормативні акти, що використовуються для вивчення предмету дисципліни;</a:t>
            </a:r>
          </a:p>
          <a:p>
            <a:r>
              <a:rPr lang="uk-UA" dirty="0"/>
              <a:t>- теоретичні та методологічні основи здійснення міжнародного маркетингу;</a:t>
            </a:r>
          </a:p>
          <a:p>
            <a:r>
              <a:rPr lang="uk-UA" dirty="0"/>
              <a:t>- методи і складові аналізу зарубіжних ринків та підходи до його проведення;</a:t>
            </a:r>
          </a:p>
          <a:p>
            <a:r>
              <a:rPr lang="uk-UA" dirty="0"/>
              <a:t>- основні засади та підходи щодо сегментування зовнішніх ринків;</a:t>
            </a:r>
          </a:p>
          <a:p>
            <a:r>
              <a:rPr lang="uk-UA" dirty="0"/>
              <a:t>- способи вибору міжнародного ринку та можливі стратегії виходу на нього;</a:t>
            </a:r>
          </a:p>
          <a:p>
            <a:r>
              <a:rPr lang="uk-UA" dirty="0"/>
              <a:t>- стратегічні альтернативи та основні міжнародні маркетингові стратегії;</a:t>
            </a:r>
          </a:p>
          <a:p>
            <a:r>
              <a:rPr lang="uk-UA" dirty="0"/>
              <a:t>- основи розробки елементів комплексу міжнародного маркетингу;</a:t>
            </a:r>
          </a:p>
          <a:p>
            <a:r>
              <a:rPr lang="uk-UA" dirty="0"/>
              <a:t>- сучасні тенденції розвитку та проблеми міжнародного маркетингу;</a:t>
            </a:r>
          </a:p>
          <a:p>
            <a:r>
              <a:rPr lang="uk-UA" b="1" dirty="0"/>
              <a:t>уміти</a:t>
            </a:r>
            <a:r>
              <a:rPr lang="uk-UA" dirty="0"/>
              <a:t>:</a:t>
            </a:r>
          </a:p>
          <a:p>
            <a:r>
              <a:rPr lang="uk-UA" dirty="0"/>
              <a:t>- аналізувати навколишнє середовище міжнародного маркетингу;</a:t>
            </a:r>
          </a:p>
          <a:p>
            <a:r>
              <a:rPr lang="uk-UA" dirty="0"/>
              <a:t>- </a:t>
            </a:r>
            <a:r>
              <a:rPr lang="uk-UA" dirty="0" err="1"/>
              <a:t>ранжувати</a:t>
            </a:r>
            <a:r>
              <a:rPr lang="uk-UA" dirty="0"/>
              <a:t> та обирати міжнародні ринки;</a:t>
            </a:r>
          </a:p>
          <a:p>
            <a:r>
              <a:rPr lang="uk-UA" dirty="0"/>
              <a:t>- обирати способи (стратегії) виходу на зовнішній ринок;</a:t>
            </a:r>
          </a:p>
          <a:p>
            <a:r>
              <a:rPr lang="uk-UA" dirty="0"/>
              <a:t>- приймати рішення щодо вибору стратегічних альтернатив розвитку міжнародної маркетингової діяльності;</a:t>
            </a:r>
          </a:p>
          <a:p>
            <a:r>
              <a:rPr lang="uk-UA" dirty="0"/>
              <a:t>- формувати товарні стратегії міжнародного маркетингу;</a:t>
            </a:r>
          </a:p>
          <a:p>
            <a:r>
              <a:rPr lang="uk-UA" dirty="0"/>
              <a:t>- оцінювати міжнародний життєвий цикл товару;</a:t>
            </a:r>
          </a:p>
          <a:p>
            <a:endParaRPr lang="uk-UA" dirty="0"/>
          </a:p>
          <a:p>
            <a:endParaRPr lang="uk-UA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5794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15341">
        <p14:switch dir="r"/>
      </p:transition>
    </mc:Choice>
    <mc:Fallback xmlns="">
      <p:transition spd="slow" advTm="15341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2.3|2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2.5|2.4|2.9|2.5|2.4|2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3.2|3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6.9"/>
</p:tagLst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74</TotalTime>
  <Words>379</Words>
  <Application>Microsoft Office PowerPoint</Application>
  <PresentationFormat>Экран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Воздушный поток</vt:lpstr>
      <vt:lpstr>МІЖНАРОДНИЙ МАРКЕТИНГ</vt:lpstr>
      <vt:lpstr>Презентация PowerPoint</vt:lpstr>
      <vt:lpstr>Презентация PowerPoint</vt:lpstr>
      <vt:lpstr>Презентация PowerPoint</vt:lpstr>
      <vt:lpstr>Курс  “Міжнародний маркетинг”</vt:lpstr>
      <vt:lpstr>У результаті вивчення навчальної дисципліни студент повинен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ЗОВНІШНЬОЕКОНОМІЧНОЇ ДІЯЛЬНОСТІ ПІДПРИЄМСТВА</dc:title>
  <dc:creator>Наташа</dc:creator>
  <cp:lastModifiedBy>Наташа</cp:lastModifiedBy>
  <cp:revision>12</cp:revision>
  <dcterms:created xsi:type="dcterms:W3CDTF">2016-01-28T05:54:17Z</dcterms:created>
  <dcterms:modified xsi:type="dcterms:W3CDTF">2022-01-17T07:14:38Z</dcterms:modified>
</cp:coreProperties>
</file>