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6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6" r:id="rId10"/>
    <p:sldId id="267" r:id="rId11"/>
    <p:sldId id="264" r:id="rId12"/>
    <p:sldId id="269" r:id="rId13"/>
    <p:sldId id="268" r:id="rId14"/>
    <p:sldId id="270" r:id="rId15"/>
    <p:sldId id="295" r:id="rId16"/>
    <p:sldId id="271" r:id="rId17"/>
    <p:sldId id="272" r:id="rId18"/>
    <p:sldId id="273" r:id="rId19"/>
    <p:sldId id="274" r:id="rId20"/>
    <p:sldId id="275" r:id="rId21"/>
    <p:sldId id="276" r:id="rId22"/>
    <p:sldId id="296" r:id="rId23"/>
    <p:sldId id="297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98" r:id="rId37"/>
    <p:sldId id="289" r:id="rId38"/>
    <p:sldId id="290" r:id="rId39"/>
    <p:sldId id="291" r:id="rId40"/>
    <p:sldId id="299" r:id="rId41"/>
    <p:sldId id="292" r:id="rId42"/>
    <p:sldId id="293" r:id="rId43"/>
    <p:sldId id="301" r:id="rId44"/>
    <p:sldId id="294" r:id="rId45"/>
    <p:sldId id="300" r:id="rId46"/>
    <p:sldId id="302" r:id="rId47"/>
    <p:sldId id="304" r:id="rId48"/>
    <p:sldId id="303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838" autoAdjust="0"/>
    <p:restoredTop sz="94660"/>
  </p:normalViewPr>
  <p:slideViewPr>
    <p:cSldViewPr>
      <p:cViewPr>
        <p:scale>
          <a:sx n="100" d="100"/>
          <a:sy n="100" d="100"/>
        </p:scale>
        <p:origin x="-28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9B383-7B02-4BBA-8D05-F33431FEBF65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02C88-0408-4E4C-8D3C-81D15B064A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573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02C88-0408-4E4C-8D3C-81D15B064AE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5784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sh dir="u"/>
  </p:transition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microsoft.com/office/2007/relationships/hdphoto" Target="../media/hdphoto10.wdp"/><Relationship Id="rId9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microsoft.com/office/2007/relationships/hdphoto" Target="../media/hdphoto15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microsoft.com/office/2007/relationships/hdphoto" Target="../media/hdphoto14.wdp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59.png"/><Relationship Id="rId4" Type="http://schemas.microsoft.com/office/2007/relationships/hdphoto" Target="../media/hdphoto16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hyperlink" Target="https://studopedia.com.ua/1_159820_oborotni-sistemi-vodopostachannya.html" TargetMode="External"/><Relationship Id="rId7" Type="http://schemas.openxmlformats.org/officeDocument/2006/relationships/hyperlink" Target="https://www.google.com/search?q=%25" TargetMode="External"/><Relationship Id="rId2" Type="http://schemas.openxmlformats.org/officeDocument/2006/relationships/hyperlink" Target="http://masters.donntu.org/2012/feht/tkachenko/diss/indexu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search" TargetMode="External"/><Relationship Id="rId5" Type="http://schemas.openxmlformats.org/officeDocument/2006/relationships/hyperlink" Target="https://uk.wikipedia.org/wiki/%25" TargetMode="External"/><Relationship Id="rId4" Type="http://schemas.openxmlformats.org/officeDocument/2006/relationships/hyperlink" Target="https://terman-s.ru/raznoe-2/dymososy-chto-takoe-dymosos-dlya-kotla-i-kakie-ego-vidy-sushhestvuyut.html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844824"/>
            <a:ext cx="8568952" cy="23762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ІДЗ з </a:t>
            </a:r>
            <a:r>
              <a:rPr lang="ru-RU" sz="4000" b="1" dirty="0" err="1" smtClean="0"/>
              <a:t>дисципліни«Техноекологія</a:t>
            </a:r>
            <a:r>
              <a:rPr lang="ru-RU" sz="4000" b="1" dirty="0" smtClean="0"/>
              <a:t>»</a:t>
            </a:r>
            <a:br>
              <a:rPr lang="ru-RU" sz="4000" b="1" dirty="0" smtClean="0"/>
            </a:br>
            <a:r>
              <a:rPr lang="ru-RU" sz="4000" b="1" dirty="0" err="1" smtClean="0"/>
              <a:t>Лекц</a:t>
            </a:r>
            <a:r>
              <a:rPr lang="uk-UA" sz="4000" b="1" dirty="0"/>
              <a:t>і</a:t>
            </a:r>
            <a:r>
              <a:rPr lang="ru-RU" sz="4000" b="1" dirty="0"/>
              <a:t>я № 4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Тема: </a:t>
            </a:r>
            <a:r>
              <a:rPr lang="ru-RU" sz="4000" b="1" dirty="0" err="1" smtClean="0"/>
              <a:t>Металург</a:t>
            </a:r>
            <a:r>
              <a:rPr lang="uk-UA" sz="4000" b="1" dirty="0"/>
              <a:t>і</a:t>
            </a:r>
            <a:r>
              <a:rPr lang="ru-RU" sz="4000" b="1" dirty="0" err="1"/>
              <a:t>йний</a:t>
            </a:r>
            <a:r>
              <a:rPr lang="ru-RU" sz="4000" b="1" dirty="0"/>
              <a:t> комплекс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2290" name="Picture 2" descr="Промышленность и энергетика PNG фото скачать бесплатно | Hot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01" b="90297" l="250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0" b="29543"/>
          <a:stretch/>
        </p:blipFill>
        <p:spPr bwMode="auto">
          <a:xfrm>
            <a:off x="0" y="4246024"/>
            <a:ext cx="5724128" cy="258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8211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975" y="465137"/>
            <a:ext cx="86409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/>
              <a:t>Одержання</a:t>
            </a:r>
            <a:r>
              <a:rPr lang="ru-RU" sz="2400" dirty="0"/>
              <a:t> </a:t>
            </a:r>
            <a:r>
              <a:rPr lang="ru-RU" sz="2400" dirty="0" err="1"/>
              <a:t>чавуну</a:t>
            </a:r>
            <a:r>
              <a:rPr lang="ru-RU" sz="2400" dirty="0"/>
              <a:t> </a:t>
            </a:r>
            <a:r>
              <a:rPr lang="ru-RU" sz="2400" dirty="0" err="1"/>
              <a:t>можна</a:t>
            </a:r>
            <a:r>
              <a:rPr lang="ru-RU" sz="2400" dirty="0"/>
              <a:t> </a:t>
            </a:r>
            <a:r>
              <a:rPr lang="ru-RU" sz="2400" dirty="0" err="1"/>
              <a:t>описати</a:t>
            </a:r>
            <a:r>
              <a:rPr lang="ru-RU" sz="2400" dirty="0"/>
              <a:t> </a:t>
            </a:r>
            <a:r>
              <a:rPr lang="ru-RU" sz="2400" dirty="0" err="1"/>
              <a:t>загальною</a:t>
            </a:r>
            <a:r>
              <a:rPr lang="ru-RU" sz="2400" dirty="0"/>
              <a:t> схемою: </a:t>
            </a:r>
            <a:r>
              <a:rPr lang="ru-RU" sz="2400" dirty="0" err="1"/>
              <a:t>підготовка</a:t>
            </a:r>
            <a:r>
              <a:rPr lang="ru-RU" sz="2400" dirty="0"/>
              <a:t> </a:t>
            </a:r>
            <a:r>
              <a:rPr lang="ru-RU" sz="2400" dirty="0" err="1"/>
              <a:t>руди</a:t>
            </a:r>
            <a:r>
              <a:rPr lang="ru-RU" sz="2400" dirty="0"/>
              <a:t> - </a:t>
            </a:r>
            <a:r>
              <a:rPr lang="ru-RU" sz="2400" dirty="0" err="1"/>
              <a:t>завантаження</a:t>
            </a:r>
            <a:r>
              <a:rPr lang="ru-RU" sz="2400" dirty="0"/>
              <a:t> </a:t>
            </a:r>
            <a:r>
              <a:rPr lang="ru-RU" sz="2400" dirty="0" err="1"/>
              <a:t>печі</a:t>
            </a:r>
            <a:r>
              <a:rPr lang="ru-RU" sz="2400" dirty="0"/>
              <a:t> - </a:t>
            </a:r>
            <a:r>
              <a:rPr lang="ru-RU" sz="2400" dirty="0" err="1"/>
              <a:t>доменний</a:t>
            </a:r>
            <a:r>
              <a:rPr lang="ru-RU" sz="2400" dirty="0"/>
              <a:t> </a:t>
            </a:r>
            <a:r>
              <a:rPr lang="ru-RU" sz="2400" dirty="0" err="1"/>
              <a:t>процес</a:t>
            </a:r>
            <a:r>
              <a:rPr lang="ru-RU" sz="2400" dirty="0"/>
              <a:t> - </a:t>
            </a:r>
            <a:r>
              <a:rPr lang="ru-RU" sz="2400" dirty="0" err="1" smtClean="0"/>
              <a:t>чавун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r>
              <a:rPr lang="ru-RU" sz="2400" dirty="0" err="1" smtClean="0"/>
              <a:t>Вихідними</a:t>
            </a:r>
            <a:r>
              <a:rPr lang="ru-RU" sz="2400" dirty="0" smtClean="0"/>
              <a:t> </a:t>
            </a:r>
            <a:r>
              <a:rPr lang="ru-RU" sz="2400" dirty="0" err="1"/>
              <a:t>матеріалами</a:t>
            </a:r>
            <a:r>
              <a:rPr lang="ru-RU" sz="2400" dirty="0"/>
              <a:t> для </a:t>
            </a:r>
            <a:r>
              <a:rPr lang="ru-RU" sz="2400" dirty="0" err="1"/>
              <a:t>отримання</a:t>
            </a:r>
            <a:r>
              <a:rPr lang="ru-RU" sz="2400" dirty="0"/>
              <a:t> </a:t>
            </a:r>
            <a:r>
              <a:rPr lang="ru-RU" sz="2400" dirty="0" err="1"/>
              <a:t>чавуну</a:t>
            </a:r>
            <a:r>
              <a:rPr lang="ru-RU" sz="2400" dirty="0"/>
              <a:t> є </a:t>
            </a:r>
            <a:r>
              <a:rPr lang="ru-RU" sz="2400" dirty="0" err="1"/>
              <a:t>залізорудні</a:t>
            </a:r>
            <a:r>
              <a:rPr lang="ru-RU" sz="2400" dirty="0"/>
              <a:t> </a:t>
            </a:r>
            <a:r>
              <a:rPr lang="ru-RU" sz="2400" dirty="0" err="1"/>
              <a:t>матері­али</a:t>
            </a:r>
            <a:r>
              <a:rPr lang="ru-RU" sz="2400" dirty="0"/>
              <a:t> (руда, агломерат, </a:t>
            </a:r>
            <a:r>
              <a:rPr lang="ru-RU" sz="2400" dirty="0" err="1"/>
              <a:t>окатки</a:t>
            </a:r>
            <a:r>
              <a:rPr lang="ru-RU" sz="2400" dirty="0"/>
              <a:t>), </a:t>
            </a:r>
            <a:r>
              <a:rPr lang="ru-RU" sz="2400" dirty="0" err="1"/>
              <a:t>флюси</a:t>
            </a:r>
            <a:r>
              <a:rPr lang="ru-RU" sz="2400" dirty="0"/>
              <a:t> і кокс. </a:t>
            </a:r>
            <a:r>
              <a:rPr lang="ru-RU" sz="2400" dirty="0" err="1"/>
              <a:t>Їхню</a:t>
            </a:r>
            <a:r>
              <a:rPr lang="ru-RU" sz="2400" dirty="0"/>
              <a:t> </a:t>
            </a:r>
            <a:r>
              <a:rPr lang="ru-RU" sz="2400" dirty="0" err="1"/>
              <a:t>суміш</a:t>
            </a:r>
            <a:r>
              <a:rPr lang="ru-RU" sz="2400" dirty="0"/>
              <a:t>, </a:t>
            </a:r>
            <a:r>
              <a:rPr lang="ru-RU" sz="2400" dirty="0" err="1"/>
              <a:t>складену</a:t>
            </a:r>
            <a:r>
              <a:rPr lang="ru-RU" sz="2400" dirty="0"/>
              <a:t> у </a:t>
            </a:r>
            <a:r>
              <a:rPr lang="ru-RU" sz="2400" dirty="0" err="1"/>
              <a:t>відповідних</a:t>
            </a:r>
            <a:r>
              <a:rPr lang="ru-RU" sz="2400" dirty="0"/>
              <a:t> </a:t>
            </a:r>
            <a:r>
              <a:rPr lang="ru-RU" sz="2400" dirty="0" err="1"/>
              <a:t>пропорціях</a:t>
            </a:r>
            <a:r>
              <a:rPr lang="ru-RU" sz="2400" dirty="0"/>
              <a:t>, </a:t>
            </a:r>
            <a:r>
              <a:rPr lang="ru-RU" sz="2400" dirty="0" err="1"/>
              <a:t>називають</a:t>
            </a:r>
            <a:r>
              <a:rPr lang="ru-RU" sz="2400" dirty="0"/>
              <a:t> доменною шихтою</a:t>
            </a:r>
            <a:r>
              <a:rPr lang="ru-RU" sz="2400" dirty="0" smtClean="0"/>
              <a:t>.</a:t>
            </a:r>
            <a:endParaRPr lang="ru-RU" sz="2400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AutoShape 2" descr="Файл:Охлаждение агломерата.jpg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Файл:Охлаждение агломерата.jpg — Википед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Агломерат (металлургия) — Википеди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Агломерат (металлургия) — Википедия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2" name="Picture 10" descr="Роль кокса в доменном процессе | Металлургический портал MetalSpace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35742"/>
            <a:ext cx="4644516" cy="313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ЕВРАЗ КГОК повышает качество агломера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75" y="3429000"/>
            <a:ext cx="3096344" cy="314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лево 6"/>
          <p:cNvSpPr/>
          <p:nvPr/>
        </p:nvSpPr>
        <p:spPr>
          <a:xfrm rot="9429910">
            <a:off x="3389513" y="5926676"/>
            <a:ext cx="1546638" cy="408077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5234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1703"/>
            <a:ext cx="5328592" cy="548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822307" y="621703"/>
            <a:ext cx="313285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Рис. </a:t>
            </a:r>
            <a:r>
              <a:rPr lang="ru-RU" sz="1600" dirty="0" smtClean="0"/>
              <a:t>1 </a:t>
            </a:r>
            <a:r>
              <a:rPr lang="ru-RU" sz="1600" dirty="0" err="1"/>
              <a:t>Спрощена</a:t>
            </a:r>
            <a:r>
              <a:rPr lang="ru-RU" sz="1600" dirty="0"/>
              <a:t> </a:t>
            </a:r>
            <a:r>
              <a:rPr lang="ru-RU" sz="1600" dirty="0" err="1"/>
              <a:t>технологічна</a:t>
            </a:r>
            <a:r>
              <a:rPr lang="ru-RU" sz="1600" dirty="0"/>
              <a:t> схема </a:t>
            </a:r>
            <a:r>
              <a:rPr lang="ru-RU" sz="1600" dirty="0" err="1"/>
              <a:t>виробництва</a:t>
            </a:r>
            <a:r>
              <a:rPr lang="ru-RU" sz="1600" dirty="0"/>
              <a:t> </a:t>
            </a:r>
            <a:r>
              <a:rPr lang="ru-RU" sz="1600" dirty="0" err="1"/>
              <a:t>чавуну</a:t>
            </a:r>
            <a:endParaRPr lang="ru-RU" sz="1600" dirty="0"/>
          </a:p>
          <a:p>
            <a:pPr algn="ctr"/>
            <a:r>
              <a:rPr lang="ru-RU" sz="1600" dirty="0"/>
              <a:t>та </a:t>
            </a:r>
            <a:r>
              <a:rPr lang="ru-RU" sz="1600" dirty="0" err="1"/>
              <a:t>сталі</a:t>
            </a:r>
            <a:r>
              <a:rPr lang="ru-RU" sz="1600" dirty="0"/>
              <a:t>:</a:t>
            </a:r>
          </a:p>
          <a:p>
            <a:r>
              <a:rPr lang="ru-RU" sz="1600" dirty="0"/>
              <a:t>а) </a:t>
            </a:r>
            <a:r>
              <a:rPr lang="ru-RU" sz="1600" dirty="0" err="1"/>
              <a:t>чавуну</a:t>
            </a:r>
            <a:r>
              <a:rPr lang="ru-RU" sz="1600" dirty="0"/>
              <a:t>: </a:t>
            </a:r>
            <a:endParaRPr lang="ru-RU" sz="1600" dirty="0" smtClean="0"/>
          </a:p>
          <a:p>
            <a:r>
              <a:rPr lang="ru-RU" sz="1600" dirty="0" smtClean="0"/>
              <a:t>1 </a:t>
            </a:r>
            <a:r>
              <a:rPr lang="ru-RU" sz="1600" dirty="0"/>
              <a:t>- кокс; </a:t>
            </a:r>
            <a:endParaRPr lang="ru-RU" sz="1600" dirty="0" smtClean="0"/>
          </a:p>
          <a:p>
            <a:r>
              <a:rPr lang="ru-RU" sz="1600" dirty="0" smtClean="0"/>
              <a:t>2 </a:t>
            </a:r>
            <a:r>
              <a:rPr lang="ru-RU" sz="1600" dirty="0"/>
              <a:t>- агломерат; 3 -шихта; </a:t>
            </a:r>
            <a:endParaRPr lang="ru-RU" sz="1600" dirty="0" smtClean="0"/>
          </a:p>
          <a:p>
            <a:r>
              <a:rPr lang="ru-RU" sz="1600" dirty="0" smtClean="0"/>
              <a:t>4 </a:t>
            </a:r>
            <a:r>
              <a:rPr lang="ru-RU" sz="1600" dirty="0"/>
              <a:t>- </a:t>
            </a:r>
            <a:r>
              <a:rPr lang="ru-RU" sz="1600" dirty="0" err="1"/>
              <a:t>подавання</a:t>
            </a:r>
            <a:r>
              <a:rPr lang="ru-RU" sz="1600" dirty="0"/>
              <a:t> </a:t>
            </a:r>
            <a:r>
              <a:rPr lang="ru-RU" sz="1600" dirty="0" err="1"/>
              <a:t>шихти</a:t>
            </a:r>
            <a:r>
              <a:rPr lang="ru-RU" sz="1600" dirty="0"/>
              <a:t> у </a:t>
            </a:r>
            <a:r>
              <a:rPr lang="ru-RU" sz="1600" dirty="0" err="1"/>
              <a:t>доменну</a:t>
            </a:r>
            <a:r>
              <a:rPr lang="ru-RU" sz="1600" dirty="0"/>
              <a:t> </a:t>
            </a:r>
            <a:r>
              <a:rPr lang="ru-RU" sz="1600" dirty="0" err="1"/>
              <a:t>піч</a:t>
            </a:r>
            <a:r>
              <a:rPr lang="ru-RU" sz="1600" dirty="0"/>
              <a:t>; 5 - </a:t>
            </a:r>
            <a:r>
              <a:rPr lang="ru-RU" sz="1600" dirty="0" err="1"/>
              <a:t>доменна</a:t>
            </a:r>
            <a:r>
              <a:rPr lang="ru-RU" sz="1600" dirty="0"/>
              <a:t> </a:t>
            </a:r>
            <a:r>
              <a:rPr lang="ru-RU" sz="1600" dirty="0" err="1"/>
              <a:t>піч</a:t>
            </a:r>
            <a:r>
              <a:rPr lang="ru-RU" sz="1600" dirty="0"/>
              <a:t>; </a:t>
            </a:r>
            <a:endParaRPr lang="ru-RU" sz="1600" dirty="0" smtClean="0"/>
          </a:p>
          <a:p>
            <a:r>
              <a:rPr lang="ru-RU" sz="1600" dirty="0" smtClean="0"/>
              <a:t>6 </a:t>
            </a:r>
            <a:r>
              <a:rPr lang="ru-RU" sz="1600" dirty="0"/>
              <a:t>- </a:t>
            </a:r>
            <a:r>
              <a:rPr lang="ru-RU" sz="1600" dirty="0" err="1"/>
              <a:t>очищення</a:t>
            </a:r>
            <a:r>
              <a:rPr lang="ru-RU" sz="1600" dirty="0"/>
              <a:t> колошникового газу; 7 - </a:t>
            </a:r>
            <a:r>
              <a:rPr lang="ru-RU" sz="1600" dirty="0" err="1"/>
              <a:t>кисневий</a:t>
            </a:r>
            <a:r>
              <a:rPr lang="ru-RU" sz="1600" dirty="0"/>
              <a:t> </a:t>
            </a:r>
            <a:r>
              <a:rPr lang="ru-RU" sz="1600" dirty="0" err="1"/>
              <a:t>компресор</a:t>
            </a:r>
            <a:r>
              <a:rPr lang="ru-RU" sz="1600" dirty="0"/>
              <a:t>;</a:t>
            </a:r>
          </a:p>
          <a:p>
            <a:r>
              <a:rPr lang="ru-RU" sz="1600" dirty="0"/>
              <a:t>8 - </a:t>
            </a:r>
            <a:r>
              <a:rPr lang="ru-RU" sz="1600" dirty="0" err="1"/>
              <a:t>повітронагрівачі</a:t>
            </a:r>
            <a:r>
              <a:rPr lang="ru-RU" sz="1600" dirty="0"/>
              <a:t>; </a:t>
            </a:r>
            <a:endParaRPr lang="ru-RU" sz="1600" dirty="0" smtClean="0"/>
          </a:p>
          <a:p>
            <a:r>
              <a:rPr lang="ru-RU" sz="1600" dirty="0" smtClean="0"/>
              <a:t>9 </a:t>
            </a:r>
            <a:r>
              <a:rPr lang="ru-RU" sz="1600" dirty="0"/>
              <a:t>- розлив </a:t>
            </a:r>
            <a:r>
              <a:rPr lang="ru-RU" sz="1600" dirty="0" err="1"/>
              <a:t>чавуну</a:t>
            </a:r>
            <a:r>
              <a:rPr lang="ru-RU" sz="1600" dirty="0"/>
              <a:t>; 10 - </a:t>
            </a:r>
            <a:r>
              <a:rPr lang="ru-RU" sz="1600" dirty="0" err="1"/>
              <a:t>міксер</a:t>
            </a:r>
            <a:r>
              <a:rPr lang="ru-RU" sz="1600" dirty="0"/>
              <a:t> </a:t>
            </a:r>
            <a:endParaRPr lang="ru-RU" sz="1600" dirty="0" smtClean="0"/>
          </a:p>
          <a:p>
            <a:r>
              <a:rPr lang="ru-RU" sz="1600" dirty="0" smtClean="0"/>
              <a:t>б</a:t>
            </a:r>
            <a:r>
              <a:rPr lang="ru-RU" sz="1600" dirty="0"/>
              <a:t>) </a:t>
            </a:r>
            <a:r>
              <a:rPr lang="ru-RU" sz="1600" dirty="0" err="1"/>
              <a:t>сталі</a:t>
            </a:r>
            <a:r>
              <a:rPr lang="ru-RU" sz="1600" dirty="0"/>
              <a:t>: </a:t>
            </a:r>
            <a:endParaRPr lang="ru-RU" sz="1600" dirty="0" smtClean="0"/>
          </a:p>
          <a:p>
            <a:r>
              <a:rPr lang="ru-RU" sz="1600" dirty="0" smtClean="0"/>
              <a:t>1 </a:t>
            </a:r>
            <a:r>
              <a:rPr lang="ru-RU" sz="1600" dirty="0"/>
              <a:t>- </a:t>
            </a:r>
            <a:r>
              <a:rPr lang="ru-RU" sz="1600" dirty="0" err="1"/>
              <a:t>розливання</a:t>
            </a:r>
            <a:r>
              <a:rPr lang="ru-RU" sz="1600" dirty="0"/>
              <a:t> </a:t>
            </a:r>
            <a:r>
              <a:rPr lang="ru-RU" sz="1600" dirty="0" err="1"/>
              <a:t>чавуну</a:t>
            </a:r>
            <a:r>
              <a:rPr lang="ru-RU" sz="1600" dirty="0"/>
              <a:t>; </a:t>
            </a:r>
            <a:endParaRPr lang="ru-RU" sz="1600" dirty="0" smtClean="0"/>
          </a:p>
          <a:p>
            <a:r>
              <a:rPr lang="ru-RU" sz="1600" dirty="0" smtClean="0"/>
              <a:t>2 </a:t>
            </a:r>
            <a:r>
              <a:rPr lang="ru-RU" sz="1600" dirty="0"/>
              <a:t>— </a:t>
            </a:r>
            <a:r>
              <a:rPr lang="ru-RU" sz="1600" dirty="0" err="1"/>
              <a:t>кисневий</a:t>
            </a:r>
            <a:r>
              <a:rPr lang="ru-RU" sz="1600" dirty="0"/>
              <a:t> конвертор (</a:t>
            </a:r>
            <a:r>
              <a:rPr lang="ru-RU" sz="1600" dirty="0" err="1"/>
              <a:t>зниження</a:t>
            </a:r>
            <a:r>
              <a:rPr lang="ru-RU" sz="1600" dirty="0"/>
              <a:t> </a:t>
            </a:r>
            <a:r>
              <a:rPr lang="ru-RU" sz="1600" dirty="0" err="1"/>
              <a:t>вмісту</a:t>
            </a:r>
            <a:r>
              <a:rPr lang="ru-RU" sz="1600" dirty="0"/>
              <a:t> </a:t>
            </a:r>
            <a:r>
              <a:rPr lang="ru-RU" sz="1600" dirty="0" err="1"/>
              <a:t>вуглецю</a:t>
            </a:r>
            <a:r>
              <a:rPr lang="ru-RU" sz="1600" dirty="0"/>
              <a:t> в </a:t>
            </a:r>
            <a:r>
              <a:rPr lang="ru-RU" sz="1600" dirty="0" err="1"/>
              <a:t>чавуні</a:t>
            </a:r>
            <a:r>
              <a:rPr lang="ru-RU" sz="1600" dirty="0"/>
              <a:t>); </a:t>
            </a:r>
            <a:endParaRPr lang="ru-RU" sz="1600" dirty="0" smtClean="0"/>
          </a:p>
          <a:p>
            <a:r>
              <a:rPr lang="ru-RU" sz="1600" dirty="0" smtClean="0"/>
              <a:t>3 </a:t>
            </a:r>
            <a:r>
              <a:rPr lang="ru-RU" sz="1600" dirty="0"/>
              <a:t>- </a:t>
            </a:r>
            <a:r>
              <a:rPr lang="ru-RU" sz="1600" dirty="0" err="1"/>
              <a:t>розливання</a:t>
            </a:r>
            <a:r>
              <a:rPr lang="ru-RU" sz="1600" dirty="0"/>
              <a:t> </a:t>
            </a:r>
            <a:r>
              <a:rPr lang="ru-RU" sz="1600" dirty="0" err="1"/>
              <a:t>сталі</a:t>
            </a:r>
            <a:r>
              <a:rPr lang="ru-RU" sz="1600" dirty="0"/>
              <a:t>; </a:t>
            </a:r>
            <a:endParaRPr lang="ru-RU" sz="1600" dirty="0" smtClean="0"/>
          </a:p>
          <a:p>
            <a:r>
              <a:rPr lang="ru-RU" sz="1600" dirty="0" smtClean="0"/>
              <a:t>4 </a:t>
            </a:r>
            <a:r>
              <a:rPr lang="ru-RU" sz="1600" dirty="0"/>
              <a:t>- </a:t>
            </a:r>
            <a:r>
              <a:rPr lang="ru-RU" sz="1600" dirty="0" err="1"/>
              <a:t>ківш</a:t>
            </a:r>
            <a:r>
              <a:rPr lang="ru-RU" sz="1600" dirty="0"/>
              <a:t>; 5 - </a:t>
            </a:r>
            <a:r>
              <a:rPr lang="ru-RU" sz="1600" dirty="0" err="1"/>
              <a:t>транспортування</a:t>
            </a:r>
            <a:r>
              <a:rPr lang="ru-RU" sz="1600" dirty="0"/>
              <a:t> </a:t>
            </a:r>
            <a:r>
              <a:rPr lang="ru-RU" sz="1600" dirty="0" err="1"/>
              <a:t>сталі</a:t>
            </a:r>
            <a:r>
              <a:rPr lang="ru-RU" sz="1600" dirty="0"/>
              <a:t>; 6 - агрегат </a:t>
            </a:r>
            <a:r>
              <a:rPr lang="ru-RU" sz="1600" dirty="0" err="1"/>
              <a:t>безперервного</a:t>
            </a:r>
            <a:r>
              <a:rPr lang="ru-RU" sz="1600" dirty="0"/>
              <a:t> </a:t>
            </a:r>
            <a:r>
              <a:rPr lang="ru-RU" sz="1600" dirty="0" err="1"/>
              <a:t>лиття</a:t>
            </a:r>
            <a:r>
              <a:rPr lang="ru-RU" sz="1600" dirty="0"/>
              <a:t> та </a:t>
            </a:r>
            <a:r>
              <a:rPr lang="ru-RU" sz="1600" dirty="0" err="1"/>
              <a:t>виготовлення</a:t>
            </a:r>
            <a:r>
              <a:rPr lang="ru-RU" sz="1600" dirty="0"/>
              <a:t> прокату; </a:t>
            </a:r>
            <a:endParaRPr lang="ru-RU" sz="1600" dirty="0" smtClean="0"/>
          </a:p>
          <a:p>
            <a:r>
              <a:rPr lang="ru-RU" sz="1600" dirty="0" smtClean="0"/>
              <a:t>7 </a:t>
            </a:r>
            <a:r>
              <a:rPr lang="ru-RU" sz="1600" dirty="0"/>
              <a:t>- прокат</a:t>
            </a:r>
          </a:p>
        </p:txBody>
      </p:sp>
    </p:spTree>
    <p:extLst>
      <p:ext uri="{BB962C8B-B14F-4D97-AF65-F5344CB8AC3E}">
        <p14:creationId xmlns:p14="http://schemas.microsoft.com/office/powerpoint/2010/main" xmlns="" val="1731413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8"/>
            <a:ext cx="8219256" cy="5712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Для </a:t>
            </a:r>
            <a:r>
              <a:rPr lang="ru-RU" dirty="0" err="1"/>
              <a:t>виготовлення</a:t>
            </a:r>
            <a:r>
              <a:rPr lang="ru-RU" dirty="0"/>
              <a:t> </a:t>
            </a:r>
            <a:r>
              <a:rPr lang="ru-RU" dirty="0" err="1"/>
              <a:t>чавуну</a:t>
            </a:r>
            <a:r>
              <a:rPr lang="ru-RU" dirty="0"/>
              <a:t> </a:t>
            </a:r>
            <a:r>
              <a:rPr lang="ru-RU" dirty="0" err="1"/>
              <a:t>використовують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руди</a:t>
            </a:r>
            <a:r>
              <a:rPr lang="ru-RU" dirty="0"/>
              <a:t>:</a:t>
            </a:r>
          </a:p>
          <a:p>
            <a:pPr>
              <a:buFont typeface="Wingdings" pitchFamily="2" charset="2"/>
              <a:buChar char="q"/>
            </a:pPr>
            <a:r>
              <a:rPr lang="ru-RU" dirty="0" err="1"/>
              <a:t>магнітний</a:t>
            </a:r>
            <a:r>
              <a:rPr lang="ru-RU" dirty="0"/>
              <a:t> </a:t>
            </a:r>
            <a:r>
              <a:rPr lang="ru-RU" dirty="0" err="1"/>
              <a:t>залізняк</a:t>
            </a:r>
            <a:r>
              <a:rPr lang="ru-RU" dirty="0"/>
              <a:t> (</a:t>
            </a:r>
            <a:r>
              <a:rPr lang="ru-RU" dirty="0" err="1"/>
              <a:t>основна</a:t>
            </a:r>
            <a:r>
              <a:rPr lang="ru-RU" dirty="0"/>
              <a:t> </a:t>
            </a:r>
            <a:r>
              <a:rPr lang="ru-RU" dirty="0" err="1"/>
              <a:t>складова</a:t>
            </a:r>
            <a:r>
              <a:rPr lang="ru-RU" dirty="0"/>
              <a:t> </a:t>
            </a:r>
            <a:r>
              <a:rPr lang="ru-RU" dirty="0" err="1"/>
              <a:t>Fe</a:t>
            </a:r>
            <a:r>
              <a:rPr lang="uk-UA" dirty="0"/>
              <a:t>3 </a:t>
            </a:r>
            <a:r>
              <a:rPr lang="ru-RU" dirty="0"/>
              <a:t>О4);</a:t>
            </a:r>
          </a:p>
          <a:p>
            <a:pPr>
              <a:buFont typeface="Wingdings" pitchFamily="2" charset="2"/>
              <a:buChar char="q"/>
            </a:pPr>
            <a:r>
              <a:rPr lang="ru-RU" dirty="0" err="1"/>
              <a:t>червоний</a:t>
            </a:r>
            <a:r>
              <a:rPr lang="ru-RU" dirty="0"/>
              <a:t> </a:t>
            </a:r>
            <a:r>
              <a:rPr lang="ru-RU" dirty="0" err="1"/>
              <a:t>залізняк</a:t>
            </a:r>
            <a:r>
              <a:rPr lang="ru-RU" dirty="0"/>
              <a:t> (Fe2О3);</a:t>
            </a:r>
          </a:p>
          <a:p>
            <a:pPr>
              <a:buFont typeface="Wingdings" pitchFamily="2" charset="2"/>
              <a:buChar char="q"/>
            </a:pPr>
            <a:r>
              <a:rPr lang="ru-RU" dirty="0" err="1"/>
              <a:t>бурий</a:t>
            </a:r>
            <a:r>
              <a:rPr lang="ru-RU" dirty="0"/>
              <a:t> </a:t>
            </a:r>
            <a:r>
              <a:rPr lang="ru-RU" dirty="0" err="1"/>
              <a:t>залізняк</a:t>
            </a:r>
            <a:r>
              <a:rPr lang="ru-RU" dirty="0"/>
              <a:t> - </a:t>
            </a:r>
            <a:r>
              <a:rPr lang="ru-RU" dirty="0" err="1"/>
              <a:t>водні</a:t>
            </a:r>
            <a:r>
              <a:rPr lang="ru-RU" dirty="0"/>
              <a:t> окиси </a:t>
            </a:r>
            <a:r>
              <a:rPr lang="ru-RU" dirty="0" err="1"/>
              <a:t>заліза</a:t>
            </a:r>
            <a:r>
              <a:rPr lang="ru-RU" dirty="0"/>
              <a:t> 2Fe2 О3</a:t>
            </a:r>
            <a:r>
              <a:rPr lang="uk-UA" dirty="0"/>
              <a:t>*</a:t>
            </a:r>
            <a:r>
              <a:rPr lang="ru-RU" dirty="0"/>
              <a:t> 3Н2О;</a:t>
            </a:r>
          </a:p>
          <a:p>
            <a:pPr>
              <a:buFont typeface="Wingdings" pitchFamily="2" charset="2"/>
              <a:buChar char="q"/>
            </a:pPr>
            <a:r>
              <a:rPr lang="ru-RU" dirty="0" err="1"/>
              <a:t>шпатовий</a:t>
            </a:r>
            <a:r>
              <a:rPr lang="ru-RU" dirty="0"/>
              <a:t> </a:t>
            </a:r>
            <a:r>
              <a:rPr lang="ru-RU" dirty="0" err="1"/>
              <a:t>залізняк</a:t>
            </a:r>
            <a:r>
              <a:rPr lang="ru-RU" dirty="0"/>
              <a:t> - карбонат </a:t>
            </a:r>
            <a:r>
              <a:rPr lang="ru-RU" dirty="0" err="1"/>
              <a:t>заліза</a:t>
            </a:r>
            <a:r>
              <a:rPr lang="ru-RU" dirty="0"/>
              <a:t> </a:t>
            </a:r>
            <a:r>
              <a:rPr lang="ru-RU" dirty="0" err="1"/>
              <a:t>Fe</a:t>
            </a:r>
            <a:r>
              <a:rPr lang="ru-RU" dirty="0"/>
              <a:t> СО3.</a:t>
            </a:r>
          </a:p>
          <a:p>
            <a:pPr marL="0" indent="0">
              <a:buNone/>
            </a:pP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руд </a:t>
            </a:r>
            <a:r>
              <a:rPr lang="ru-RU" dirty="0" err="1"/>
              <a:t>використовують</a:t>
            </a:r>
            <a:r>
              <a:rPr lang="ru-RU" dirty="0"/>
              <a:t> </a:t>
            </a:r>
            <a:r>
              <a:rPr lang="ru-RU" dirty="0" err="1"/>
              <a:t>комплексні</a:t>
            </a:r>
            <a:r>
              <a:rPr lang="ru-RU" dirty="0"/>
              <a:t> </a:t>
            </a:r>
            <a:r>
              <a:rPr lang="ru-RU" dirty="0" err="1"/>
              <a:t>руди</a:t>
            </a:r>
            <a:r>
              <a:rPr lang="ru-RU" dirty="0"/>
              <a:t>: </a:t>
            </a:r>
            <a:r>
              <a:rPr lang="ru-RU" dirty="0" err="1"/>
              <a:t>хроміти</a:t>
            </a:r>
            <a:r>
              <a:rPr lang="ru-RU" dirty="0"/>
              <a:t> (</a:t>
            </a:r>
            <a:r>
              <a:rPr lang="ru-RU" dirty="0" err="1"/>
              <a:t>містять</a:t>
            </a:r>
            <a:r>
              <a:rPr lang="ru-RU" dirty="0"/>
              <a:t>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заліза</a:t>
            </a:r>
            <a:r>
              <a:rPr lang="ru-RU" dirty="0"/>
              <a:t> до 37,5% </a:t>
            </a:r>
            <a:r>
              <a:rPr lang="ru-RU" dirty="0" err="1"/>
              <a:t>Сг</a:t>
            </a:r>
            <a:r>
              <a:rPr lang="ru-RU" dirty="0"/>
              <a:t>), </a:t>
            </a:r>
            <a:r>
              <a:rPr lang="ru-RU" dirty="0" err="1"/>
              <a:t>хромонікелеві</a:t>
            </a:r>
            <a:r>
              <a:rPr lang="ru-RU" dirty="0"/>
              <a:t> (1,5% </a:t>
            </a:r>
            <a:r>
              <a:rPr lang="ru-RU" dirty="0" err="1"/>
              <a:t>Сг</a:t>
            </a:r>
            <a:r>
              <a:rPr lang="ru-RU" dirty="0"/>
              <a:t> та 0,5% </a:t>
            </a:r>
            <a:r>
              <a:rPr lang="ru-RU" dirty="0" err="1"/>
              <a:t>Ni</a:t>
            </a:r>
            <a:r>
              <a:rPr lang="ru-RU" dirty="0"/>
              <a:t>), </a:t>
            </a:r>
            <a:r>
              <a:rPr lang="ru-RU" dirty="0" err="1"/>
              <a:t>титаномаг­нетити</a:t>
            </a:r>
            <a:r>
              <a:rPr lang="ru-RU" dirty="0"/>
              <a:t> (0,4% </a:t>
            </a:r>
            <a:r>
              <a:rPr lang="ru-RU" dirty="0" err="1"/>
              <a:t>Vа</a:t>
            </a:r>
            <a:r>
              <a:rPr lang="ru-RU" dirty="0"/>
              <a:t> та до 13% ТіО2). Для </a:t>
            </a:r>
            <a:r>
              <a:rPr lang="ru-RU" dirty="0" err="1"/>
              <a:t>оплавлення</a:t>
            </a:r>
            <a:r>
              <a:rPr lang="ru-RU" dirty="0"/>
              <a:t> </a:t>
            </a:r>
            <a:r>
              <a:rPr lang="ru-RU" dirty="0" err="1"/>
              <a:t>важкоплавких</a:t>
            </a:r>
            <a:r>
              <a:rPr lang="ru-RU" dirty="0"/>
              <a:t> </a:t>
            </a:r>
            <a:r>
              <a:rPr lang="ru-RU" dirty="0" err="1"/>
              <a:t>порожніх</a:t>
            </a:r>
            <a:r>
              <a:rPr lang="ru-RU" dirty="0"/>
              <a:t> </a:t>
            </a:r>
            <a:r>
              <a:rPr lang="ru-RU" dirty="0" err="1"/>
              <a:t>порід</a:t>
            </a:r>
            <a:r>
              <a:rPr lang="ru-RU" dirty="0"/>
              <a:t> та золи </a:t>
            </a:r>
            <a:r>
              <a:rPr lang="ru-RU" dirty="0" err="1"/>
              <a:t>палива</a:t>
            </a:r>
            <a:r>
              <a:rPr lang="ru-RU" dirty="0"/>
              <a:t> </a:t>
            </a:r>
            <a:r>
              <a:rPr lang="ru-RU" dirty="0" err="1"/>
              <a:t>використовують</a:t>
            </a:r>
            <a:r>
              <a:rPr lang="ru-RU" dirty="0"/>
              <a:t> </a:t>
            </a:r>
            <a:r>
              <a:rPr lang="ru-RU" dirty="0" err="1"/>
              <a:t>флюси</a:t>
            </a:r>
            <a:r>
              <a:rPr lang="ru-RU" dirty="0"/>
              <a:t> - </a:t>
            </a:r>
            <a:r>
              <a:rPr lang="ru-RU" dirty="0" err="1"/>
              <a:t>вапняк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СО3, </a:t>
            </a:r>
            <a:r>
              <a:rPr lang="ru-RU" dirty="0" err="1"/>
              <a:t>доломіт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СО3 . </a:t>
            </a:r>
            <a:r>
              <a:rPr lang="ru-RU" dirty="0" err="1"/>
              <a:t>Mg</a:t>
            </a:r>
            <a:r>
              <a:rPr lang="ru-RU" dirty="0"/>
              <a:t> СО3, кварц, </a:t>
            </a:r>
            <a:r>
              <a:rPr lang="ru-RU" dirty="0" err="1"/>
              <a:t>піщаник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9220" name="Picture 4" descr="Руди чорних металів | ДНВП &quot;ГЕОІНФОРМ УКРАЇНИ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92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591" y="5154949"/>
            <a:ext cx="2016224" cy="151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Ryzí měď (č.8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Ryzí měď (č.8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Ryzí měď (č.16)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Ryzí měď (č.16)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4" descr="Ryzí měď (č.16)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6" descr="Ryzí měď (č.16)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8" descr="Ryzí měď (č.16)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20" descr="Ryzí měď (č.16)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2" descr="Ryzí měď (č.16)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4" descr="Файл:Руда міді.JPG — Вікіпедія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26" descr="Файл:Руда міді.JPG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759" b="90741" l="1019" r="984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54" b="9152"/>
          <a:stretch/>
        </p:blipFill>
        <p:spPr>
          <a:xfrm>
            <a:off x="2483768" y="5154949"/>
            <a:ext cx="1844824" cy="1580891"/>
          </a:xfrm>
          <a:prstGeom prst="rect">
            <a:avLst/>
          </a:prstGeom>
        </p:spPr>
      </p:pic>
      <p:sp>
        <p:nvSpPr>
          <p:cNvPr id="15" name="AutoShape 28" descr="МАНГАНІТ | Геологічний словник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689" b="96623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5154949"/>
            <a:ext cx="1884784" cy="16743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864" b="95682" l="3500" r="98167">
                        <a14:foregroundMark x1="11500" y1="63409" x2="26500" y2="76136"/>
                        <a14:foregroundMark x1="11833" y1="64318" x2="16667" y2="72955"/>
                        <a14:foregroundMark x1="16000" y1="72500" x2="35833" y2="84091"/>
                        <a14:foregroundMark x1="35500" y1="84318" x2="72000" y2="89545"/>
                        <a14:foregroundMark x1="95167" y1="52955" x2="95167" y2="52955"/>
                        <a14:foregroundMark x1="95000" y1="50682" x2="93833" y2="40682"/>
                        <a14:foregroundMark x1="74167" y1="90000" x2="79667" y2="88182"/>
                        <a14:foregroundMark x1="8167" y1="49091" x2="8167" y2="4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248" y="5281280"/>
            <a:ext cx="1912798" cy="140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4739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48648" y="688580"/>
            <a:ext cx="25965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Рис. </a:t>
            </a:r>
            <a:r>
              <a:rPr lang="ru-RU" dirty="0" smtClean="0"/>
              <a:t>2 - </a:t>
            </a:r>
            <a:r>
              <a:rPr lang="ru-RU" dirty="0" err="1" smtClean="0"/>
              <a:t>Переріз</a:t>
            </a:r>
            <a:r>
              <a:rPr lang="ru-RU" dirty="0" smtClean="0"/>
              <a:t> </a:t>
            </a:r>
            <a:r>
              <a:rPr lang="ru-RU" dirty="0" err="1"/>
              <a:t>доменної</a:t>
            </a:r>
            <a:r>
              <a:rPr lang="ru-RU" dirty="0"/>
              <a:t> </a:t>
            </a:r>
            <a:r>
              <a:rPr lang="ru-RU" dirty="0" err="1"/>
              <a:t>печі</a:t>
            </a:r>
            <a:r>
              <a:rPr lang="ru-RU" dirty="0"/>
              <a:t> </a:t>
            </a:r>
            <a:r>
              <a:rPr lang="ru-RU" dirty="0" err="1"/>
              <a:t>місткістю</a:t>
            </a:r>
            <a:r>
              <a:rPr lang="ru-RU" dirty="0"/>
              <a:t> 3000 м </a:t>
            </a:r>
            <a:r>
              <a:rPr lang="ru-RU" dirty="0" smtClean="0"/>
              <a:t>:</a:t>
            </a:r>
          </a:p>
          <a:p>
            <a:pPr algn="ctr"/>
            <a:endParaRPr lang="ru-RU" dirty="0"/>
          </a:p>
          <a:p>
            <a:r>
              <a:rPr lang="ru-RU" dirty="0"/>
              <a:t>1-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печі</a:t>
            </a:r>
            <a:r>
              <a:rPr lang="ru-RU" dirty="0" smtClean="0"/>
              <a:t>; </a:t>
            </a:r>
          </a:p>
          <a:p>
            <a:r>
              <a:rPr lang="ru-RU" dirty="0" smtClean="0"/>
              <a:t>2 </a:t>
            </a:r>
            <a:r>
              <a:rPr lang="ru-RU" dirty="0"/>
              <a:t>- </a:t>
            </a:r>
            <a:r>
              <a:rPr lang="ru-RU" dirty="0" err="1"/>
              <a:t>чавунний</a:t>
            </a:r>
            <a:r>
              <a:rPr lang="ru-RU" dirty="0"/>
              <a:t> </a:t>
            </a:r>
            <a:r>
              <a:rPr lang="ru-RU" dirty="0" err="1"/>
              <a:t>ливник</a:t>
            </a:r>
            <a:r>
              <a:rPr lang="ru-RU" dirty="0"/>
              <a:t>; 3 - </a:t>
            </a:r>
            <a:r>
              <a:rPr lang="ru-RU" dirty="0" err="1"/>
              <a:t>горно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4 </a:t>
            </a:r>
            <a:r>
              <a:rPr lang="ru-RU" dirty="0"/>
              <a:t>- заплечики; </a:t>
            </a:r>
            <a:endParaRPr lang="ru-RU" dirty="0" smtClean="0"/>
          </a:p>
          <a:p>
            <a:r>
              <a:rPr lang="ru-RU" dirty="0" smtClean="0"/>
              <a:t>5 </a:t>
            </a:r>
            <a:r>
              <a:rPr lang="ru-RU" dirty="0"/>
              <a:t>- </a:t>
            </a:r>
            <a:r>
              <a:rPr lang="ru-RU" dirty="0" err="1"/>
              <a:t>розпар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6 </a:t>
            </a:r>
            <a:r>
              <a:rPr lang="ru-RU" dirty="0"/>
              <a:t>- шахта; </a:t>
            </a:r>
            <a:endParaRPr lang="ru-RU" dirty="0" smtClean="0"/>
          </a:p>
          <a:p>
            <a:r>
              <a:rPr lang="ru-RU" dirty="0" smtClean="0"/>
              <a:t>7 </a:t>
            </a:r>
            <a:r>
              <a:rPr lang="ru-RU" dirty="0"/>
              <a:t>- </a:t>
            </a:r>
            <a:r>
              <a:rPr lang="ru-RU" dirty="0" err="1"/>
              <a:t>газоходи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8 </a:t>
            </a:r>
            <a:r>
              <a:rPr lang="ru-RU" dirty="0"/>
              <a:t>- </a:t>
            </a:r>
            <a:r>
              <a:rPr lang="ru-RU" dirty="0" err="1"/>
              <a:t>апарат</a:t>
            </a:r>
            <a:r>
              <a:rPr lang="ru-RU" dirty="0"/>
              <a:t> для </a:t>
            </a:r>
            <a:r>
              <a:rPr lang="ru-RU" dirty="0" err="1"/>
              <a:t>завантаження</a:t>
            </a:r>
            <a:r>
              <a:rPr lang="ru-RU" dirty="0"/>
              <a:t> </a:t>
            </a:r>
            <a:r>
              <a:rPr lang="ru-RU" dirty="0" err="1"/>
              <a:t>шихти</a:t>
            </a:r>
            <a:r>
              <a:rPr lang="ru-RU" dirty="0"/>
              <a:t> у </a:t>
            </a:r>
            <a:r>
              <a:rPr lang="ru-RU" dirty="0" err="1"/>
              <a:t>піч</a:t>
            </a:r>
            <a:r>
              <a:rPr lang="ru-RU" dirty="0"/>
              <a:t>; 9 - </a:t>
            </a:r>
            <a:r>
              <a:rPr lang="ru-RU" dirty="0" err="1"/>
              <a:t>конвеєр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10 </a:t>
            </a:r>
            <a:r>
              <a:rPr lang="ru-RU" dirty="0"/>
              <a:t>- колошник; </a:t>
            </a:r>
            <a:endParaRPr lang="ru-RU" dirty="0" smtClean="0"/>
          </a:p>
          <a:p>
            <a:r>
              <a:rPr lang="ru-RU" dirty="0" smtClean="0"/>
              <a:t>11 </a:t>
            </a:r>
            <a:r>
              <a:rPr lang="ru-RU" dirty="0"/>
              <a:t>- </a:t>
            </a:r>
            <a:r>
              <a:rPr lang="ru-RU" dirty="0" err="1"/>
              <a:t>кільчастий</a:t>
            </a:r>
            <a:r>
              <a:rPr lang="ru-RU" dirty="0"/>
              <a:t> </a:t>
            </a:r>
            <a:r>
              <a:rPr lang="ru-RU" dirty="0" err="1"/>
              <a:t>повітропровід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12 </a:t>
            </a:r>
            <a:r>
              <a:rPr lang="ru-RU" dirty="0"/>
              <a:t>- </a:t>
            </a:r>
            <a:r>
              <a:rPr lang="ru-RU" dirty="0" err="1"/>
              <a:t>фурмовий</a:t>
            </a:r>
            <a:r>
              <a:rPr lang="ru-RU" dirty="0"/>
              <a:t> </a:t>
            </a:r>
            <a:r>
              <a:rPr lang="ru-RU" dirty="0" err="1"/>
              <a:t>пристрій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13 </a:t>
            </a:r>
            <a:r>
              <a:rPr lang="ru-RU" dirty="0"/>
              <a:t>- </a:t>
            </a:r>
            <a:r>
              <a:rPr lang="ru-RU" dirty="0" err="1"/>
              <a:t>шлаковий</a:t>
            </a:r>
            <a:r>
              <a:rPr lang="ru-RU" dirty="0"/>
              <a:t> </a:t>
            </a:r>
            <a:r>
              <a:rPr lang="ru-RU" dirty="0" err="1"/>
              <a:t>ливник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05539"/>
            <a:ext cx="4896544" cy="5715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61240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111" y="336319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2.2</a:t>
            </a:r>
            <a:r>
              <a:rPr lang="ru-RU" sz="3600" dirty="0"/>
              <a:t>. </a:t>
            </a:r>
            <a:r>
              <a:rPr lang="ru-RU" sz="3600" dirty="0" err="1"/>
              <a:t>Виробництво</a:t>
            </a:r>
            <a:r>
              <a:rPr lang="ru-RU" sz="3600" dirty="0"/>
              <a:t> </a:t>
            </a:r>
            <a:r>
              <a:rPr lang="ru-RU" sz="3600" dirty="0" err="1"/>
              <a:t>сталі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733256"/>
            <a:ext cx="8352928" cy="100811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Сталь - </a:t>
            </a:r>
            <a:r>
              <a:rPr lang="ru-RU" dirty="0" err="1"/>
              <a:t>це</a:t>
            </a:r>
            <a:r>
              <a:rPr lang="ru-RU" dirty="0"/>
              <a:t> сплав </a:t>
            </a:r>
            <a:r>
              <a:rPr lang="ru-RU" dirty="0" err="1"/>
              <a:t>заліза</a:t>
            </a:r>
            <a:r>
              <a:rPr lang="ru-RU" dirty="0"/>
              <a:t> з </a:t>
            </a:r>
            <a:r>
              <a:rPr lang="ru-RU" dirty="0" err="1"/>
              <a:t>вуглецем</a:t>
            </a:r>
            <a:r>
              <a:rPr lang="ru-RU" dirty="0"/>
              <a:t> та </a:t>
            </a:r>
            <a:r>
              <a:rPr lang="ru-RU" dirty="0" err="1"/>
              <a:t>іншими</a:t>
            </a:r>
            <a:r>
              <a:rPr lang="ru-RU" dirty="0"/>
              <a:t> </a:t>
            </a:r>
            <a:r>
              <a:rPr lang="ru-RU" dirty="0" err="1"/>
              <a:t>хімічними</a:t>
            </a:r>
            <a:r>
              <a:rPr lang="ru-RU" dirty="0"/>
              <a:t> </a:t>
            </a:r>
            <a:r>
              <a:rPr lang="ru-RU" dirty="0" err="1"/>
              <a:t>елементами</a:t>
            </a:r>
            <a:r>
              <a:rPr lang="ru-RU" dirty="0"/>
              <a:t> (</a:t>
            </a:r>
            <a:r>
              <a:rPr lang="ru-RU" dirty="0" err="1"/>
              <a:t>домішками</a:t>
            </a:r>
            <a:r>
              <a:rPr lang="ru-RU" dirty="0"/>
              <a:t>), </a:t>
            </a:r>
            <a:r>
              <a:rPr lang="ru-RU" dirty="0" err="1"/>
              <a:t>розчиненими</a:t>
            </a:r>
            <a:r>
              <a:rPr lang="ru-RU" dirty="0"/>
              <a:t> в </a:t>
            </a:r>
            <a:r>
              <a:rPr lang="ru-RU" dirty="0" err="1"/>
              <a:t>залізі</a:t>
            </a:r>
            <a:r>
              <a:rPr lang="ru-RU" dirty="0"/>
              <a:t>. </a:t>
            </a:r>
          </a:p>
        </p:txBody>
      </p:sp>
      <p:pic>
        <p:nvPicPr>
          <p:cNvPr id="12294" name="Picture 6" descr="Новини України: Найбільші виробники металопрокату в світі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710" y="1556792"/>
            <a:ext cx="5098214" cy="3888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Виробництво сталі в Україні за 2016 рік скоротилося на 0,8% | РБК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Виробництво сталі в Україні за 2016 рік скоротилося на 0,8% | РБК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300" name="Picture 12" descr="https://glavcom.ua/img/article/5972/43_ma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8970" y="1536959"/>
            <a:ext cx="2707741" cy="1801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Рейтинг світових виробників сталі: Україна зберегла 13-те місце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8970" y="3625568"/>
            <a:ext cx="2707741" cy="1827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5416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120680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Домішки</a:t>
            </a:r>
            <a:r>
              <a:rPr lang="ru-RU" dirty="0"/>
              <a:t> </a:t>
            </a:r>
            <a:r>
              <a:rPr lang="ru-RU" dirty="0" err="1"/>
              <a:t>впливають</a:t>
            </a:r>
            <a:r>
              <a:rPr lang="ru-RU" dirty="0"/>
              <a:t> на </a:t>
            </a:r>
            <a:r>
              <a:rPr lang="ru-RU" dirty="0" err="1"/>
              <a:t>властивості</a:t>
            </a:r>
            <a:r>
              <a:rPr lang="ru-RU" dirty="0"/>
              <a:t> </a:t>
            </a:r>
            <a:r>
              <a:rPr lang="ru-RU" dirty="0" err="1"/>
              <a:t>сталі</a:t>
            </a:r>
            <a:r>
              <a:rPr lang="ru-RU" dirty="0"/>
              <a:t> як позитивно, так і </a:t>
            </a:r>
            <a:r>
              <a:rPr lang="ru-RU" dirty="0" err="1" smtClean="0"/>
              <a:t>негативно.Тому</a:t>
            </a:r>
            <a:r>
              <a:rPr lang="ru-RU" dirty="0" smtClean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поділяють</a:t>
            </a:r>
            <a:r>
              <a:rPr lang="ru-RU" dirty="0"/>
              <a:t> на </a:t>
            </a:r>
            <a:r>
              <a:rPr lang="ru-RU" dirty="0" err="1"/>
              <a:t>корисні</a:t>
            </a:r>
            <a:r>
              <a:rPr lang="ru-RU" dirty="0"/>
              <a:t> та </a:t>
            </a:r>
            <a:r>
              <a:rPr lang="ru-RU" dirty="0" err="1"/>
              <a:t>шкідливі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pPr>
              <a:buFont typeface="Wingdings" pitchFamily="2" charset="2"/>
              <a:buChar char="q"/>
            </a:pPr>
            <a:r>
              <a:rPr lang="ru-RU" dirty="0" err="1"/>
              <a:t>Корисні</a:t>
            </a:r>
            <a:r>
              <a:rPr lang="ru-RU" dirty="0"/>
              <a:t> </a:t>
            </a:r>
            <a:r>
              <a:rPr lang="ru-RU" dirty="0" err="1"/>
              <a:t>домішки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Mn</a:t>
            </a:r>
            <a:r>
              <a:rPr lang="ru-RU" dirty="0"/>
              <a:t> (0,3-0,6%), </a:t>
            </a:r>
            <a:r>
              <a:rPr lang="ru-RU" dirty="0" err="1"/>
              <a:t>Si</a:t>
            </a:r>
            <a:r>
              <a:rPr lang="ru-RU" dirty="0"/>
              <a:t> (0,15-0,3%), </a:t>
            </a:r>
            <a:r>
              <a:rPr lang="ru-RU" dirty="0" err="1"/>
              <a:t>Cr</a:t>
            </a:r>
            <a:r>
              <a:rPr lang="ru-RU" dirty="0"/>
              <a:t>, </a:t>
            </a:r>
            <a:r>
              <a:rPr lang="ru-RU" dirty="0" err="1"/>
              <a:t>Ni</a:t>
            </a:r>
            <a:r>
              <a:rPr lang="ru-RU" dirty="0"/>
              <a:t>, </a:t>
            </a:r>
            <a:r>
              <a:rPr lang="ru-RU" dirty="0" err="1"/>
              <a:t>Co</a:t>
            </a:r>
            <a:r>
              <a:rPr lang="ru-RU" dirty="0"/>
              <a:t>, W.</a:t>
            </a:r>
          </a:p>
          <a:p>
            <a:pPr>
              <a:buFont typeface="Wingdings" pitchFamily="2" charset="2"/>
              <a:buChar char="q"/>
            </a:pPr>
            <a:endParaRPr lang="ru-RU" dirty="0"/>
          </a:p>
          <a:p>
            <a:pPr>
              <a:buFont typeface="Wingdings" pitchFamily="2" charset="2"/>
              <a:buChar char="q"/>
            </a:pPr>
            <a:endParaRPr lang="uk-UA" dirty="0" smtClean="0"/>
          </a:p>
          <a:p>
            <a:pPr>
              <a:buFont typeface="Wingdings" pitchFamily="2" charset="2"/>
              <a:buChar char="q"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>
              <a:buFont typeface="Wingdings" pitchFamily="2" charset="2"/>
              <a:buChar char="q"/>
            </a:pPr>
            <a:r>
              <a:rPr lang="ru-RU" dirty="0" err="1"/>
              <a:t>Шкідливі</a:t>
            </a:r>
            <a:r>
              <a:rPr lang="ru-RU" dirty="0"/>
              <a:t> </a:t>
            </a:r>
            <a:r>
              <a:rPr lang="ru-RU" dirty="0" err="1"/>
              <a:t>домішки</a:t>
            </a:r>
            <a:r>
              <a:rPr lang="ru-RU" dirty="0"/>
              <a:t> - S; P; N; O,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обмежуються</a:t>
            </a:r>
            <a:r>
              <a:rPr lang="ru-RU" dirty="0"/>
              <a:t> </a:t>
            </a:r>
            <a:r>
              <a:rPr lang="ru-RU" dirty="0" err="1"/>
              <a:t>сотими</a:t>
            </a:r>
            <a:r>
              <a:rPr lang="ru-RU" dirty="0"/>
              <a:t> і </a:t>
            </a:r>
            <a:r>
              <a:rPr lang="ru-RU" dirty="0" err="1"/>
              <a:t>тисячними</a:t>
            </a:r>
            <a:r>
              <a:rPr lang="ru-RU" dirty="0"/>
              <a:t> </a:t>
            </a:r>
            <a:r>
              <a:rPr lang="ru-RU" dirty="0" err="1"/>
              <a:t>відсотка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5" name="AutoShape 2" descr="Оксид марганцю(VII)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Mn2O7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955" b="94915" l="35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2627690"/>
            <a:ext cx="2714625" cy="1685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12512">
            <a:off x="4054615" y="2929156"/>
            <a:ext cx="1942145" cy="1047949"/>
          </a:xfrm>
          <a:prstGeom prst="rect">
            <a:avLst/>
          </a:prstGeom>
        </p:spPr>
      </p:pic>
      <p:pic>
        <p:nvPicPr>
          <p:cNvPr id="13318" name="Picture 6" descr="Хромовая руда купить в Екатеринбург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275" b="100000" l="0" r="100000">
                        <a14:backgroundMark x1="3205" y1="87773" x2="23878" y2="97162"/>
                        <a14:backgroundMark x1="8333" y1="82969" x2="58173" y2="99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52780"/>
            <a:ext cx="1956122" cy="143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сера химического элемента иллюстрация штока. иллюстрации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957121"/>
            <a:ext cx="1813042" cy="191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0" descr="Ст-3 - самый востребованный в мире сплав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Ст-3 - самый востребованный в мире сплав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6" descr="Азот: что это такое и где он используется? - Атлас Копко Узбекистан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8" descr="Азот: что это такое и где он используется? - Атлас Копко Узбекистан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8711" y="5229200"/>
            <a:ext cx="2408354" cy="1528707"/>
          </a:xfrm>
          <a:prstGeom prst="rect">
            <a:avLst/>
          </a:prstGeom>
        </p:spPr>
      </p:pic>
      <p:pic>
        <p:nvPicPr>
          <p:cNvPr id="13332" name="Picture 20" descr="Формула Кислорода структурная химическая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9981" y="4692927"/>
            <a:ext cx="2388592" cy="244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4135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76672"/>
            <a:ext cx="7376534" cy="61926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  </a:t>
            </a:r>
            <a:r>
              <a:rPr lang="ru-RU" b="1" dirty="0" smtClean="0"/>
              <a:t>За </a:t>
            </a:r>
            <a:r>
              <a:rPr lang="ru-RU" b="1" dirty="0" err="1"/>
              <a:t>призначенням</a:t>
            </a:r>
            <a:r>
              <a:rPr lang="ru-RU" b="1" dirty="0"/>
              <a:t> сталь </a:t>
            </a:r>
            <a:r>
              <a:rPr lang="ru-RU" b="1" dirty="0" err="1"/>
              <a:t>поділяють</a:t>
            </a:r>
            <a:r>
              <a:rPr lang="ru-RU" b="1" dirty="0"/>
              <a:t> на</a:t>
            </a:r>
            <a:r>
              <a:rPr lang="ru-RU" dirty="0" smtClean="0"/>
              <a:t>:</a:t>
            </a:r>
          </a:p>
          <a:p>
            <a:endParaRPr lang="ru-RU" dirty="0"/>
          </a:p>
          <a:p>
            <a:pPr lvl="0"/>
            <a:r>
              <a:rPr lang="ru-RU" dirty="0" err="1"/>
              <a:t>конструкційну</a:t>
            </a:r>
            <a:r>
              <a:rPr lang="ru-RU" dirty="0"/>
              <a:t> - </a:t>
            </a:r>
            <a:r>
              <a:rPr lang="ru-RU" dirty="0" err="1"/>
              <a:t>використовують</a:t>
            </a:r>
            <a:r>
              <a:rPr lang="ru-RU" dirty="0"/>
              <a:t> для </a:t>
            </a:r>
            <a:r>
              <a:rPr lang="ru-RU" dirty="0" err="1"/>
              <a:t>виготовлення</a:t>
            </a:r>
            <a:r>
              <a:rPr lang="ru-RU" dirty="0"/>
              <a:t> </a:t>
            </a:r>
            <a:r>
              <a:rPr lang="ru-RU" dirty="0" err="1"/>
              <a:t>металевих</a:t>
            </a:r>
            <a:r>
              <a:rPr lang="ru-RU" dirty="0"/>
              <a:t> </a:t>
            </a:r>
            <a:r>
              <a:rPr lang="ru-RU" dirty="0" err="1"/>
              <a:t>конструкцій</a:t>
            </a:r>
            <a:r>
              <a:rPr lang="ru-RU" dirty="0"/>
              <a:t> (для </a:t>
            </a:r>
            <a:r>
              <a:rPr lang="ru-RU" dirty="0" err="1"/>
              <a:t>спорудження</a:t>
            </a:r>
            <a:r>
              <a:rPr lang="ru-RU" dirty="0"/>
              <a:t> </a:t>
            </a:r>
            <a:r>
              <a:rPr lang="ru-RU" dirty="0" err="1"/>
              <a:t>будинків</a:t>
            </a:r>
            <a:r>
              <a:rPr lang="ru-RU" dirty="0"/>
              <a:t> і </a:t>
            </a:r>
            <a:r>
              <a:rPr lang="ru-RU" dirty="0" err="1"/>
              <a:t>мостів</a:t>
            </a:r>
            <a:r>
              <a:rPr lang="ru-RU" dirty="0"/>
              <a:t>, </a:t>
            </a: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машин). </a:t>
            </a:r>
            <a:endParaRPr lang="ru-RU" dirty="0" smtClean="0"/>
          </a:p>
          <a:p>
            <a:pPr lvl="0"/>
            <a:r>
              <a:rPr lang="ru-RU" dirty="0" err="1" smtClean="0"/>
              <a:t>інструментальну</a:t>
            </a:r>
            <a:r>
              <a:rPr lang="ru-RU" dirty="0" smtClean="0"/>
              <a:t> </a:t>
            </a:r>
            <a:r>
              <a:rPr lang="ru-RU" dirty="0"/>
              <a:t>- </a:t>
            </a:r>
            <a:r>
              <a:rPr lang="ru-RU" dirty="0" err="1"/>
              <a:t>використовують</a:t>
            </a:r>
            <a:r>
              <a:rPr lang="ru-RU" dirty="0"/>
              <a:t> для </a:t>
            </a:r>
            <a:r>
              <a:rPr lang="ru-RU" dirty="0" err="1"/>
              <a:t>виготовлення</a:t>
            </a:r>
            <a:r>
              <a:rPr lang="ru-RU" dirty="0"/>
              <a:t> </a:t>
            </a:r>
            <a:r>
              <a:rPr lang="ru-RU" dirty="0" err="1"/>
              <a:t>інструментів</a:t>
            </a:r>
            <a:r>
              <a:rPr lang="ru-RU" dirty="0"/>
              <a:t>, </a:t>
            </a:r>
            <a:r>
              <a:rPr lang="ru-RU" dirty="0" err="1"/>
              <a:t>валків</a:t>
            </a:r>
            <a:r>
              <a:rPr lang="ru-RU" dirty="0"/>
              <a:t> </a:t>
            </a:r>
            <a:r>
              <a:rPr lang="ru-RU" dirty="0" err="1"/>
              <a:t>прокатних</a:t>
            </a:r>
            <a:r>
              <a:rPr lang="ru-RU" dirty="0"/>
              <a:t> </a:t>
            </a:r>
            <a:r>
              <a:rPr lang="ru-RU" dirty="0" err="1"/>
              <a:t>станів</a:t>
            </a:r>
            <a:r>
              <a:rPr lang="ru-RU" dirty="0"/>
              <a:t>, деталей </a:t>
            </a:r>
            <a:r>
              <a:rPr lang="ru-RU" dirty="0" err="1"/>
              <a:t>ковальського</a:t>
            </a:r>
            <a:r>
              <a:rPr lang="ru-RU" dirty="0"/>
              <a:t> і </a:t>
            </a:r>
            <a:r>
              <a:rPr lang="ru-RU" dirty="0" err="1"/>
              <a:t>штампувального</a:t>
            </a:r>
            <a:r>
              <a:rPr lang="ru-RU" dirty="0"/>
              <a:t> </a:t>
            </a:r>
            <a:r>
              <a:rPr lang="ru-RU" dirty="0" err="1"/>
              <a:t>устаткування</a:t>
            </a:r>
            <a:r>
              <a:rPr lang="ru-RU" dirty="0"/>
              <a:t>. </a:t>
            </a:r>
            <a:endParaRPr lang="ru-RU" dirty="0" smtClean="0"/>
          </a:p>
          <a:p>
            <a:pPr lvl="0"/>
            <a:r>
              <a:rPr lang="ru-RU" dirty="0" err="1" smtClean="0"/>
              <a:t>топкову</a:t>
            </a:r>
            <a:r>
              <a:rPr lang="ru-RU" dirty="0" smtClean="0"/>
              <a:t> </a:t>
            </a:r>
            <a:r>
              <a:rPr lang="ru-RU" dirty="0"/>
              <a:t>та </a:t>
            </a:r>
            <a:r>
              <a:rPr lang="ru-RU" dirty="0" err="1"/>
              <a:t>котельну</a:t>
            </a:r>
            <a:r>
              <a:rPr lang="ru-RU" dirty="0"/>
              <a:t> - </a:t>
            </a:r>
            <a:r>
              <a:rPr lang="ru-RU" dirty="0" err="1"/>
              <a:t>низьковуглецеву</a:t>
            </a:r>
            <a:r>
              <a:rPr lang="ru-RU" dirty="0"/>
              <a:t> сталь, яку </a:t>
            </a:r>
            <a:r>
              <a:rPr lang="ru-RU" dirty="0" err="1"/>
              <a:t>використову­ють</a:t>
            </a:r>
            <a:r>
              <a:rPr lang="ru-RU" dirty="0"/>
              <a:t> для </a:t>
            </a:r>
            <a:r>
              <a:rPr lang="ru-RU" dirty="0" err="1"/>
              <a:t>виготовлення</a:t>
            </a:r>
            <a:r>
              <a:rPr lang="ru-RU" dirty="0"/>
              <a:t> </a:t>
            </a:r>
            <a:r>
              <a:rPr lang="ru-RU" dirty="0" err="1"/>
              <a:t>парових</a:t>
            </a:r>
            <a:r>
              <a:rPr lang="ru-RU" dirty="0"/>
              <a:t> </a:t>
            </a:r>
            <a:r>
              <a:rPr lang="ru-RU" dirty="0" err="1"/>
              <a:t>котлів</a:t>
            </a:r>
            <a:r>
              <a:rPr lang="ru-RU" dirty="0"/>
              <a:t> і </a:t>
            </a:r>
            <a:r>
              <a:rPr lang="ru-RU" dirty="0" smtClean="0"/>
              <a:t>топок.</a:t>
            </a:r>
            <a:endParaRPr lang="ru-RU" dirty="0"/>
          </a:p>
          <a:p>
            <a:pPr lvl="0"/>
            <a:r>
              <a:rPr lang="ru-RU" dirty="0"/>
              <a:t>для </a:t>
            </a:r>
            <a:r>
              <a:rPr lang="ru-RU" dirty="0" err="1"/>
              <a:t>залізничного</a:t>
            </a:r>
            <a:r>
              <a:rPr lang="ru-RU" dirty="0"/>
              <a:t> транспорту - для </a:t>
            </a:r>
            <a:r>
              <a:rPr lang="ru-RU" dirty="0" err="1"/>
              <a:t>виготовлення</a:t>
            </a:r>
            <a:r>
              <a:rPr lang="ru-RU" dirty="0"/>
              <a:t> </a:t>
            </a:r>
            <a:r>
              <a:rPr lang="ru-RU" dirty="0" err="1"/>
              <a:t>рейок</a:t>
            </a:r>
            <a:r>
              <a:rPr lang="ru-RU" dirty="0"/>
              <a:t>, осей, </a:t>
            </a:r>
            <a:r>
              <a:rPr lang="ru-RU" dirty="0" err="1"/>
              <a:t>бандажів</a:t>
            </a:r>
            <a:r>
              <a:rPr lang="ru-RU" dirty="0"/>
              <a:t> </a:t>
            </a:r>
            <a:r>
              <a:rPr lang="ru-RU" dirty="0" err="1"/>
              <a:t>залізничних</a:t>
            </a:r>
            <a:r>
              <a:rPr lang="ru-RU" dirty="0"/>
              <a:t> </a:t>
            </a:r>
            <a:r>
              <a:rPr lang="ru-RU" dirty="0" err="1"/>
              <a:t>коліс</a:t>
            </a:r>
            <a:r>
              <a:rPr lang="ru-RU" dirty="0"/>
              <a:t>. </a:t>
            </a:r>
            <a:endParaRPr lang="ru-RU" dirty="0" smtClean="0"/>
          </a:p>
          <a:p>
            <a:pPr lvl="0"/>
            <a:r>
              <a:rPr lang="ru-RU" dirty="0" err="1" smtClean="0"/>
              <a:t>підшипникову</a:t>
            </a:r>
            <a:r>
              <a:rPr lang="ru-RU" dirty="0" smtClean="0"/>
              <a:t> </a:t>
            </a:r>
            <a:r>
              <a:rPr lang="ru-RU" dirty="0"/>
              <a:t>- для </a:t>
            </a:r>
            <a:r>
              <a:rPr lang="ru-RU" dirty="0" err="1"/>
              <a:t>виготовлення</a:t>
            </a:r>
            <a:r>
              <a:rPr lang="ru-RU" dirty="0"/>
              <a:t> </a:t>
            </a:r>
            <a:r>
              <a:rPr lang="ru-RU" dirty="0" err="1"/>
              <a:t>кулькових</a:t>
            </a:r>
            <a:r>
              <a:rPr lang="ru-RU" dirty="0"/>
              <a:t> і </a:t>
            </a:r>
            <a:r>
              <a:rPr lang="ru-RU" dirty="0" err="1"/>
              <a:t>роликових</a:t>
            </a:r>
            <a:r>
              <a:rPr lang="ru-RU" dirty="0"/>
              <a:t> </a:t>
            </a:r>
            <a:r>
              <a:rPr lang="ru-RU" dirty="0" err="1"/>
              <a:t>підшипників</a:t>
            </a:r>
            <a:r>
              <a:rPr lang="ru-RU" dirty="0"/>
              <a:t>. </a:t>
            </a:r>
          </a:p>
        </p:txBody>
      </p:sp>
      <p:pic>
        <p:nvPicPr>
          <p:cNvPr id="15362" name="Picture 2" descr="Фермовая конструкция Bayland Stage Q3000-3 - купить в интернет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608229">
            <a:off x="6357311" y="598961"/>
            <a:ext cx="2515787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Инструментальная сталь. сталь для ножей купить в Республике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2500" b="93542" l="0" r="100000">
                        <a14:foregroundMark x1="6681" y1="86875" x2="6681" y2="86875"/>
                        <a14:foregroundMark x1="4802" y1="85000" x2="4802" y2="85000"/>
                        <a14:foregroundMark x1="4802" y1="83958" x2="4802" y2="83958"/>
                        <a14:foregroundMark x1="3967" y1="83750" x2="3967" y2="83750"/>
                        <a14:foregroundMark x1="9186" y1="65417" x2="9186" y2="65417"/>
                        <a14:foregroundMark x1="7724" y1="64167" x2="7724" y2="64167"/>
                        <a14:foregroundMark x1="6054" y1="63333" x2="6054" y2="63333"/>
                        <a14:foregroundMark x1="6054" y1="54583" x2="6054" y2="54583"/>
                        <a14:foregroundMark x1="3967" y1="53333" x2="3967" y2="53333"/>
                        <a14:foregroundMark x1="6263" y1="66042" x2="6263" y2="66042"/>
                        <a14:foregroundMark x1="5846" y1="63542" x2="5846" y2="63542"/>
                        <a14:backgroundMark x1="15866" y1="85625" x2="24635" y2="79583"/>
                        <a14:backgroundMark x1="47599" y1="76042" x2="52401" y2="68333"/>
                        <a14:backgroundMark x1="76409" y1="67917" x2="93319" y2="37083"/>
                        <a14:backgroundMark x1="15449" y1="68750" x2="15449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92349">
            <a:off x="6539235" y="2080479"/>
            <a:ext cx="1682155" cy="168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Ferroli :: Промислове опалювальне обладнанн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99" r="5706"/>
          <a:stretch/>
        </p:blipFill>
        <p:spPr bwMode="auto">
          <a:xfrm>
            <a:off x="7380312" y="3717032"/>
            <a:ext cx="1537079" cy="120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Купить колесные пары | НеваПромИнвес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4453" b="99219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5204" y="4917106"/>
            <a:ext cx="1276401" cy="12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Як працює підшипник - принцип роботи підшипник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2743" b="96835" l="1250" r="99000">
                        <a14:foregroundMark x1="7625" y1="67511" x2="15125" y2="68565"/>
                        <a14:foregroundMark x1="12375" y1="66878" x2="8250" y2="6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979217"/>
            <a:ext cx="1368152" cy="81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7012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216" y="626934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/>
              <a:t>Мартенівський</a:t>
            </a:r>
            <a:r>
              <a:rPr lang="ru-RU" b="1" dirty="0"/>
              <a:t> </a:t>
            </a:r>
            <a:r>
              <a:rPr lang="ru-RU" b="1" dirty="0" err="1"/>
              <a:t>спосіб</a:t>
            </a:r>
            <a:r>
              <a:rPr lang="ru-RU" dirty="0"/>
              <a:t> - </a:t>
            </a:r>
            <a:r>
              <a:rPr lang="ru-RU" dirty="0" err="1"/>
              <a:t>випалювання</a:t>
            </a:r>
            <a:r>
              <a:rPr lang="ru-RU" dirty="0"/>
              <a:t> </a:t>
            </a:r>
            <a:r>
              <a:rPr lang="ru-RU" dirty="0" err="1"/>
              <a:t>надлишку</a:t>
            </a:r>
            <a:r>
              <a:rPr lang="ru-RU" dirty="0"/>
              <a:t> </a:t>
            </a:r>
            <a:r>
              <a:rPr lang="ru-RU" dirty="0" err="1"/>
              <a:t>вуглецю</a:t>
            </a:r>
            <a:r>
              <a:rPr lang="ru-RU" dirty="0"/>
              <a:t> в </a:t>
            </a:r>
            <a:r>
              <a:rPr lang="ru-RU" dirty="0" err="1"/>
              <a:t>чавуні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за </a:t>
            </a:r>
            <a:r>
              <a:rPr lang="ru-RU" dirty="0" err="1"/>
              <a:t>рахунок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кисню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, а й </a:t>
            </a:r>
            <a:r>
              <a:rPr lang="ru-RU" dirty="0" err="1"/>
              <a:t>кисню</a:t>
            </a:r>
            <a:r>
              <a:rPr lang="ru-RU" dirty="0"/>
              <a:t> </a:t>
            </a:r>
            <a:r>
              <a:rPr lang="ru-RU" dirty="0" err="1"/>
              <a:t>оксидів</a:t>
            </a:r>
            <a:r>
              <a:rPr lang="ru-RU" dirty="0"/>
              <a:t> </a:t>
            </a:r>
            <a:r>
              <a:rPr lang="ru-RU" dirty="0" err="1"/>
              <a:t>заліза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додаються</a:t>
            </a:r>
            <a:r>
              <a:rPr lang="ru-RU" dirty="0"/>
              <a:t> у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залізної</a:t>
            </a:r>
            <a:r>
              <a:rPr lang="ru-RU" dirty="0"/>
              <a:t> </a:t>
            </a:r>
            <a:r>
              <a:rPr lang="ru-RU" dirty="0" err="1"/>
              <a:t>руди</a:t>
            </a:r>
            <a:r>
              <a:rPr lang="ru-RU" dirty="0"/>
              <a:t> та </a:t>
            </a:r>
            <a:r>
              <a:rPr lang="ru-RU" dirty="0" err="1"/>
              <a:t>іржавого</a:t>
            </a:r>
            <a:r>
              <a:rPr lang="ru-RU" dirty="0"/>
              <a:t> </a:t>
            </a:r>
            <a:r>
              <a:rPr lang="ru-RU" dirty="0" err="1"/>
              <a:t>залізного</a:t>
            </a:r>
            <a:r>
              <a:rPr lang="ru-RU" dirty="0"/>
              <a:t> </a:t>
            </a:r>
            <a:r>
              <a:rPr lang="ru-RU" dirty="0" err="1"/>
              <a:t>брухту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285917"/>
            <a:ext cx="6530733" cy="321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55576" y="559807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Рис. </a:t>
            </a:r>
            <a:r>
              <a:rPr lang="ru-RU" dirty="0" smtClean="0"/>
              <a:t>3-  </a:t>
            </a:r>
            <a:r>
              <a:rPr lang="ru-RU" dirty="0" err="1"/>
              <a:t>Мартенівська</a:t>
            </a:r>
            <a:r>
              <a:rPr lang="ru-RU" dirty="0"/>
              <a:t> </a:t>
            </a:r>
            <a:r>
              <a:rPr lang="ru-RU" dirty="0" err="1"/>
              <a:t>піч</a:t>
            </a:r>
            <a:r>
              <a:rPr lang="ru-RU" dirty="0"/>
              <a:t>:</a:t>
            </a:r>
          </a:p>
          <a:p>
            <a:r>
              <a:rPr lang="ru-RU" dirty="0"/>
              <a:t>1 - </a:t>
            </a:r>
            <a:r>
              <a:rPr lang="ru-RU" dirty="0" err="1"/>
              <a:t>повітря</a:t>
            </a:r>
            <a:r>
              <a:rPr lang="ru-RU" dirty="0"/>
              <a:t>; 2 - газ; 3 - </a:t>
            </a:r>
            <a:r>
              <a:rPr lang="ru-RU" dirty="0" err="1"/>
              <a:t>регенератори</a:t>
            </a:r>
            <a:r>
              <a:rPr lang="ru-RU" dirty="0"/>
              <a:t>; 4 - сталь; 5 - </a:t>
            </a:r>
            <a:r>
              <a:rPr lang="ru-RU" dirty="0" err="1"/>
              <a:t>продукти</a:t>
            </a:r>
            <a:r>
              <a:rPr lang="ru-RU" dirty="0"/>
              <a:t> </a:t>
            </a:r>
            <a:r>
              <a:rPr lang="ru-RU" dirty="0" err="1"/>
              <a:t>горіння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60714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20688"/>
            <a:ext cx="8640960" cy="5112568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Мартенівські</a:t>
            </a:r>
            <a:r>
              <a:rPr lang="ru-RU" dirty="0"/>
              <a:t> </a:t>
            </a:r>
            <a:r>
              <a:rPr lang="ru-RU" dirty="0" err="1"/>
              <a:t>печі</a:t>
            </a:r>
            <a:r>
              <a:rPr lang="ru-RU" dirty="0"/>
              <a:t>, як і </a:t>
            </a:r>
            <a:r>
              <a:rPr lang="ru-RU" dirty="0" err="1"/>
              <a:t>конвертори</a:t>
            </a:r>
            <a:r>
              <a:rPr lang="ru-RU" dirty="0"/>
              <a:t>, </a:t>
            </a:r>
            <a:r>
              <a:rPr lang="ru-RU" dirty="0" err="1"/>
              <a:t>працюють</a:t>
            </a:r>
            <a:r>
              <a:rPr lang="ru-RU" dirty="0"/>
              <a:t> </a:t>
            </a:r>
            <a:r>
              <a:rPr lang="ru-RU" dirty="0" err="1"/>
              <a:t>періодично</a:t>
            </a:r>
            <a:r>
              <a:rPr lang="ru-RU" dirty="0"/>
              <a:t>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розливання</a:t>
            </a:r>
            <a:r>
              <a:rPr lang="ru-RU" dirty="0"/>
              <a:t> </a:t>
            </a:r>
            <a:r>
              <a:rPr lang="ru-RU" dirty="0" err="1"/>
              <a:t>сталі</a:t>
            </a:r>
            <a:r>
              <a:rPr lang="ru-RU" dirty="0"/>
              <a:t> </a:t>
            </a:r>
            <a:r>
              <a:rPr lang="ru-RU" dirty="0" err="1"/>
              <a:t>піч</a:t>
            </a:r>
            <a:r>
              <a:rPr lang="ru-RU" dirty="0"/>
              <a:t> </a:t>
            </a:r>
            <a:r>
              <a:rPr lang="ru-RU" dirty="0" err="1"/>
              <a:t>знову</a:t>
            </a:r>
            <a:r>
              <a:rPr lang="ru-RU" dirty="0"/>
              <a:t> </a:t>
            </a:r>
            <a:r>
              <a:rPr lang="ru-RU" dirty="0" err="1"/>
              <a:t>завантажують</a:t>
            </a:r>
            <a:r>
              <a:rPr lang="ru-RU" dirty="0"/>
              <a:t> </a:t>
            </a:r>
            <a:r>
              <a:rPr lang="ru-RU" dirty="0" smtClean="0"/>
              <a:t>шихтою.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переробки</a:t>
            </a:r>
            <a:r>
              <a:rPr lang="ru-RU" dirty="0"/>
              <a:t> </a:t>
            </a:r>
            <a:r>
              <a:rPr lang="ru-RU" dirty="0" err="1"/>
              <a:t>чавуну</a:t>
            </a:r>
            <a:r>
              <a:rPr lang="ru-RU" dirty="0"/>
              <a:t> в сталь у мартенах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відносно</a:t>
            </a:r>
            <a:r>
              <a:rPr lang="ru-RU" dirty="0"/>
              <a:t> </a:t>
            </a:r>
            <a:r>
              <a:rPr lang="ru-RU" dirty="0" err="1"/>
              <a:t>повільно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6-7 годин. На </a:t>
            </a:r>
            <a:r>
              <a:rPr lang="ru-RU" dirty="0" err="1"/>
              <a:t>відміну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конвертора у мартенах </a:t>
            </a:r>
            <a:r>
              <a:rPr lang="ru-RU" dirty="0" err="1"/>
              <a:t>можна</a:t>
            </a:r>
            <a:r>
              <a:rPr lang="ru-RU" dirty="0"/>
              <a:t> легко </a:t>
            </a:r>
            <a:r>
              <a:rPr lang="ru-RU" dirty="0" err="1"/>
              <a:t>регулювати</a:t>
            </a:r>
            <a:r>
              <a:rPr lang="ru-RU" dirty="0"/>
              <a:t> </a:t>
            </a:r>
            <a:r>
              <a:rPr lang="ru-RU" dirty="0" err="1"/>
              <a:t>хімічний</a:t>
            </a:r>
            <a:r>
              <a:rPr lang="ru-RU" dirty="0"/>
              <a:t> склад </a:t>
            </a:r>
            <a:r>
              <a:rPr lang="ru-RU" dirty="0" err="1"/>
              <a:t>сталі</a:t>
            </a:r>
            <a:r>
              <a:rPr lang="ru-RU" dirty="0"/>
              <a:t>, </a:t>
            </a:r>
            <a:r>
              <a:rPr lang="ru-RU" dirty="0" err="1"/>
              <a:t>додаючи</a:t>
            </a:r>
            <a:r>
              <a:rPr lang="ru-RU" dirty="0"/>
              <a:t> до </a:t>
            </a:r>
            <a:r>
              <a:rPr lang="ru-RU" dirty="0" err="1"/>
              <a:t>чавуну</a:t>
            </a:r>
            <a:r>
              <a:rPr lang="ru-RU" dirty="0"/>
              <a:t> </a:t>
            </a:r>
            <a:r>
              <a:rPr lang="ru-RU" dirty="0" err="1"/>
              <a:t>залізний</a:t>
            </a:r>
            <a:r>
              <a:rPr lang="ru-RU" dirty="0"/>
              <a:t> </a:t>
            </a:r>
            <a:r>
              <a:rPr lang="ru-RU" dirty="0" err="1"/>
              <a:t>брухт</a:t>
            </a:r>
            <a:r>
              <a:rPr lang="ru-RU" dirty="0"/>
              <a:t> та руду в </a:t>
            </a:r>
            <a:r>
              <a:rPr lang="ru-RU" dirty="0" err="1"/>
              <a:t>тій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іншій</a:t>
            </a:r>
            <a:r>
              <a:rPr lang="ru-RU" dirty="0"/>
              <a:t> </a:t>
            </a:r>
            <a:r>
              <a:rPr lang="ru-RU" dirty="0" err="1"/>
              <a:t>пропорції</a:t>
            </a:r>
            <a:r>
              <a:rPr lang="ru-RU" dirty="0"/>
              <a:t>. Перед </a:t>
            </a:r>
            <a:r>
              <a:rPr lang="ru-RU" dirty="0" err="1"/>
              <a:t>закінченням</a:t>
            </a:r>
            <a:r>
              <a:rPr lang="ru-RU" dirty="0"/>
              <a:t> </a:t>
            </a:r>
            <a:r>
              <a:rPr lang="ru-RU" dirty="0" err="1"/>
              <a:t>плавлення</a:t>
            </a:r>
            <a:r>
              <a:rPr lang="ru-RU" dirty="0"/>
              <a:t> </a:t>
            </a:r>
            <a:r>
              <a:rPr lang="ru-RU" dirty="0" err="1"/>
              <a:t>нагрівання</a:t>
            </a:r>
            <a:r>
              <a:rPr lang="ru-RU" dirty="0"/>
              <a:t> </a:t>
            </a:r>
            <a:r>
              <a:rPr lang="ru-RU" dirty="0" err="1"/>
              <a:t>печі</a:t>
            </a:r>
            <a:r>
              <a:rPr lang="ru-RU" dirty="0"/>
              <a:t> </a:t>
            </a:r>
            <a:r>
              <a:rPr lang="ru-RU" dirty="0" err="1"/>
              <a:t>припиняють</a:t>
            </a:r>
            <a:r>
              <a:rPr lang="ru-RU" dirty="0"/>
              <a:t>, </a:t>
            </a:r>
            <a:r>
              <a:rPr lang="ru-RU" dirty="0" err="1"/>
              <a:t>зливають</a:t>
            </a:r>
            <a:r>
              <a:rPr lang="ru-RU" dirty="0"/>
              <a:t> шлак, а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додають</a:t>
            </a:r>
            <a:r>
              <a:rPr lang="ru-RU" dirty="0"/>
              <a:t> </a:t>
            </a:r>
            <a:r>
              <a:rPr lang="ru-RU" dirty="0" err="1"/>
              <a:t>розкиснювачі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4" name="Picture 2" descr="За підсумками року Україна посіла 13 місце в рейтингу світових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61259"/>
            <a:ext cx="4608512" cy="2672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Як здати сталевий брухт - Чебуратор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76" t="13402"/>
          <a:stretch/>
        </p:blipFill>
        <p:spPr bwMode="auto">
          <a:xfrm>
            <a:off x="395536" y="4365104"/>
            <a:ext cx="3196289" cy="16647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4312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352928" cy="487680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err="1"/>
              <a:t>Конверторний</a:t>
            </a:r>
            <a:r>
              <a:rPr lang="ru-RU" b="1" dirty="0"/>
              <a:t> </a:t>
            </a:r>
            <a:r>
              <a:rPr lang="ru-RU" b="1" dirty="0" err="1"/>
              <a:t>спосіб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Суть конверторного способу </a:t>
            </a:r>
            <a:r>
              <a:rPr lang="ru-RU" dirty="0" err="1"/>
              <a:t>полягає</a:t>
            </a:r>
            <a:r>
              <a:rPr lang="ru-RU" dirty="0"/>
              <a:t> у тому, </a:t>
            </a:r>
            <a:r>
              <a:rPr lang="ru-RU" dirty="0" err="1"/>
              <a:t>що</a:t>
            </a:r>
            <a:r>
              <a:rPr lang="ru-RU" dirty="0"/>
              <a:t> через </a:t>
            </a:r>
            <a:r>
              <a:rPr lang="ru-RU" dirty="0" err="1"/>
              <a:t>рідкий</a:t>
            </a:r>
            <a:r>
              <a:rPr lang="ru-RU" dirty="0"/>
              <a:t> </a:t>
            </a:r>
            <a:r>
              <a:rPr lang="ru-RU" dirty="0" err="1"/>
              <a:t>чавун</a:t>
            </a:r>
            <a:r>
              <a:rPr lang="ru-RU" dirty="0"/>
              <a:t>, </a:t>
            </a:r>
            <a:r>
              <a:rPr lang="ru-RU" dirty="0" err="1"/>
              <a:t>залитий</a:t>
            </a:r>
            <a:r>
              <a:rPr lang="ru-RU" dirty="0"/>
              <a:t> у конвертор, </a:t>
            </a:r>
            <a:r>
              <a:rPr lang="ru-RU" dirty="0" err="1"/>
              <a:t>продувається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, </a:t>
            </a:r>
            <a:r>
              <a:rPr lang="ru-RU" dirty="0" err="1"/>
              <a:t>кисень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окиснює</a:t>
            </a:r>
            <a:r>
              <a:rPr lang="ru-RU" dirty="0"/>
              <a:t> </a:t>
            </a:r>
            <a:r>
              <a:rPr lang="ru-RU" dirty="0" err="1"/>
              <a:t>вуглець</a:t>
            </a:r>
            <a:r>
              <a:rPr lang="ru-RU" dirty="0"/>
              <a:t> та </a:t>
            </a:r>
            <a:r>
              <a:rPr lang="ru-RU" dirty="0" err="1"/>
              <a:t>домішки</a:t>
            </a:r>
            <a:r>
              <a:rPr lang="ru-RU" dirty="0"/>
              <a:t>.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10242" name="Picture 2" descr="Металургійний комплекс України - презентація з різн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130" r="100000">
                        <a14:foregroundMark x1="52338" y1="10052" x2="61558" y2="10225"/>
                        <a14:foregroundMark x1="51169" y1="9359" x2="51299" y2="12132"/>
                        <a14:foregroundMark x1="51429" y1="12132" x2="62727" y2="11785"/>
                        <a14:foregroundMark x1="50909" y1="9359" x2="62597" y2="8839"/>
                        <a14:foregroundMark x1="51169" y1="9705" x2="52987" y2="8839"/>
                        <a14:foregroundMark x1="35844" y1="17331" x2="41169" y2="16464"/>
                        <a14:foregroundMark x1="4935" y1="3813" x2="95195" y2="4679"/>
                        <a14:foregroundMark x1="24156" y1="40035" x2="32597" y2="38475"/>
                        <a14:foregroundMark x1="24026" y1="39515" x2="24675" y2="38475"/>
                        <a14:foregroundMark x1="21948" y1="38475" x2="25844" y2="38475"/>
                        <a14:foregroundMark x1="25195" y1="42634" x2="32857" y2="36742"/>
                        <a14:foregroundMark x1="30519" y1="44714" x2="35065" y2="38302"/>
                        <a14:foregroundMark x1="30390" y1="40555" x2="33117" y2="36222"/>
                        <a14:foregroundMark x1="32727" y1="40555" x2="41169" y2="46967"/>
                        <a14:foregroundMark x1="34805" y1="20451" x2="40260" y2="13172"/>
                        <a14:foregroundMark x1="38052" y1="22530" x2="40519" y2="14038"/>
                        <a14:foregroundMark x1="77662" y1="19584" x2="90779" y2="44541"/>
                        <a14:backgroundMark x1="3377" y1="10572" x2="26494" y2="11785"/>
                        <a14:backgroundMark x1="1169" y1="7626" x2="28831" y2="7452"/>
                        <a14:backgroundMark x1="1299" y1="37608" x2="29351" y2="37088"/>
                        <a14:backgroundMark x1="1039" y1="37088" x2="1169" y2="7626"/>
                        <a14:backgroundMark x1="29481" y1="7972" x2="29481" y2="35529"/>
                        <a14:backgroundMark x1="29481" y1="7972" x2="28571" y2="7452"/>
                        <a14:backgroundMark x1="6883" y1="27556" x2="26364" y2="14038"/>
                        <a14:backgroundMark x1="13896" y1="28423" x2="23506" y2="13692"/>
                        <a14:backgroundMark x1="6494" y1="29116" x2="5714" y2="15771"/>
                        <a14:backgroundMark x1="21688" y1="31196" x2="5714" y2="12132"/>
                        <a14:backgroundMark x1="3636" y1="34142" x2="26104" y2="23050"/>
                        <a14:backgroundMark x1="10390" y1="34315" x2="28312" y2="31889"/>
                        <a14:backgroundMark x1="1688" y1="32409" x2="2727" y2="14038"/>
                        <a14:backgroundMark x1="5325" y1="32756" x2="5844" y2="13345"/>
                        <a14:backgroundMark x1="6494" y1="12652" x2="25455" y2="10399"/>
                        <a14:backgroundMark x1="27273" y1="11612" x2="14805" y2="15771"/>
                        <a14:backgroundMark x1="2987" y1="11092" x2="3506" y2="30156"/>
                        <a14:backgroundMark x1="12338" y1="29463" x2="28571" y2="20624"/>
                        <a14:backgroundMark x1="25195" y1="28943" x2="22857" y2="13172"/>
                        <a14:backgroundMark x1="23377" y1="29463" x2="10649" y2="15945"/>
                        <a14:backgroundMark x1="12727" y1="29983" x2="6234" y2="25477"/>
                        <a14:backgroundMark x1="2987" y1="35529" x2="13247" y2="34315"/>
                        <a14:backgroundMark x1="15844" y1="30676" x2="26883" y2="25303"/>
                        <a14:backgroundMark x1="26494" y1="29983" x2="25844" y2="18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28"/>
          <a:stretch/>
        </p:blipFill>
        <p:spPr bwMode="auto">
          <a:xfrm>
            <a:off x="-32792" y="2213165"/>
            <a:ext cx="9176792" cy="464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00192" y="2204864"/>
            <a:ext cx="266429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0369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uk-UA" sz="4000" dirty="0" smtClean="0"/>
              <a:t>Зміст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99715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ru-RU" sz="2200" dirty="0" smtClean="0"/>
              <a:t>1</a:t>
            </a:r>
            <a:r>
              <a:rPr lang="ru-RU" sz="2200" dirty="0"/>
              <a:t>. </a:t>
            </a:r>
            <a:r>
              <a:rPr lang="ru-RU" sz="2200" dirty="0" err="1"/>
              <a:t>Загальні</a:t>
            </a:r>
            <a:r>
              <a:rPr lang="ru-RU" sz="2200" dirty="0"/>
              <a:t> </a:t>
            </a:r>
            <a:r>
              <a:rPr lang="ru-RU" sz="2200" dirty="0" err="1"/>
              <a:t>відомості</a:t>
            </a:r>
            <a:r>
              <a:rPr lang="ru-RU" sz="2200" dirty="0"/>
              <a:t> про </a:t>
            </a:r>
            <a:r>
              <a:rPr lang="ru-RU" sz="2200" dirty="0" err="1"/>
              <a:t>складові</a:t>
            </a:r>
            <a:r>
              <a:rPr lang="ru-RU" sz="2200" dirty="0"/>
              <a:t> </a:t>
            </a:r>
            <a:r>
              <a:rPr lang="ru-RU" sz="2200" dirty="0" err="1"/>
              <a:t>металургійного</a:t>
            </a:r>
            <a:r>
              <a:rPr lang="ru-RU" sz="2200" dirty="0"/>
              <a:t> комплексу</a:t>
            </a:r>
          </a:p>
          <a:p>
            <a:pPr>
              <a:lnSpc>
                <a:spcPct val="150000"/>
              </a:lnSpc>
            </a:pPr>
            <a:r>
              <a:rPr lang="ru-RU" sz="2200" dirty="0" smtClean="0"/>
              <a:t>2</a:t>
            </a:r>
            <a:r>
              <a:rPr lang="ru-RU" sz="2200" dirty="0"/>
              <a:t>. </a:t>
            </a:r>
            <a:r>
              <a:rPr lang="ru-RU" sz="2200" dirty="0" err="1"/>
              <a:t>Чорна</a:t>
            </a:r>
            <a:r>
              <a:rPr lang="ru-RU" sz="2200" dirty="0"/>
              <a:t> </a:t>
            </a:r>
            <a:r>
              <a:rPr lang="ru-RU" sz="2200" dirty="0" err="1"/>
              <a:t>металургія</a:t>
            </a:r>
            <a:endParaRPr lang="ru-RU" sz="2200" dirty="0"/>
          </a:p>
          <a:p>
            <a:pPr>
              <a:lnSpc>
                <a:spcPct val="150000"/>
              </a:lnSpc>
            </a:pPr>
            <a:r>
              <a:rPr lang="ru-RU" sz="2200" dirty="0" smtClean="0"/>
              <a:t>2.1</a:t>
            </a:r>
            <a:r>
              <a:rPr lang="ru-RU" sz="2200" dirty="0"/>
              <a:t>. </a:t>
            </a:r>
            <a:r>
              <a:rPr lang="ru-RU" sz="2200" dirty="0" err="1"/>
              <a:t>Виробництво</a:t>
            </a:r>
            <a:r>
              <a:rPr lang="ru-RU" sz="2200" dirty="0"/>
              <a:t> </a:t>
            </a:r>
            <a:r>
              <a:rPr lang="ru-RU" sz="2200" dirty="0" err="1"/>
              <a:t>чавуну</a:t>
            </a:r>
            <a:endParaRPr lang="ru-RU" sz="2200" dirty="0"/>
          </a:p>
          <a:p>
            <a:pPr>
              <a:lnSpc>
                <a:spcPct val="150000"/>
              </a:lnSpc>
            </a:pPr>
            <a:r>
              <a:rPr lang="ru-RU" sz="2200" dirty="0" smtClean="0"/>
              <a:t>2.2</a:t>
            </a:r>
            <a:r>
              <a:rPr lang="ru-RU" sz="2200" dirty="0"/>
              <a:t>. </a:t>
            </a:r>
            <a:r>
              <a:rPr lang="ru-RU" sz="2200" dirty="0" err="1"/>
              <a:t>Виробництво</a:t>
            </a:r>
            <a:r>
              <a:rPr lang="ru-RU" sz="2200" dirty="0"/>
              <a:t> </a:t>
            </a:r>
            <a:r>
              <a:rPr lang="ru-RU" sz="2200" dirty="0" err="1"/>
              <a:t>сталі</a:t>
            </a:r>
            <a:endParaRPr lang="ru-RU" sz="2200" dirty="0"/>
          </a:p>
          <a:p>
            <a:pPr>
              <a:lnSpc>
                <a:spcPct val="150000"/>
              </a:lnSpc>
            </a:pPr>
            <a:r>
              <a:rPr lang="ru-RU" sz="2200" dirty="0" smtClean="0"/>
              <a:t>3</a:t>
            </a:r>
            <a:r>
              <a:rPr lang="ru-RU" sz="2200" dirty="0"/>
              <a:t>. </a:t>
            </a:r>
            <a:r>
              <a:rPr lang="ru-RU" sz="2200" dirty="0" err="1"/>
              <a:t>Кольорова</a:t>
            </a:r>
            <a:r>
              <a:rPr lang="ru-RU" sz="2200" dirty="0"/>
              <a:t> </a:t>
            </a:r>
            <a:r>
              <a:rPr lang="ru-RU" sz="2200" dirty="0" err="1"/>
              <a:t>металургія</a:t>
            </a:r>
            <a:endParaRPr lang="ru-RU" sz="2200" dirty="0"/>
          </a:p>
          <a:p>
            <a:pPr>
              <a:lnSpc>
                <a:spcPct val="150000"/>
              </a:lnSpc>
            </a:pPr>
            <a:r>
              <a:rPr lang="ru-RU" sz="2200" dirty="0" smtClean="0"/>
              <a:t>4</a:t>
            </a:r>
            <a:r>
              <a:rPr lang="ru-RU" sz="2200" dirty="0"/>
              <a:t>. </a:t>
            </a:r>
            <a:r>
              <a:rPr lang="ru-RU" sz="2200" dirty="0" err="1"/>
              <a:t>Вплив</a:t>
            </a:r>
            <a:r>
              <a:rPr lang="ru-RU" sz="2200" dirty="0"/>
              <a:t> </a:t>
            </a:r>
            <a:r>
              <a:rPr lang="ru-RU" sz="2200" dirty="0" err="1"/>
              <a:t>металургійних</a:t>
            </a:r>
            <a:r>
              <a:rPr lang="ru-RU" sz="2200" dirty="0"/>
              <a:t> </a:t>
            </a:r>
            <a:r>
              <a:rPr lang="ru-RU" sz="2200" dirty="0" err="1"/>
              <a:t>виробництв</a:t>
            </a:r>
            <a:r>
              <a:rPr lang="ru-RU" sz="2200" dirty="0"/>
              <a:t> на </a:t>
            </a:r>
            <a:r>
              <a:rPr lang="ru-RU" sz="2200" dirty="0" err="1" smtClean="0"/>
              <a:t>довкілля</a:t>
            </a:r>
            <a:endParaRPr lang="ru-RU" sz="2200" dirty="0" smtClean="0"/>
          </a:p>
          <a:p>
            <a:pPr>
              <a:lnSpc>
                <a:spcPct val="150000"/>
              </a:lnSpc>
            </a:pPr>
            <a:r>
              <a:rPr lang="ru-RU" sz="2200" dirty="0" smtClean="0"/>
              <a:t>4.1</a:t>
            </a:r>
            <a:r>
              <a:rPr lang="ru-RU" sz="2200" dirty="0"/>
              <a:t>. </a:t>
            </a:r>
            <a:r>
              <a:rPr lang="ru-RU" sz="2200" dirty="0" err="1"/>
              <a:t>Вплив</a:t>
            </a:r>
            <a:r>
              <a:rPr lang="ru-RU" sz="2200" dirty="0"/>
              <a:t> </a:t>
            </a:r>
            <a:r>
              <a:rPr lang="ru-RU" sz="2200" dirty="0" err="1"/>
              <a:t>чорної</a:t>
            </a:r>
            <a:r>
              <a:rPr lang="ru-RU" sz="2200" dirty="0"/>
              <a:t> </a:t>
            </a:r>
            <a:r>
              <a:rPr lang="ru-RU" sz="2200" dirty="0" err="1"/>
              <a:t>металургії</a:t>
            </a:r>
            <a:r>
              <a:rPr lang="ru-RU" sz="2200" dirty="0"/>
              <a:t> на </a:t>
            </a:r>
            <a:r>
              <a:rPr lang="ru-RU" sz="2200" dirty="0" err="1"/>
              <a:t>довкілля</a:t>
            </a:r>
            <a:endParaRPr lang="ru-RU" sz="2200" dirty="0"/>
          </a:p>
          <a:p>
            <a:pPr>
              <a:lnSpc>
                <a:spcPct val="150000"/>
              </a:lnSpc>
            </a:pPr>
            <a:r>
              <a:rPr lang="ru-RU" sz="2200" dirty="0" smtClean="0"/>
              <a:t>4.2</a:t>
            </a:r>
            <a:r>
              <a:rPr lang="ru-RU" sz="2200" dirty="0"/>
              <a:t>. Заходи </a:t>
            </a:r>
            <a:r>
              <a:rPr lang="ru-RU" sz="2200" dirty="0" err="1"/>
              <a:t>охорони</a:t>
            </a:r>
            <a:r>
              <a:rPr lang="ru-RU" sz="2200" dirty="0"/>
              <a:t> </a:t>
            </a:r>
            <a:r>
              <a:rPr lang="ru-RU" sz="2200" dirty="0" err="1"/>
              <a:t>довкілля</a:t>
            </a:r>
            <a:r>
              <a:rPr lang="ru-RU" sz="2200" dirty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</a:t>
            </a:r>
            <a:r>
              <a:rPr lang="ru-RU" sz="2200" dirty="0" err="1"/>
              <a:t>шкідливого</a:t>
            </a:r>
            <a:r>
              <a:rPr lang="ru-RU" sz="2200" dirty="0"/>
              <a:t> </a:t>
            </a:r>
            <a:r>
              <a:rPr lang="ru-RU" sz="2200" dirty="0" err="1"/>
              <a:t>впливу</a:t>
            </a:r>
            <a:r>
              <a:rPr lang="ru-RU" sz="2200" dirty="0"/>
              <a:t> </a:t>
            </a:r>
            <a:r>
              <a:rPr lang="ru-RU" sz="2200" dirty="0" err="1"/>
              <a:t>підприємств</a:t>
            </a:r>
            <a:r>
              <a:rPr lang="ru-RU" sz="2200" dirty="0"/>
              <a:t> </a:t>
            </a:r>
            <a:r>
              <a:rPr lang="ru-RU" sz="2200" dirty="0" err="1"/>
              <a:t>чорної</a:t>
            </a:r>
            <a:r>
              <a:rPr lang="ru-RU" sz="2200" dirty="0"/>
              <a:t> </a:t>
            </a:r>
            <a:r>
              <a:rPr lang="ru-RU" sz="2200" dirty="0" err="1"/>
              <a:t>металургії</a:t>
            </a:r>
            <a:endParaRPr lang="ru-RU" sz="2200" dirty="0"/>
          </a:p>
          <a:p>
            <a:pPr>
              <a:lnSpc>
                <a:spcPct val="150000"/>
              </a:lnSpc>
            </a:pPr>
            <a:r>
              <a:rPr lang="ru-RU" sz="2200" dirty="0" smtClean="0"/>
              <a:t>4.3. </a:t>
            </a:r>
            <a:r>
              <a:rPr lang="ru-RU" sz="2200" dirty="0"/>
              <a:t>Заходи з </a:t>
            </a:r>
            <a:r>
              <a:rPr lang="ru-RU" sz="2200" dirty="0" err="1"/>
              <a:t>охорони</a:t>
            </a:r>
            <a:r>
              <a:rPr lang="ru-RU" sz="2200" dirty="0"/>
              <a:t> </a:t>
            </a:r>
            <a:r>
              <a:rPr lang="ru-RU" sz="2200" dirty="0" err="1"/>
              <a:t>довкілля</a:t>
            </a:r>
            <a:r>
              <a:rPr lang="ru-RU" sz="2200" dirty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</a:t>
            </a:r>
            <a:r>
              <a:rPr lang="ru-RU" sz="2200" dirty="0" err="1"/>
              <a:t>впливу</a:t>
            </a:r>
            <a:r>
              <a:rPr lang="ru-RU" sz="2200" dirty="0"/>
              <a:t> </a:t>
            </a:r>
            <a:r>
              <a:rPr lang="ru-RU" sz="2200" dirty="0" err="1"/>
              <a:t>підприємств</a:t>
            </a:r>
            <a:r>
              <a:rPr lang="ru-RU" sz="2200" dirty="0"/>
              <a:t> </a:t>
            </a:r>
            <a:r>
              <a:rPr lang="ru-RU" sz="2200" dirty="0" err="1"/>
              <a:t>кольорової</a:t>
            </a:r>
            <a:r>
              <a:rPr lang="ru-RU" sz="2200" dirty="0"/>
              <a:t> </a:t>
            </a:r>
            <a:r>
              <a:rPr lang="ru-RU" sz="2200" dirty="0" err="1"/>
              <a:t>металургії</a:t>
            </a:r>
            <a:r>
              <a:rPr lang="ru-RU" sz="2200" dirty="0"/>
              <a:t>. </a:t>
            </a:r>
            <a:endParaRPr lang="ru-RU" sz="1600" dirty="0"/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11266" name="Picture 2" descr="черный завод силуэт иллюстрации, нефтеперерабатывающий завод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50" r="6614" b="21926"/>
          <a:stretch/>
        </p:blipFill>
        <p:spPr bwMode="auto">
          <a:xfrm>
            <a:off x="5909964" y="5661248"/>
            <a:ext cx="3133725" cy="12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9504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Суть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 </a:t>
            </a:r>
            <a:r>
              <a:rPr lang="ru-RU" dirty="0" err="1"/>
              <a:t>полягає</a:t>
            </a:r>
            <a:r>
              <a:rPr lang="ru-RU" dirty="0"/>
              <a:t> в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кисень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, яке </a:t>
            </a:r>
            <a:r>
              <a:rPr lang="ru-RU" dirty="0" err="1"/>
              <a:t>вдувається</a:t>
            </a:r>
            <a:r>
              <a:rPr lang="ru-RU" dirty="0"/>
              <a:t> через </a:t>
            </a:r>
            <a:r>
              <a:rPr lang="ru-RU" dirty="0" err="1"/>
              <a:t>рідкий</a:t>
            </a:r>
            <a:r>
              <a:rPr lang="ru-RU" dirty="0"/>
              <a:t> </a:t>
            </a:r>
            <a:r>
              <a:rPr lang="ru-RU" dirty="0" err="1"/>
              <a:t>чавун</a:t>
            </a:r>
            <a:r>
              <a:rPr lang="ru-RU" dirty="0"/>
              <a:t>, </a:t>
            </a:r>
            <a:r>
              <a:rPr lang="ru-RU" dirty="0" err="1"/>
              <a:t>окиснює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домішки</a:t>
            </a:r>
            <a:r>
              <a:rPr lang="ru-RU" dirty="0"/>
              <a:t> і при </a:t>
            </a:r>
            <a:r>
              <a:rPr lang="ru-RU" dirty="0" err="1"/>
              <a:t>реакціях</a:t>
            </a:r>
            <a:r>
              <a:rPr lang="ru-RU" dirty="0"/>
              <a:t> з </a:t>
            </a:r>
            <a:r>
              <a:rPr lang="ru-RU" dirty="0" err="1"/>
              <a:t>інтенсивним</a:t>
            </a:r>
            <a:r>
              <a:rPr lang="ru-RU" dirty="0"/>
              <a:t> </a:t>
            </a:r>
            <a:r>
              <a:rPr lang="ru-RU" dirty="0" err="1"/>
              <a:t>перебігом</a:t>
            </a:r>
            <a:r>
              <a:rPr lang="ru-RU" dirty="0"/>
              <a:t> </a:t>
            </a:r>
            <a:r>
              <a:rPr lang="ru-RU" dirty="0" err="1"/>
              <a:t>утворюється</a:t>
            </a:r>
            <a:r>
              <a:rPr lang="ru-RU" dirty="0"/>
              <a:t> </a:t>
            </a:r>
            <a:r>
              <a:rPr lang="ru-RU" dirty="0" err="1"/>
              <a:t>така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тепла,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цілком</a:t>
            </a:r>
            <a:r>
              <a:rPr lang="ru-RU" dirty="0"/>
              <a:t> </a:t>
            </a:r>
            <a:r>
              <a:rPr lang="ru-RU" dirty="0" err="1"/>
              <a:t>досить</a:t>
            </a:r>
            <a:r>
              <a:rPr lang="ru-RU" dirty="0"/>
              <a:t> для </a:t>
            </a:r>
            <a:r>
              <a:rPr lang="ru-RU" dirty="0" err="1"/>
              <a:t>перетворення</a:t>
            </a:r>
            <a:r>
              <a:rPr lang="ru-RU" dirty="0"/>
              <a:t> </a:t>
            </a:r>
            <a:r>
              <a:rPr lang="ru-RU" dirty="0" err="1"/>
              <a:t>чавуну</a:t>
            </a:r>
            <a:r>
              <a:rPr lang="ru-RU" dirty="0"/>
              <a:t> на сталь </a:t>
            </a:r>
            <a:r>
              <a:rPr lang="ru-RU" dirty="0" err="1"/>
              <a:t>протягом</a:t>
            </a:r>
            <a:r>
              <a:rPr lang="ru-RU" dirty="0"/>
              <a:t> 10-13 </a:t>
            </a:r>
            <a:r>
              <a:rPr lang="ru-RU" dirty="0" err="1" smtClean="0"/>
              <a:t>хвилин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6386" name="Picture 2" descr="Мартеновский способ производства стали | Металлургический портал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85451"/>
            <a:ext cx="4968552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Technisches Museum Wien :: Museum Finder, Guide, Radio, te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1" y="2985451"/>
            <a:ext cx="2427682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00826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439" y="476672"/>
            <a:ext cx="8733778" cy="5568280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Томасівський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отримання</a:t>
            </a:r>
            <a:r>
              <a:rPr lang="ru-RU" dirty="0"/>
              <a:t> </a:t>
            </a:r>
            <a:r>
              <a:rPr lang="ru-RU" dirty="0" err="1"/>
              <a:t>сталі</a:t>
            </a:r>
            <a:r>
              <a:rPr lang="ru-RU" dirty="0"/>
              <a:t>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переплавляти</a:t>
            </a:r>
            <a:r>
              <a:rPr lang="ru-RU" dirty="0"/>
              <a:t> </a:t>
            </a:r>
            <a:r>
              <a:rPr lang="ru-RU" dirty="0" err="1"/>
              <a:t>чавун</a:t>
            </a:r>
            <a:r>
              <a:rPr lang="ru-RU" dirty="0"/>
              <a:t> з </a:t>
            </a:r>
            <a:r>
              <a:rPr lang="ru-RU" dirty="0" err="1"/>
              <a:t>високим</a:t>
            </a:r>
            <a:r>
              <a:rPr lang="ru-RU" dirty="0"/>
              <a:t> </a:t>
            </a:r>
            <a:r>
              <a:rPr lang="ru-RU" dirty="0" err="1"/>
              <a:t>вмістом</a:t>
            </a:r>
            <a:r>
              <a:rPr lang="ru-RU" dirty="0"/>
              <a:t> фосфору  </a:t>
            </a:r>
            <a:r>
              <a:rPr lang="ru-RU" dirty="0" smtClean="0"/>
              <a:t>            (</a:t>
            </a:r>
            <a:r>
              <a:rPr lang="ru-RU" dirty="0"/>
              <a:t>до 1,5-2,5%) і </a:t>
            </a:r>
            <a:r>
              <a:rPr lang="ru-RU" dirty="0" err="1"/>
              <a:t>низьким</a:t>
            </a:r>
            <a:r>
              <a:rPr lang="ru-RU" dirty="0"/>
              <a:t> </a:t>
            </a:r>
            <a:r>
              <a:rPr lang="ru-RU" dirty="0" err="1"/>
              <a:t>вмістом</a:t>
            </a:r>
            <a:r>
              <a:rPr lang="ru-RU" dirty="0"/>
              <a:t> </a:t>
            </a:r>
            <a:r>
              <a:rPr lang="ru-RU" dirty="0" err="1"/>
              <a:t>кремнію</a:t>
            </a:r>
            <a:r>
              <a:rPr lang="ru-RU" dirty="0"/>
              <a:t> (</a:t>
            </a:r>
            <a:r>
              <a:rPr lang="ru-RU" dirty="0" err="1"/>
              <a:t>від</a:t>
            </a:r>
            <a:r>
              <a:rPr lang="ru-RU" dirty="0"/>
              <a:t> 0,2 до 0,9%). На </a:t>
            </a:r>
            <a:r>
              <a:rPr lang="ru-RU" dirty="0" err="1"/>
              <a:t>відміну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бесемерівського</a:t>
            </a:r>
            <a:r>
              <a:rPr lang="ru-RU" dirty="0"/>
              <a:t> </a:t>
            </a:r>
            <a:r>
              <a:rPr lang="ru-RU" dirty="0" err="1"/>
              <a:t>томасівський</a:t>
            </a:r>
            <a:r>
              <a:rPr lang="ru-RU" dirty="0"/>
              <a:t> конвертор </a:t>
            </a:r>
            <a:r>
              <a:rPr lang="ru-RU" dirty="0" err="1"/>
              <a:t>викладено</a:t>
            </a:r>
            <a:r>
              <a:rPr lang="ru-RU" dirty="0"/>
              <a:t> не кислим, а </a:t>
            </a:r>
            <a:r>
              <a:rPr lang="ru-RU" dirty="0" err="1"/>
              <a:t>основним</a:t>
            </a:r>
            <a:r>
              <a:rPr lang="ru-RU" dirty="0"/>
              <a:t> </a:t>
            </a:r>
            <a:r>
              <a:rPr lang="ru-RU" dirty="0" err="1"/>
              <a:t>вогнетривом</a:t>
            </a:r>
            <a:r>
              <a:rPr lang="ru-RU" dirty="0"/>
              <a:t> - </a:t>
            </a:r>
            <a:r>
              <a:rPr lang="ru-RU" dirty="0" err="1"/>
              <a:t>доломітом</a:t>
            </a:r>
            <a:r>
              <a:rPr lang="ru-RU" dirty="0"/>
              <a:t>.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3" y="2564905"/>
            <a:ext cx="3005113" cy="4099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AutoShape 2" descr="Сталь - Wikiwa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Сталь - Wikiwa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3003535"/>
            <a:ext cx="4752528" cy="322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2141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375" y="548680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Фосфор у </a:t>
            </a:r>
            <a:r>
              <a:rPr lang="ru-RU" dirty="0" err="1"/>
              <a:t>томасівському</a:t>
            </a:r>
            <a:r>
              <a:rPr lang="ru-RU" dirty="0"/>
              <a:t>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відіграє</a:t>
            </a:r>
            <a:r>
              <a:rPr lang="ru-RU" dirty="0"/>
              <a:t> </a:t>
            </a:r>
            <a:r>
              <a:rPr lang="ru-RU" dirty="0" err="1"/>
              <a:t>вирішальну</a:t>
            </a:r>
            <a:r>
              <a:rPr lang="ru-RU" dirty="0"/>
              <a:t> роль (</a:t>
            </a:r>
            <a:r>
              <a:rPr lang="ru-RU" dirty="0" err="1"/>
              <a:t>аналогічну</a:t>
            </a:r>
            <a:r>
              <a:rPr lang="ru-RU" dirty="0"/>
              <a:t> </a:t>
            </a:r>
            <a:r>
              <a:rPr lang="ru-RU" dirty="0" err="1"/>
              <a:t>тій</a:t>
            </a:r>
            <a:r>
              <a:rPr lang="ru-RU" dirty="0"/>
              <a:t>, яку </a:t>
            </a:r>
            <a:r>
              <a:rPr lang="ru-RU" dirty="0" err="1"/>
              <a:t>відіграє</a:t>
            </a:r>
            <a:r>
              <a:rPr lang="ru-RU" dirty="0"/>
              <a:t> </a:t>
            </a:r>
            <a:r>
              <a:rPr lang="ru-RU" dirty="0" err="1"/>
              <a:t>кремній</a:t>
            </a:r>
            <a:r>
              <a:rPr lang="ru-RU" dirty="0"/>
              <a:t> у </a:t>
            </a:r>
            <a:r>
              <a:rPr lang="ru-RU" dirty="0" err="1"/>
              <a:t>бесемерівському</a:t>
            </a:r>
            <a:r>
              <a:rPr lang="ru-RU" dirty="0"/>
              <a:t>), </a:t>
            </a:r>
            <a:r>
              <a:rPr lang="ru-RU" dirty="0" err="1"/>
              <a:t>бо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вигоряння</a:t>
            </a:r>
            <a:r>
              <a:rPr lang="ru-RU" dirty="0"/>
              <a:t> </a:t>
            </a:r>
            <a:r>
              <a:rPr lang="ru-RU" dirty="0" err="1"/>
              <a:t>виділяє</a:t>
            </a:r>
            <a:r>
              <a:rPr lang="ru-RU" dirty="0"/>
              <a:t> </a:t>
            </a:r>
            <a:r>
              <a:rPr lang="ru-RU" dirty="0" err="1"/>
              <a:t>велику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тепла, </a:t>
            </a:r>
            <a:r>
              <a:rPr lang="ru-RU" dirty="0" err="1"/>
              <a:t>потрібну</a:t>
            </a:r>
            <a:r>
              <a:rPr lang="ru-RU" dirty="0"/>
              <a:t> для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температури</a:t>
            </a:r>
            <a:r>
              <a:rPr lang="ru-RU" dirty="0"/>
              <a:t> в </a:t>
            </a:r>
            <a:r>
              <a:rPr lang="ru-RU" dirty="0" err="1"/>
              <a:t>конверторі</a:t>
            </a:r>
            <a:r>
              <a:rPr lang="ru-RU" dirty="0"/>
              <a:t>. У </a:t>
            </a:r>
            <a:r>
              <a:rPr lang="ru-RU" dirty="0" err="1"/>
              <a:t>томасівському</a:t>
            </a:r>
            <a:r>
              <a:rPr lang="ru-RU" dirty="0"/>
              <a:t> </a:t>
            </a:r>
            <a:r>
              <a:rPr lang="ru-RU" dirty="0" err="1"/>
              <a:t>конверторі</a:t>
            </a:r>
            <a:r>
              <a:rPr lang="ru-RU" dirty="0"/>
              <a:t> </a:t>
            </a:r>
            <a:r>
              <a:rPr lang="ru-RU" dirty="0" err="1"/>
              <a:t>виплавляють</a:t>
            </a:r>
            <a:r>
              <a:rPr lang="ru-RU" dirty="0"/>
              <a:t> </a:t>
            </a:r>
            <a:r>
              <a:rPr lang="ru-RU" dirty="0" err="1"/>
              <a:t>здебільшого</a:t>
            </a:r>
            <a:r>
              <a:rPr lang="ru-RU" dirty="0"/>
              <a:t> </a:t>
            </a:r>
            <a:r>
              <a:rPr lang="ru-RU" dirty="0" err="1"/>
              <a:t>низьковуглецеву</a:t>
            </a:r>
            <a:r>
              <a:rPr lang="ru-RU" dirty="0"/>
              <a:t> сталь, </a:t>
            </a:r>
            <a:r>
              <a:rPr lang="ru-RU" dirty="0" err="1"/>
              <a:t>бо</a:t>
            </a:r>
            <a:r>
              <a:rPr lang="ru-RU" dirty="0"/>
              <a:t> </a:t>
            </a:r>
            <a:r>
              <a:rPr lang="ru-RU" dirty="0" err="1"/>
              <a:t>вигоряння</a:t>
            </a:r>
            <a:r>
              <a:rPr lang="ru-RU" dirty="0"/>
              <a:t> фосфору </a:t>
            </a:r>
            <a:r>
              <a:rPr lang="ru-RU" dirty="0" err="1"/>
              <a:t>починається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повного</a:t>
            </a:r>
            <a:r>
              <a:rPr lang="ru-RU" dirty="0"/>
              <a:t> </a:t>
            </a:r>
            <a:r>
              <a:rPr lang="ru-RU" dirty="0" err="1"/>
              <a:t>вигоряння</a:t>
            </a:r>
            <a:r>
              <a:rPr lang="ru-RU" dirty="0"/>
              <a:t> </a:t>
            </a:r>
            <a:r>
              <a:rPr lang="ru-RU" dirty="0" err="1"/>
              <a:t>вуглецю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4" name="AutoShape 2" descr="Томасівський процес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Томасівський процес — Вікіпеді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4" name="Picture 6" descr="Livački zanat kao porodični posao (Video) – RTVSANT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82971"/>
            <a:ext cx="4876800" cy="32385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Beautiful Japan | Fuelling a Thousand-Year Flame with Traditional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20" name="Picture 12" descr="Beautiful Japan | Fuelling a Thousand-Year Flame with Traditional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99643"/>
            <a:ext cx="2880320" cy="1947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5173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35" t="22671" r="36483" b="21404"/>
          <a:stretch/>
        </p:blipFill>
        <p:spPr bwMode="auto">
          <a:xfrm>
            <a:off x="1420044" y="391344"/>
            <a:ext cx="6752355" cy="54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04367" y="6051351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Рис.</a:t>
            </a:r>
            <a:r>
              <a:rPr lang="ru-RU" dirty="0"/>
              <a:t> </a:t>
            </a:r>
            <a:r>
              <a:rPr lang="ru-RU" dirty="0" smtClean="0"/>
              <a:t>4.- </a:t>
            </a:r>
            <a:r>
              <a:rPr lang="ru-RU" dirty="0" err="1" smtClean="0"/>
              <a:t>Технологічна</a:t>
            </a:r>
            <a:r>
              <a:rPr lang="ru-RU" dirty="0" smtClean="0"/>
              <a:t> </a:t>
            </a:r>
            <a:r>
              <a:rPr lang="ru-RU" dirty="0"/>
              <a:t>схема </a:t>
            </a: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dirty="0" err="1"/>
              <a:t>сталі</a:t>
            </a:r>
            <a:r>
              <a:rPr lang="ru-RU" dirty="0"/>
              <a:t> </a:t>
            </a:r>
            <a:r>
              <a:rPr lang="ru-RU" dirty="0" err="1"/>
              <a:t>різними</a:t>
            </a:r>
            <a:r>
              <a:rPr lang="ru-RU" dirty="0"/>
              <a:t> методами.</a:t>
            </a:r>
          </a:p>
        </p:txBody>
      </p:sp>
    </p:spTree>
    <p:extLst>
      <p:ext uri="{BB962C8B-B14F-4D97-AF65-F5344CB8AC3E}">
        <p14:creationId xmlns:p14="http://schemas.microsoft.com/office/powerpoint/2010/main" xmlns="" val="1054539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432048"/>
          </a:xfrm>
        </p:spPr>
        <p:txBody>
          <a:bodyPr>
            <a:noAutofit/>
          </a:bodyPr>
          <a:lstStyle/>
          <a:p>
            <a:r>
              <a:rPr lang="ru-RU" sz="3200" dirty="0" smtClean="0"/>
              <a:t>3</a:t>
            </a:r>
            <a:r>
              <a:rPr lang="ru-RU" sz="3200" dirty="0"/>
              <a:t>. </a:t>
            </a:r>
            <a:r>
              <a:rPr lang="ru-RU" sz="3200" dirty="0" err="1"/>
              <a:t>Кольорова</a:t>
            </a:r>
            <a:r>
              <a:rPr lang="ru-RU" sz="3200" dirty="0"/>
              <a:t> </a:t>
            </a:r>
            <a:r>
              <a:rPr lang="ru-RU" sz="3200" dirty="0" err="1" smtClean="0"/>
              <a:t>металургія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869160"/>
            <a:ext cx="8352928" cy="1828800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Кольорову</a:t>
            </a:r>
            <a:r>
              <a:rPr lang="ru-RU" dirty="0"/>
              <a:t> </a:t>
            </a:r>
            <a:r>
              <a:rPr lang="ru-RU" dirty="0" err="1"/>
              <a:t>металургію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 представлено такими </a:t>
            </a:r>
            <a:r>
              <a:rPr lang="ru-RU" dirty="0" err="1"/>
              <a:t>галузями</a:t>
            </a:r>
            <a:r>
              <a:rPr lang="ru-RU" dirty="0"/>
              <a:t>: 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алюмінієвою</a:t>
            </a:r>
            <a:r>
              <a:rPr lang="ru-RU" dirty="0"/>
              <a:t>, ртутною, </a:t>
            </a:r>
            <a:r>
              <a:rPr lang="ru-RU" dirty="0" err="1"/>
              <a:t>нікелевою</a:t>
            </a:r>
            <a:r>
              <a:rPr lang="ru-RU" dirty="0"/>
              <a:t>, </a:t>
            </a:r>
            <a:r>
              <a:rPr lang="ru-RU" dirty="0" err="1"/>
              <a:t>титаново-магнієвою</a:t>
            </a:r>
            <a:r>
              <a:rPr lang="ru-RU" dirty="0"/>
              <a:t>, </a:t>
            </a:r>
            <a:r>
              <a:rPr lang="ru-RU" dirty="0" err="1"/>
              <a:t>свинцево</a:t>
            </a:r>
            <a:r>
              <a:rPr lang="ru-RU" dirty="0"/>
              <a:t>- цинковою, </a:t>
            </a:r>
            <a:r>
              <a:rPr lang="ru-RU" dirty="0" err="1"/>
              <a:t>мідною</a:t>
            </a:r>
            <a:r>
              <a:rPr lang="ru-RU" dirty="0"/>
              <a:t>, </a:t>
            </a:r>
            <a:r>
              <a:rPr lang="ru-RU" dirty="0" err="1"/>
              <a:t>електродною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4" name="AutoShape 2" descr="Кольорова металург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ольорова металургі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2" name="Picture 6" descr="Презентація на тему «Кольорові метали» (варіант 1) - шкільні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883" t="37563" r="1340" b="3268"/>
          <a:stretch/>
        </p:blipFill>
        <p:spPr bwMode="auto">
          <a:xfrm>
            <a:off x="2627784" y="1340768"/>
            <a:ext cx="4032448" cy="352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Карта чорної та кольорової металургії Україн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3461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496944" cy="6264696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Умовно</a:t>
            </a:r>
            <a:r>
              <a:rPr lang="ru-RU" dirty="0"/>
              <a:t> </a:t>
            </a:r>
            <a:r>
              <a:rPr lang="ru-RU" dirty="0" err="1"/>
              <a:t>кольорові</a:t>
            </a:r>
            <a:r>
              <a:rPr lang="ru-RU" dirty="0"/>
              <a:t> метали </a:t>
            </a:r>
            <a:r>
              <a:rPr lang="ru-RU" dirty="0" err="1"/>
              <a:t>поділяють</a:t>
            </a:r>
            <a:r>
              <a:rPr lang="ru-RU" dirty="0"/>
              <a:t> на </a:t>
            </a:r>
            <a:r>
              <a:rPr lang="ru-RU" dirty="0" err="1"/>
              <a:t>важкі</a:t>
            </a:r>
            <a:r>
              <a:rPr lang="ru-RU" dirty="0"/>
              <a:t> та </a:t>
            </a:r>
            <a:r>
              <a:rPr lang="ru-RU" dirty="0" err="1"/>
              <a:t>легкі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До </a:t>
            </a:r>
            <a:r>
              <a:rPr lang="ru-RU" dirty="0" err="1"/>
              <a:t>важких</a:t>
            </a:r>
            <a:r>
              <a:rPr lang="ru-RU" dirty="0"/>
              <a:t> </a:t>
            </a:r>
            <a:r>
              <a:rPr lang="ru-RU" dirty="0" err="1"/>
              <a:t>металів</a:t>
            </a:r>
            <a:r>
              <a:rPr lang="ru-RU" dirty="0"/>
              <a:t> належать ртуть, </a:t>
            </a:r>
            <a:r>
              <a:rPr lang="ru-RU" dirty="0" err="1"/>
              <a:t>нікель</a:t>
            </a:r>
            <a:r>
              <a:rPr lang="ru-RU" dirty="0"/>
              <a:t>, </a:t>
            </a:r>
            <a:r>
              <a:rPr lang="ru-RU" dirty="0" err="1"/>
              <a:t>свинець</a:t>
            </a:r>
            <a:r>
              <a:rPr lang="ru-RU" dirty="0"/>
              <a:t>, цинк, </a:t>
            </a:r>
            <a:r>
              <a:rPr lang="ru-RU" dirty="0" err="1"/>
              <a:t>мідь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Легкими </a:t>
            </a:r>
            <a:r>
              <a:rPr lang="ru-RU" dirty="0" err="1"/>
              <a:t>металами</a:t>
            </a:r>
            <a:r>
              <a:rPr lang="ru-RU" dirty="0"/>
              <a:t> </a:t>
            </a:r>
            <a:r>
              <a:rPr lang="ru-RU" dirty="0" err="1"/>
              <a:t>вважають</a:t>
            </a:r>
            <a:r>
              <a:rPr lang="ru-RU" dirty="0"/>
              <a:t> </a:t>
            </a:r>
            <a:r>
              <a:rPr lang="ru-RU" dirty="0" err="1"/>
              <a:t>алюміній</a:t>
            </a:r>
            <a:r>
              <a:rPr lang="ru-RU" dirty="0"/>
              <a:t>, титан, </a:t>
            </a:r>
            <a:r>
              <a:rPr lang="ru-RU" dirty="0" err="1"/>
              <a:t>магній</a:t>
            </a:r>
            <a:r>
              <a:rPr lang="ru-RU" dirty="0"/>
              <a:t>.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виробництво</a:t>
            </a:r>
            <a:r>
              <a:rPr lang="ru-RU" dirty="0"/>
              <a:t> </a:t>
            </a:r>
            <a:r>
              <a:rPr lang="ru-RU" dirty="0" err="1"/>
              <a:t>потребує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електроенергії</a:t>
            </a:r>
            <a:r>
              <a:rPr lang="ru-RU" dirty="0"/>
              <a:t>, тому </a:t>
            </a:r>
            <a:r>
              <a:rPr lang="ru-RU" dirty="0" err="1"/>
              <a:t>центри</a:t>
            </a:r>
            <a:r>
              <a:rPr lang="ru-RU" dirty="0"/>
              <a:t> </a:t>
            </a:r>
            <a:r>
              <a:rPr lang="ru-RU" dirty="0" err="1"/>
              <a:t>виплавлення</a:t>
            </a:r>
            <a:r>
              <a:rPr lang="ru-RU" dirty="0"/>
              <a:t> </a:t>
            </a:r>
            <a:r>
              <a:rPr lang="ru-RU" dirty="0" err="1"/>
              <a:t>металів</a:t>
            </a:r>
            <a:r>
              <a:rPr lang="ru-RU" dirty="0"/>
              <a:t> </a:t>
            </a:r>
            <a:r>
              <a:rPr lang="ru-RU" dirty="0" err="1"/>
              <a:t>зорієнтовано</a:t>
            </a:r>
            <a:r>
              <a:rPr lang="ru-RU" dirty="0"/>
              <a:t> на </a:t>
            </a:r>
            <a:r>
              <a:rPr lang="ru-RU" dirty="0" err="1"/>
              <a:t>потужні</a:t>
            </a:r>
            <a:r>
              <a:rPr lang="ru-RU" dirty="0"/>
              <a:t> </a:t>
            </a:r>
            <a:r>
              <a:rPr lang="ru-RU" dirty="0" err="1"/>
              <a:t>джерела</a:t>
            </a:r>
            <a:r>
              <a:rPr lang="ru-RU" dirty="0"/>
              <a:t> </a:t>
            </a:r>
            <a:r>
              <a:rPr lang="ru-RU" dirty="0" err="1"/>
              <a:t>електроенергії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2" name="AutoShape 2" descr="Важкі метали в організмі людини: конспект лекції Наді Крижановської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Важкі метали в організмі людини: конспект лекції Наді Крижановської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1846454"/>
            <a:ext cx="5004048" cy="1668016"/>
          </a:xfrm>
          <a:prstGeom prst="rect">
            <a:avLst/>
          </a:prstGeom>
        </p:spPr>
      </p:pic>
      <p:sp>
        <p:nvSpPr>
          <p:cNvPr id="6" name="AutoShape 8" descr="Boeing Creates The World's Lightest Meta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Boeing Creates The World's Lightest Metal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Boeing Creates The World's Lightest Metal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94" name="Picture 14" descr="Титан — металл сильных и уверенных в себе — Jewellery Ma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61" b="9827"/>
          <a:stretch/>
        </p:blipFill>
        <p:spPr bwMode="auto">
          <a:xfrm>
            <a:off x="636770" y="5035876"/>
            <a:ext cx="1982954" cy="165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Магний и его сплав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6000" l="6432" r="98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58019"/>
            <a:ext cx="2474880" cy="168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8" descr="Алюминий в организме человека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0" descr="алюминий — Викисловарь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6000" b="89750" l="0" r="99500">
                        <a14:foregroundMark x1="4583" y1="53583" x2="3917" y2="52833"/>
                        <a14:backgroundMark x1="1583" y1="57250" x2="1083" y2="35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9244" y="4734292"/>
            <a:ext cx="2257176" cy="225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3614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568952" cy="4948808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Провідною галуззю кольорової металургії України є алюмінієва промисловість. </a:t>
            </a:r>
            <a:r>
              <a:rPr lang="ru-RU" dirty="0"/>
              <a:t>Вона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20%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загального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dirty="0" err="1"/>
              <a:t>кольорових</a:t>
            </a:r>
            <a:r>
              <a:rPr lang="ru-RU" dirty="0"/>
              <a:t> </a:t>
            </a:r>
            <a:r>
              <a:rPr lang="ru-RU" dirty="0" err="1"/>
              <a:t>металів</a:t>
            </a:r>
            <a:r>
              <a:rPr lang="ru-RU" dirty="0"/>
              <a:t>, </a:t>
            </a:r>
            <a:r>
              <a:rPr lang="ru-RU" dirty="0" err="1"/>
              <a:t>незважаючи</a:t>
            </a:r>
            <a:r>
              <a:rPr lang="ru-RU" dirty="0"/>
              <a:t> на </a:t>
            </a:r>
            <a:r>
              <a:rPr lang="ru-RU" dirty="0" err="1"/>
              <a:t>бідність</a:t>
            </a:r>
            <a:r>
              <a:rPr lang="ru-RU" dirty="0"/>
              <a:t> </a:t>
            </a:r>
            <a:r>
              <a:rPr lang="ru-RU" dirty="0" err="1"/>
              <a:t>власних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2145845"/>
            <a:ext cx="5904656" cy="45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4308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76672"/>
            <a:ext cx="8784976" cy="5020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Для </a:t>
            </a: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dirty="0" err="1"/>
              <a:t>кольорових</a:t>
            </a:r>
            <a:r>
              <a:rPr lang="ru-RU" dirty="0"/>
              <a:t> </a:t>
            </a:r>
            <a:r>
              <a:rPr lang="ru-RU" dirty="0" err="1"/>
              <a:t>металів</a:t>
            </a:r>
            <a:r>
              <a:rPr lang="ru-RU" dirty="0"/>
              <a:t> </a:t>
            </a:r>
            <a:r>
              <a:rPr lang="ru-RU" dirty="0" err="1"/>
              <a:t>застосовують</a:t>
            </a:r>
            <a:r>
              <a:rPr lang="ru-RU" dirty="0"/>
              <a:t>: </a:t>
            </a:r>
            <a:r>
              <a:rPr lang="ru-RU" dirty="0" err="1"/>
              <a:t>газоподібне</a:t>
            </a:r>
            <a:r>
              <a:rPr lang="ru-RU" dirty="0"/>
              <a:t> (</a:t>
            </a:r>
            <a:r>
              <a:rPr lang="ru-RU" dirty="0" err="1"/>
              <a:t>природний</a:t>
            </a:r>
            <a:r>
              <a:rPr lang="ru-RU" dirty="0"/>
              <a:t> газ), </a:t>
            </a:r>
            <a:r>
              <a:rPr lang="ru-RU" dirty="0" err="1"/>
              <a:t>тверде</a:t>
            </a:r>
            <a:r>
              <a:rPr lang="ru-RU" dirty="0"/>
              <a:t> (</a:t>
            </a:r>
            <a:r>
              <a:rPr lang="ru-RU" dirty="0" err="1"/>
              <a:t>вугілля</a:t>
            </a:r>
            <a:r>
              <a:rPr lang="ru-RU" dirty="0"/>
              <a:t>, кокс) і </a:t>
            </a:r>
            <a:r>
              <a:rPr lang="ru-RU" dirty="0" err="1"/>
              <a:t>рідке</a:t>
            </a:r>
            <a:r>
              <a:rPr lang="ru-RU" dirty="0"/>
              <a:t> (</a:t>
            </a:r>
            <a:r>
              <a:rPr lang="ru-RU" dirty="0" err="1"/>
              <a:t>дизельне</a:t>
            </a:r>
            <a:r>
              <a:rPr lang="ru-RU" dirty="0"/>
              <a:t> </a:t>
            </a:r>
            <a:r>
              <a:rPr lang="ru-RU" dirty="0" err="1"/>
              <a:t>паливо</a:t>
            </a:r>
            <a:r>
              <a:rPr lang="ru-RU" dirty="0"/>
              <a:t>, мазут) </a:t>
            </a:r>
            <a:r>
              <a:rPr lang="ru-RU" dirty="0" err="1"/>
              <a:t>палива</a:t>
            </a:r>
            <a:r>
              <a:rPr lang="ru-RU" dirty="0"/>
              <a:t>. В </a:t>
            </a:r>
            <a:r>
              <a:rPr lang="ru-RU" dirty="0" err="1"/>
              <a:t>останні</a:t>
            </a:r>
            <a:r>
              <a:rPr lang="ru-RU" dirty="0"/>
              <a:t> роки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переробки</a:t>
            </a:r>
            <a:r>
              <a:rPr lang="ru-RU" dirty="0"/>
              <a:t>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сульфідних</a:t>
            </a:r>
            <a:r>
              <a:rPr lang="ru-RU" dirty="0"/>
              <a:t> руд почали широко </a:t>
            </a:r>
            <a:r>
              <a:rPr lang="ru-RU" dirty="0" err="1"/>
              <a:t>використовувати</a:t>
            </a:r>
            <a:r>
              <a:rPr lang="ru-RU" dirty="0"/>
              <a:t> теплоту </a:t>
            </a:r>
            <a:r>
              <a:rPr lang="ru-RU" dirty="0" err="1"/>
              <a:t>згоряння</a:t>
            </a:r>
            <a:r>
              <a:rPr lang="ru-RU" dirty="0"/>
              <a:t> самих </a:t>
            </a:r>
            <a:r>
              <a:rPr lang="ru-RU" dirty="0" err="1"/>
              <a:t>сульфідів</a:t>
            </a:r>
            <a:r>
              <a:rPr lang="ru-RU" dirty="0"/>
              <a:t>. </a:t>
            </a:r>
            <a:r>
              <a:rPr lang="ru-RU" dirty="0" err="1"/>
              <a:t>Теплоти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окиснювання</a:t>
            </a:r>
            <a:r>
              <a:rPr lang="ru-RU" dirty="0"/>
              <a:t> </a:t>
            </a:r>
            <a:r>
              <a:rPr lang="ru-RU" dirty="0" err="1"/>
              <a:t>сульфідів</a:t>
            </a:r>
            <a:r>
              <a:rPr lang="ru-RU" dirty="0"/>
              <a:t> у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випадках</a:t>
            </a:r>
            <a:r>
              <a:rPr lang="ru-RU" dirty="0"/>
              <a:t> </a:t>
            </a:r>
            <a:r>
              <a:rPr lang="ru-RU" dirty="0" err="1"/>
              <a:t>цілком</a:t>
            </a:r>
            <a:r>
              <a:rPr lang="ru-RU" dirty="0"/>
              <a:t> </a:t>
            </a:r>
            <a:r>
              <a:rPr lang="ru-RU" dirty="0" err="1"/>
              <a:t>достатньо</a:t>
            </a:r>
            <a:r>
              <a:rPr lang="ru-RU" dirty="0"/>
              <a:t> для </a:t>
            </a:r>
            <a:r>
              <a:rPr lang="ru-RU" dirty="0" err="1"/>
              <a:t>самостійного</a:t>
            </a:r>
            <a:r>
              <a:rPr lang="ru-RU" dirty="0"/>
              <a:t> </a:t>
            </a:r>
            <a:r>
              <a:rPr lang="ru-RU" dirty="0" err="1"/>
              <a:t>перебігу</a:t>
            </a:r>
            <a:r>
              <a:rPr lang="ru-RU" dirty="0"/>
              <a:t> </a:t>
            </a:r>
            <a:r>
              <a:rPr lang="ru-RU" dirty="0" err="1"/>
              <a:t>металургійних</a:t>
            </a:r>
            <a:r>
              <a:rPr lang="ru-RU" dirty="0"/>
              <a:t> </a:t>
            </a:r>
            <a:r>
              <a:rPr lang="ru-RU" dirty="0" err="1"/>
              <a:t>процесів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заощадити</a:t>
            </a:r>
            <a:r>
              <a:rPr lang="ru-RU" dirty="0"/>
              <a:t> </a:t>
            </a:r>
            <a:r>
              <a:rPr lang="ru-RU" dirty="0" err="1"/>
              <a:t>велику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вуглецевого</a:t>
            </a:r>
            <a:r>
              <a:rPr lang="ru-RU" dirty="0"/>
              <a:t> </a:t>
            </a:r>
            <a:r>
              <a:rPr lang="ru-RU" dirty="0" err="1"/>
              <a:t>палива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електроенергії</a:t>
            </a:r>
            <a:r>
              <a:rPr lang="ru-RU" dirty="0"/>
              <a:t>. </a:t>
            </a:r>
            <a:r>
              <a:rPr lang="ru-RU" dirty="0" err="1"/>
              <a:t>Флюси</a:t>
            </a:r>
            <a:r>
              <a:rPr lang="ru-RU" dirty="0"/>
              <a:t> </a:t>
            </a:r>
            <a:r>
              <a:rPr lang="ru-RU" dirty="0" err="1"/>
              <a:t>вводять</a:t>
            </a:r>
            <a:r>
              <a:rPr lang="ru-RU" dirty="0"/>
              <a:t> у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плавлення</a:t>
            </a:r>
            <a:r>
              <a:rPr lang="ru-RU" dirty="0"/>
              <a:t> для </a:t>
            </a:r>
            <a:r>
              <a:rPr lang="ru-RU" dirty="0" err="1"/>
              <a:t>коригування</a:t>
            </a:r>
            <a:r>
              <a:rPr lang="ru-RU" dirty="0"/>
              <a:t> складу та </a:t>
            </a:r>
            <a:r>
              <a:rPr lang="ru-RU" dirty="0" err="1"/>
              <a:t>фізичних</a:t>
            </a:r>
            <a:r>
              <a:rPr lang="ru-RU" dirty="0"/>
              <a:t> </a:t>
            </a:r>
            <a:r>
              <a:rPr lang="ru-RU" dirty="0" err="1"/>
              <a:t>властивостей</a:t>
            </a:r>
            <a:r>
              <a:rPr lang="ru-RU" dirty="0"/>
              <a:t> </a:t>
            </a:r>
            <a:r>
              <a:rPr lang="ru-RU" dirty="0" err="1"/>
              <a:t>металургійних</a:t>
            </a:r>
            <a:r>
              <a:rPr lang="ru-RU" dirty="0"/>
              <a:t> </a:t>
            </a:r>
            <a:r>
              <a:rPr lang="ru-RU" dirty="0" err="1"/>
              <a:t>шлаків</a:t>
            </a:r>
            <a:r>
              <a:rPr lang="ru-RU" dirty="0"/>
              <a:t>. Як </a:t>
            </a:r>
            <a:r>
              <a:rPr lang="ru-RU" dirty="0" err="1"/>
              <a:t>флюси</a:t>
            </a:r>
            <a:r>
              <a:rPr lang="ru-RU" dirty="0"/>
              <a:t> </a:t>
            </a:r>
            <a:r>
              <a:rPr lang="ru-RU" dirty="0" err="1"/>
              <a:t>найчастіше</a:t>
            </a:r>
            <a:r>
              <a:rPr lang="ru-RU" dirty="0"/>
              <a:t> </a:t>
            </a:r>
            <a:r>
              <a:rPr lang="ru-RU" dirty="0" err="1"/>
              <a:t>використовують</a:t>
            </a:r>
            <a:r>
              <a:rPr lang="ru-RU" dirty="0"/>
              <a:t> </a:t>
            </a:r>
            <a:r>
              <a:rPr lang="ru-RU" dirty="0" err="1"/>
              <a:t>кварцити</a:t>
            </a:r>
            <a:r>
              <a:rPr lang="ru-RU" dirty="0"/>
              <a:t> і </a:t>
            </a:r>
            <a:r>
              <a:rPr lang="ru-RU" dirty="0" err="1"/>
              <a:t>вапняк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іноді</a:t>
            </a:r>
            <a:r>
              <a:rPr lang="ru-RU" dirty="0"/>
              <a:t> </a:t>
            </a:r>
            <a:r>
              <a:rPr lang="ru-RU" dirty="0" err="1"/>
              <a:t>залізну</a:t>
            </a:r>
            <a:r>
              <a:rPr lang="ru-RU" dirty="0"/>
              <a:t> руду, соду, </a:t>
            </a:r>
            <a:r>
              <a:rPr lang="ru-RU" dirty="0" err="1"/>
              <a:t>фториди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21506" name="Picture 2" descr="Факультет Факультет кольорових металів, вступ і навчання в Польщі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1049" y="4930217"/>
            <a:ext cx="3384376" cy="191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geoinf.kiev.ua/wp/wp-content/uploads/2015/04/koliorovi_metali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8519" l="7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676" y="5366699"/>
            <a:ext cx="1276350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Заняття №13 Ферум та його сполуки, властивості. Використання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00" b="99000" l="3297" r="95604">
                        <a14:foregroundMark x1="87363" y1="76500" x2="82967" y2="70500"/>
                        <a14:foregroundMark x1="91209" y1="75000" x2="86264" y2="6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116447"/>
            <a:ext cx="1376073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ГО &quot;НРВ&quot;:цікави факти про титан - ГО &quot;Наука Розвідка Видобування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5438" b="92971" l="2250" r="97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09458">
            <a:off x="2010931" y="5471702"/>
            <a:ext cx="1651383" cy="103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5327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268760"/>
            <a:ext cx="655272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99592" y="5589240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Рис.  Схема </a:t>
            </a:r>
            <a:r>
              <a:rPr lang="ru-RU" dirty="0" err="1"/>
              <a:t>стадій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dirty="0" err="1"/>
              <a:t>кольорових</a:t>
            </a:r>
            <a:r>
              <a:rPr lang="ru-RU" dirty="0"/>
              <a:t> </a:t>
            </a:r>
            <a:r>
              <a:rPr lang="ru-RU" dirty="0" err="1"/>
              <a:t>металів</a:t>
            </a:r>
            <a:r>
              <a:rPr lang="ru-RU" dirty="0"/>
              <a:t> та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сплавів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66393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8680"/>
            <a:ext cx="8496944" cy="48768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Таким чином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виплавляння</a:t>
            </a:r>
            <a:r>
              <a:rPr lang="ru-RU" dirty="0"/>
              <a:t> </a:t>
            </a:r>
            <a:r>
              <a:rPr lang="ru-RU" dirty="0" err="1"/>
              <a:t>металу</a:t>
            </a:r>
            <a:r>
              <a:rPr lang="ru-RU" dirty="0"/>
              <a:t> і </a:t>
            </a:r>
            <a:r>
              <a:rPr lang="ru-RU" dirty="0" err="1"/>
              <a:t>відокремлення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нього</a:t>
            </a:r>
            <a:r>
              <a:rPr lang="ru-RU" dirty="0"/>
              <a:t> шлаку.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dirty="0" err="1"/>
              <a:t>кольорових</a:t>
            </a:r>
            <a:r>
              <a:rPr lang="ru-RU" dirty="0"/>
              <a:t> </a:t>
            </a:r>
            <a:r>
              <a:rPr lang="ru-RU" dirty="0" err="1"/>
              <a:t>металів</a:t>
            </a:r>
            <a:r>
              <a:rPr lang="ru-RU" dirty="0"/>
              <a:t>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технологічні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 </a:t>
            </a:r>
            <a:r>
              <a:rPr lang="ru-RU" dirty="0" err="1"/>
              <a:t>поділяють</a:t>
            </a:r>
            <a:r>
              <a:rPr lang="ru-RU" dirty="0"/>
              <a:t> на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:</a:t>
            </a:r>
          </a:p>
          <a:p>
            <a:r>
              <a:rPr lang="ru-RU" dirty="0" err="1"/>
              <a:t>Пірометалургійні</a:t>
            </a:r>
            <a:r>
              <a:rPr lang="ru-RU" dirty="0"/>
              <a:t> (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відбуваються</a:t>
            </a:r>
            <a:r>
              <a:rPr lang="ru-RU" dirty="0"/>
              <a:t> за </a:t>
            </a:r>
            <a:r>
              <a:rPr lang="ru-RU" dirty="0" err="1"/>
              <a:t>високих</a:t>
            </a:r>
            <a:r>
              <a:rPr lang="ru-RU" dirty="0"/>
              <a:t> температур).</a:t>
            </a:r>
          </a:p>
          <a:p>
            <a:r>
              <a:rPr lang="ru-RU" dirty="0" err="1"/>
              <a:t>Гідрометалургійні</a:t>
            </a:r>
            <a:r>
              <a:rPr lang="ru-RU" dirty="0"/>
              <a:t> (</a:t>
            </a:r>
            <a:r>
              <a:rPr lang="ru-RU" dirty="0" err="1"/>
              <a:t>відбуваються</a:t>
            </a:r>
            <a:r>
              <a:rPr lang="ru-RU" dirty="0"/>
              <a:t> у </a:t>
            </a:r>
            <a:r>
              <a:rPr lang="ru-RU" dirty="0" err="1"/>
              <a:t>водних</a:t>
            </a:r>
            <a:r>
              <a:rPr lang="ru-RU" dirty="0"/>
              <a:t> </a:t>
            </a:r>
            <a:r>
              <a:rPr lang="ru-RU" dirty="0" err="1"/>
              <a:t>середовищах</a:t>
            </a:r>
            <a:r>
              <a:rPr lang="ru-RU" dirty="0"/>
              <a:t>).</a:t>
            </a:r>
          </a:p>
          <a:p>
            <a:r>
              <a:rPr lang="ru-RU" dirty="0" err="1"/>
              <a:t>Окремою</a:t>
            </a:r>
            <a:r>
              <a:rPr lang="ru-RU" dirty="0"/>
              <a:t> </a:t>
            </a:r>
            <a:r>
              <a:rPr lang="ru-RU" dirty="0" err="1"/>
              <a:t>групою</a:t>
            </a:r>
            <a:r>
              <a:rPr lang="ru-RU" dirty="0"/>
              <a:t> </a:t>
            </a:r>
            <a:r>
              <a:rPr lang="ru-RU" dirty="0" err="1"/>
              <a:t>виділяють</a:t>
            </a:r>
            <a:r>
              <a:rPr lang="ru-RU" dirty="0"/>
              <a:t> </a:t>
            </a:r>
            <a:r>
              <a:rPr lang="ru-RU" dirty="0" err="1"/>
              <a:t>електрометалургійні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, в </a:t>
            </a:r>
            <a:r>
              <a:rPr lang="ru-RU" dirty="0" err="1" smtClean="0"/>
              <a:t>яких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електроенергія</a:t>
            </a:r>
            <a:r>
              <a:rPr lang="ru-RU" dirty="0" smtClean="0"/>
              <a:t> </a:t>
            </a:r>
            <a:r>
              <a:rPr lang="ru-RU" dirty="0" err="1"/>
              <a:t>виступає</a:t>
            </a:r>
            <a:r>
              <a:rPr lang="ru-RU" dirty="0"/>
              <a:t> як </a:t>
            </a:r>
            <a:r>
              <a:rPr lang="ru-RU" dirty="0" err="1"/>
              <a:t>рушійна</a:t>
            </a:r>
            <a:r>
              <a:rPr lang="ru-RU" dirty="0"/>
              <a:t> </a:t>
            </a:r>
            <a:r>
              <a:rPr lang="ru-RU" dirty="0" err="1"/>
              <a:t>енергетична</a:t>
            </a:r>
            <a:r>
              <a:rPr lang="ru-RU" dirty="0"/>
              <a:t> сила для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перебігу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4682566"/>
            <a:ext cx="1905000" cy="1847850"/>
          </a:xfrm>
          <a:prstGeom prst="rect">
            <a:avLst/>
          </a:prstGeom>
        </p:spPr>
      </p:pic>
      <p:sp>
        <p:nvSpPr>
          <p:cNvPr id="5" name="AutoShape 4" descr="Шкільна програма з фізики:«Застосування електролізу у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4693902"/>
            <a:ext cx="2355089" cy="1766317"/>
          </a:xfrm>
          <a:prstGeom prst="rect">
            <a:avLst/>
          </a:prstGeom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86" t="32928" r="42338" b="33081"/>
          <a:stretch/>
        </p:blipFill>
        <p:spPr bwMode="auto">
          <a:xfrm>
            <a:off x="602643" y="4849971"/>
            <a:ext cx="2664296" cy="159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35563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48680"/>
            <a:ext cx="8568952" cy="61926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err="1"/>
              <a:t>Металургія</a:t>
            </a:r>
            <a:r>
              <a:rPr lang="ru-RU" sz="2400" dirty="0"/>
              <a:t> - </a:t>
            </a:r>
            <a:r>
              <a:rPr lang="ru-RU" sz="2400" dirty="0" err="1"/>
              <a:t>галузь</a:t>
            </a:r>
            <a:r>
              <a:rPr lang="ru-RU" sz="2400" dirty="0"/>
              <a:t> науки і </a:t>
            </a:r>
            <a:r>
              <a:rPr lang="ru-RU" sz="2400" dirty="0" err="1"/>
              <a:t>промисловості</a:t>
            </a:r>
            <a:r>
              <a:rPr lang="ru-RU" sz="2400" dirty="0"/>
              <a:t>, яка </a:t>
            </a:r>
            <a:r>
              <a:rPr lang="ru-RU" sz="2400" dirty="0" err="1"/>
              <a:t>пов'язана</a:t>
            </a:r>
            <a:r>
              <a:rPr lang="ru-RU" sz="2400" dirty="0"/>
              <a:t> з </a:t>
            </a:r>
            <a:r>
              <a:rPr lang="ru-RU" sz="2400" dirty="0" err="1"/>
              <a:t>первинним</a:t>
            </a:r>
            <a:r>
              <a:rPr lang="ru-RU" sz="2400" dirty="0"/>
              <a:t> </a:t>
            </a:r>
            <a:r>
              <a:rPr lang="ru-RU" sz="2400" dirty="0" err="1"/>
              <a:t>отриманням</a:t>
            </a:r>
            <a:r>
              <a:rPr lang="ru-RU" sz="2400" dirty="0"/>
              <a:t> </a:t>
            </a:r>
            <a:r>
              <a:rPr lang="ru-RU" sz="2400" dirty="0" err="1"/>
              <a:t>металів</a:t>
            </a:r>
            <a:r>
              <a:rPr lang="ru-RU" sz="2400" dirty="0"/>
              <a:t>. </a:t>
            </a:r>
            <a:r>
              <a:rPr lang="ru-RU" sz="2400" dirty="0" err="1"/>
              <a:t>Тобто</a:t>
            </a:r>
            <a:r>
              <a:rPr lang="ru-RU" sz="2400" dirty="0"/>
              <a:t> </a:t>
            </a:r>
            <a:r>
              <a:rPr lang="ru-RU" sz="2400" dirty="0" err="1"/>
              <a:t>металургія</a:t>
            </a:r>
            <a:r>
              <a:rPr lang="ru-RU" sz="2400" dirty="0"/>
              <a:t> </a:t>
            </a:r>
            <a:r>
              <a:rPr lang="ru-RU" sz="2400" dirty="0" err="1"/>
              <a:t>займається</a:t>
            </a:r>
            <a:r>
              <a:rPr lang="ru-RU" sz="2400" dirty="0"/>
              <a:t> </a:t>
            </a:r>
            <a:r>
              <a:rPr lang="ru-RU" sz="2400" dirty="0" err="1"/>
              <a:t>виробництвом</a:t>
            </a:r>
            <a:r>
              <a:rPr lang="ru-RU" sz="2400" dirty="0"/>
              <a:t> </a:t>
            </a:r>
            <a:r>
              <a:rPr lang="ru-RU" sz="2400" dirty="0" err="1"/>
              <a:t>металів</a:t>
            </a:r>
            <a:r>
              <a:rPr lang="ru-RU" sz="2400" dirty="0"/>
              <a:t> </a:t>
            </a:r>
            <a:r>
              <a:rPr lang="ru-RU" sz="2400" dirty="0" err="1"/>
              <a:t>із</a:t>
            </a:r>
            <a:r>
              <a:rPr lang="ru-RU" sz="2400" dirty="0"/>
              <a:t> руд та </a:t>
            </a:r>
            <a:r>
              <a:rPr lang="ru-RU" sz="2400" dirty="0" err="1"/>
              <a:t>інших</a:t>
            </a:r>
            <a:r>
              <a:rPr lang="ru-RU" sz="2400" dirty="0"/>
              <a:t> </a:t>
            </a:r>
            <a:r>
              <a:rPr lang="ru-RU" sz="2400" dirty="0" err="1"/>
              <a:t>видів</a:t>
            </a:r>
            <a:r>
              <a:rPr lang="ru-RU" sz="2400" dirty="0"/>
              <a:t> </a:t>
            </a:r>
            <a:r>
              <a:rPr lang="ru-RU" sz="2400" dirty="0" err="1"/>
              <a:t>сировини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uk-UA" sz="2400" dirty="0" smtClean="0"/>
          </a:p>
          <a:p>
            <a:pPr marL="0" indent="0">
              <a:buNone/>
            </a:pPr>
            <a:endParaRPr lang="uk-UA" sz="2400" dirty="0" smtClean="0"/>
          </a:p>
          <a:p>
            <a:pPr marL="0" indent="0">
              <a:buNone/>
            </a:pPr>
            <a:endParaRPr lang="uk-UA" sz="2400" dirty="0" smtClean="0"/>
          </a:p>
          <a:p>
            <a:pPr marL="0" indent="0">
              <a:buNone/>
            </a:pPr>
            <a:endParaRPr lang="uk-UA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 err="1" smtClean="0"/>
              <a:t>Металургійний</a:t>
            </a:r>
            <a:r>
              <a:rPr lang="ru-RU" sz="2400" dirty="0" smtClean="0"/>
              <a:t> </a:t>
            </a:r>
            <a:r>
              <a:rPr lang="ru-RU" sz="2400" dirty="0"/>
              <a:t>комплекс </a:t>
            </a:r>
            <a:r>
              <a:rPr lang="ru-RU" sz="2400" dirty="0" err="1"/>
              <a:t>займається</a:t>
            </a:r>
            <a:r>
              <a:rPr lang="ru-RU" sz="2400" dirty="0"/>
              <a:t> </a:t>
            </a:r>
            <a:r>
              <a:rPr lang="ru-RU" sz="2400" dirty="0" err="1"/>
              <a:t>видобутком</a:t>
            </a:r>
            <a:r>
              <a:rPr lang="ru-RU" sz="2400" dirty="0"/>
              <a:t> руд, </a:t>
            </a:r>
            <a:r>
              <a:rPr lang="ru-RU" sz="2400" dirty="0" err="1"/>
              <a:t>виплавлянням</a:t>
            </a:r>
            <a:r>
              <a:rPr lang="ru-RU" sz="2400" dirty="0"/>
              <a:t> </a:t>
            </a:r>
            <a:r>
              <a:rPr lang="ru-RU" sz="2400" dirty="0" err="1"/>
              <a:t>металів</a:t>
            </a:r>
            <a:r>
              <a:rPr lang="ru-RU" sz="2400" dirty="0"/>
              <a:t>,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сплавів</a:t>
            </a:r>
            <a:r>
              <a:rPr lang="ru-RU" sz="2400" dirty="0"/>
              <a:t> та </a:t>
            </a:r>
            <a:r>
              <a:rPr lang="ru-RU" sz="2400" dirty="0" err="1"/>
              <a:t>виробництвом</a:t>
            </a:r>
            <a:r>
              <a:rPr lang="ru-RU" sz="2400" dirty="0"/>
              <a:t> прокату, </a:t>
            </a:r>
            <a:r>
              <a:rPr lang="ru-RU" sz="2400" dirty="0" err="1"/>
              <a:t>який</a:t>
            </a:r>
            <a:r>
              <a:rPr lang="ru-RU" sz="2400" dirty="0"/>
              <a:t> є </a:t>
            </a:r>
            <a:r>
              <a:rPr lang="ru-RU" sz="2400" dirty="0" err="1"/>
              <a:t>базовим</a:t>
            </a:r>
            <a:r>
              <a:rPr lang="ru-RU" sz="2400" dirty="0"/>
              <a:t> для </a:t>
            </a:r>
            <a:r>
              <a:rPr lang="ru-RU" sz="2400" dirty="0" err="1"/>
              <a:t>розвитку</a:t>
            </a:r>
            <a:r>
              <a:rPr lang="ru-RU" sz="2400" dirty="0"/>
              <a:t> </a:t>
            </a:r>
            <a:r>
              <a:rPr lang="ru-RU" sz="2400" dirty="0" err="1"/>
              <a:t>машинобудування</a:t>
            </a:r>
            <a:r>
              <a:rPr lang="ru-RU" sz="2400" dirty="0"/>
              <a:t>. </a:t>
            </a:r>
          </a:p>
        </p:txBody>
      </p:sp>
      <p:pic>
        <p:nvPicPr>
          <p:cNvPr id="1026" name="Picture 2" descr="Українські металурги втрачають виручку - Телеканал TV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85126"/>
            <a:ext cx="5037067" cy="33622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Чорна металургія | Система+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85126"/>
            <a:ext cx="2521681" cy="33622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2679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990600"/>
          </a:xfrm>
        </p:spPr>
        <p:txBody>
          <a:bodyPr>
            <a:noAutofit/>
          </a:bodyPr>
          <a:lstStyle/>
          <a:p>
            <a:r>
              <a:rPr lang="ru-RU" sz="3200" dirty="0"/>
              <a:t>4. </a:t>
            </a:r>
            <a:r>
              <a:rPr lang="ru-RU" sz="3200" dirty="0" err="1"/>
              <a:t>Вплив</a:t>
            </a:r>
            <a:r>
              <a:rPr lang="ru-RU" sz="3200" dirty="0"/>
              <a:t> </a:t>
            </a:r>
            <a:r>
              <a:rPr lang="ru-RU" sz="3200" dirty="0" err="1"/>
              <a:t>металургійних</a:t>
            </a:r>
            <a:r>
              <a:rPr lang="ru-RU" sz="3200" dirty="0"/>
              <a:t> </a:t>
            </a:r>
            <a:r>
              <a:rPr lang="ru-RU" sz="3200" dirty="0" err="1"/>
              <a:t>виробництв</a:t>
            </a:r>
            <a:r>
              <a:rPr lang="ru-RU" sz="3200" dirty="0"/>
              <a:t> на </a:t>
            </a:r>
            <a:r>
              <a:rPr lang="ru-RU" sz="3200" dirty="0" err="1"/>
              <a:t>довкілля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221088"/>
            <a:ext cx="8496944" cy="256335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4.1.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чорної</a:t>
            </a:r>
            <a:r>
              <a:rPr lang="ru-RU" dirty="0"/>
              <a:t> </a:t>
            </a:r>
            <a:r>
              <a:rPr lang="ru-RU" dirty="0" err="1"/>
              <a:t>металургії</a:t>
            </a:r>
            <a:r>
              <a:rPr lang="ru-RU" dirty="0"/>
              <a:t> на </a:t>
            </a:r>
            <a:r>
              <a:rPr lang="ru-RU" dirty="0" err="1"/>
              <a:t>довкілля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Чорна</a:t>
            </a:r>
            <a:r>
              <a:rPr lang="ru-RU" dirty="0"/>
              <a:t> </a:t>
            </a:r>
            <a:r>
              <a:rPr lang="ru-RU" dirty="0" err="1"/>
              <a:t>металургія</a:t>
            </a:r>
            <a:r>
              <a:rPr lang="ru-RU" dirty="0"/>
              <a:t> </a:t>
            </a:r>
            <a:r>
              <a:rPr lang="ru-RU" dirty="0" err="1"/>
              <a:t>посідає</a:t>
            </a:r>
            <a:r>
              <a:rPr lang="ru-RU" dirty="0"/>
              <a:t> друге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загальної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викидів</a:t>
            </a:r>
            <a:r>
              <a:rPr lang="ru-RU" dirty="0"/>
              <a:t> </a:t>
            </a:r>
            <a:r>
              <a:rPr lang="ru-RU" dirty="0" err="1"/>
              <a:t>забруднювальних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в </a:t>
            </a:r>
            <a:r>
              <a:rPr lang="ru-RU" dirty="0" err="1"/>
              <a:t>атмосферне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 -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теплоенергетики</a:t>
            </a:r>
            <a:r>
              <a:rPr lang="ru-RU" dirty="0"/>
              <a:t>. </a:t>
            </a:r>
            <a:r>
              <a:rPr lang="ru-RU" dirty="0" err="1"/>
              <a:t>Основними</a:t>
            </a:r>
            <a:r>
              <a:rPr lang="ru-RU" dirty="0"/>
              <a:t> </a:t>
            </a:r>
            <a:r>
              <a:rPr lang="ru-RU" dirty="0" err="1"/>
              <a:t>джерелами</a:t>
            </a:r>
            <a:r>
              <a:rPr lang="ru-RU" dirty="0"/>
              <a:t> </a:t>
            </a:r>
            <a:r>
              <a:rPr lang="ru-RU" dirty="0" err="1"/>
              <a:t>викидів</a:t>
            </a:r>
            <a:r>
              <a:rPr lang="ru-RU" dirty="0"/>
              <a:t> в атмосферу у </a:t>
            </a:r>
            <a:r>
              <a:rPr lang="ru-RU" dirty="0" err="1"/>
              <a:t>чорній</a:t>
            </a:r>
            <a:r>
              <a:rPr lang="ru-RU" dirty="0"/>
              <a:t> </a:t>
            </a:r>
            <a:r>
              <a:rPr lang="ru-RU" dirty="0" err="1"/>
              <a:t>металургії</a:t>
            </a:r>
            <a:r>
              <a:rPr lang="ru-RU" dirty="0"/>
              <a:t> є: </a:t>
            </a:r>
            <a:r>
              <a:rPr lang="ru-RU" dirty="0" err="1"/>
              <a:t>агломераційне</a:t>
            </a:r>
            <a:r>
              <a:rPr lang="ru-RU" dirty="0"/>
              <a:t> </a:t>
            </a:r>
            <a:r>
              <a:rPr lang="ru-RU" dirty="0" err="1"/>
              <a:t>виробництво</a:t>
            </a:r>
            <a:r>
              <a:rPr lang="ru-RU" dirty="0"/>
              <a:t>, </a:t>
            </a:r>
            <a:r>
              <a:rPr lang="ru-RU" dirty="0" err="1"/>
              <a:t>виробництво</a:t>
            </a:r>
            <a:r>
              <a:rPr lang="ru-RU" dirty="0"/>
              <a:t> </a:t>
            </a:r>
            <a:r>
              <a:rPr lang="ru-RU" dirty="0" err="1"/>
              <a:t>чавуну</a:t>
            </a:r>
            <a:r>
              <a:rPr lang="ru-RU" dirty="0"/>
              <a:t> та </a:t>
            </a:r>
            <a:r>
              <a:rPr lang="ru-RU" dirty="0" err="1"/>
              <a:t>сталі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7" name="Picture 4" descr="В Україні стартувала реформа моніторингу та управління якістю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88"/>
            <a:ext cx="3412502" cy="25200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28" name="Picture 4" descr="Забруднення повітря в Європі перевищує норми ЄС і ВООЗ | ZMI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56787"/>
            <a:ext cx="4469160" cy="2517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4793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8496944" cy="5856312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/>
              <a:t>Забруднення</a:t>
            </a:r>
            <a:r>
              <a:rPr lang="ru-RU" b="1" dirty="0"/>
              <a:t> </a:t>
            </a:r>
            <a:r>
              <a:rPr lang="ru-RU" b="1" dirty="0" err="1" smtClean="0"/>
              <a:t>атмосфери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До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джерел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атмосфери</a:t>
            </a:r>
            <a:r>
              <a:rPr lang="ru-RU" dirty="0"/>
              <a:t> </a:t>
            </a:r>
            <a:r>
              <a:rPr lang="ru-RU" dirty="0" err="1"/>
              <a:t>відносяться</a:t>
            </a:r>
            <a:r>
              <a:rPr lang="ru-RU" dirty="0"/>
              <a:t> </a:t>
            </a:r>
            <a:r>
              <a:rPr lang="ru-RU" dirty="0" err="1"/>
              <a:t>агломераційне</a:t>
            </a:r>
            <a:r>
              <a:rPr lang="ru-RU" dirty="0"/>
              <a:t>, </a:t>
            </a:r>
            <a:r>
              <a:rPr lang="ru-RU" dirty="0" err="1"/>
              <a:t>коксове</a:t>
            </a:r>
            <a:r>
              <a:rPr lang="ru-RU" dirty="0"/>
              <a:t> </a:t>
            </a:r>
            <a:r>
              <a:rPr lang="ru-RU" dirty="0" err="1"/>
              <a:t>виробництво</a:t>
            </a:r>
            <a:r>
              <a:rPr lang="ru-RU" dirty="0"/>
              <a:t>, </a:t>
            </a:r>
            <a:r>
              <a:rPr lang="ru-RU" dirty="0" err="1"/>
              <a:t>доменне</a:t>
            </a:r>
            <a:r>
              <a:rPr lang="ru-RU" dirty="0"/>
              <a:t> </a:t>
            </a:r>
            <a:r>
              <a:rPr lang="ru-RU" dirty="0" err="1"/>
              <a:t>виробництво</a:t>
            </a:r>
            <a:r>
              <a:rPr lang="ru-RU" dirty="0"/>
              <a:t> </a:t>
            </a:r>
            <a:r>
              <a:rPr lang="ru-RU" dirty="0" err="1"/>
              <a:t>чавуну</a:t>
            </a:r>
            <a:r>
              <a:rPr lang="ru-RU" dirty="0"/>
              <a:t>, </a:t>
            </a:r>
            <a:r>
              <a:rPr lang="ru-RU" dirty="0" err="1"/>
              <a:t>сталеплавильне</a:t>
            </a:r>
            <a:r>
              <a:rPr lang="ru-RU" dirty="0"/>
              <a:t> </a:t>
            </a:r>
            <a:r>
              <a:rPr lang="ru-RU" dirty="0" err="1"/>
              <a:t>виробництво</a:t>
            </a:r>
            <a:r>
              <a:rPr lang="ru-RU" dirty="0"/>
              <a:t> та </a:t>
            </a:r>
            <a:r>
              <a:rPr lang="ru-RU" dirty="0" err="1"/>
              <a:t>ін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7" name="Picture 2" descr="На Закарпатті – найчистіше в Україні повітр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37283"/>
            <a:ext cx="6624736" cy="37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1693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1755" y="641301"/>
            <a:ext cx="8584505" cy="6048672"/>
          </a:xfrm>
        </p:spPr>
        <p:txBody>
          <a:bodyPr/>
          <a:lstStyle/>
          <a:p>
            <a:pPr marL="0" indent="0">
              <a:buNone/>
            </a:pPr>
            <a:endParaRPr lang="uk-UA" u="sng" dirty="0" smtClean="0"/>
          </a:p>
          <a:p>
            <a:pPr marL="0" indent="0">
              <a:buNone/>
            </a:pPr>
            <a:endParaRPr lang="uk-UA" u="sng" dirty="0"/>
          </a:p>
          <a:p>
            <a:pPr marL="0" indent="0">
              <a:buNone/>
            </a:pPr>
            <a:endParaRPr lang="uk-UA" u="sng" dirty="0" smtClean="0"/>
          </a:p>
          <a:p>
            <a:pPr marL="0" indent="0">
              <a:buNone/>
            </a:pPr>
            <a:endParaRPr lang="uk-UA" u="sng" dirty="0"/>
          </a:p>
          <a:p>
            <a:pPr marL="0" indent="0">
              <a:buNone/>
            </a:pPr>
            <a:endParaRPr lang="uk-UA" u="sng" dirty="0" smtClean="0"/>
          </a:p>
          <a:p>
            <a:pPr marL="0" indent="0">
              <a:buNone/>
            </a:pPr>
            <a:endParaRPr lang="uk-UA" u="sng" dirty="0"/>
          </a:p>
          <a:p>
            <a:pPr marL="0" indent="0">
              <a:buNone/>
            </a:pPr>
            <a:endParaRPr lang="ru-RU" u="sng" dirty="0" smtClean="0"/>
          </a:p>
          <a:p>
            <a:pPr marL="0" indent="0">
              <a:buNone/>
            </a:pPr>
            <a:r>
              <a:rPr lang="ru-RU" u="sng" dirty="0" err="1"/>
              <a:t>Агломераційне</a:t>
            </a:r>
            <a:r>
              <a:rPr lang="ru-RU" u="sng" dirty="0"/>
              <a:t> </a:t>
            </a:r>
            <a:r>
              <a:rPr lang="ru-RU" u="sng" dirty="0" err="1" smtClean="0"/>
              <a:t>виробництво</a:t>
            </a:r>
            <a:r>
              <a:rPr lang="ru-RU" u="sng" dirty="0" smtClean="0"/>
              <a:t>.</a:t>
            </a:r>
            <a:r>
              <a:rPr lang="ru-RU" dirty="0" smtClean="0"/>
              <a:t> За </a:t>
            </a:r>
            <a:r>
              <a:rPr lang="ru-RU" dirty="0" err="1"/>
              <a:t>агломераційного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dirty="0" err="1"/>
              <a:t>викиди</a:t>
            </a:r>
            <a:r>
              <a:rPr lang="ru-RU" dirty="0"/>
              <a:t> </a:t>
            </a:r>
            <a:r>
              <a:rPr lang="ru-RU" dirty="0" err="1"/>
              <a:t>шкідливих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в </a:t>
            </a:r>
            <a:r>
              <a:rPr lang="ru-RU" dirty="0" err="1"/>
              <a:t>атмосферне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 </a:t>
            </a:r>
            <a:r>
              <a:rPr lang="ru-RU" dirty="0" err="1"/>
              <a:t>поділяють</a:t>
            </a:r>
            <a:r>
              <a:rPr lang="ru-RU" dirty="0"/>
              <a:t> на </a:t>
            </a:r>
            <a:r>
              <a:rPr lang="ru-RU" dirty="0" err="1"/>
              <a:t>технологічні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утворюються</a:t>
            </a:r>
            <a:r>
              <a:rPr lang="ru-RU" dirty="0"/>
              <a:t> у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спікання</a:t>
            </a:r>
            <a:r>
              <a:rPr lang="ru-RU" dirty="0"/>
              <a:t> </a:t>
            </a:r>
            <a:r>
              <a:rPr lang="ru-RU" dirty="0" err="1"/>
              <a:t>агломераційної</a:t>
            </a:r>
            <a:r>
              <a:rPr lang="ru-RU" dirty="0"/>
              <a:t> </a:t>
            </a:r>
            <a:r>
              <a:rPr lang="ru-RU" dirty="0" err="1"/>
              <a:t>шихти</a:t>
            </a:r>
            <a:r>
              <a:rPr lang="ru-RU" dirty="0"/>
              <a:t> і </a:t>
            </a:r>
            <a:r>
              <a:rPr lang="ru-RU" dirty="0" err="1"/>
              <a:t>охолодження</a:t>
            </a:r>
            <a:r>
              <a:rPr lang="ru-RU" dirty="0"/>
              <a:t> агломерату, та </a:t>
            </a:r>
            <a:r>
              <a:rPr lang="ru-RU" dirty="0" err="1"/>
              <a:t>неорганізовані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утворюються</a:t>
            </a:r>
            <a:r>
              <a:rPr lang="ru-RU" dirty="0"/>
              <a:t> у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дроблення</a:t>
            </a:r>
            <a:r>
              <a:rPr lang="ru-RU" dirty="0"/>
              <a:t> </a:t>
            </a:r>
            <a:r>
              <a:rPr lang="ru-RU" dirty="0" err="1"/>
              <a:t>шихтових</a:t>
            </a:r>
            <a:r>
              <a:rPr lang="ru-RU" dirty="0"/>
              <a:t> </a:t>
            </a:r>
            <a:r>
              <a:rPr lang="ru-RU" dirty="0" err="1"/>
              <a:t>матеріалів</a:t>
            </a:r>
            <a:r>
              <a:rPr lang="ru-RU" dirty="0"/>
              <a:t> і агломерату,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грохочення</a:t>
            </a:r>
            <a:r>
              <a:rPr lang="ru-RU" dirty="0"/>
              <a:t> та </a:t>
            </a:r>
            <a:r>
              <a:rPr lang="ru-RU" dirty="0" err="1"/>
              <a:t>перевантаження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транспортування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2" name="AutoShape 2" descr="Рівень забруднення атмосферного повітря у Сумах | The Sumy Post Нови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Рівень забруднення атмосферного повітря у Сумах | The Sumy Post Новин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927" y="620688"/>
            <a:ext cx="3923598" cy="268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8" name="Picture 10" descr="Под Омском предприятие загрязняло атмосферный воздух - Обществ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8"/>
            <a:ext cx="4065590" cy="268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8754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8680"/>
            <a:ext cx="8435280" cy="4876800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err="1"/>
              <a:t>Коксове</a:t>
            </a:r>
            <a:r>
              <a:rPr lang="ru-RU" u="sng" dirty="0"/>
              <a:t> </a:t>
            </a:r>
            <a:r>
              <a:rPr lang="ru-RU" u="sng" dirty="0" err="1"/>
              <a:t>виробництво</a:t>
            </a:r>
            <a:r>
              <a:rPr lang="ru-RU" u="sng" dirty="0"/>
              <a:t>.</a:t>
            </a:r>
            <a:r>
              <a:rPr lang="ru-RU" dirty="0"/>
              <a:t> </a:t>
            </a:r>
            <a:r>
              <a:rPr lang="ru-RU" dirty="0" err="1"/>
              <a:t>Камерні</a:t>
            </a:r>
            <a:r>
              <a:rPr lang="ru-RU" dirty="0"/>
              <a:t> </a:t>
            </a:r>
            <a:r>
              <a:rPr lang="ru-RU" dirty="0" err="1"/>
              <a:t>печі</a:t>
            </a:r>
            <a:r>
              <a:rPr lang="ru-RU" dirty="0"/>
              <a:t> для </a:t>
            </a:r>
            <a:r>
              <a:rPr lang="ru-RU" dirty="0" err="1"/>
              <a:t>коксування</a:t>
            </a:r>
            <a:r>
              <a:rPr lang="ru-RU" dirty="0"/>
              <a:t> (</a:t>
            </a:r>
            <a:r>
              <a:rPr lang="ru-RU" dirty="0" err="1"/>
              <a:t>коксові</a:t>
            </a:r>
            <a:r>
              <a:rPr lang="ru-RU" dirty="0"/>
              <a:t> </a:t>
            </a:r>
            <a:r>
              <a:rPr lang="ru-RU" dirty="0" err="1"/>
              <a:t>батареї</a:t>
            </a:r>
            <a:r>
              <a:rPr lang="ru-RU" dirty="0"/>
              <a:t>) </a:t>
            </a:r>
            <a:r>
              <a:rPr lang="ru-RU" dirty="0" err="1"/>
              <a:t>використовують</a:t>
            </a:r>
            <a:r>
              <a:rPr lang="ru-RU" dirty="0"/>
              <a:t> з метою </a:t>
            </a:r>
            <a:r>
              <a:rPr lang="ru-RU" dirty="0" err="1"/>
              <a:t>отримання</a:t>
            </a:r>
            <a:r>
              <a:rPr lang="ru-RU" dirty="0"/>
              <a:t> коксу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піролізу</a:t>
            </a:r>
            <a:r>
              <a:rPr lang="ru-RU" dirty="0"/>
              <a:t> </a:t>
            </a:r>
            <a:r>
              <a:rPr lang="ru-RU" dirty="0" err="1"/>
              <a:t>вихідних</a:t>
            </a:r>
            <a:r>
              <a:rPr lang="ru-RU" dirty="0"/>
              <a:t> </a:t>
            </a:r>
            <a:r>
              <a:rPr lang="ru-RU" dirty="0" err="1"/>
              <a:t>компонентів</a:t>
            </a:r>
            <a:r>
              <a:rPr lang="ru-RU" dirty="0"/>
              <a:t> </a:t>
            </a:r>
            <a:r>
              <a:rPr lang="ru-RU" dirty="0" err="1"/>
              <a:t>шихти</a:t>
            </a:r>
            <a:r>
              <a:rPr lang="ru-RU" dirty="0"/>
              <a:t> за </a:t>
            </a:r>
            <a:r>
              <a:rPr lang="ru-RU" dirty="0" err="1"/>
              <a:t>підвищених</a:t>
            </a:r>
            <a:r>
              <a:rPr lang="ru-RU" dirty="0"/>
              <a:t> температур. За </a:t>
            </a:r>
            <a:r>
              <a:rPr lang="ru-RU" dirty="0" err="1"/>
              <a:t>технологією</a:t>
            </a:r>
            <a:r>
              <a:rPr lang="ru-RU" dirty="0"/>
              <a:t> </a:t>
            </a:r>
            <a:r>
              <a:rPr lang="ru-RU" dirty="0" err="1"/>
              <a:t>використовують</a:t>
            </a:r>
            <a:r>
              <a:rPr lang="ru-RU" dirty="0"/>
              <a:t> </a:t>
            </a:r>
            <a:r>
              <a:rPr lang="ru-RU" dirty="0" err="1"/>
              <a:t>суміш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 </a:t>
            </a:r>
            <a:r>
              <a:rPr lang="ru-RU" dirty="0" err="1"/>
              <a:t>різного</a:t>
            </a:r>
            <a:r>
              <a:rPr lang="ru-RU" dirty="0"/>
              <a:t> складу, у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перемішування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значне</a:t>
            </a:r>
            <a:r>
              <a:rPr lang="ru-RU" dirty="0"/>
              <a:t> </a:t>
            </a:r>
            <a:r>
              <a:rPr lang="ru-RU" dirty="0" err="1"/>
              <a:t>виділення</a:t>
            </a:r>
            <a:r>
              <a:rPr lang="ru-RU" dirty="0"/>
              <a:t> пилу. </a:t>
            </a:r>
          </a:p>
          <a:p>
            <a:endParaRPr lang="ru-RU" dirty="0"/>
          </a:p>
        </p:txBody>
      </p:sp>
      <p:pic>
        <p:nvPicPr>
          <p:cNvPr id="3074" name="Picture 2" descr="Українські металурги виступили проти тарифного нововведення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9" y="3475050"/>
            <a:ext cx="3426246" cy="2284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El origen del calentamiento global - VI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336" y="2996952"/>
            <a:ext cx="4580402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70764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48680"/>
            <a:ext cx="8496944" cy="4876800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err="1"/>
              <a:t>Доменне</a:t>
            </a:r>
            <a:r>
              <a:rPr lang="ru-RU" u="sng" dirty="0"/>
              <a:t> </a:t>
            </a:r>
            <a:r>
              <a:rPr lang="ru-RU" u="sng" dirty="0" err="1"/>
              <a:t>виробництво</a:t>
            </a:r>
            <a:r>
              <a:rPr lang="ru-RU" u="sng" dirty="0"/>
              <a:t> </a:t>
            </a:r>
            <a:r>
              <a:rPr lang="ru-RU" u="sng" dirty="0" err="1"/>
              <a:t>чавуну</a:t>
            </a:r>
            <a:r>
              <a:rPr lang="ru-RU" u="sng" dirty="0"/>
              <a:t>.</a:t>
            </a:r>
            <a:r>
              <a:rPr lang="ru-RU" dirty="0"/>
              <a:t> На </a:t>
            </a:r>
            <a:r>
              <a:rPr lang="ru-RU" dirty="0" err="1"/>
              <a:t>виробництво</a:t>
            </a:r>
            <a:r>
              <a:rPr lang="ru-RU" dirty="0"/>
              <a:t> </a:t>
            </a:r>
            <a:r>
              <a:rPr lang="ru-RU" dirty="0" err="1"/>
              <a:t>однієї</a:t>
            </a:r>
            <a:r>
              <a:rPr lang="ru-RU" dirty="0"/>
              <a:t> </a:t>
            </a:r>
            <a:r>
              <a:rPr lang="ru-RU" dirty="0" err="1"/>
              <a:t>тонни</a:t>
            </a:r>
            <a:r>
              <a:rPr lang="ru-RU" dirty="0"/>
              <a:t> </a:t>
            </a:r>
            <a:r>
              <a:rPr lang="ru-RU" dirty="0" err="1"/>
              <a:t>чавуну</a:t>
            </a:r>
            <a:r>
              <a:rPr lang="ru-RU" dirty="0"/>
              <a:t> </a:t>
            </a:r>
            <a:r>
              <a:rPr lang="ru-RU" dirty="0" err="1"/>
              <a:t>утворюється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2000 м доменного газу.</a:t>
            </a:r>
          </a:p>
          <a:p>
            <a:pPr marL="0" indent="0">
              <a:buNone/>
            </a:pPr>
            <a:r>
              <a:rPr lang="ru-RU" u="sng" dirty="0" err="1"/>
              <a:t>Сталеплавильне</a:t>
            </a:r>
            <a:r>
              <a:rPr lang="ru-RU" u="sng" dirty="0"/>
              <a:t> </a:t>
            </a:r>
            <a:r>
              <a:rPr lang="ru-RU" u="sng" dirty="0" err="1"/>
              <a:t>виробництво</a:t>
            </a:r>
            <a:r>
              <a:rPr lang="ru-RU" u="sng" dirty="0"/>
              <a:t>.</a:t>
            </a:r>
            <a:r>
              <a:rPr lang="ru-RU" dirty="0"/>
              <a:t> </a:t>
            </a:r>
            <a:r>
              <a:rPr lang="ru-RU" dirty="0" err="1"/>
              <a:t>Виплавляння</a:t>
            </a:r>
            <a:r>
              <a:rPr lang="ru-RU" dirty="0"/>
              <a:t> </a:t>
            </a:r>
            <a:r>
              <a:rPr lang="ru-RU" dirty="0" err="1"/>
              <a:t>однієї</a:t>
            </a:r>
            <a:r>
              <a:rPr lang="ru-RU" dirty="0"/>
              <a:t> тони </a:t>
            </a:r>
            <a:r>
              <a:rPr lang="ru-RU" dirty="0" err="1"/>
              <a:t>сталі</a:t>
            </a:r>
            <a:r>
              <a:rPr lang="ru-RU" dirty="0"/>
              <a:t> </a:t>
            </a:r>
            <a:r>
              <a:rPr lang="ru-RU" dirty="0" err="1"/>
              <a:t>пов'язано</a:t>
            </a:r>
            <a:r>
              <a:rPr lang="ru-RU" dirty="0"/>
              <a:t> з </a:t>
            </a:r>
            <a:r>
              <a:rPr lang="ru-RU" dirty="0" err="1"/>
              <a:t>викидами</a:t>
            </a:r>
            <a:r>
              <a:rPr lang="ru-RU" dirty="0"/>
              <a:t> в атмосферу 40 кг </a:t>
            </a:r>
            <a:r>
              <a:rPr lang="ru-RU" dirty="0" err="1"/>
              <a:t>твердих</a:t>
            </a:r>
            <a:r>
              <a:rPr lang="ru-RU" dirty="0"/>
              <a:t> </a:t>
            </a:r>
            <a:r>
              <a:rPr lang="ru-RU" dirty="0" err="1"/>
              <a:t>часток</a:t>
            </a:r>
            <a:r>
              <a:rPr lang="ru-RU" dirty="0"/>
              <a:t>, 30 кг </a:t>
            </a:r>
            <a:r>
              <a:rPr lang="ru-RU" dirty="0" err="1"/>
              <a:t>діоксиду</a:t>
            </a:r>
            <a:r>
              <a:rPr lang="ru-RU" dirty="0"/>
              <a:t> </a:t>
            </a:r>
            <a:r>
              <a:rPr lang="ru-RU" dirty="0" err="1"/>
              <a:t>сірки</a:t>
            </a:r>
            <a:r>
              <a:rPr lang="ru-RU" dirty="0"/>
              <a:t>, </a:t>
            </a:r>
            <a:r>
              <a:rPr lang="ru-RU" dirty="0" err="1"/>
              <a:t>близько</a:t>
            </a:r>
            <a:r>
              <a:rPr lang="ru-RU" dirty="0"/>
              <a:t> 50 кг оксиду </a:t>
            </a:r>
            <a:r>
              <a:rPr lang="ru-RU" dirty="0" err="1"/>
              <a:t>вуглецю</a:t>
            </a:r>
            <a:r>
              <a:rPr lang="ru-RU" dirty="0"/>
              <a:t>. Пил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сполуки</a:t>
            </a:r>
            <a:r>
              <a:rPr lang="ru-RU" dirty="0"/>
              <a:t> </a:t>
            </a:r>
            <a:r>
              <a:rPr lang="ru-RU" dirty="0" err="1"/>
              <a:t>Mn</a:t>
            </a:r>
            <a:r>
              <a:rPr lang="ru-RU" dirty="0"/>
              <a:t>, </a:t>
            </a:r>
            <a:r>
              <a:rPr lang="ru-RU" dirty="0" err="1"/>
              <a:t>Fe</a:t>
            </a:r>
            <a:r>
              <a:rPr lang="ru-RU" dirty="0"/>
              <a:t>, </a:t>
            </a:r>
            <a:r>
              <a:rPr lang="ru-RU" dirty="0" err="1"/>
              <a:t>Cu</a:t>
            </a:r>
            <a:r>
              <a:rPr lang="ru-RU" dirty="0"/>
              <a:t>, </a:t>
            </a:r>
            <a:r>
              <a:rPr lang="ru-RU" dirty="0" err="1"/>
              <a:t>Zn</a:t>
            </a:r>
            <a:r>
              <a:rPr lang="ru-RU" dirty="0"/>
              <a:t>, </a:t>
            </a:r>
            <a:r>
              <a:rPr lang="ru-RU" dirty="0" err="1"/>
              <a:t>Cd</a:t>
            </a:r>
            <a:r>
              <a:rPr lang="ru-RU" dirty="0"/>
              <a:t>, </a:t>
            </a:r>
            <a:r>
              <a:rPr lang="ru-RU" dirty="0" err="1"/>
              <a:t>Рв</a:t>
            </a:r>
            <a:r>
              <a:rPr lang="ru-RU" dirty="0"/>
              <a:t> та </a:t>
            </a:r>
            <a:r>
              <a:rPr lang="ru-RU" dirty="0" err="1"/>
              <a:t>ін</a:t>
            </a:r>
            <a:r>
              <a:rPr lang="ru-RU" dirty="0"/>
              <a:t>.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виплавляння</a:t>
            </a:r>
            <a:r>
              <a:rPr lang="ru-RU" dirty="0"/>
              <a:t> </a:t>
            </a:r>
            <a:r>
              <a:rPr lang="ru-RU" dirty="0" err="1"/>
              <a:t>високолегованих</a:t>
            </a:r>
            <a:r>
              <a:rPr lang="ru-RU" dirty="0"/>
              <a:t> сталей у </a:t>
            </a:r>
            <a:r>
              <a:rPr lang="ru-RU" dirty="0" err="1"/>
              <a:t>довкілля</a:t>
            </a:r>
            <a:r>
              <a:rPr lang="ru-RU" dirty="0"/>
              <a:t> </a:t>
            </a:r>
            <a:r>
              <a:rPr lang="ru-RU" dirty="0" err="1"/>
              <a:t>надходять</a:t>
            </a:r>
            <a:r>
              <a:rPr lang="ru-RU" dirty="0"/>
              <a:t> </a:t>
            </a:r>
            <a:r>
              <a:rPr lang="ru-RU" dirty="0" err="1"/>
              <a:t>сполуки</a:t>
            </a:r>
            <a:r>
              <a:rPr lang="ru-RU" dirty="0"/>
              <a:t> </a:t>
            </a:r>
            <a:r>
              <a:rPr lang="ru-RU" dirty="0" err="1"/>
              <a:t>Va</a:t>
            </a:r>
            <a:r>
              <a:rPr lang="ru-RU" dirty="0"/>
              <a:t>, </a:t>
            </a:r>
            <a:r>
              <a:rPr lang="ru-RU" dirty="0" err="1"/>
              <a:t>Cr</a:t>
            </a:r>
            <a:r>
              <a:rPr lang="ru-RU" dirty="0"/>
              <a:t>, </a:t>
            </a:r>
            <a:r>
              <a:rPr lang="ru-RU" dirty="0" err="1"/>
              <a:t>Ni</a:t>
            </a:r>
            <a:r>
              <a:rPr lang="ru-RU" dirty="0"/>
              <a:t>, </a:t>
            </a:r>
            <a:r>
              <a:rPr lang="ru-RU" dirty="0" err="1"/>
              <a:t>Mo</a:t>
            </a:r>
            <a:r>
              <a:rPr lang="ru-RU" dirty="0"/>
              <a:t> та </a:t>
            </a:r>
            <a:r>
              <a:rPr lang="ru-RU" dirty="0" err="1"/>
              <a:t>ін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5122" name="Picture 2" descr="Blog | AirGO: Better than anti pollution masks!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4197258" cy="2795440"/>
          </a:xfrm>
          <a:prstGeom prst="rect">
            <a:avLst/>
          </a:prstGeom>
          <a:noFill/>
          <a:ln>
            <a:solidFill>
              <a:schemeClr val="tx1">
                <a:lumMod val="90000"/>
                <a:lumOff val="1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nti-pollution gear left unused in many factories - China.org.c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9041"/>
            <a:ext cx="3632652" cy="2795440"/>
          </a:xfrm>
          <a:prstGeom prst="rect">
            <a:avLst/>
          </a:prstGeom>
          <a:noFill/>
          <a:ln>
            <a:solidFill>
              <a:schemeClr val="tx1">
                <a:lumMod val="90000"/>
                <a:lumOff val="1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1314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2"/>
            <a:ext cx="8496944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/>
              <a:t>Забруднення</a:t>
            </a:r>
            <a:r>
              <a:rPr lang="ru-RU" b="1" dirty="0"/>
              <a:t> </a:t>
            </a:r>
            <a:r>
              <a:rPr lang="ru-RU" b="1" dirty="0" err="1" smtClean="0"/>
              <a:t>гідросфери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 </a:t>
            </a:r>
          </a:p>
          <a:p>
            <a:pPr marL="0" indent="0">
              <a:buNone/>
            </a:pPr>
            <a:endParaRPr lang="uk-UA" b="1" dirty="0" smtClean="0"/>
          </a:p>
          <a:p>
            <a:pPr marL="0" indent="0">
              <a:buNone/>
            </a:pPr>
            <a:endParaRPr lang="uk-UA" b="1" dirty="0"/>
          </a:p>
          <a:p>
            <a:pPr marL="0" indent="0">
              <a:buNone/>
            </a:pPr>
            <a:endParaRPr lang="uk-UA" b="1" dirty="0" smtClean="0"/>
          </a:p>
          <a:p>
            <a:pPr marL="0" indent="0">
              <a:buNone/>
            </a:pPr>
            <a:endParaRPr lang="uk-UA" b="1" dirty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dirty="0" err="1" smtClean="0"/>
              <a:t>Чорна</a:t>
            </a:r>
            <a:r>
              <a:rPr lang="ru-RU" dirty="0" smtClean="0"/>
              <a:t> </a:t>
            </a:r>
            <a:r>
              <a:rPr lang="ru-RU" dirty="0" err="1"/>
              <a:t>металургія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споживає</a:t>
            </a:r>
            <a:r>
              <a:rPr lang="ru-RU" dirty="0"/>
              <a:t> 13-15% </a:t>
            </a:r>
            <a:r>
              <a:rPr lang="ru-RU" dirty="0" err="1"/>
              <a:t>кількості</a:t>
            </a:r>
            <a:r>
              <a:rPr lang="ru-RU" dirty="0"/>
              <a:t> води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загальних</a:t>
            </a:r>
            <a:r>
              <a:rPr lang="ru-RU" dirty="0"/>
              <a:t> </a:t>
            </a:r>
            <a:r>
              <a:rPr lang="ru-RU" dirty="0" err="1"/>
              <a:t>витрат</a:t>
            </a:r>
            <a:r>
              <a:rPr lang="ru-RU" dirty="0"/>
              <a:t>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галузей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. </a:t>
            </a:r>
            <a:r>
              <a:rPr lang="ru-RU" dirty="0" err="1"/>
              <a:t>Нині</a:t>
            </a:r>
            <a:r>
              <a:rPr lang="ru-RU" dirty="0"/>
              <a:t> </a:t>
            </a:r>
            <a:r>
              <a:rPr lang="ru-RU" dirty="0" err="1"/>
              <a:t>питома</a:t>
            </a:r>
            <a:r>
              <a:rPr lang="ru-RU" dirty="0"/>
              <a:t> </a:t>
            </a:r>
            <a:r>
              <a:rPr lang="ru-RU" dirty="0" err="1"/>
              <a:t>витрата</a:t>
            </a:r>
            <a:r>
              <a:rPr lang="ru-RU" dirty="0"/>
              <a:t> води на </a:t>
            </a:r>
            <a:r>
              <a:rPr lang="ru-RU" dirty="0" err="1"/>
              <a:t>виготовлення</a:t>
            </a:r>
            <a:r>
              <a:rPr lang="ru-RU" dirty="0"/>
              <a:t> </a:t>
            </a:r>
            <a:r>
              <a:rPr lang="ru-RU" dirty="0" err="1"/>
              <a:t>однієї</a:t>
            </a:r>
            <a:r>
              <a:rPr lang="ru-RU" dirty="0"/>
              <a:t> </a:t>
            </a:r>
            <a:r>
              <a:rPr lang="ru-RU" dirty="0" err="1"/>
              <a:t>тонни</a:t>
            </a:r>
            <a:r>
              <a:rPr lang="ru-RU" dirty="0"/>
              <a:t> </a:t>
            </a:r>
            <a:r>
              <a:rPr lang="ru-RU" dirty="0" err="1"/>
              <a:t>сталі</a:t>
            </a:r>
            <a:r>
              <a:rPr lang="ru-RU" dirty="0"/>
              <a:t>, </a:t>
            </a:r>
            <a:r>
              <a:rPr lang="ru-RU" dirty="0" err="1"/>
              <a:t>включаючи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технологічні</a:t>
            </a:r>
            <a:r>
              <a:rPr lang="ru-RU" dirty="0"/>
              <a:t> </a:t>
            </a:r>
            <a:r>
              <a:rPr lang="ru-RU" dirty="0" err="1"/>
              <a:t>операції</a:t>
            </a:r>
            <a:r>
              <a:rPr lang="ru-RU" dirty="0"/>
              <a:t> </a:t>
            </a:r>
            <a:r>
              <a:rPr lang="ru-RU" dirty="0" err="1"/>
              <a:t>добування</a:t>
            </a:r>
            <a:r>
              <a:rPr lang="ru-RU" dirty="0"/>
              <a:t> й </a:t>
            </a:r>
            <a:r>
              <a:rPr lang="ru-RU" dirty="0" err="1"/>
              <a:t>підготовки</a:t>
            </a:r>
            <a:r>
              <a:rPr lang="ru-RU" dirty="0"/>
              <a:t> </a:t>
            </a:r>
            <a:r>
              <a:rPr lang="ru-RU" dirty="0" err="1"/>
              <a:t>руди</a:t>
            </a:r>
            <a:r>
              <a:rPr lang="ru-RU" dirty="0"/>
              <a:t>, коксу та </a:t>
            </a:r>
            <a:r>
              <a:rPr lang="ru-RU" dirty="0" err="1"/>
              <a:t>подальшої</a:t>
            </a:r>
            <a:r>
              <a:rPr lang="ru-RU" dirty="0"/>
              <a:t> </a:t>
            </a:r>
            <a:r>
              <a:rPr lang="ru-RU" dirty="0" err="1"/>
              <a:t>переробки</a:t>
            </a:r>
            <a:r>
              <a:rPr lang="ru-RU" dirty="0"/>
              <a:t> </a:t>
            </a:r>
            <a:r>
              <a:rPr lang="ru-RU" dirty="0" err="1"/>
              <a:t>чавуну</a:t>
            </a:r>
            <a:r>
              <a:rPr lang="ru-RU" dirty="0"/>
              <a:t> на сталь, а </a:t>
            </a:r>
            <a:r>
              <a:rPr lang="ru-RU" dirty="0" err="1"/>
              <a:t>потім</a:t>
            </a:r>
            <a:r>
              <a:rPr lang="ru-RU" dirty="0"/>
              <a:t> - на прокат, труби, </a:t>
            </a:r>
            <a:r>
              <a:rPr lang="ru-RU" dirty="0" err="1"/>
              <a:t>метизи</a:t>
            </a:r>
            <a:r>
              <a:rPr lang="ru-RU" dirty="0"/>
              <a:t>, </a:t>
            </a:r>
            <a:r>
              <a:rPr lang="ru-RU" dirty="0" err="1"/>
              <a:t>перевищує</a:t>
            </a:r>
            <a:r>
              <a:rPr lang="ru-RU" dirty="0"/>
              <a:t> 260 м . До того ж у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показник</a:t>
            </a:r>
            <a:r>
              <a:rPr lang="ru-RU" dirty="0"/>
              <a:t> входить </a:t>
            </a:r>
            <a:r>
              <a:rPr lang="ru-RU" dirty="0" err="1"/>
              <a:t>значна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води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джерел</a:t>
            </a:r>
            <a:r>
              <a:rPr lang="ru-RU" dirty="0"/>
              <a:t>. </a:t>
            </a:r>
          </a:p>
        </p:txBody>
      </p:sp>
      <p:pic>
        <p:nvPicPr>
          <p:cNvPr id="4" name="Picture 8" descr="Из-за загрязнения ртутью реки Миасс в Челябинске возбуждено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19808"/>
            <a:ext cx="3501275" cy="2398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Забруднення води: джерела та причини забруднення ~ Русло.inf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54998"/>
            <a:ext cx="4059148" cy="2663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3575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221088"/>
            <a:ext cx="8568952" cy="2520280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Незважаючи</a:t>
            </a:r>
            <a:r>
              <a:rPr lang="ru-RU" dirty="0"/>
              <a:t> на </a:t>
            </a:r>
            <a:r>
              <a:rPr lang="ru-RU" dirty="0" err="1"/>
              <a:t>існуючі</a:t>
            </a:r>
            <a:r>
              <a:rPr lang="ru-RU" dirty="0"/>
              <a:t> заходи з </a:t>
            </a:r>
            <a:r>
              <a:rPr lang="ru-RU" dirty="0" err="1"/>
              <a:t>ефективного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оборотної</a:t>
            </a:r>
            <a:r>
              <a:rPr lang="ru-RU" dirty="0"/>
              <a:t> води, </a:t>
            </a:r>
            <a:r>
              <a:rPr lang="ru-RU" dirty="0" err="1"/>
              <a:t>понад</a:t>
            </a:r>
            <a:r>
              <a:rPr lang="ru-RU" dirty="0"/>
              <a:t> 4% </a:t>
            </a:r>
            <a:r>
              <a:rPr lang="ru-RU" dirty="0" err="1"/>
              <a:t>усього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води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джерел</a:t>
            </a:r>
            <a:r>
              <a:rPr lang="ru-RU" dirty="0"/>
              <a:t> </a:t>
            </a:r>
            <a:r>
              <a:rPr lang="ru-RU" dirty="0" err="1"/>
              <a:t>припадає</a:t>
            </a:r>
            <a:r>
              <a:rPr lang="ru-RU" dirty="0"/>
              <a:t> на </a:t>
            </a:r>
            <a:r>
              <a:rPr lang="ru-RU" dirty="0" err="1"/>
              <a:t>чорну</a:t>
            </a:r>
            <a:r>
              <a:rPr lang="ru-RU" dirty="0"/>
              <a:t> </a:t>
            </a:r>
            <a:r>
              <a:rPr lang="ru-RU" dirty="0" err="1"/>
              <a:t>металургію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err="1"/>
              <a:t>Стічні</a:t>
            </a:r>
            <a:r>
              <a:rPr lang="ru-RU" dirty="0"/>
              <a:t> води у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 агломерату </a:t>
            </a:r>
            <a:r>
              <a:rPr lang="ru-RU" dirty="0" err="1"/>
              <a:t>містять</a:t>
            </a:r>
            <a:r>
              <a:rPr lang="ru-RU" dirty="0"/>
              <a:t> </a:t>
            </a:r>
            <a:r>
              <a:rPr lang="ru-RU" dirty="0" err="1"/>
              <a:t>залізо</a:t>
            </a:r>
            <a:r>
              <a:rPr lang="ru-RU" dirty="0"/>
              <a:t>, оксид </a:t>
            </a:r>
            <a:r>
              <a:rPr lang="ru-RU" dirty="0" err="1"/>
              <a:t>кальцію</a:t>
            </a:r>
            <a:r>
              <a:rPr lang="ru-RU" dirty="0"/>
              <a:t> та </a:t>
            </a:r>
            <a:r>
              <a:rPr lang="ru-RU" dirty="0" err="1"/>
              <a:t>вуглець</a:t>
            </a:r>
            <a:r>
              <a:rPr lang="ru-RU" dirty="0"/>
              <a:t>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Потрібно припиняти бездумно, а часом і злочинно відноситься до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7"/>
            <a:ext cx="5184576" cy="34527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то остановит реки ядовитых сточных вод в Одессе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8674" y="620689"/>
            <a:ext cx="2636887" cy="15914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Типи забруднення води і їх наслід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8675" y="2357434"/>
            <a:ext cx="2636886" cy="16992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82534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8352928" cy="4876800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/>
              <a:t>Забруднення</a:t>
            </a:r>
            <a:r>
              <a:rPr lang="ru-RU" b="1" dirty="0"/>
              <a:t> </a:t>
            </a:r>
            <a:r>
              <a:rPr lang="ru-RU" b="1" dirty="0" err="1" smtClean="0"/>
              <a:t>літосфери</a:t>
            </a:r>
            <a:endParaRPr lang="ru-RU" b="1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/>
              <a:t>час </a:t>
            </a:r>
            <a:r>
              <a:rPr lang="ru-RU" dirty="0" err="1"/>
              <a:t>технологічних</a:t>
            </a:r>
            <a:r>
              <a:rPr lang="ru-RU" dirty="0"/>
              <a:t> </a:t>
            </a:r>
            <a:r>
              <a:rPr lang="ru-RU" dirty="0" err="1"/>
              <a:t>процесів</a:t>
            </a:r>
            <a:r>
              <a:rPr lang="ru-RU" dirty="0"/>
              <a:t> у </a:t>
            </a:r>
            <a:r>
              <a:rPr lang="ru-RU" dirty="0" err="1"/>
              <a:t>чорній</a:t>
            </a:r>
            <a:r>
              <a:rPr lang="ru-RU" dirty="0"/>
              <a:t> </a:t>
            </a:r>
            <a:r>
              <a:rPr lang="ru-RU" dirty="0" err="1"/>
              <a:t>металургії</a:t>
            </a:r>
            <a:r>
              <a:rPr lang="ru-RU" dirty="0"/>
              <a:t> </a:t>
            </a:r>
            <a:r>
              <a:rPr lang="ru-RU" dirty="0" err="1"/>
              <a:t>утворюється</a:t>
            </a:r>
            <a:r>
              <a:rPr lang="ru-RU" dirty="0"/>
              <a:t> велика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твердих</a:t>
            </a:r>
            <a:r>
              <a:rPr lang="ru-RU" dirty="0"/>
              <a:t> </a:t>
            </a:r>
            <a:r>
              <a:rPr lang="ru-RU" dirty="0" err="1"/>
              <a:t>відходів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складуються</a:t>
            </a:r>
            <a:r>
              <a:rPr lang="ru-RU" dirty="0"/>
              <a:t> на великих </a:t>
            </a:r>
            <a:r>
              <a:rPr lang="ru-RU" dirty="0" err="1"/>
              <a:t>площах</a:t>
            </a:r>
            <a:r>
              <a:rPr lang="ru-RU" dirty="0"/>
              <a:t> та в </a:t>
            </a:r>
            <a:r>
              <a:rPr lang="ru-RU" dirty="0" err="1"/>
              <a:t>більшості</a:t>
            </a:r>
            <a:r>
              <a:rPr lang="ru-RU" dirty="0"/>
              <a:t> </a:t>
            </a:r>
            <a:r>
              <a:rPr lang="ru-RU" dirty="0" err="1"/>
              <a:t>випадків</a:t>
            </a:r>
            <a:r>
              <a:rPr lang="ru-RU" dirty="0"/>
              <a:t> </a:t>
            </a:r>
            <a:r>
              <a:rPr lang="ru-RU" dirty="0" err="1"/>
              <a:t>шкідливо</a:t>
            </a:r>
            <a:r>
              <a:rPr lang="ru-RU" dirty="0"/>
              <a:t> </a:t>
            </a:r>
            <a:r>
              <a:rPr lang="ru-RU" dirty="0" err="1"/>
              <a:t>впливають</a:t>
            </a:r>
            <a:r>
              <a:rPr lang="ru-RU" dirty="0"/>
              <a:t> на </a:t>
            </a:r>
            <a:r>
              <a:rPr lang="ru-RU" dirty="0" err="1"/>
              <a:t>ґрунт</a:t>
            </a:r>
            <a:r>
              <a:rPr lang="ru-RU" dirty="0"/>
              <a:t>, </a:t>
            </a:r>
            <a:r>
              <a:rPr lang="ru-RU" dirty="0" err="1"/>
              <a:t>рослинність</a:t>
            </a:r>
            <a:r>
              <a:rPr lang="ru-RU" dirty="0"/>
              <a:t>, </a:t>
            </a:r>
            <a:r>
              <a:rPr lang="ru-RU" dirty="0" err="1"/>
              <a:t>водні</a:t>
            </a:r>
            <a:r>
              <a:rPr lang="ru-RU" dirty="0"/>
              <a:t> </a:t>
            </a:r>
            <a:r>
              <a:rPr lang="ru-RU" dirty="0" err="1"/>
              <a:t>джерела</a:t>
            </a:r>
            <a:r>
              <a:rPr lang="ru-RU" dirty="0"/>
              <a:t> та </a:t>
            </a:r>
            <a:r>
              <a:rPr lang="ru-RU" dirty="0" err="1"/>
              <a:t>повітряний</a:t>
            </a:r>
            <a:r>
              <a:rPr lang="ru-RU" dirty="0"/>
              <a:t> </a:t>
            </a:r>
            <a:r>
              <a:rPr lang="ru-RU" dirty="0" err="1"/>
              <a:t>басейн</a:t>
            </a:r>
            <a:r>
              <a:rPr lang="ru-RU" dirty="0"/>
              <a:t>. </a:t>
            </a:r>
            <a:r>
              <a:rPr lang="ru-RU" dirty="0" err="1"/>
              <a:t>Звалища</a:t>
            </a:r>
            <a:r>
              <a:rPr lang="ru-RU" dirty="0"/>
              <a:t> </a:t>
            </a:r>
            <a:r>
              <a:rPr lang="ru-RU" dirty="0" err="1"/>
              <a:t>твердих</a:t>
            </a:r>
            <a:r>
              <a:rPr lang="ru-RU" dirty="0"/>
              <a:t> </a:t>
            </a:r>
            <a:r>
              <a:rPr lang="ru-RU" dirty="0" err="1"/>
              <a:t>відходів</a:t>
            </a:r>
            <a:r>
              <a:rPr lang="ru-RU" dirty="0"/>
              <a:t> </a:t>
            </a:r>
            <a:r>
              <a:rPr lang="ru-RU" dirty="0" err="1"/>
              <a:t>займають</a:t>
            </a:r>
            <a:r>
              <a:rPr lang="ru-RU" dirty="0"/>
              <a:t> </a:t>
            </a:r>
            <a:r>
              <a:rPr lang="ru-RU" dirty="0" err="1"/>
              <a:t>сьогодні</a:t>
            </a:r>
            <a:r>
              <a:rPr lang="ru-RU" dirty="0"/>
              <a:t> </a:t>
            </a:r>
            <a:r>
              <a:rPr lang="ru-RU" dirty="0" err="1"/>
              <a:t>тисячі</a:t>
            </a:r>
            <a:r>
              <a:rPr lang="ru-RU" dirty="0"/>
              <a:t> </a:t>
            </a:r>
            <a:r>
              <a:rPr lang="ru-RU" dirty="0" err="1"/>
              <a:t>гектарів</a:t>
            </a:r>
            <a:r>
              <a:rPr lang="ru-RU" dirty="0"/>
              <a:t> </a:t>
            </a:r>
            <a:r>
              <a:rPr lang="ru-RU" dirty="0" err="1"/>
              <a:t>корисного</a:t>
            </a:r>
            <a:r>
              <a:rPr lang="ru-RU" dirty="0"/>
              <a:t> </a:t>
            </a:r>
            <a:r>
              <a:rPr lang="ru-RU" dirty="0" err="1"/>
              <a:t>ґрунту</a:t>
            </a:r>
            <a:r>
              <a:rPr lang="ru-RU" dirty="0"/>
              <a:t>. В них </a:t>
            </a:r>
            <a:r>
              <a:rPr lang="ru-RU" dirty="0" err="1"/>
              <a:t>накопичено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500 млн тонн </a:t>
            </a:r>
            <a:r>
              <a:rPr lang="ru-RU" dirty="0" err="1"/>
              <a:t>шлаків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026" name="Picture 2" descr="Забруднювачі довкілля - Екологія Cвіт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85404"/>
            <a:ext cx="3048000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Загрязнение почвы – основные причины, последствия, в чем опасность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86572"/>
            <a:ext cx="3627403" cy="242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0220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365104"/>
            <a:ext cx="8435280" cy="2304256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Шламопилові</a:t>
            </a:r>
            <a:r>
              <a:rPr lang="ru-RU" dirty="0"/>
              <a:t> </a:t>
            </a:r>
            <a:r>
              <a:rPr lang="ru-RU" dirty="0" err="1"/>
              <a:t>відходи</a:t>
            </a:r>
            <a:r>
              <a:rPr lang="ru-RU" dirty="0"/>
              <a:t> </a:t>
            </a:r>
            <a:r>
              <a:rPr lang="ru-RU" dirty="0" err="1"/>
              <a:t>утворюються</a:t>
            </a:r>
            <a:r>
              <a:rPr lang="ru-RU" dirty="0"/>
              <a:t> практично на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стадіях</a:t>
            </a:r>
            <a:r>
              <a:rPr lang="ru-RU" dirty="0"/>
              <a:t> </a:t>
            </a:r>
            <a:r>
              <a:rPr lang="ru-RU" dirty="0" err="1"/>
              <a:t>металургійного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. В </a:t>
            </a:r>
            <a:r>
              <a:rPr lang="ru-RU" dirty="0" err="1"/>
              <a:t>нашій</a:t>
            </a:r>
            <a:r>
              <a:rPr lang="ru-RU" dirty="0"/>
              <a:t> </a:t>
            </a:r>
            <a:r>
              <a:rPr lang="ru-RU" dirty="0" err="1"/>
              <a:t>країні</a:t>
            </a:r>
            <a:r>
              <a:rPr lang="ru-RU" dirty="0"/>
              <a:t> </a:t>
            </a:r>
            <a:r>
              <a:rPr lang="ru-RU" dirty="0" err="1"/>
              <a:t>щорічно</a:t>
            </a:r>
            <a:r>
              <a:rPr lang="ru-RU" dirty="0"/>
              <a:t> </a:t>
            </a:r>
            <a:r>
              <a:rPr lang="ru-RU" dirty="0" err="1"/>
              <a:t>утворюється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80 млн тонн </a:t>
            </a:r>
            <a:r>
              <a:rPr lang="ru-RU" dirty="0" err="1"/>
              <a:t>доменних</a:t>
            </a:r>
            <a:r>
              <a:rPr lang="ru-RU" dirty="0"/>
              <a:t>, </a:t>
            </a:r>
            <a:r>
              <a:rPr lang="ru-RU" dirty="0" err="1"/>
              <a:t>сталеплавильних</a:t>
            </a:r>
            <a:r>
              <a:rPr lang="ru-RU" dirty="0"/>
              <a:t> та </a:t>
            </a:r>
            <a:r>
              <a:rPr lang="ru-RU" dirty="0" err="1"/>
              <a:t>феросплавних</a:t>
            </a:r>
            <a:r>
              <a:rPr lang="ru-RU" dirty="0"/>
              <a:t> </a:t>
            </a:r>
            <a:r>
              <a:rPr lang="ru-RU" dirty="0" err="1"/>
              <a:t>шлаків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1 млн тонн </a:t>
            </a:r>
            <a:r>
              <a:rPr lang="ru-RU" dirty="0" err="1"/>
              <a:t>шламів</a:t>
            </a:r>
            <a:r>
              <a:rPr lang="ru-RU" dirty="0"/>
              <a:t>, 110 тис. тонн пилу. Шлам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велику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заліза</a:t>
            </a:r>
            <a:r>
              <a:rPr lang="ru-RU" dirty="0"/>
              <a:t> (</a:t>
            </a:r>
            <a:r>
              <a:rPr lang="ru-RU" dirty="0" err="1"/>
              <a:t>майже</a:t>
            </a:r>
            <a:r>
              <a:rPr lang="ru-RU" dirty="0"/>
              <a:t> 50 </a:t>
            </a:r>
            <a:r>
              <a:rPr lang="ru-RU" dirty="0" err="1"/>
              <a:t>відсотків</a:t>
            </a:r>
            <a:r>
              <a:rPr lang="ru-RU" dirty="0"/>
              <a:t>).</a:t>
            </a:r>
          </a:p>
          <a:p>
            <a:endParaRPr lang="ru-RU" dirty="0"/>
          </a:p>
        </p:txBody>
      </p:sp>
      <p:pic>
        <p:nvPicPr>
          <p:cNvPr id="2050" name="Picture 2" descr="Сколько опасных отходов накопил НГЗ за последние 10 лет: С 28 млн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937" y="764704"/>
            <a:ext cx="4500780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Утилизация гальваношламов: что такое, проблемы, способ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7848" y="1340768"/>
            <a:ext cx="3217969" cy="2415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68124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807368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4.2. Заходи </a:t>
            </a:r>
            <a:r>
              <a:rPr lang="ru-RU" sz="3600" dirty="0" err="1"/>
              <a:t>охорони</a:t>
            </a:r>
            <a:r>
              <a:rPr lang="ru-RU" sz="3600" dirty="0"/>
              <a:t> </a:t>
            </a:r>
            <a:r>
              <a:rPr lang="ru-RU" sz="3600" dirty="0" err="1"/>
              <a:t>довкілля</a:t>
            </a:r>
            <a:r>
              <a:rPr lang="ru-RU" sz="3600" dirty="0"/>
              <a:t> </a:t>
            </a:r>
            <a:r>
              <a:rPr lang="ru-RU" sz="3600" dirty="0" err="1"/>
              <a:t>від</a:t>
            </a:r>
            <a:r>
              <a:rPr lang="ru-RU" sz="3600" dirty="0"/>
              <a:t> </a:t>
            </a:r>
            <a:r>
              <a:rPr lang="ru-RU" sz="3600" dirty="0" err="1"/>
              <a:t>шкідливого</a:t>
            </a:r>
            <a:r>
              <a:rPr lang="ru-RU" sz="3600" dirty="0"/>
              <a:t> </a:t>
            </a:r>
            <a:r>
              <a:rPr lang="ru-RU" sz="3600" dirty="0" err="1"/>
              <a:t>впливу</a:t>
            </a:r>
            <a:r>
              <a:rPr lang="ru-RU" sz="3600" dirty="0"/>
              <a:t> </a:t>
            </a:r>
            <a:r>
              <a:rPr lang="ru-RU" sz="3600" dirty="0" err="1"/>
              <a:t>підприємств</a:t>
            </a:r>
            <a:r>
              <a:rPr lang="ru-RU" sz="3600" dirty="0"/>
              <a:t> </a:t>
            </a:r>
            <a:r>
              <a:rPr lang="ru-RU" sz="3600" dirty="0" err="1"/>
              <a:t>чорної</a:t>
            </a:r>
            <a:r>
              <a:rPr lang="ru-RU" sz="3600" dirty="0"/>
              <a:t> </a:t>
            </a:r>
            <a:r>
              <a:rPr lang="ru-RU" sz="3600" dirty="0" err="1"/>
              <a:t>металургії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827636"/>
            <a:ext cx="8532948" cy="30517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Для </a:t>
            </a:r>
            <a:r>
              <a:rPr lang="ru-RU" dirty="0" err="1"/>
              <a:t>розв'язання</a:t>
            </a:r>
            <a:r>
              <a:rPr lang="ru-RU" dirty="0"/>
              <a:t> проблем, </a:t>
            </a:r>
            <a:r>
              <a:rPr lang="ru-RU" dirty="0" err="1"/>
              <a:t>пов'язаних</a:t>
            </a:r>
            <a:r>
              <a:rPr lang="ru-RU" dirty="0"/>
              <a:t> з </a:t>
            </a:r>
            <a:r>
              <a:rPr lang="ru-RU" dirty="0" err="1"/>
              <a:t>чорною</a:t>
            </a:r>
            <a:r>
              <a:rPr lang="ru-RU" dirty="0"/>
              <a:t> </a:t>
            </a:r>
            <a:r>
              <a:rPr lang="ru-RU" dirty="0" err="1"/>
              <a:t>металургією</a:t>
            </a:r>
            <a:r>
              <a:rPr lang="ru-RU" dirty="0"/>
              <a:t>,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впроваджувати</a:t>
            </a:r>
            <a:r>
              <a:rPr lang="ru-RU" dirty="0"/>
              <a:t> </a:t>
            </a: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технології</a:t>
            </a:r>
            <a:r>
              <a:rPr lang="ru-RU" dirty="0"/>
              <a:t> </a:t>
            </a:r>
            <a:r>
              <a:rPr lang="ru-RU" dirty="0" err="1"/>
              <a:t>плавлення</a:t>
            </a:r>
            <a:r>
              <a:rPr lang="ru-RU" dirty="0"/>
              <a:t> </a:t>
            </a:r>
            <a:r>
              <a:rPr lang="ru-RU" dirty="0" err="1"/>
              <a:t>металу</a:t>
            </a:r>
            <a:r>
              <a:rPr lang="ru-RU" dirty="0"/>
              <a:t>, </a:t>
            </a:r>
            <a:r>
              <a:rPr lang="ru-RU" dirty="0" err="1"/>
              <a:t>зводити</a:t>
            </a:r>
            <a:r>
              <a:rPr lang="ru-RU" dirty="0"/>
              <a:t> </a:t>
            </a:r>
            <a:r>
              <a:rPr lang="ru-RU" dirty="0" err="1"/>
              <a:t>очисні</a:t>
            </a:r>
            <a:r>
              <a:rPr lang="ru-RU" dirty="0"/>
              <a:t> </a:t>
            </a:r>
            <a:r>
              <a:rPr lang="ru-RU" dirty="0" err="1"/>
              <a:t>спо­руди</a:t>
            </a:r>
            <a:r>
              <a:rPr lang="ru-RU" dirty="0"/>
              <a:t>, </a:t>
            </a:r>
            <a:r>
              <a:rPr lang="ru-RU" dirty="0" err="1"/>
              <a:t>використовувати</a:t>
            </a:r>
            <a:r>
              <a:rPr lang="ru-RU" dirty="0"/>
              <a:t> </a:t>
            </a:r>
            <a:r>
              <a:rPr lang="ru-RU" dirty="0" err="1"/>
              <a:t>відходи</a:t>
            </a:r>
            <a:r>
              <a:rPr lang="ru-RU" dirty="0"/>
              <a:t> </a:t>
            </a:r>
            <a:r>
              <a:rPr lang="ru-RU" dirty="0" err="1"/>
              <a:t>металургії</a:t>
            </a:r>
            <a:r>
              <a:rPr lang="ru-RU" dirty="0"/>
              <a:t> в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виробництвах</a:t>
            </a:r>
            <a:r>
              <a:rPr lang="ru-RU" dirty="0"/>
              <a:t>, </a:t>
            </a:r>
            <a:r>
              <a:rPr lang="ru-RU" dirty="0" err="1"/>
              <a:t>коксовий</a:t>
            </a:r>
            <a:r>
              <a:rPr lang="ru-RU" dirty="0"/>
              <a:t> газ - для синтезу </a:t>
            </a:r>
            <a:r>
              <a:rPr lang="ru-RU" dirty="0" err="1"/>
              <a:t>азотних</a:t>
            </a:r>
            <a:r>
              <a:rPr lang="ru-RU" dirty="0"/>
              <a:t> добрив, шлаки доменного </a:t>
            </a:r>
            <a:r>
              <a:rPr lang="ru-RU" dirty="0" err="1"/>
              <a:t>виробництва</a:t>
            </a:r>
            <a:r>
              <a:rPr lang="ru-RU" dirty="0"/>
              <a:t> у </a:t>
            </a:r>
            <a:r>
              <a:rPr lang="ru-RU" dirty="0" err="1"/>
              <a:t>цементній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026" name="Picture 2" descr="У Рівному хочуть збудувати власні очисні споруди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72342"/>
            <a:ext cx="3168352" cy="2429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duction Smelting Furnaces for Mining Indust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5"/>
            <a:ext cx="4318803" cy="2429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0246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/>
              <a:t>Комплекс </a:t>
            </a:r>
            <a:r>
              <a:rPr lang="ru-RU" sz="2800" dirty="0" err="1"/>
              <a:t>складається</a:t>
            </a:r>
            <a:r>
              <a:rPr lang="ru-RU" sz="2800" dirty="0"/>
              <a:t> з </a:t>
            </a:r>
            <a:r>
              <a:rPr lang="ru-RU" sz="2800" dirty="0" err="1"/>
              <a:t>гірничовидобувної</a:t>
            </a:r>
            <a:r>
              <a:rPr lang="ru-RU" sz="2800" dirty="0"/>
              <a:t> </a:t>
            </a:r>
            <a:r>
              <a:rPr lang="ru-RU" sz="2800" dirty="0" err="1"/>
              <a:t>промисловості</a:t>
            </a:r>
            <a:r>
              <a:rPr lang="ru-RU" sz="2800" dirty="0"/>
              <a:t>, </a:t>
            </a:r>
            <a:r>
              <a:rPr lang="ru-RU" sz="2800" dirty="0" err="1"/>
              <a:t>чорної</a:t>
            </a:r>
            <a:r>
              <a:rPr lang="ru-RU" sz="2800" dirty="0"/>
              <a:t> та </a:t>
            </a:r>
            <a:r>
              <a:rPr lang="ru-RU" sz="2800" dirty="0" err="1"/>
              <a:t>кольорової</a:t>
            </a:r>
            <a:r>
              <a:rPr lang="ru-RU" sz="2800" dirty="0"/>
              <a:t> </a:t>
            </a:r>
            <a:r>
              <a:rPr lang="ru-RU" sz="2800" dirty="0" err="1"/>
              <a:t>металургії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93868"/>
            <a:ext cx="4980739" cy="5139952"/>
          </a:xfrm>
        </p:spPr>
        <p:txBody>
          <a:bodyPr>
            <a:normAutofit fontScale="92500" lnSpcReduction="20000"/>
          </a:bodyPr>
          <a:lstStyle/>
          <a:p>
            <a:r>
              <a:rPr lang="ru-RU" sz="2600" b="1" dirty="0" err="1"/>
              <a:t>Гірничовидобувна</a:t>
            </a:r>
            <a:r>
              <a:rPr lang="ru-RU" sz="2600" b="1" dirty="0"/>
              <a:t> </a:t>
            </a:r>
            <a:r>
              <a:rPr lang="ru-RU" sz="2600" b="1" dirty="0" err="1"/>
              <a:t>галузь</a:t>
            </a:r>
            <a:r>
              <a:rPr lang="ru-RU" sz="2600" dirty="0"/>
              <a:t> </a:t>
            </a:r>
            <a:r>
              <a:rPr lang="ru-RU" sz="2600" dirty="0" err="1"/>
              <a:t>видобуває</a:t>
            </a:r>
            <a:r>
              <a:rPr lang="ru-RU" sz="2600" dirty="0"/>
              <a:t> </a:t>
            </a:r>
            <a:r>
              <a:rPr lang="ru-RU" sz="2600" dirty="0" err="1"/>
              <a:t>рудну</a:t>
            </a:r>
            <a:r>
              <a:rPr lang="ru-RU" sz="2600" dirty="0"/>
              <a:t> та </a:t>
            </a:r>
            <a:r>
              <a:rPr lang="ru-RU" sz="2600" dirty="0" err="1"/>
              <a:t>нерудну</a:t>
            </a:r>
            <a:r>
              <a:rPr lang="ru-RU" sz="2600" dirty="0"/>
              <a:t> </a:t>
            </a:r>
            <a:r>
              <a:rPr lang="ru-RU" sz="2600" dirty="0" err="1"/>
              <a:t>сировину</a:t>
            </a:r>
            <a:r>
              <a:rPr lang="ru-RU" sz="2600" dirty="0"/>
              <a:t> для </a:t>
            </a:r>
            <a:r>
              <a:rPr lang="ru-RU" sz="2600" dirty="0" err="1"/>
              <a:t>її</a:t>
            </a:r>
            <a:r>
              <a:rPr lang="ru-RU" sz="2600" dirty="0"/>
              <a:t> </a:t>
            </a:r>
            <a:r>
              <a:rPr lang="ru-RU" sz="2600" dirty="0" err="1"/>
              <a:t>подальшої</a:t>
            </a:r>
            <a:r>
              <a:rPr lang="ru-RU" sz="2600" dirty="0"/>
              <a:t> </a:t>
            </a:r>
            <a:r>
              <a:rPr lang="ru-RU" sz="2600" dirty="0" err="1"/>
              <a:t>переробки</a:t>
            </a:r>
            <a:r>
              <a:rPr lang="ru-RU" sz="2600" dirty="0" smtClean="0"/>
              <a:t>.</a:t>
            </a:r>
          </a:p>
          <a:p>
            <a:pPr marL="0" indent="0">
              <a:buNone/>
            </a:pPr>
            <a:endParaRPr lang="ru-RU" sz="2600" dirty="0"/>
          </a:p>
          <a:p>
            <a:r>
              <a:rPr lang="ru-RU" sz="2600" b="1" dirty="0" err="1"/>
              <a:t>Чорна</a:t>
            </a:r>
            <a:r>
              <a:rPr lang="ru-RU" sz="2600" b="1" dirty="0"/>
              <a:t> </a:t>
            </a:r>
            <a:r>
              <a:rPr lang="ru-RU" sz="2600" b="1" dirty="0" err="1"/>
              <a:t>металургія</a:t>
            </a:r>
            <a:r>
              <a:rPr lang="ru-RU" sz="2600" dirty="0"/>
              <a:t> </a:t>
            </a:r>
            <a:r>
              <a:rPr lang="ru-RU" sz="2600" dirty="0" err="1"/>
              <a:t>виплавляє</a:t>
            </a:r>
            <a:r>
              <a:rPr lang="ru-RU" sz="2600" dirty="0"/>
              <a:t> </a:t>
            </a:r>
            <a:r>
              <a:rPr lang="ru-RU" sz="2600" dirty="0" err="1"/>
              <a:t>чавун</a:t>
            </a:r>
            <a:r>
              <a:rPr lang="ru-RU" sz="2600" dirty="0"/>
              <a:t>, сталь, а </a:t>
            </a:r>
            <a:r>
              <a:rPr lang="ru-RU" sz="2600" dirty="0" err="1"/>
              <a:t>також</a:t>
            </a:r>
            <a:r>
              <a:rPr lang="ru-RU" sz="2600" dirty="0"/>
              <a:t> </a:t>
            </a:r>
            <a:r>
              <a:rPr lang="ru-RU" sz="2600" dirty="0" err="1"/>
              <a:t>надає</a:t>
            </a:r>
            <a:r>
              <a:rPr lang="ru-RU" sz="2600" dirty="0"/>
              <a:t> </a:t>
            </a:r>
            <a:r>
              <a:rPr lang="ru-RU" sz="2600" dirty="0" err="1"/>
              <a:t>їм</a:t>
            </a:r>
            <a:r>
              <a:rPr lang="ru-RU" sz="2600" dirty="0"/>
              <a:t> </a:t>
            </a:r>
            <a:r>
              <a:rPr lang="ru-RU" sz="2600" dirty="0" err="1"/>
              <a:t>відповідну</a:t>
            </a:r>
            <a:r>
              <a:rPr lang="ru-RU" sz="2600" dirty="0"/>
              <a:t> форму (прокат</a:t>
            </a:r>
            <a:r>
              <a:rPr lang="ru-RU" sz="2600" dirty="0" smtClean="0"/>
              <a:t>).</a:t>
            </a:r>
            <a:endParaRPr lang="uk-UA" sz="2600" dirty="0"/>
          </a:p>
          <a:p>
            <a:endParaRPr lang="uk-UA" sz="2600" dirty="0" smtClean="0"/>
          </a:p>
          <a:p>
            <a:endParaRPr lang="ru-RU" sz="2600" dirty="0"/>
          </a:p>
          <a:p>
            <a:r>
              <a:rPr lang="ru-RU" sz="2600" b="1" dirty="0" err="1"/>
              <a:t>Кольорова</a:t>
            </a:r>
            <a:r>
              <a:rPr lang="ru-RU" sz="2600" b="1" dirty="0"/>
              <a:t> </a:t>
            </a:r>
            <a:r>
              <a:rPr lang="ru-RU" sz="2600" b="1" dirty="0" err="1"/>
              <a:t>металургія</a:t>
            </a:r>
            <a:r>
              <a:rPr lang="ru-RU" sz="2600" dirty="0"/>
              <a:t> </a:t>
            </a:r>
            <a:r>
              <a:rPr lang="ru-RU" sz="2600" dirty="0" err="1"/>
              <a:t>займається</a:t>
            </a:r>
            <a:r>
              <a:rPr lang="ru-RU" sz="2600" dirty="0"/>
              <a:t> </a:t>
            </a:r>
            <a:r>
              <a:rPr lang="ru-RU" sz="2600" dirty="0" err="1"/>
              <a:t>виплавлянням</a:t>
            </a:r>
            <a:r>
              <a:rPr lang="ru-RU" sz="2600" dirty="0"/>
              <a:t> легких, </a:t>
            </a:r>
            <a:r>
              <a:rPr lang="ru-RU" sz="2600" dirty="0" err="1"/>
              <a:t>важких</a:t>
            </a:r>
            <a:r>
              <a:rPr lang="ru-RU" sz="2600" dirty="0"/>
              <a:t>, </a:t>
            </a:r>
            <a:r>
              <a:rPr lang="ru-RU" sz="2600" dirty="0" err="1"/>
              <a:t>благородних</a:t>
            </a:r>
            <a:r>
              <a:rPr lang="ru-RU" sz="2600" dirty="0"/>
              <a:t>, </a:t>
            </a:r>
            <a:r>
              <a:rPr lang="ru-RU" sz="2600" dirty="0" err="1"/>
              <a:t>рідкоземельних</a:t>
            </a:r>
            <a:r>
              <a:rPr lang="ru-RU" sz="2600" dirty="0"/>
              <a:t> </a:t>
            </a:r>
            <a:r>
              <a:rPr lang="ru-RU" sz="2600" dirty="0" err="1"/>
              <a:t>металів</a:t>
            </a:r>
            <a:r>
              <a:rPr lang="ru-RU" sz="2600" dirty="0"/>
              <a:t> та </a:t>
            </a:r>
            <a:r>
              <a:rPr lang="ru-RU" sz="2600" dirty="0" err="1"/>
              <a:t>виробництвом</a:t>
            </a:r>
            <a:r>
              <a:rPr lang="ru-RU" sz="2600" dirty="0"/>
              <a:t> </a:t>
            </a:r>
            <a:r>
              <a:rPr lang="ru-RU" sz="2600" dirty="0" err="1"/>
              <a:t>сплавів</a:t>
            </a:r>
            <a:r>
              <a:rPr lang="ru-RU" sz="2600" dirty="0"/>
              <a:t>.</a:t>
            </a:r>
          </a:p>
          <a:p>
            <a:endParaRPr lang="ru-RU" dirty="0"/>
          </a:p>
        </p:txBody>
      </p:sp>
      <p:pic>
        <p:nvPicPr>
          <p:cNvPr id="4098" name="Picture 2" descr="Світова гірничодобувна промисловість: галузі, ресурси, розміщенн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84784"/>
            <a:ext cx="3096344" cy="15481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Иностранные компании обошли российские по полученным налоговым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9431" y="3212976"/>
            <a:ext cx="2569674" cy="15241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Цветная металлург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8868" y="4941168"/>
            <a:ext cx="3155580" cy="15481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2877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8680"/>
            <a:ext cx="8301608" cy="1828800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Шкідливий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підприємств</a:t>
            </a:r>
            <a:r>
              <a:rPr lang="ru-RU" dirty="0"/>
              <a:t> </a:t>
            </a:r>
            <a:r>
              <a:rPr lang="ru-RU" dirty="0" err="1"/>
              <a:t>чорної</a:t>
            </a:r>
            <a:r>
              <a:rPr lang="ru-RU" dirty="0"/>
              <a:t> </a:t>
            </a:r>
            <a:r>
              <a:rPr lang="ru-RU" dirty="0" err="1"/>
              <a:t>металургії</a:t>
            </a:r>
            <a:r>
              <a:rPr lang="ru-RU" dirty="0"/>
              <a:t> на </a:t>
            </a:r>
            <a:r>
              <a:rPr lang="ru-RU" dirty="0" err="1"/>
              <a:t>довкілля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суттєво</a:t>
            </a:r>
            <a:r>
              <a:rPr lang="ru-RU" dirty="0"/>
              <a:t> </a:t>
            </a:r>
            <a:r>
              <a:rPr lang="ru-RU" dirty="0" err="1"/>
              <a:t>зменшити</a:t>
            </a:r>
            <a:r>
              <a:rPr lang="ru-RU" dirty="0"/>
              <a:t> </a:t>
            </a:r>
            <a:r>
              <a:rPr lang="ru-RU" dirty="0" err="1"/>
              <a:t>використанням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технологічних</a:t>
            </a:r>
            <a:r>
              <a:rPr lang="ru-RU" dirty="0"/>
              <a:t> </a:t>
            </a:r>
            <a:r>
              <a:rPr lang="ru-RU" dirty="0" err="1"/>
              <a:t>заходів</a:t>
            </a:r>
            <a:r>
              <a:rPr lang="ru-RU" dirty="0"/>
              <a:t> та </a:t>
            </a:r>
            <a:r>
              <a:rPr lang="ru-RU" dirty="0" err="1"/>
              <a:t>спеціального</a:t>
            </a:r>
            <a:r>
              <a:rPr lang="ru-RU" dirty="0"/>
              <a:t> для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цілей</a:t>
            </a:r>
            <a:r>
              <a:rPr lang="ru-RU" dirty="0"/>
              <a:t> </a:t>
            </a:r>
            <a:r>
              <a:rPr lang="ru-RU" dirty="0" err="1"/>
              <a:t>обладнання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2" name="AutoShape 2" descr="Vacuum induction melting technology – Production Associatio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Vacuum induction melting technology – Production Association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AMAG places an order with HERTWICH to supply a single chamber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85" y="4077072"/>
            <a:ext cx="4179631" cy="24898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AMAG - Blog - &lt;span id=&quot;result_box&quot;&gt;FLEXIBLE AND SAFE WITH AMAG'S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AMAG - Blog - &lt;span id=&quot;result_box&quot;&gt;FLEXIBLE AND SAFE WITH AMAG'S ..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AMAG - Blog - &lt;span id=&quot;result_box&quot;&gt;FLEXIBLE AND SAFE WITH AMAG'S ...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990045"/>
            <a:ext cx="3932466" cy="45768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62" name="Picture 14" descr="Hertwich to supply aluminium melting furnace to Impol - Hertwich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85" y="2356168"/>
            <a:ext cx="4179631" cy="13387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7072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48680"/>
            <a:ext cx="8496944" cy="52565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600" dirty="0"/>
              <a:t>Для </a:t>
            </a:r>
            <a:r>
              <a:rPr lang="ru-RU" sz="2600" dirty="0" err="1"/>
              <a:t>зменшення</a:t>
            </a:r>
            <a:r>
              <a:rPr lang="ru-RU" sz="2600" dirty="0"/>
              <a:t> </a:t>
            </a:r>
            <a:r>
              <a:rPr lang="ru-RU" sz="2600" dirty="0" err="1"/>
              <a:t>шкідливих</a:t>
            </a:r>
            <a:r>
              <a:rPr lang="ru-RU" sz="2600" dirty="0"/>
              <a:t> </a:t>
            </a:r>
            <a:r>
              <a:rPr lang="ru-RU" sz="2600" dirty="0" err="1"/>
              <a:t>викидів</a:t>
            </a:r>
            <a:r>
              <a:rPr lang="ru-RU" sz="2600" dirty="0"/>
              <a:t> </a:t>
            </a:r>
            <a:r>
              <a:rPr lang="ru-RU" sz="2600" dirty="0" err="1"/>
              <a:t>передбачається</a:t>
            </a:r>
            <a:r>
              <a:rPr lang="ru-RU" sz="2600" dirty="0" smtClean="0"/>
              <a:t>:</a:t>
            </a:r>
            <a:endParaRPr lang="ru-RU" sz="2600" dirty="0"/>
          </a:p>
          <a:p>
            <a:r>
              <a:rPr lang="ru-RU" sz="2600" dirty="0" err="1"/>
              <a:t>механізоване</a:t>
            </a:r>
            <a:r>
              <a:rPr lang="ru-RU" sz="2600" dirty="0"/>
              <a:t> </a:t>
            </a:r>
            <a:r>
              <a:rPr lang="ru-RU" sz="2600" dirty="0" err="1"/>
              <a:t>завантаження</a:t>
            </a:r>
            <a:r>
              <a:rPr lang="ru-RU" sz="2600" dirty="0"/>
              <a:t> </a:t>
            </a:r>
            <a:r>
              <a:rPr lang="ru-RU" sz="2600" dirty="0" err="1"/>
              <a:t>шихти</a:t>
            </a:r>
            <a:r>
              <a:rPr lang="ru-RU" sz="2600" dirty="0"/>
              <a:t>;</a:t>
            </a:r>
          </a:p>
          <a:p>
            <a:r>
              <a:rPr lang="ru-RU" sz="2600" dirty="0" err="1"/>
              <a:t>підвісні</a:t>
            </a:r>
            <a:r>
              <a:rPr lang="ru-RU" sz="2600" dirty="0"/>
              <a:t> </a:t>
            </a:r>
            <a:r>
              <a:rPr lang="ru-RU" sz="2600" dirty="0" err="1"/>
              <a:t>бункери</a:t>
            </a:r>
            <a:r>
              <a:rPr lang="ru-RU" sz="2600" dirty="0"/>
              <a:t> для </a:t>
            </a:r>
            <a:r>
              <a:rPr lang="ru-RU" sz="2600" dirty="0" err="1"/>
              <a:t>сипких</a:t>
            </a:r>
            <a:r>
              <a:rPr lang="ru-RU" sz="2600" dirty="0"/>
              <a:t> </a:t>
            </a:r>
            <a:r>
              <a:rPr lang="ru-RU" sz="2600" dirty="0" err="1"/>
              <a:t>матеріалів</a:t>
            </a:r>
            <a:r>
              <a:rPr lang="ru-RU" sz="2600" dirty="0"/>
              <a:t> та </a:t>
            </a:r>
            <a:r>
              <a:rPr lang="ru-RU" sz="2600" dirty="0" err="1"/>
              <a:t>феросплавів</a:t>
            </a:r>
            <a:r>
              <a:rPr lang="ru-RU" sz="2600" dirty="0"/>
              <a:t>;</a:t>
            </a:r>
          </a:p>
          <a:p>
            <a:r>
              <a:rPr lang="ru-RU" sz="2600" dirty="0" err="1"/>
              <a:t>автоматизовані</a:t>
            </a:r>
            <a:r>
              <a:rPr lang="ru-RU" sz="2600" dirty="0"/>
              <a:t> </a:t>
            </a:r>
            <a:r>
              <a:rPr lang="ru-RU" sz="2600" dirty="0" err="1"/>
              <a:t>системи</a:t>
            </a:r>
            <a:r>
              <a:rPr lang="ru-RU" sz="2600" dirty="0"/>
              <a:t> </a:t>
            </a:r>
            <a:r>
              <a:rPr lang="ru-RU" sz="2600" dirty="0" err="1"/>
              <a:t>завантаження</a:t>
            </a:r>
            <a:r>
              <a:rPr lang="ru-RU" sz="2600" dirty="0"/>
              <a:t> </a:t>
            </a:r>
            <a:r>
              <a:rPr lang="ru-RU" sz="2600" dirty="0" err="1"/>
              <a:t>цих</a:t>
            </a:r>
            <a:r>
              <a:rPr lang="ru-RU" sz="2600" dirty="0"/>
              <a:t> </a:t>
            </a:r>
            <a:r>
              <a:rPr lang="ru-RU" sz="2600" dirty="0" err="1"/>
              <a:t>матеріалів</a:t>
            </a:r>
            <a:r>
              <a:rPr lang="ru-RU" sz="2600" dirty="0"/>
              <a:t>;</a:t>
            </a:r>
          </a:p>
          <a:p>
            <a:r>
              <a:rPr lang="ru-RU" sz="2600" dirty="0" err="1"/>
              <a:t>обладнання</a:t>
            </a:r>
            <a:r>
              <a:rPr lang="ru-RU" sz="2600" dirty="0"/>
              <a:t> для </a:t>
            </a:r>
            <a:r>
              <a:rPr lang="ru-RU" sz="2600" dirty="0" err="1"/>
              <a:t>механізації</a:t>
            </a:r>
            <a:r>
              <a:rPr lang="ru-RU" sz="2600" dirty="0"/>
              <a:t> </a:t>
            </a:r>
            <a:r>
              <a:rPr lang="ru-RU" sz="2600" dirty="0" err="1"/>
              <a:t>робіт</a:t>
            </a:r>
            <a:r>
              <a:rPr lang="ru-RU" sz="2600" dirty="0"/>
              <a:t> з </a:t>
            </a:r>
            <a:r>
              <a:rPr lang="ru-RU" sz="2600" dirty="0" err="1"/>
              <a:t>обслуговування</a:t>
            </a:r>
            <a:r>
              <a:rPr lang="ru-RU" sz="2600" dirty="0"/>
              <a:t> </a:t>
            </a:r>
            <a:r>
              <a:rPr lang="ru-RU" sz="2600" dirty="0" err="1"/>
              <a:t>конверторів</a:t>
            </a:r>
            <a:r>
              <a:rPr lang="ru-RU" sz="2600" dirty="0"/>
              <a:t> та </a:t>
            </a:r>
            <a:r>
              <a:rPr lang="ru-RU" sz="2600" dirty="0" err="1"/>
              <a:t>міксерних</a:t>
            </a:r>
            <a:r>
              <a:rPr lang="ru-RU" sz="2600" dirty="0"/>
              <a:t> </a:t>
            </a:r>
            <a:r>
              <a:rPr lang="ru-RU" sz="2600" dirty="0" err="1"/>
              <a:t>пристроїв</a:t>
            </a:r>
            <a:r>
              <a:rPr lang="ru-RU" sz="2600" dirty="0"/>
              <a:t>;</a:t>
            </a:r>
          </a:p>
          <a:p>
            <a:r>
              <a:rPr lang="ru-RU" sz="2600" dirty="0" err="1"/>
              <a:t>механізація</a:t>
            </a:r>
            <a:r>
              <a:rPr lang="ru-RU" sz="2600" dirty="0"/>
              <a:t> </a:t>
            </a:r>
            <a:r>
              <a:rPr lang="ru-RU" sz="2600" dirty="0" err="1"/>
              <a:t>прибирання</a:t>
            </a:r>
            <a:r>
              <a:rPr lang="ru-RU" sz="2600" dirty="0"/>
              <a:t> </a:t>
            </a:r>
            <a:r>
              <a:rPr lang="ru-RU" sz="2600" dirty="0" err="1"/>
              <a:t>шлаків</a:t>
            </a:r>
            <a:r>
              <a:rPr lang="ru-RU" sz="2600" dirty="0"/>
              <a:t> </a:t>
            </a:r>
            <a:r>
              <a:rPr lang="ru-RU" sz="2600" dirty="0" err="1"/>
              <a:t>під</a:t>
            </a:r>
            <a:r>
              <a:rPr lang="ru-RU" sz="2600" dirty="0"/>
              <a:t> конверторами та </a:t>
            </a:r>
            <a:r>
              <a:rPr lang="ru-RU" sz="2600" dirty="0" err="1"/>
              <a:t>сміття</a:t>
            </a:r>
            <a:r>
              <a:rPr lang="ru-RU" sz="2600" dirty="0"/>
              <a:t> на </a:t>
            </a:r>
            <a:r>
              <a:rPr lang="ru-RU" sz="2600" dirty="0" err="1"/>
              <a:t>робочих</a:t>
            </a:r>
            <a:r>
              <a:rPr lang="ru-RU" sz="2600" dirty="0"/>
              <a:t> </a:t>
            </a:r>
            <a:r>
              <a:rPr lang="ru-RU" sz="2600" dirty="0" err="1"/>
              <a:t>майданчиках</a:t>
            </a:r>
            <a:r>
              <a:rPr lang="ru-RU" sz="2600" dirty="0"/>
              <a:t>;</a:t>
            </a:r>
          </a:p>
          <a:p>
            <a:r>
              <a:rPr lang="ru-RU" sz="2600" dirty="0" err="1"/>
              <a:t>механізація</a:t>
            </a:r>
            <a:r>
              <a:rPr lang="ru-RU" sz="2600" dirty="0"/>
              <a:t> </a:t>
            </a:r>
            <a:r>
              <a:rPr lang="ru-RU" sz="2600" dirty="0" err="1"/>
              <a:t>руйнування</a:t>
            </a:r>
            <a:r>
              <a:rPr lang="ru-RU" sz="2600" dirty="0"/>
              <a:t> </a:t>
            </a:r>
            <a:r>
              <a:rPr lang="ru-RU" sz="2600" dirty="0" err="1"/>
              <a:t>зношеного</a:t>
            </a:r>
            <a:r>
              <a:rPr lang="ru-RU" sz="2600" dirty="0"/>
              <a:t> </a:t>
            </a:r>
            <a:r>
              <a:rPr lang="ru-RU" sz="2600" dirty="0" err="1"/>
              <a:t>футеровання</a:t>
            </a:r>
            <a:r>
              <a:rPr lang="ru-RU" sz="2600" dirty="0"/>
              <a:t> </a:t>
            </a:r>
            <a:r>
              <a:rPr lang="ru-RU" sz="2600" dirty="0" err="1"/>
              <a:t>основних</a:t>
            </a:r>
            <a:r>
              <a:rPr lang="ru-RU" sz="2600" dirty="0"/>
              <a:t> </a:t>
            </a:r>
            <a:r>
              <a:rPr lang="ru-RU" sz="2600" dirty="0" err="1"/>
              <a:t>агрегатів</a:t>
            </a:r>
            <a:r>
              <a:rPr lang="ru-RU" sz="2600" dirty="0"/>
              <a:t> та </a:t>
            </a:r>
            <a:r>
              <a:rPr lang="ru-RU" sz="2600" dirty="0" err="1"/>
              <a:t>прибирання</a:t>
            </a:r>
            <a:r>
              <a:rPr lang="ru-RU" sz="2600" dirty="0"/>
              <a:t> </a:t>
            </a:r>
            <a:r>
              <a:rPr lang="ru-RU" sz="2600" dirty="0" err="1"/>
              <a:t>відходів</a:t>
            </a:r>
            <a:r>
              <a:rPr lang="ru-RU" sz="2600" dirty="0"/>
              <a:t>;</a:t>
            </a:r>
          </a:p>
          <a:p>
            <a:r>
              <a:rPr lang="ru-RU" sz="2600" dirty="0" err="1" smtClean="0"/>
              <a:t>механізація</a:t>
            </a:r>
            <a:r>
              <a:rPr lang="ru-RU" sz="2600" dirty="0" smtClean="0"/>
              <a:t> </a:t>
            </a:r>
            <a:r>
              <a:rPr lang="ru-RU" sz="2600" dirty="0" err="1"/>
              <a:t>підготовки</a:t>
            </a:r>
            <a:r>
              <a:rPr lang="ru-RU" sz="2600" dirty="0"/>
              <a:t> та ремонту набивного </a:t>
            </a:r>
            <a:r>
              <a:rPr lang="ru-RU" sz="2600" dirty="0" err="1"/>
              <a:t>футерування</a:t>
            </a:r>
            <a:r>
              <a:rPr lang="ru-RU" sz="2600" dirty="0"/>
              <a:t> </a:t>
            </a:r>
            <a:r>
              <a:rPr lang="ru-RU" sz="2600" dirty="0" err="1"/>
              <a:t>сталерозливних</a:t>
            </a:r>
            <a:r>
              <a:rPr lang="ru-RU" sz="2600" dirty="0"/>
              <a:t> </a:t>
            </a:r>
            <a:r>
              <a:rPr lang="ru-RU" sz="2600" dirty="0" err="1"/>
              <a:t>ковшів</a:t>
            </a:r>
            <a:r>
              <a:rPr lang="ru-RU" sz="2600" dirty="0"/>
              <a:t>: </a:t>
            </a:r>
            <a:r>
              <a:rPr lang="ru-RU" sz="2600" dirty="0" err="1"/>
              <a:t>обладнання</a:t>
            </a:r>
            <a:r>
              <a:rPr lang="ru-RU" sz="2600" dirty="0"/>
              <a:t> </a:t>
            </a:r>
            <a:r>
              <a:rPr lang="ru-RU" sz="2600" dirty="0" err="1"/>
              <a:t>ковшів</a:t>
            </a:r>
            <a:r>
              <a:rPr lang="ru-RU" sz="2600" dirty="0"/>
              <a:t> </a:t>
            </a:r>
            <a:r>
              <a:rPr lang="ru-RU" sz="2600" dirty="0" err="1"/>
              <a:t>шиберними</a:t>
            </a:r>
            <a:r>
              <a:rPr lang="ru-RU" sz="2600" dirty="0"/>
              <a:t> затворами.</a:t>
            </a:r>
          </a:p>
          <a:p>
            <a:endParaRPr lang="ru-RU" dirty="0"/>
          </a:p>
        </p:txBody>
      </p:sp>
      <p:sp>
        <p:nvSpPr>
          <p:cNvPr id="4" name="AutoShape 2" descr="Metal Melting Furna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285" y="5387181"/>
            <a:ext cx="1943284" cy="1476896"/>
          </a:xfrm>
          <a:prstGeom prst="rect">
            <a:avLst/>
          </a:prstGeom>
        </p:spPr>
      </p:pic>
      <p:pic>
        <p:nvPicPr>
          <p:cNvPr id="3076" name="Picture 4" descr="FURNTECK ENGINEERS PVT. LTD. of Pune at GIFA 2019 in Düsseldorf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3962" y="4970822"/>
            <a:ext cx="1740640" cy="176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The melting furnace for structural components - Metal Working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The melting furnace for structural components - Metal Working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363" r="16728" b="7455"/>
          <a:stretch/>
        </p:blipFill>
        <p:spPr>
          <a:xfrm>
            <a:off x="2555776" y="5387181"/>
            <a:ext cx="1368152" cy="1399527"/>
          </a:xfrm>
          <a:prstGeom prst="rect">
            <a:avLst/>
          </a:prstGeom>
        </p:spPr>
      </p:pic>
      <p:pic>
        <p:nvPicPr>
          <p:cNvPr id="3082" name="Picture 10" descr="Флотационные установки высокой производительности ..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72" b="6345"/>
          <a:stretch/>
        </p:blipFill>
        <p:spPr bwMode="auto">
          <a:xfrm>
            <a:off x="4355976" y="5387182"/>
            <a:ext cx="2463242" cy="14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4" descr="GM-H Series - Aluminum Gas Melting Central Stack Furnaces - Dynamo ..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6" descr="GM-H Series - Aluminum Gas Melting Central Stack Furnaces - Dynamo ...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516490" y="3284984"/>
            <a:ext cx="1370645" cy="137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0627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604448" cy="648072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4.3. Заходи </a:t>
            </a:r>
            <a:r>
              <a:rPr lang="ru-RU" sz="3600" dirty="0"/>
              <a:t>з </a:t>
            </a:r>
            <a:r>
              <a:rPr lang="ru-RU" sz="3600" dirty="0" err="1"/>
              <a:t>охорони</a:t>
            </a:r>
            <a:r>
              <a:rPr lang="ru-RU" sz="3600" dirty="0"/>
              <a:t> </a:t>
            </a:r>
            <a:r>
              <a:rPr lang="ru-RU" sz="3600" dirty="0" err="1"/>
              <a:t>довкілля</a:t>
            </a:r>
            <a:r>
              <a:rPr lang="ru-RU" sz="3600" dirty="0"/>
              <a:t> </a:t>
            </a:r>
            <a:r>
              <a:rPr lang="ru-RU" sz="3600" dirty="0" err="1"/>
              <a:t>від</a:t>
            </a:r>
            <a:r>
              <a:rPr lang="ru-RU" sz="3600" dirty="0"/>
              <a:t> </a:t>
            </a:r>
            <a:r>
              <a:rPr lang="ru-RU" sz="3600" dirty="0" err="1"/>
              <a:t>впливу</a:t>
            </a:r>
            <a:r>
              <a:rPr lang="ru-RU" sz="3600" dirty="0"/>
              <a:t> </a:t>
            </a:r>
            <a:r>
              <a:rPr lang="ru-RU" sz="3600" dirty="0" err="1"/>
              <a:t>підприємств</a:t>
            </a:r>
            <a:r>
              <a:rPr lang="ru-RU" sz="3600" dirty="0"/>
              <a:t> </a:t>
            </a:r>
            <a:r>
              <a:rPr lang="ru-RU" sz="3600" dirty="0" err="1"/>
              <a:t>кольорової</a:t>
            </a:r>
            <a:r>
              <a:rPr lang="ru-RU" sz="3600" dirty="0"/>
              <a:t> </a:t>
            </a:r>
            <a:r>
              <a:rPr lang="ru-RU" sz="3600" dirty="0" err="1"/>
              <a:t>металургії</a:t>
            </a:r>
            <a:r>
              <a:rPr lang="ru-RU" sz="3600" dirty="0"/>
              <a:t>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365103"/>
            <a:ext cx="8496944" cy="2460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 smtClean="0"/>
              <a:t>Охорона</a:t>
            </a:r>
            <a:r>
              <a:rPr lang="ru-RU" dirty="0" smtClean="0"/>
              <a:t> </a:t>
            </a:r>
            <a:r>
              <a:rPr lang="ru-RU" dirty="0"/>
              <a:t>атмосферного </a:t>
            </a:r>
            <a:r>
              <a:rPr lang="ru-RU" dirty="0" err="1"/>
              <a:t>повітря</a:t>
            </a:r>
            <a:r>
              <a:rPr lang="ru-RU" dirty="0"/>
              <a:t> на </a:t>
            </a:r>
            <a:r>
              <a:rPr lang="ru-RU" dirty="0" err="1"/>
              <a:t>підприємствах</a:t>
            </a:r>
            <a:r>
              <a:rPr lang="ru-RU" dirty="0"/>
              <a:t> з </a:t>
            </a: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dirty="0" err="1"/>
              <a:t>кольорових</a:t>
            </a:r>
            <a:r>
              <a:rPr lang="ru-RU" dirty="0"/>
              <a:t> </a:t>
            </a:r>
            <a:r>
              <a:rPr lang="ru-RU" dirty="0" err="1"/>
              <a:t>металів</a:t>
            </a:r>
            <a:r>
              <a:rPr lang="ru-RU" dirty="0"/>
              <a:t> </a:t>
            </a:r>
            <a:r>
              <a:rPr lang="ru-RU" dirty="0" err="1"/>
              <a:t>полягає</a:t>
            </a:r>
            <a:r>
              <a:rPr lang="ru-RU" dirty="0"/>
              <a:t> в </a:t>
            </a:r>
            <a:r>
              <a:rPr lang="ru-RU" dirty="0" err="1"/>
              <a:t>очищенні</a:t>
            </a:r>
            <a:r>
              <a:rPr lang="ru-RU" dirty="0"/>
              <a:t> та </a:t>
            </a:r>
            <a:r>
              <a:rPr lang="ru-RU" dirty="0" err="1"/>
              <a:t>уловленні</a:t>
            </a:r>
            <a:r>
              <a:rPr lang="ru-RU" dirty="0"/>
              <a:t> </a:t>
            </a:r>
            <a:r>
              <a:rPr lang="ru-RU" dirty="0" err="1"/>
              <a:t>шкідливих</a:t>
            </a:r>
            <a:r>
              <a:rPr lang="ru-RU" dirty="0"/>
              <a:t> </a:t>
            </a:r>
            <a:r>
              <a:rPr lang="ru-RU" dirty="0" err="1"/>
              <a:t>газів</a:t>
            </a:r>
            <a:r>
              <a:rPr lang="ru-RU" dirty="0"/>
              <a:t>. Для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застосовують</a:t>
            </a:r>
            <a:r>
              <a:rPr lang="ru-RU" dirty="0"/>
              <a:t> </a:t>
            </a:r>
            <a:r>
              <a:rPr lang="ru-RU" dirty="0" err="1"/>
              <a:t>батарейні</a:t>
            </a:r>
            <a:r>
              <a:rPr lang="ru-RU" dirty="0"/>
              <a:t> </a:t>
            </a:r>
            <a:r>
              <a:rPr lang="ru-RU" dirty="0" err="1"/>
              <a:t>циклони</a:t>
            </a:r>
            <a:r>
              <a:rPr lang="ru-RU" dirty="0"/>
              <a:t>, </a:t>
            </a:r>
            <a:r>
              <a:rPr lang="ru-RU" dirty="0" err="1"/>
              <a:t>сухі</a:t>
            </a:r>
            <a:r>
              <a:rPr lang="ru-RU" dirty="0"/>
              <a:t> </a:t>
            </a:r>
            <a:r>
              <a:rPr lang="ru-RU" dirty="0" err="1"/>
              <a:t>електрофільтри</a:t>
            </a:r>
            <a:r>
              <a:rPr lang="ru-RU" dirty="0"/>
              <a:t>, </a:t>
            </a:r>
            <a:r>
              <a:rPr lang="ru-RU" dirty="0" err="1"/>
              <a:t>димососи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встановлюють</a:t>
            </a:r>
            <a:r>
              <a:rPr lang="ru-RU" dirty="0"/>
              <a:t> у </a:t>
            </a:r>
            <a:r>
              <a:rPr lang="ru-RU" dirty="0" err="1"/>
              <a:t>кінці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перед </a:t>
            </a:r>
            <a:r>
              <a:rPr lang="ru-RU" dirty="0" err="1"/>
              <a:t>електрофільтрами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AutoShape 2" descr="Мультициклон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775" y="1521267"/>
            <a:ext cx="2592288" cy="2765107"/>
          </a:xfrm>
          <a:prstGeom prst="rect">
            <a:avLst/>
          </a:prstGeom>
        </p:spPr>
      </p:pic>
      <p:sp>
        <p:nvSpPr>
          <p:cNvPr id="7" name="AutoShape 4" descr="Електрофільтр ДВП — Вікіпеді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1521267"/>
            <a:ext cx="2376264" cy="2662257"/>
          </a:xfrm>
          <a:prstGeom prst="rect">
            <a:avLst/>
          </a:prstGeom>
        </p:spPr>
      </p:pic>
      <p:sp>
        <p:nvSpPr>
          <p:cNvPr id="9" name="AutoShape 6" descr="Дымососы (тягодутьевые машины) для котлов купить в Украине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8" descr="Дымососы (тягодутьевые машины) для котлов купить в Украине ..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8628" y="2346916"/>
            <a:ext cx="2821640" cy="187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3548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8680"/>
            <a:ext cx="8496944" cy="2880320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Аспіраційні</a:t>
            </a:r>
            <a:r>
              <a:rPr lang="ru-RU" dirty="0"/>
              <a:t> гази </a:t>
            </a:r>
            <a:r>
              <a:rPr lang="ru-RU" dirty="0" err="1"/>
              <a:t>вузлів</a:t>
            </a:r>
            <a:r>
              <a:rPr lang="ru-RU" dirty="0"/>
              <a:t> </a:t>
            </a:r>
            <a:r>
              <a:rPr lang="ru-RU" dirty="0" err="1"/>
              <a:t>пересипання</a:t>
            </a:r>
            <a:r>
              <a:rPr lang="ru-RU" dirty="0"/>
              <a:t> і </a:t>
            </a:r>
            <a:r>
              <a:rPr lang="ru-RU" dirty="0" err="1"/>
              <a:t>подрібнення</a:t>
            </a:r>
            <a:r>
              <a:rPr lang="ru-RU" dirty="0"/>
              <a:t> </a:t>
            </a:r>
            <a:r>
              <a:rPr lang="ru-RU" dirty="0" err="1"/>
              <a:t>опіку</a:t>
            </a:r>
            <a:r>
              <a:rPr lang="ru-RU" dirty="0"/>
              <a:t> </a:t>
            </a:r>
            <a:r>
              <a:rPr lang="ru-RU" dirty="0" err="1"/>
              <a:t>очищують</a:t>
            </a:r>
            <a:r>
              <a:rPr lang="ru-RU" dirty="0"/>
              <a:t> в </a:t>
            </a:r>
            <a:r>
              <a:rPr lang="ru-RU" dirty="0" err="1"/>
              <a:t>горизонтальних</a:t>
            </a:r>
            <a:r>
              <a:rPr lang="ru-RU" dirty="0"/>
              <a:t> </a:t>
            </a:r>
            <a:r>
              <a:rPr lang="ru-RU" dirty="0" err="1"/>
              <a:t>електрофільтрах</a:t>
            </a:r>
            <a:r>
              <a:rPr lang="ru-RU" dirty="0"/>
              <a:t>. Гази </a:t>
            </a:r>
            <a:r>
              <a:rPr lang="ru-RU" dirty="0" err="1"/>
              <a:t>електролізерів</a:t>
            </a:r>
            <a:r>
              <a:rPr lang="ru-RU" dirty="0"/>
              <a:t> на </a:t>
            </a:r>
            <a:r>
              <a:rPr lang="ru-RU" dirty="0" err="1"/>
              <a:t>алюмінієвих</a:t>
            </a:r>
            <a:r>
              <a:rPr lang="ru-RU" dirty="0"/>
              <a:t> заводах </a:t>
            </a:r>
            <a:r>
              <a:rPr lang="ru-RU" dirty="0" err="1"/>
              <a:t>очищають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газоподібного</a:t>
            </a:r>
            <a:r>
              <a:rPr lang="ru-RU" dirty="0"/>
              <a:t> фтористого </a:t>
            </a:r>
            <a:r>
              <a:rPr lang="ru-RU" dirty="0" err="1"/>
              <a:t>водню</a:t>
            </a:r>
            <a:r>
              <a:rPr lang="ru-RU" dirty="0"/>
              <a:t>, пилу і </a:t>
            </a:r>
            <a:r>
              <a:rPr lang="ru-RU" dirty="0" err="1"/>
              <a:t>смолистих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</a:t>
            </a:r>
            <a:r>
              <a:rPr lang="ru-RU" dirty="0" err="1"/>
              <a:t>промиванням</a:t>
            </a:r>
            <a:r>
              <a:rPr lang="ru-RU" dirty="0"/>
              <a:t> </a:t>
            </a:r>
            <a:r>
              <a:rPr lang="ru-RU" dirty="0" err="1"/>
              <a:t>слабким</a:t>
            </a:r>
            <a:r>
              <a:rPr lang="ru-RU" dirty="0"/>
              <a:t> </a:t>
            </a:r>
            <a:r>
              <a:rPr lang="ru-RU" dirty="0" err="1"/>
              <a:t>содовим</a:t>
            </a:r>
            <a:r>
              <a:rPr lang="ru-RU" dirty="0"/>
              <a:t> </a:t>
            </a:r>
            <a:r>
              <a:rPr lang="ru-RU" dirty="0" err="1"/>
              <a:t>розчином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ru-RU" dirty="0"/>
              <a:t>4-6%). </a:t>
            </a:r>
            <a:r>
              <a:rPr lang="ru-RU" dirty="0" err="1"/>
              <a:t>Електролізери</a:t>
            </a:r>
            <a:r>
              <a:rPr lang="ru-RU" dirty="0"/>
              <a:t> </a:t>
            </a:r>
            <a:r>
              <a:rPr lang="ru-RU" dirty="0" err="1"/>
              <a:t>оснащені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пальниковими</a:t>
            </a:r>
            <a:r>
              <a:rPr lang="ru-RU" dirty="0"/>
              <a:t> </a:t>
            </a:r>
            <a:r>
              <a:rPr lang="ru-RU" dirty="0" err="1"/>
              <a:t>пристроями</a:t>
            </a:r>
            <a:r>
              <a:rPr lang="ru-RU" dirty="0"/>
              <a:t> для </a:t>
            </a:r>
            <a:r>
              <a:rPr lang="ru-RU" dirty="0" err="1"/>
              <a:t>допалювання</a:t>
            </a:r>
            <a:r>
              <a:rPr lang="ru-RU" dirty="0"/>
              <a:t> оксиду </a:t>
            </a:r>
            <a:r>
              <a:rPr lang="ru-RU" dirty="0" err="1"/>
              <a:t>вуглецю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AutoShape 6" descr="Дезинфекція води гіпохлорітом натрію | Еквент проектно-монтажне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Дезинфекція води гіпохлорітом натрію | Еквент проектно-монтажне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42"/>
          <a:stretch/>
        </p:blipFill>
        <p:spPr>
          <a:xfrm>
            <a:off x="582315" y="3343903"/>
            <a:ext cx="4144114" cy="3193248"/>
          </a:xfrm>
          <a:prstGeom prst="rect">
            <a:avLst/>
          </a:prstGeom>
        </p:spPr>
      </p:pic>
      <p:sp>
        <p:nvSpPr>
          <p:cNvPr id="7" name="AutoShape 10" descr="Файл:Electrostatic precipitator.svg — Википеди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2" name="Picture 12" descr="Electrostatic Precipitator (ESP) Spares, Parts and more.: Points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27519"/>
            <a:ext cx="3669106" cy="302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3814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293096"/>
            <a:ext cx="8435280" cy="2404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Уловлені</a:t>
            </a:r>
            <a:r>
              <a:rPr lang="ru-RU" dirty="0"/>
              <a:t> гази </a:t>
            </a:r>
            <a:r>
              <a:rPr lang="ru-RU" dirty="0" err="1"/>
              <a:t>очищають</a:t>
            </a:r>
            <a:r>
              <a:rPr lang="ru-RU" dirty="0"/>
              <a:t> </a:t>
            </a:r>
            <a:r>
              <a:rPr lang="ru-RU" dirty="0" err="1"/>
              <a:t>спочатку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пилу та смол у </a:t>
            </a:r>
            <a:r>
              <a:rPr lang="ru-RU" dirty="0" err="1"/>
              <a:t>двопільних</a:t>
            </a:r>
            <a:r>
              <a:rPr lang="ru-RU" dirty="0"/>
              <a:t> </a:t>
            </a:r>
            <a:r>
              <a:rPr lang="ru-RU" dirty="0" err="1"/>
              <a:t>електрофільтрах</a:t>
            </a:r>
            <a:r>
              <a:rPr lang="ru-RU" dirty="0"/>
              <a:t>, а </a:t>
            </a:r>
            <a:r>
              <a:rPr lang="ru-RU" dirty="0" err="1"/>
              <a:t>потім</a:t>
            </a:r>
            <a:r>
              <a:rPr lang="ru-RU" dirty="0"/>
              <a:t> у </a:t>
            </a:r>
            <a:r>
              <a:rPr lang="ru-RU" dirty="0" err="1"/>
              <a:t>порожнистих</a:t>
            </a:r>
            <a:r>
              <a:rPr lang="ru-RU" dirty="0"/>
              <a:t> </a:t>
            </a:r>
            <a:r>
              <a:rPr lang="ru-RU" dirty="0" err="1"/>
              <a:t>скруберах</a:t>
            </a:r>
            <a:r>
              <a:rPr lang="ru-RU" dirty="0"/>
              <a:t> </a:t>
            </a:r>
            <a:r>
              <a:rPr lang="ru-RU" dirty="0" err="1"/>
              <a:t>зрошують</a:t>
            </a:r>
            <a:r>
              <a:rPr lang="ru-RU" dirty="0"/>
              <a:t> </a:t>
            </a:r>
            <a:r>
              <a:rPr lang="ru-RU" dirty="0" err="1"/>
              <a:t>розчином</a:t>
            </a:r>
            <a:r>
              <a:rPr lang="ru-RU" dirty="0"/>
              <a:t> </a:t>
            </a:r>
            <a:r>
              <a:rPr lang="ru-RU" dirty="0" err="1"/>
              <a:t>соди</a:t>
            </a:r>
            <a:r>
              <a:rPr lang="ru-RU" dirty="0"/>
              <a:t>. Для </a:t>
            </a:r>
            <a:r>
              <a:rPr lang="ru-RU" dirty="0" err="1"/>
              <a:t>очищення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 </a:t>
            </a:r>
            <a:r>
              <a:rPr lang="ru-RU" dirty="0" err="1"/>
              <a:t>застосовують</a:t>
            </a:r>
            <a:r>
              <a:rPr lang="ru-RU" dirty="0"/>
              <a:t> </a:t>
            </a:r>
            <a:r>
              <a:rPr lang="ru-RU" dirty="0" err="1"/>
              <a:t>здебільшого</a:t>
            </a:r>
            <a:r>
              <a:rPr lang="ru-RU" dirty="0"/>
              <a:t> </a:t>
            </a:r>
            <a:r>
              <a:rPr lang="ru-RU" dirty="0" err="1"/>
              <a:t>мокрі</a:t>
            </a:r>
            <a:r>
              <a:rPr lang="ru-RU" dirty="0"/>
              <a:t> </a:t>
            </a:r>
            <a:r>
              <a:rPr lang="ru-RU" dirty="0" err="1"/>
              <a:t>апарати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переваг</a:t>
            </a:r>
            <a:r>
              <a:rPr lang="ru-RU" dirty="0"/>
              <a:t>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недоліки</a:t>
            </a:r>
            <a:r>
              <a:rPr lang="ru-RU" dirty="0"/>
              <a:t>, а тому в </a:t>
            </a:r>
            <a:r>
              <a:rPr lang="ru-RU" dirty="0" err="1"/>
              <a:t>останні</a:t>
            </a:r>
            <a:r>
              <a:rPr lang="ru-RU" dirty="0"/>
              <a:t> роки почали </a:t>
            </a:r>
            <a:r>
              <a:rPr lang="ru-RU" dirty="0" err="1"/>
              <a:t>застосовувати</a:t>
            </a:r>
            <a:r>
              <a:rPr lang="ru-RU" dirty="0"/>
              <a:t> </a:t>
            </a:r>
            <a:r>
              <a:rPr lang="ru-RU" dirty="0" err="1"/>
              <a:t>сухе</a:t>
            </a:r>
            <a:r>
              <a:rPr lang="ru-RU" dirty="0"/>
              <a:t> </a:t>
            </a:r>
            <a:r>
              <a:rPr lang="ru-RU" dirty="0" err="1"/>
              <a:t>сорбційне</a:t>
            </a:r>
            <a:r>
              <a:rPr lang="ru-RU" dirty="0"/>
              <a:t> </a:t>
            </a:r>
            <a:r>
              <a:rPr lang="ru-RU" dirty="0" err="1"/>
              <a:t>очищення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148" name="Picture 4" descr="ЗАХИСТ АТМОСФЕРНОГО ПОВІТРЯ ВІД ПРОМИСЛОВИХ ВИКИДІВ ПАРО- I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9985"/>
            <a:ext cx="424815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Очищення промислових газодимових викиді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836712"/>
            <a:ext cx="3744416" cy="331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9038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8680"/>
            <a:ext cx="8352928" cy="2376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Виробництво</a:t>
            </a:r>
            <a:r>
              <a:rPr lang="ru-RU" dirty="0"/>
              <a:t> </a:t>
            </a:r>
            <a:r>
              <a:rPr lang="ru-RU" dirty="0" err="1"/>
              <a:t>кольорових</a:t>
            </a:r>
            <a:r>
              <a:rPr lang="ru-RU" dirty="0"/>
              <a:t> </a:t>
            </a:r>
            <a:r>
              <a:rPr lang="ru-RU" dirty="0" err="1"/>
              <a:t>металів</a:t>
            </a:r>
            <a:r>
              <a:rPr lang="ru-RU" dirty="0"/>
              <a:t> </a:t>
            </a:r>
            <a:r>
              <a:rPr lang="ru-RU" dirty="0" err="1"/>
              <a:t>потребує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води, </a:t>
            </a:r>
            <a:r>
              <a:rPr lang="ru-RU" dirty="0" err="1"/>
              <a:t>водні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 </a:t>
            </a:r>
            <a:r>
              <a:rPr lang="ru-RU" dirty="0" err="1"/>
              <a:t>витрачаються</a:t>
            </a:r>
            <a:r>
              <a:rPr lang="ru-RU" dirty="0"/>
              <a:t> з </a:t>
            </a:r>
            <a:r>
              <a:rPr lang="ru-RU" dirty="0" err="1"/>
              <a:t>використанням</a:t>
            </a:r>
            <a:r>
              <a:rPr lang="ru-RU" dirty="0"/>
              <a:t> </a:t>
            </a:r>
            <a:r>
              <a:rPr lang="ru-RU" dirty="0" err="1"/>
              <a:t>технології</a:t>
            </a:r>
            <a:r>
              <a:rPr lang="ru-RU" dirty="0"/>
              <a:t> </a:t>
            </a:r>
            <a:r>
              <a:rPr lang="ru-RU" dirty="0" err="1"/>
              <a:t>зворотного</a:t>
            </a:r>
            <a:r>
              <a:rPr lang="ru-RU" dirty="0"/>
              <a:t> </a:t>
            </a:r>
            <a:r>
              <a:rPr lang="ru-RU" dirty="0" err="1"/>
              <a:t>водопостачання</a:t>
            </a:r>
            <a:r>
              <a:rPr lang="ru-RU" dirty="0"/>
              <a:t>,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стабілізація</a:t>
            </a:r>
            <a:r>
              <a:rPr lang="ru-RU" dirty="0"/>
              <a:t> складу води, </a:t>
            </a:r>
            <a:r>
              <a:rPr lang="ru-RU" dirty="0" err="1"/>
              <a:t>запобігання</a:t>
            </a:r>
            <a:r>
              <a:rPr lang="ru-RU" dirty="0"/>
              <a:t> </a:t>
            </a:r>
            <a:r>
              <a:rPr lang="ru-RU" dirty="0" err="1"/>
              <a:t>накипоутворенню</a:t>
            </a:r>
            <a:r>
              <a:rPr lang="ru-RU" dirty="0"/>
              <a:t> і </a:t>
            </a:r>
            <a:r>
              <a:rPr lang="ru-RU" dirty="0" err="1"/>
              <a:t>посиленню</a:t>
            </a:r>
            <a:r>
              <a:rPr lang="ru-RU" dirty="0"/>
              <a:t> </a:t>
            </a:r>
            <a:r>
              <a:rPr lang="ru-RU" dirty="0" err="1"/>
              <a:t>корозії</a:t>
            </a:r>
            <a:r>
              <a:rPr lang="ru-RU" dirty="0"/>
              <a:t> </a:t>
            </a:r>
            <a:r>
              <a:rPr lang="ru-RU" dirty="0" err="1"/>
              <a:t>досягається</a:t>
            </a:r>
            <a:r>
              <a:rPr lang="ru-RU" dirty="0"/>
              <a:t> без </a:t>
            </a:r>
            <a:r>
              <a:rPr lang="ru-RU" dirty="0" err="1"/>
              <a:t>скидання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зворотної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. </a:t>
            </a:r>
          </a:p>
        </p:txBody>
      </p:sp>
      <p:pic>
        <p:nvPicPr>
          <p:cNvPr id="8194" name="Picture 2" descr="https://ok-t.ru/studopediaru/baza4/2285944394692.files/image73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36912"/>
            <a:ext cx="442912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83968" y="4639022"/>
            <a:ext cx="42484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/>
              <a:t>Схеми</a:t>
            </a:r>
            <a:r>
              <a:rPr lang="ru-RU" sz="1600" b="1" dirty="0"/>
              <a:t> оборотного </a:t>
            </a:r>
            <a:r>
              <a:rPr lang="ru-RU" sz="1600" b="1" dirty="0" err="1"/>
              <a:t>водопостачання</a:t>
            </a:r>
            <a:endParaRPr lang="ru-RU" sz="1600" dirty="0"/>
          </a:p>
          <a:p>
            <a:r>
              <a:rPr lang="ru-RU" sz="1600" i="1" dirty="0"/>
              <a:t>а – з </a:t>
            </a:r>
            <a:r>
              <a:rPr lang="ru-RU" sz="1600" i="1" dirty="0" err="1"/>
              <a:t>охолодженням</a:t>
            </a:r>
            <a:r>
              <a:rPr lang="ru-RU" sz="1600" i="1" dirty="0"/>
              <a:t> води; б – з </a:t>
            </a:r>
            <a:r>
              <a:rPr lang="ru-RU" sz="1600" i="1" dirty="0" err="1"/>
              <a:t>очищенням</a:t>
            </a:r>
            <a:r>
              <a:rPr lang="ru-RU" sz="1600" i="1" dirty="0"/>
              <a:t> води; в – з </a:t>
            </a:r>
            <a:r>
              <a:rPr lang="ru-RU" sz="1600" i="1" dirty="0" err="1"/>
              <a:t>очисткою</a:t>
            </a:r>
            <a:r>
              <a:rPr lang="ru-RU" sz="1600" i="1" dirty="0"/>
              <a:t> і </a:t>
            </a:r>
            <a:r>
              <a:rPr lang="ru-RU" sz="1600" i="1" dirty="0" err="1"/>
              <a:t>охолодженням</a:t>
            </a:r>
            <a:r>
              <a:rPr lang="ru-RU" sz="1600" i="1" dirty="0"/>
              <a:t> води.</a:t>
            </a:r>
            <a:endParaRPr lang="ru-RU" sz="1600" dirty="0"/>
          </a:p>
          <a:p>
            <a:r>
              <a:rPr lang="ru-RU" sz="1600" i="1" dirty="0"/>
              <a:t>П – </a:t>
            </a:r>
            <a:r>
              <a:rPr lang="ru-RU" sz="1600" i="1" dirty="0" err="1"/>
              <a:t>виробництво</a:t>
            </a:r>
            <a:r>
              <a:rPr lang="ru-RU" sz="1600" i="1" dirty="0"/>
              <a:t>; НС – </a:t>
            </a:r>
            <a:r>
              <a:rPr lang="ru-RU" sz="1600" i="1" dirty="0" err="1"/>
              <a:t>насосні</a:t>
            </a:r>
            <a:r>
              <a:rPr lang="ru-RU" sz="1600" i="1" dirty="0"/>
              <a:t> </a:t>
            </a:r>
            <a:r>
              <a:rPr lang="ru-RU" sz="1600" i="1" dirty="0" err="1"/>
              <a:t>станції</a:t>
            </a:r>
            <a:r>
              <a:rPr lang="ru-RU" sz="1600" i="1" dirty="0"/>
              <a:t>; О – </a:t>
            </a:r>
            <a:r>
              <a:rPr lang="ru-RU" sz="1600" i="1" dirty="0" err="1"/>
              <a:t>охолоджувач</a:t>
            </a:r>
            <a:r>
              <a:rPr lang="ru-RU" sz="1600" i="1" dirty="0"/>
              <a:t> води; ВС – </a:t>
            </a:r>
            <a:r>
              <a:rPr lang="ru-RU" sz="1600" i="1" dirty="0" err="1"/>
              <a:t>очисна</a:t>
            </a:r>
            <a:r>
              <a:rPr lang="ru-RU" sz="1600" i="1" dirty="0"/>
              <a:t> </a:t>
            </a:r>
            <a:r>
              <a:rPr lang="ru-RU" sz="1600" i="1" dirty="0" err="1"/>
              <a:t>споруда</a:t>
            </a:r>
            <a:r>
              <a:rPr lang="ru-RU" sz="1600" i="1" dirty="0"/>
              <a:t>; К – камера </a:t>
            </a:r>
            <a:r>
              <a:rPr lang="ru-RU" sz="1600" i="1" dirty="0" err="1"/>
              <a:t>прийому</a:t>
            </a:r>
            <a:r>
              <a:rPr lang="ru-RU" sz="1600" i="1" dirty="0"/>
              <a:t> </a:t>
            </a:r>
            <a:r>
              <a:rPr lang="ru-RU" sz="1600" i="1" dirty="0" err="1"/>
              <a:t>додаткової</a:t>
            </a:r>
            <a:r>
              <a:rPr lang="ru-RU" sz="1600" i="1" dirty="0"/>
              <a:t> води </a:t>
            </a:r>
            <a:r>
              <a:rPr lang="ru-RU" sz="1600" i="1" dirty="0" err="1"/>
              <a:t>або</a:t>
            </a:r>
            <a:r>
              <a:rPr lang="ru-RU" sz="1600" i="1" dirty="0"/>
              <a:t> </a:t>
            </a:r>
            <a:r>
              <a:rPr lang="ru-RU" sz="1600" i="1" dirty="0" err="1"/>
              <a:t>скидання</a:t>
            </a:r>
            <a:r>
              <a:rPr lang="ru-RU" sz="1600" i="1" dirty="0"/>
              <a:t> води</a:t>
            </a:r>
            <a:endParaRPr lang="ru-RU" sz="1600" dirty="0"/>
          </a:p>
        </p:txBody>
      </p:sp>
      <p:pic>
        <p:nvPicPr>
          <p:cNvPr id="8198" name="Picture 6" descr="Методи очищення води від нафти | Все про вод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7" t="11080" r="2982"/>
          <a:stretch/>
        </p:blipFill>
        <p:spPr bwMode="auto">
          <a:xfrm>
            <a:off x="321041" y="4293096"/>
            <a:ext cx="391577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ТЕОРЕТИЧНІ ОСНОВИ ТЕХНОЛОГІЇ ОЧИСТКИ ВОДИ (ТЕОРЕТИЧНІ ОСНОВИ ВОДОПІ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678" y="2780928"/>
            <a:ext cx="32385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3684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Untitled Documen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71"/>
          <a:stretch/>
        </p:blipFill>
        <p:spPr bwMode="auto">
          <a:xfrm>
            <a:off x="1753403" y="404663"/>
            <a:ext cx="5531686" cy="64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3144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90600"/>
          </a:xfrm>
        </p:spPr>
        <p:txBody>
          <a:bodyPr/>
          <a:lstStyle/>
          <a:p>
            <a:pPr algn="ctr"/>
            <a:r>
              <a:rPr lang="uk-UA" dirty="0" smtClean="0"/>
              <a:t>Використані джерела: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280920" cy="5020816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solidFill>
                  <a:srgbClr val="002060"/>
                </a:solidFill>
                <a:hlinkClick r:id="rId2"/>
              </a:rPr>
              <a:t>http</a:t>
            </a:r>
            <a:r>
              <a:rPr lang="ru-RU" dirty="0">
                <a:solidFill>
                  <a:srgbClr val="002060"/>
                </a:solidFill>
                <a:hlinkClick r:id="rId2"/>
              </a:rPr>
              <a:t>://</a:t>
            </a:r>
            <a:r>
              <a:rPr lang="en-US" dirty="0">
                <a:solidFill>
                  <a:srgbClr val="002060"/>
                </a:solidFill>
                <a:hlinkClick r:id="rId2"/>
              </a:rPr>
              <a:t>masters</a:t>
            </a:r>
            <a:r>
              <a:rPr lang="ru-RU" dirty="0">
                <a:solidFill>
                  <a:srgbClr val="002060"/>
                </a:solidFill>
                <a:hlinkClick r:id="rId2"/>
              </a:rPr>
              <a:t>.</a:t>
            </a:r>
            <a:r>
              <a:rPr lang="en-US" dirty="0" err="1">
                <a:solidFill>
                  <a:srgbClr val="002060"/>
                </a:solidFill>
                <a:hlinkClick r:id="rId2"/>
              </a:rPr>
              <a:t>donntu</a:t>
            </a:r>
            <a:r>
              <a:rPr lang="ru-RU" dirty="0">
                <a:solidFill>
                  <a:srgbClr val="002060"/>
                </a:solidFill>
                <a:hlinkClick r:id="rId2"/>
              </a:rPr>
              <a:t>.</a:t>
            </a:r>
            <a:r>
              <a:rPr lang="en-US" dirty="0">
                <a:solidFill>
                  <a:srgbClr val="002060"/>
                </a:solidFill>
                <a:hlinkClick r:id="rId2"/>
              </a:rPr>
              <a:t>org</a:t>
            </a:r>
            <a:r>
              <a:rPr lang="ru-RU" dirty="0">
                <a:solidFill>
                  <a:srgbClr val="002060"/>
                </a:solidFill>
                <a:hlinkClick r:id="rId2"/>
              </a:rPr>
              <a:t>/2012/</a:t>
            </a:r>
            <a:r>
              <a:rPr lang="en-US" dirty="0" err="1">
                <a:solidFill>
                  <a:srgbClr val="002060"/>
                </a:solidFill>
                <a:hlinkClick r:id="rId2"/>
              </a:rPr>
              <a:t>feht</a:t>
            </a:r>
            <a:r>
              <a:rPr lang="ru-RU" dirty="0">
                <a:solidFill>
                  <a:srgbClr val="002060"/>
                </a:solidFill>
                <a:hlinkClick r:id="rId2"/>
              </a:rPr>
              <a:t>/</a:t>
            </a:r>
            <a:r>
              <a:rPr lang="en-US" dirty="0" err="1">
                <a:solidFill>
                  <a:srgbClr val="002060"/>
                </a:solidFill>
                <a:hlinkClick r:id="rId2"/>
              </a:rPr>
              <a:t>tkachenko</a:t>
            </a:r>
            <a:r>
              <a:rPr lang="ru-RU" dirty="0">
                <a:solidFill>
                  <a:srgbClr val="002060"/>
                </a:solidFill>
                <a:hlinkClick r:id="rId2"/>
              </a:rPr>
              <a:t>/</a:t>
            </a:r>
            <a:r>
              <a:rPr lang="en-US" dirty="0" err="1">
                <a:solidFill>
                  <a:srgbClr val="002060"/>
                </a:solidFill>
                <a:hlinkClick r:id="rId2"/>
              </a:rPr>
              <a:t>diss</a:t>
            </a:r>
            <a:r>
              <a:rPr lang="ru-RU" dirty="0">
                <a:solidFill>
                  <a:srgbClr val="002060"/>
                </a:solidFill>
                <a:hlinkClick r:id="rId2"/>
              </a:rPr>
              <a:t>/</a:t>
            </a:r>
            <a:r>
              <a:rPr lang="en-US" dirty="0" err="1">
                <a:solidFill>
                  <a:srgbClr val="002060"/>
                </a:solidFill>
                <a:hlinkClick r:id="rId2"/>
              </a:rPr>
              <a:t>indexu</a:t>
            </a:r>
            <a:r>
              <a:rPr lang="ru-RU" dirty="0">
                <a:solidFill>
                  <a:srgbClr val="002060"/>
                </a:solidFill>
                <a:hlinkClick r:id="rId2"/>
              </a:rPr>
              <a:t>.</a:t>
            </a:r>
            <a:r>
              <a:rPr lang="en-US" dirty="0" err="1">
                <a:solidFill>
                  <a:srgbClr val="002060"/>
                </a:solidFill>
                <a:hlinkClick r:id="rId2"/>
              </a:rPr>
              <a:t>htm</a:t>
            </a:r>
            <a:r>
              <a:rPr lang="ru-RU" dirty="0">
                <a:solidFill>
                  <a:srgbClr val="002060"/>
                </a:solidFill>
                <a:hlinkClick r:id="rId2"/>
              </a:rPr>
              <a:t>#</a:t>
            </a:r>
            <a:r>
              <a:rPr lang="en-US" dirty="0">
                <a:solidFill>
                  <a:srgbClr val="002060"/>
                </a:solidFill>
                <a:hlinkClick r:id="rId2"/>
              </a:rPr>
              <a:t>R</a:t>
            </a:r>
            <a:r>
              <a:rPr lang="ru-RU" dirty="0">
                <a:solidFill>
                  <a:srgbClr val="002060"/>
                </a:solidFill>
                <a:hlinkClick r:id="rId2"/>
              </a:rPr>
              <a:t>17</a:t>
            </a:r>
            <a:endParaRPr lang="ru-RU" dirty="0">
              <a:solidFill>
                <a:srgbClr val="002060"/>
              </a:solidFill>
            </a:endParaRPr>
          </a:p>
          <a:p>
            <a:pPr lvl="0"/>
            <a:r>
              <a:rPr lang="en-US" dirty="0">
                <a:solidFill>
                  <a:srgbClr val="002060"/>
                </a:solidFill>
                <a:hlinkClick r:id="rId3"/>
              </a:rPr>
              <a:t>https</a:t>
            </a:r>
            <a:r>
              <a:rPr lang="ru-RU" dirty="0">
                <a:solidFill>
                  <a:srgbClr val="002060"/>
                </a:solidFill>
                <a:hlinkClick r:id="rId3"/>
              </a:rPr>
              <a:t>://</a:t>
            </a:r>
            <a:r>
              <a:rPr lang="en-US" dirty="0" err="1">
                <a:solidFill>
                  <a:srgbClr val="002060"/>
                </a:solidFill>
                <a:hlinkClick r:id="rId3"/>
              </a:rPr>
              <a:t>studopedia</a:t>
            </a:r>
            <a:r>
              <a:rPr lang="ru-RU" dirty="0">
                <a:solidFill>
                  <a:srgbClr val="002060"/>
                </a:solidFill>
                <a:hlinkClick r:id="rId3"/>
              </a:rPr>
              <a:t>.</a:t>
            </a:r>
            <a:r>
              <a:rPr lang="en-US" dirty="0">
                <a:solidFill>
                  <a:srgbClr val="002060"/>
                </a:solidFill>
                <a:hlinkClick r:id="rId3"/>
              </a:rPr>
              <a:t>com</a:t>
            </a:r>
            <a:r>
              <a:rPr lang="ru-RU" dirty="0">
                <a:solidFill>
                  <a:srgbClr val="002060"/>
                </a:solidFill>
                <a:hlinkClick r:id="rId3"/>
              </a:rPr>
              <a:t>.</a:t>
            </a:r>
            <a:r>
              <a:rPr lang="en-US" dirty="0" err="1">
                <a:solidFill>
                  <a:srgbClr val="002060"/>
                </a:solidFill>
                <a:hlinkClick r:id="rId3"/>
              </a:rPr>
              <a:t>ua</a:t>
            </a:r>
            <a:r>
              <a:rPr lang="ru-RU" dirty="0">
                <a:solidFill>
                  <a:srgbClr val="002060"/>
                </a:solidFill>
                <a:hlinkClick r:id="rId3"/>
              </a:rPr>
              <a:t>/1_159820_</a:t>
            </a:r>
            <a:r>
              <a:rPr lang="en-US" dirty="0" err="1">
                <a:solidFill>
                  <a:srgbClr val="002060"/>
                </a:solidFill>
                <a:hlinkClick r:id="rId3"/>
              </a:rPr>
              <a:t>oborotni</a:t>
            </a:r>
            <a:r>
              <a:rPr lang="ru-RU" dirty="0">
                <a:solidFill>
                  <a:srgbClr val="002060"/>
                </a:solidFill>
                <a:hlinkClick r:id="rId3"/>
              </a:rPr>
              <a:t>-</a:t>
            </a:r>
            <a:r>
              <a:rPr lang="en-US" dirty="0" err="1">
                <a:solidFill>
                  <a:srgbClr val="002060"/>
                </a:solidFill>
                <a:hlinkClick r:id="rId3"/>
              </a:rPr>
              <a:t>sistemi</a:t>
            </a:r>
            <a:r>
              <a:rPr lang="ru-RU" dirty="0">
                <a:solidFill>
                  <a:srgbClr val="002060"/>
                </a:solidFill>
                <a:hlinkClick r:id="rId3"/>
              </a:rPr>
              <a:t>-</a:t>
            </a:r>
            <a:r>
              <a:rPr lang="en-US" dirty="0" err="1">
                <a:solidFill>
                  <a:srgbClr val="002060"/>
                </a:solidFill>
                <a:hlinkClick r:id="rId3"/>
              </a:rPr>
              <a:t>vodopostachannya</a:t>
            </a:r>
            <a:r>
              <a:rPr lang="ru-RU" dirty="0">
                <a:solidFill>
                  <a:srgbClr val="002060"/>
                </a:solidFill>
                <a:hlinkClick r:id="rId3"/>
              </a:rPr>
              <a:t>.</a:t>
            </a:r>
            <a:r>
              <a:rPr lang="en-US" dirty="0">
                <a:solidFill>
                  <a:srgbClr val="002060"/>
                </a:solidFill>
                <a:hlinkClick r:id="rId3"/>
              </a:rPr>
              <a:t>html</a:t>
            </a:r>
            <a:endParaRPr lang="ru-RU" dirty="0">
              <a:solidFill>
                <a:srgbClr val="002060"/>
              </a:solidFill>
            </a:endParaRPr>
          </a:p>
          <a:p>
            <a:pPr lvl="0"/>
            <a:r>
              <a:rPr lang="en-US" dirty="0">
                <a:solidFill>
                  <a:srgbClr val="002060"/>
                </a:solidFill>
              </a:rPr>
              <a:t>https</a:t>
            </a:r>
            <a:r>
              <a:rPr lang="ru-RU" dirty="0">
                <a:solidFill>
                  <a:srgbClr val="002060"/>
                </a:solidFill>
              </a:rPr>
              <a:t>://</a:t>
            </a:r>
            <a:r>
              <a:rPr lang="en-US" dirty="0" err="1">
                <a:solidFill>
                  <a:srgbClr val="002060"/>
                </a:solidFill>
              </a:rPr>
              <a:t>terman</a:t>
            </a:r>
            <a:r>
              <a:rPr lang="ru-RU" dirty="0">
                <a:solidFill>
                  <a:srgbClr val="002060"/>
                </a:solidFill>
              </a:rPr>
              <a:t>-</a:t>
            </a:r>
            <a:r>
              <a:rPr lang="en-US" dirty="0">
                <a:solidFill>
                  <a:srgbClr val="002060"/>
                </a:solidFill>
              </a:rPr>
              <a:t>s</a:t>
            </a:r>
            <a:r>
              <a:rPr lang="ru-RU" dirty="0">
                <a:solidFill>
                  <a:srgbClr val="002060"/>
                </a:solidFill>
              </a:rPr>
              <a:t>.</a:t>
            </a:r>
            <a:r>
              <a:rPr lang="en-US" dirty="0" err="1">
                <a:solidFill>
                  <a:srgbClr val="002060"/>
                </a:solidFill>
              </a:rPr>
              <a:t>ru</a:t>
            </a:r>
            <a:r>
              <a:rPr lang="ru-RU" dirty="0">
                <a:solidFill>
                  <a:srgbClr val="002060"/>
                </a:solidFill>
              </a:rPr>
              <a:t>/</a:t>
            </a:r>
            <a:r>
              <a:rPr lang="en-US" dirty="0" err="1">
                <a:solidFill>
                  <a:srgbClr val="002060"/>
                </a:solidFill>
              </a:rPr>
              <a:t>raznoe</a:t>
            </a:r>
            <a:r>
              <a:rPr lang="ru-RU" dirty="0">
                <a:solidFill>
                  <a:srgbClr val="002060"/>
                </a:solidFill>
              </a:rPr>
              <a:t>-2/</a:t>
            </a:r>
            <a:r>
              <a:rPr lang="en-US" dirty="0" err="1">
                <a:solidFill>
                  <a:srgbClr val="002060"/>
                </a:solidFill>
              </a:rPr>
              <a:t>dymososy</a:t>
            </a:r>
            <a:r>
              <a:rPr lang="ru-RU" dirty="0">
                <a:solidFill>
                  <a:srgbClr val="002060"/>
                </a:solidFill>
              </a:rPr>
              <a:t>-</a:t>
            </a:r>
            <a:r>
              <a:rPr lang="en-US" dirty="0" err="1">
                <a:solidFill>
                  <a:srgbClr val="002060"/>
                </a:solidFill>
              </a:rPr>
              <a:t>chto</a:t>
            </a:r>
            <a:r>
              <a:rPr lang="ru-RU" dirty="0">
                <a:solidFill>
                  <a:srgbClr val="002060"/>
                </a:solidFill>
              </a:rPr>
              <a:t>-</a:t>
            </a:r>
            <a:r>
              <a:rPr lang="en-US" dirty="0" err="1">
                <a:solidFill>
                  <a:srgbClr val="002060"/>
                </a:solidFill>
              </a:rPr>
              <a:t>takoe</a:t>
            </a:r>
            <a:r>
              <a:rPr lang="ru-RU" dirty="0">
                <a:solidFill>
                  <a:srgbClr val="002060"/>
                </a:solidFill>
              </a:rPr>
              <a:t>-</a:t>
            </a:r>
            <a:r>
              <a:rPr lang="en-US" dirty="0" err="1">
                <a:solidFill>
                  <a:srgbClr val="002060"/>
                </a:solidFill>
              </a:rPr>
              <a:t>dymosos</a:t>
            </a:r>
            <a:r>
              <a:rPr lang="ru-RU" dirty="0">
                <a:solidFill>
                  <a:srgbClr val="002060"/>
                </a:solidFill>
              </a:rPr>
              <a:t>-</a:t>
            </a:r>
            <a:r>
              <a:rPr lang="en-US" dirty="0" err="1">
                <a:solidFill>
                  <a:srgbClr val="002060"/>
                </a:solidFill>
              </a:rPr>
              <a:t>dlya</a:t>
            </a:r>
            <a:r>
              <a:rPr lang="ru-RU" dirty="0">
                <a:solidFill>
                  <a:srgbClr val="002060"/>
                </a:solidFill>
              </a:rPr>
              <a:t>-</a:t>
            </a:r>
            <a:r>
              <a:rPr lang="en-US" dirty="0" err="1">
                <a:solidFill>
                  <a:srgbClr val="002060"/>
                </a:solidFill>
              </a:rPr>
              <a:t>kotla</a:t>
            </a:r>
            <a:r>
              <a:rPr lang="ru-RU" dirty="0">
                <a:solidFill>
                  <a:srgbClr val="002060"/>
                </a:solidFill>
              </a:rPr>
              <a:t>-</a:t>
            </a:r>
            <a:r>
              <a:rPr lang="en-US" dirty="0" err="1">
                <a:solidFill>
                  <a:srgbClr val="002060"/>
                </a:solidFill>
              </a:rPr>
              <a:t>i</a:t>
            </a:r>
            <a:r>
              <a:rPr lang="ru-RU" dirty="0">
                <a:solidFill>
                  <a:srgbClr val="002060"/>
                </a:solidFill>
              </a:rPr>
              <a:t>-</a:t>
            </a:r>
            <a:r>
              <a:rPr lang="en-US" dirty="0" err="1">
                <a:solidFill>
                  <a:srgbClr val="002060"/>
                </a:solidFill>
              </a:rPr>
              <a:t>kakie</a:t>
            </a:r>
            <a:r>
              <a:rPr lang="ru-RU" dirty="0">
                <a:solidFill>
                  <a:srgbClr val="002060"/>
                </a:solidFill>
              </a:rPr>
              <a:t>-</a:t>
            </a:r>
            <a:r>
              <a:rPr lang="en-US" dirty="0">
                <a:solidFill>
                  <a:srgbClr val="002060"/>
                </a:solidFill>
              </a:rPr>
              <a:t>ego</a:t>
            </a:r>
            <a:r>
              <a:rPr lang="ru-RU" dirty="0">
                <a:solidFill>
                  <a:srgbClr val="002060"/>
                </a:solidFill>
              </a:rPr>
              <a:t>-</a:t>
            </a:r>
            <a:r>
              <a:rPr lang="en-US" dirty="0" err="1">
                <a:solidFill>
                  <a:srgbClr val="002060"/>
                </a:solidFill>
              </a:rPr>
              <a:t>vidy</a:t>
            </a:r>
            <a:r>
              <a:rPr lang="ru-RU" dirty="0">
                <a:solidFill>
                  <a:srgbClr val="002060"/>
                </a:solidFill>
              </a:rPr>
              <a:t>-</a:t>
            </a:r>
            <a:r>
              <a:rPr lang="en-US" dirty="0" err="1">
                <a:solidFill>
                  <a:srgbClr val="002060"/>
                </a:solidFill>
              </a:rPr>
              <a:t>sushhestvuyut</a:t>
            </a:r>
            <a:r>
              <a:rPr lang="ru-RU" dirty="0">
                <a:solidFill>
                  <a:srgbClr val="002060"/>
                </a:solidFill>
              </a:rPr>
              <a:t>.</a:t>
            </a:r>
            <a:r>
              <a:rPr lang="en-US" dirty="0">
                <a:solidFill>
                  <a:srgbClr val="002060"/>
                </a:solidFill>
              </a:rPr>
              <a:t>html</a:t>
            </a:r>
            <a:endParaRPr lang="ru-RU" dirty="0">
              <a:solidFill>
                <a:srgbClr val="002060"/>
              </a:solidFill>
            </a:endParaRPr>
          </a:p>
          <a:p>
            <a:pPr lvl="0"/>
            <a:r>
              <a:rPr lang="en-US" dirty="0">
                <a:solidFill>
                  <a:srgbClr val="002060"/>
                </a:solidFill>
                <a:hlinkClick r:id="rId4"/>
              </a:rPr>
              <a:t>https</a:t>
            </a:r>
            <a:r>
              <a:rPr lang="ru-RU" dirty="0">
                <a:solidFill>
                  <a:srgbClr val="002060"/>
                </a:solidFill>
                <a:hlinkClick r:id="rId4"/>
              </a:rPr>
              <a:t>://</a:t>
            </a:r>
            <a:r>
              <a:rPr lang="en-US" dirty="0" err="1">
                <a:solidFill>
                  <a:srgbClr val="002060"/>
                </a:solidFill>
                <a:hlinkClick r:id="rId4"/>
              </a:rPr>
              <a:t>terman</a:t>
            </a:r>
            <a:r>
              <a:rPr lang="ru-RU" dirty="0">
                <a:solidFill>
                  <a:srgbClr val="002060"/>
                </a:solidFill>
                <a:hlinkClick r:id="rId4"/>
              </a:rPr>
              <a:t>-</a:t>
            </a:r>
            <a:r>
              <a:rPr lang="en-US" dirty="0">
                <a:solidFill>
                  <a:srgbClr val="002060"/>
                </a:solidFill>
                <a:hlinkClick r:id="rId4"/>
              </a:rPr>
              <a:t>s</a:t>
            </a:r>
            <a:r>
              <a:rPr lang="ru-RU" dirty="0">
                <a:solidFill>
                  <a:srgbClr val="002060"/>
                </a:solidFill>
                <a:hlinkClick r:id="rId4"/>
              </a:rPr>
              <a:t>.</a:t>
            </a:r>
            <a:r>
              <a:rPr lang="en-US" dirty="0" err="1">
                <a:solidFill>
                  <a:srgbClr val="002060"/>
                </a:solidFill>
                <a:hlinkClick r:id="rId4"/>
              </a:rPr>
              <a:t>ru</a:t>
            </a:r>
            <a:r>
              <a:rPr lang="ru-RU" dirty="0">
                <a:solidFill>
                  <a:srgbClr val="002060"/>
                </a:solidFill>
                <a:hlinkClick r:id="rId4"/>
              </a:rPr>
              <a:t>/</a:t>
            </a:r>
            <a:r>
              <a:rPr lang="en-US" dirty="0" err="1">
                <a:solidFill>
                  <a:srgbClr val="002060"/>
                </a:solidFill>
                <a:hlinkClick r:id="rId4"/>
              </a:rPr>
              <a:t>raznoe</a:t>
            </a:r>
            <a:r>
              <a:rPr lang="ru-RU" dirty="0">
                <a:solidFill>
                  <a:srgbClr val="002060"/>
                </a:solidFill>
                <a:hlinkClick r:id="rId4"/>
              </a:rPr>
              <a:t>-2/</a:t>
            </a:r>
            <a:r>
              <a:rPr lang="en-US" dirty="0" err="1">
                <a:solidFill>
                  <a:srgbClr val="002060"/>
                </a:solidFill>
                <a:hlinkClick r:id="rId4"/>
              </a:rPr>
              <a:t>dymososy</a:t>
            </a:r>
            <a:r>
              <a:rPr lang="ru-RU" dirty="0">
                <a:solidFill>
                  <a:srgbClr val="002060"/>
                </a:solidFill>
                <a:hlinkClick r:id="rId4"/>
              </a:rPr>
              <a:t>-</a:t>
            </a:r>
            <a:r>
              <a:rPr lang="en-US" dirty="0" err="1">
                <a:solidFill>
                  <a:srgbClr val="002060"/>
                </a:solidFill>
                <a:hlinkClick r:id="rId4"/>
              </a:rPr>
              <a:t>chto</a:t>
            </a:r>
            <a:r>
              <a:rPr lang="ru-RU" dirty="0">
                <a:solidFill>
                  <a:srgbClr val="002060"/>
                </a:solidFill>
                <a:hlinkClick r:id="rId4"/>
              </a:rPr>
              <a:t>-</a:t>
            </a:r>
            <a:r>
              <a:rPr lang="en-US" dirty="0" err="1">
                <a:solidFill>
                  <a:srgbClr val="002060"/>
                </a:solidFill>
                <a:hlinkClick r:id="rId4"/>
              </a:rPr>
              <a:t>takoe</a:t>
            </a:r>
            <a:r>
              <a:rPr lang="ru-RU" dirty="0">
                <a:solidFill>
                  <a:srgbClr val="002060"/>
                </a:solidFill>
                <a:hlinkClick r:id="rId4"/>
              </a:rPr>
              <a:t>-</a:t>
            </a:r>
            <a:r>
              <a:rPr lang="en-US" dirty="0" err="1">
                <a:solidFill>
                  <a:srgbClr val="002060"/>
                </a:solidFill>
                <a:hlinkClick r:id="rId4"/>
              </a:rPr>
              <a:t>dymosos</a:t>
            </a:r>
            <a:r>
              <a:rPr lang="ru-RU" dirty="0">
                <a:solidFill>
                  <a:srgbClr val="002060"/>
                </a:solidFill>
                <a:hlinkClick r:id="rId4"/>
              </a:rPr>
              <a:t>-</a:t>
            </a:r>
            <a:r>
              <a:rPr lang="en-US" dirty="0" err="1">
                <a:solidFill>
                  <a:srgbClr val="002060"/>
                </a:solidFill>
                <a:hlinkClick r:id="rId4"/>
              </a:rPr>
              <a:t>dlya</a:t>
            </a:r>
            <a:r>
              <a:rPr lang="ru-RU" dirty="0">
                <a:solidFill>
                  <a:srgbClr val="002060"/>
                </a:solidFill>
                <a:hlinkClick r:id="rId4"/>
              </a:rPr>
              <a:t>-</a:t>
            </a:r>
            <a:r>
              <a:rPr lang="en-US" dirty="0" err="1">
                <a:solidFill>
                  <a:srgbClr val="002060"/>
                </a:solidFill>
                <a:hlinkClick r:id="rId4"/>
              </a:rPr>
              <a:t>kotla</a:t>
            </a:r>
            <a:r>
              <a:rPr lang="ru-RU" dirty="0">
                <a:solidFill>
                  <a:srgbClr val="002060"/>
                </a:solidFill>
                <a:hlinkClick r:id="rId4"/>
              </a:rPr>
              <a:t>-</a:t>
            </a:r>
            <a:r>
              <a:rPr lang="en-US" dirty="0" err="1">
                <a:solidFill>
                  <a:srgbClr val="002060"/>
                </a:solidFill>
                <a:hlinkClick r:id="rId4"/>
              </a:rPr>
              <a:t>i</a:t>
            </a:r>
            <a:r>
              <a:rPr lang="ru-RU" dirty="0">
                <a:solidFill>
                  <a:srgbClr val="002060"/>
                </a:solidFill>
                <a:hlinkClick r:id="rId4"/>
              </a:rPr>
              <a:t>-</a:t>
            </a:r>
            <a:r>
              <a:rPr lang="en-US" dirty="0" err="1">
                <a:solidFill>
                  <a:srgbClr val="002060"/>
                </a:solidFill>
                <a:hlinkClick r:id="rId4"/>
              </a:rPr>
              <a:t>kakie</a:t>
            </a:r>
            <a:r>
              <a:rPr lang="ru-RU" dirty="0">
                <a:solidFill>
                  <a:srgbClr val="002060"/>
                </a:solidFill>
                <a:hlinkClick r:id="rId4"/>
              </a:rPr>
              <a:t>-</a:t>
            </a:r>
            <a:r>
              <a:rPr lang="en-US" dirty="0">
                <a:solidFill>
                  <a:srgbClr val="002060"/>
                </a:solidFill>
                <a:hlinkClick r:id="rId4"/>
              </a:rPr>
              <a:t>ego</a:t>
            </a:r>
            <a:r>
              <a:rPr lang="ru-RU" dirty="0">
                <a:solidFill>
                  <a:srgbClr val="002060"/>
                </a:solidFill>
                <a:hlinkClick r:id="rId4"/>
              </a:rPr>
              <a:t>-</a:t>
            </a:r>
            <a:r>
              <a:rPr lang="en-US" dirty="0" err="1">
                <a:solidFill>
                  <a:srgbClr val="002060"/>
                </a:solidFill>
                <a:hlinkClick r:id="rId4"/>
              </a:rPr>
              <a:t>vidy</a:t>
            </a:r>
            <a:r>
              <a:rPr lang="ru-RU" dirty="0">
                <a:solidFill>
                  <a:srgbClr val="002060"/>
                </a:solidFill>
                <a:hlinkClick r:id="rId4"/>
              </a:rPr>
              <a:t>-</a:t>
            </a:r>
            <a:r>
              <a:rPr lang="en-US" dirty="0" err="1">
                <a:solidFill>
                  <a:srgbClr val="002060"/>
                </a:solidFill>
                <a:hlinkClick r:id="rId4"/>
              </a:rPr>
              <a:t>sushhestvuyut</a:t>
            </a:r>
            <a:r>
              <a:rPr lang="ru-RU" dirty="0">
                <a:solidFill>
                  <a:srgbClr val="002060"/>
                </a:solidFill>
                <a:hlinkClick r:id="rId4"/>
              </a:rPr>
              <a:t>.</a:t>
            </a:r>
            <a:r>
              <a:rPr lang="en-US" dirty="0">
                <a:solidFill>
                  <a:srgbClr val="002060"/>
                </a:solidFill>
                <a:hlinkClick r:id="rId4"/>
              </a:rPr>
              <a:t>html</a:t>
            </a:r>
            <a:endParaRPr lang="ru-RU" dirty="0">
              <a:solidFill>
                <a:srgbClr val="002060"/>
              </a:solidFill>
            </a:endParaRPr>
          </a:p>
          <a:p>
            <a:pPr lvl="0"/>
            <a:r>
              <a:rPr lang="en-US" dirty="0">
                <a:solidFill>
                  <a:srgbClr val="002060"/>
                </a:solidFill>
                <a:hlinkClick r:id="rId5"/>
              </a:rPr>
              <a:t>https</a:t>
            </a:r>
            <a:r>
              <a:rPr lang="ru-RU" dirty="0">
                <a:solidFill>
                  <a:srgbClr val="002060"/>
                </a:solidFill>
                <a:hlinkClick r:id="rId5"/>
              </a:rPr>
              <a:t>://</a:t>
            </a:r>
            <a:r>
              <a:rPr lang="en-US" dirty="0" err="1">
                <a:solidFill>
                  <a:srgbClr val="002060"/>
                </a:solidFill>
                <a:hlinkClick r:id="rId5"/>
              </a:rPr>
              <a:t>uk</a:t>
            </a:r>
            <a:r>
              <a:rPr lang="ru-RU" dirty="0">
                <a:solidFill>
                  <a:srgbClr val="002060"/>
                </a:solidFill>
                <a:hlinkClick r:id="rId5"/>
              </a:rPr>
              <a:t>.</a:t>
            </a:r>
            <a:r>
              <a:rPr lang="en-US" dirty="0" err="1">
                <a:solidFill>
                  <a:srgbClr val="002060"/>
                </a:solidFill>
                <a:hlinkClick r:id="rId5"/>
              </a:rPr>
              <a:t>wikipedia</a:t>
            </a:r>
            <a:r>
              <a:rPr lang="ru-RU" dirty="0">
                <a:solidFill>
                  <a:srgbClr val="002060"/>
                </a:solidFill>
                <a:hlinkClick r:id="rId5"/>
              </a:rPr>
              <a:t>.</a:t>
            </a:r>
            <a:r>
              <a:rPr lang="en-US" dirty="0">
                <a:solidFill>
                  <a:srgbClr val="002060"/>
                </a:solidFill>
                <a:hlinkClick r:id="rId5"/>
              </a:rPr>
              <a:t>org</a:t>
            </a:r>
            <a:r>
              <a:rPr lang="ru-RU" dirty="0">
                <a:solidFill>
                  <a:srgbClr val="002060"/>
                </a:solidFill>
                <a:hlinkClick r:id="rId5"/>
              </a:rPr>
              <a:t>/</a:t>
            </a:r>
            <a:r>
              <a:rPr lang="en-US" dirty="0">
                <a:solidFill>
                  <a:srgbClr val="002060"/>
                </a:solidFill>
                <a:hlinkClick r:id="rId5"/>
              </a:rPr>
              <a:t>wiki</a:t>
            </a:r>
            <a:r>
              <a:rPr lang="ru-RU" dirty="0">
                <a:solidFill>
                  <a:srgbClr val="002060"/>
                </a:solidFill>
                <a:hlinkClick r:id="rId5"/>
              </a:rPr>
              <a:t>/%</a:t>
            </a:r>
            <a:endParaRPr lang="ru-RU" dirty="0">
              <a:solidFill>
                <a:srgbClr val="002060"/>
              </a:solidFill>
            </a:endParaRPr>
          </a:p>
          <a:p>
            <a:pPr lvl="0"/>
            <a:r>
              <a:rPr lang="en-US" dirty="0">
                <a:solidFill>
                  <a:srgbClr val="002060"/>
                </a:solidFill>
                <a:hlinkClick r:id="rId6"/>
              </a:rPr>
              <a:t>https</a:t>
            </a:r>
            <a:r>
              <a:rPr lang="ru-RU" dirty="0">
                <a:solidFill>
                  <a:srgbClr val="002060"/>
                </a:solidFill>
                <a:hlinkClick r:id="rId6"/>
              </a:rPr>
              <a:t>://</a:t>
            </a:r>
            <a:r>
              <a:rPr lang="en-US" dirty="0">
                <a:solidFill>
                  <a:srgbClr val="002060"/>
                </a:solidFill>
                <a:hlinkClick r:id="rId6"/>
              </a:rPr>
              <a:t>www</a:t>
            </a:r>
            <a:r>
              <a:rPr lang="ru-RU" dirty="0">
                <a:solidFill>
                  <a:srgbClr val="002060"/>
                </a:solidFill>
                <a:hlinkClick r:id="rId6"/>
              </a:rPr>
              <a:t>.</a:t>
            </a:r>
            <a:r>
              <a:rPr lang="en-US" dirty="0" err="1">
                <a:solidFill>
                  <a:srgbClr val="002060"/>
                </a:solidFill>
                <a:hlinkClick r:id="rId6"/>
              </a:rPr>
              <a:t>google</a:t>
            </a:r>
            <a:r>
              <a:rPr lang="ru-RU" dirty="0">
                <a:solidFill>
                  <a:srgbClr val="002060"/>
                </a:solidFill>
                <a:hlinkClick r:id="rId6"/>
              </a:rPr>
              <a:t>.</a:t>
            </a:r>
            <a:r>
              <a:rPr lang="en-US" dirty="0">
                <a:solidFill>
                  <a:srgbClr val="002060"/>
                </a:solidFill>
                <a:hlinkClick r:id="rId6"/>
              </a:rPr>
              <a:t>com</a:t>
            </a:r>
            <a:r>
              <a:rPr lang="ru-RU" dirty="0">
                <a:solidFill>
                  <a:srgbClr val="002060"/>
                </a:solidFill>
                <a:hlinkClick r:id="rId6"/>
              </a:rPr>
              <a:t>/</a:t>
            </a:r>
            <a:r>
              <a:rPr lang="en-US" dirty="0">
                <a:solidFill>
                  <a:srgbClr val="002060"/>
                </a:solidFill>
                <a:hlinkClick r:id="rId6"/>
              </a:rPr>
              <a:t>search</a:t>
            </a:r>
            <a:endParaRPr lang="ru-RU" dirty="0">
              <a:solidFill>
                <a:srgbClr val="002060"/>
              </a:solidFill>
            </a:endParaRPr>
          </a:p>
          <a:p>
            <a:pPr lvl="0"/>
            <a:r>
              <a:rPr lang="en-US" dirty="0">
                <a:solidFill>
                  <a:srgbClr val="002060"/>
                </a:solidFill>
                <a:hlinkClick r:id="rId7"/>
              </a:rPr>
              <a:t>https</a:t>
            </a:r>
            <a:r>
              <a:rPr lang="ru-RU" dirty="0">
                <a:solidFill>
                  <a:srgbClr val="002060"/>
                </a:solidFill>
                <a:hlinkClick r:id="rId7"/>
              </a:rPr>
              <a:t>://</a:t>
            </a:r>
            <a:r>
              <a:rPr lang="en-US" dirty="0">
                <a:solidFill>
                  <a:srgbClr val="002060"/>
                </a:solidFill>
                <a:hlinkClick r:id="rId7"/>
              </a:rPr>
              <a:t>www</a:t>
            </a:r>
            <a:r>
              <a:rPr lang="ru-RU" dirty="0">
                <a:solidFill>
                  <a:srgbClr val="002060"/>
                </a:solidFill>
                <a:hlinkClick r:id="rId7"/>
              </a:rPr>
              <a:t>.</a:t>
            </a:r>
            <a:r>
              <a:rPr lang="en-US" dirty="0" err="1">
                <a:solidFill>
                  <a:srgbClr val="002060"/>
                </a:solidFill>
                <a:hlinkClick r:id="rId7"/>
              </a:rPr>
              <a:t>google</a:t>
            </a:r>
            <a:r>
              <a:rPr lang="ru-RU" dirty="0">
                <a:solidFill>
                  <a:srgbClr val="002060"/>
                </a:solidFill>
                <a:hlinkClick r:id="rId7"/>
              </a:rPr>
              <a:t>.</a:t>
            </a:r>
            <a:r>
              <a:rPr lang="en-US" dirty="0">
                <a:solidFill>
                  <a:srgbClr val="002060"/>
                </a:solidFill>
                <a:hlinkClick r:id="rId7"/>
              </a:rPr>
              <a:t>com</a:t>
            </a:r>
            <a:r>
              <a:rPr lang="ru-RU" dirty="0">
                <a:solidFill>
                  <a:srgbClr val="002060"/>
                </a:solidFill>
                <a:hlinkClick r:id="rId7"/>
              </a:rPr>
              <a:t>/</a:t>
            </a:r>
            <a:r>
              <a:rPr lang="en-US" dirty="0">
                <a:solidFill>
                  <a:srgbClr val="002060"/>
                </a:solidFill>
                <a:hlinkClick r:id="rId7"/>
              </a:rPr>
              <a:t>search</a:t>
            </a:r>
            <a:r>
              <a:rPr lang="ru-RU" dirty="0">
                <a:solidFill>
                  <a:srgbClr val="002060"/>
                </a:solidFill>
                <a:hlinkClick r:id="rId7"/>
              </a:rPr>
              <a:t>?</a:t>
            </a:r>
            <a:r>
              <a:rPr lang="en-US" dirty="0">
                <a:solidFill>
                  <a:srgbClr val="002060"/>
                </a:solidFill>
                <a:hlinkClick r:id="rId7"/>
              </a:rPr>
              <a:t>q</a:t>
            </a:r>
            <a:r>
              <a:rPr lang="ru-RU" dirty="0">
                <a:solidFill>
                  <a:srgbClr val="002060"/>
                </a:solidFill>
                <a:hlinkClick r:id="rId7"/>
              </a:rPr>
              <a:t>=%</a:t>
            </a:r>
            <a:endParaRPr lang="ru-RU" dirty="0">
              <a:solidFill>
                <a:srgbClr val="002060"/>
              </a:solidFill>
            </a:endParaRPr>
          </a:p>
          <a:p>
            <a:pPr lvl="0"/>
            <a:r>
              <a:rPr lang="uk-UA" dirty="0">
                <a:solidFill>
                  <a:srgbClr val="002060"/>
                </a:solidFill>
              </a:rPr>
              <a:t>Лекція № 4 з предмету «</a:t>
            </a:r>
            <a:r>
              <a:rPr lang="uk-UA" dirty="0" err="1">
                <a:solidFill>
                  <a:srgbClr val="002060"/>
                </a:solidFill>
              </a:rPr>
              <a:t>Техноекологія</a:t>
            </a:r>
            <a:r>
              <a:rPr lang="uk-UA" dirty="0">
                <a:solidFill>
                  <a:srgbClr val="002060"/>
                </a:solidFill>
              </a:rPr>
              <a:t>»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AutoShape 4" descr="✓ Облака - PNG #55 скачать клипарт бесплатно - Clipart-D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✓ Облака - PNG #55 скачать клипарт бесплатно - Clipart-D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Заводы GTL - INFRA Technolog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Заводы GTL - INFRA Technolog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2648" y="4941168"/>
            <a:ext cx="3311352" cy="1290454"/>
          </a:xfrm>
          <a:prstGeom prst="rect">
            <a:avLst/>
          </a:prstGeom>
        </p:spPr>
      </p:pic>
      <p:sp>
        <p:nvSpPr>
          <p:cNvPr id="9" name="AutoShape 12" descr="Металлургический завод | Oxygen Not Included Вики | Fandom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Металлургический завод | Oxygen Not Included Вики | Fando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5894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204864"/>
            <a:ext cx="7488832" cy="1296144"/>
          </a:xfrm>
        </p:spPr>
        <p:txBody>
          <a:bodyPr>
            <a:normAutofit/>
          </a:bodyPr>
          <a:lstStyle/>
          <a:p>
            <a:pPr algn="ctr"/>
            <a:r>
              <a:rPr lang="uk-UA" sz="7200" dirty="0" smtClean="0"/>
              <a:t>Дякую за увагу! </a:t>
            </a:r>
            <a:endParaRPr lang="ru-RU" sz="7200" dirty="0"/>
          </a:p>
        </p:txBody>
      </p:sp>
      <p:pic>
        <p:nvPicPr>
          <p:cNvPr id="9218" name="Picture 2" descr="Благодарю и спасибо. Как правильно благодарить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89040"/>
            <a:ext cx="2762569" cy="278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7887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2. </a:t>
            </a:r>
            <a:r>
              <a:rPr lang="ru-RU" sz="3600" dirty="0" err="1"/>
              <a:t>Чорна</a:t>
            </a:r>
            <a:r>
              <a:rPr lang="ru-RU" sz="3600" dirty="0"/>
              <a:t> </a:t>
            </a:r>
            <a:r>
              <a:rPr lang="ru-RU" sz="3600" dirty="0" err="1"/>
              <a:t>металургія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437112"/>
            <a:ext cx="8496944" cy="23762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err="1"/>
              <a:t>Чорна</a:t>
            </a:r>
            <a:r>
              <a:rPr lang="ru-RU" sz="2400" dirty="0"/>
              <a:t> </a:t>
            </a:r>
            <a:r>
              <a:rPr lang="ru-RU" sz="2400" dirty="0" err="1"/>
              <a:t>металургія</a:t>
            </a:r>
            <a:r>
              <a:rPr lang="ru-RU" sz="2400" dirty="0"/>
              <a:t> - одна з </a:t>
            </a:r>
            <a:r>
              <a:rPr lang="ru-RU" sz="2400" dirty="0" err="1"/>
              <a:t>провідних</a:t>
            </a:r>
            <a:r>
              <a:rPr lang="ru-RU" sz="2400" dirty="0"/>
              <a:t> </a:t>
            </a:r>
            <a:r>
              <a:rPr lang="ru-RU" sz="2400" dirty="0" err="1"/>
              <a:t>базових</a:t>
            </a:r>
            <a:r>
              <a:rPr lang="ru-RU" sz="2400" dirty="0"/>
              <a:t> </a:t>
            </a:r>
            <a:r>
              <a:rPr lang="ru-RU" sz="2400" dirty="0" err="1"/>
              <a:t>галузей</a:t>
            </a:r>
            <a:r>
              <a:rPr lang="ru-RU" sz="2400" dirty="0"/>
              <a:t> </a:t>
            </a:r>
            <a:r>
              <a:rPr lang="ru-RU" sz="2400" dirty="0" err="1"/>
              <a:t>господарського</a:t>
            </a:r>
            <a:r>
              <a:rPr lang="ru-RU" sz="2400" dirty="0"/>
              <a:t> комплексу </a:t>
            </a:r>
            <a:r>
              <a:rPr lang="ru-RU" sz="2400" dirty="0" err="1"/>
              <a:t>нашої</a:t>
            </a:r>
            <a:r>
              <a:rPr lang="ru-RU" sz="2400" dirty="0"/>
              <a:t> </a:t>
            </a:r>
            <a:r>
              <a:rPr lang="ru-RU" sz="2400" dirty="0" err="1"/>
              <a:t>держави</a:t>
            </a:r>
            <a:r>
              <a:rPr lang="ru-RU" sz="2400" dirty="0" smtClean="0"/>
              <a:t>. </a:t>
            </a:r>
          </a:p>
          <a:p>
            <a:pPr marL="0" indent="0">
              <a:buNone/>
            </a:pPr>
            <a:r>
              <a:rPr lang="ru-RU" sz="2400" dirty="0" err="1" smtClean="0"/>
              <a:t>Металомістке</a:t>
            </a:r>
            <a:r>
              <a:rPr lang="ru-RU" sz="2400" dirty="0" smtClean="0"/>
              <a:t> </a:t>
            </a:r>
            <a:r>
              <a:rPr lang="ru-RU" sz="2400" dirty="0" err="1" smtClean="0"/>
              <a:t>машинобудування</a:t>
            </a:r>
            <a:r>
              <a:rPr lang="ru-RU" sz="2400" dirty="0" smtClean="0"/>
              <a:t> </a:t>
            </a:r>
            <a:r>
              <a:rPr lang="ru-RU" sz="2400" dirty="0"/>
              <a:t>- </a:t>
            </a:r>
            <a:r>
              <a:rPr lang="ru-RU" sz="2400" dirty="0" err="1"/>
              <a:t>основний</a:t>
            </a:r>
            <a:r>
              <a:rPr lang="ru-RU" sz="2400" dirty="0"/>
              <a:t> </a:t>
            </a:r>
            <a:r>
              <a:rPr lang="ru-RU" sz="2400" dirty="0" err="1"/>
              <a:t>споживач</a:t>
            </a:r>
            <a:r>
              <a:rPr lang="ru-RU" sz="2400" dirty="0"/>
              <a:t>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продукції</a:t>
            </a:r>
            <a:r>
              <a:rPr lang="ru-RU" sz="2400" dirty="0"/>
              <a:t>.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err="1" smtClean="0"/>
              <a:t>Україна</a:t>
            </a:r>
            <a:r>
              <a:rPr lang="ru-RU" sz="2400" dirty="0" smtClean="0"/>
              <a:t> </a:t>
            </a:r>
            <a:r>
              <a:rPr lang="ru-RU" sz="2400" dirty="0" err="1"/>
              <a:t>посідає</a:t>
            </a:r>
            <a:r>
              <a:rPr lang="ru-RU" sz="2400" dirty="0"/>
              <a:t> VI </a:t>
            </a:r>
            <a:r>
              <a:rPr lang="ru-RU" sz="2400" dirty="0" err="1"/>
              <a:t>місце</a:t>
            </a:r>
            <a:r>
              <a:rPr lang="ru-RU" sz="2400" dirty="0"/>
              <a:t> у </a:t>
            </a:r>
            <a:r>
              <a:rPr lang="ru-RU" sz="2400" dirty="0" err="1"/>
              <a:t>світі</a:t>
            </a:r>
            <a:r>
              <a:rPr lang="ru-RU" sz="2400" dirty="0"/>
              <a:t> за </a:t>
            </a:r>
            <a:r>
              <a:rPr lang="ru-RU" sz="2400" dirty="0" err="1"/>
              <a:t>виплавлянням</a:t>
            </a:r>
            <a:r>
              <a:rPr lang="ru-RU" sz="2400" dirty="0"/>
              <a:t> </a:t>
            </a:r>
            <a:r>
              <a:rPr lang="ru-RU" sz="2400" dirty="0" err="1"/>
              <a:t>чавуну</a:t>
            </a:r>
            <a:r>
              <a:rPr lang="ru-RU" sz="2400" dirty="0"/>
              <a:t> та </a:t>
            </a:r>
            <a:r>
              <a:rPr lang="ru-RU" sz="2400" dirty="0" err="1"/>
              <a:t>сталі</a:t>
            </a:r>
            <a:r>
              <a:rPr lang="ru-RU" sz="2400" dirty="0"/>
              <a:t>. </a:t>
            </a:r>
          </a:p>
        </p:txBody>
      </p:sp>
      <p:pic>
        <p:nvPicPr>
          <p:cNvPr id="4" name="Picture 4" descr="Українська металургія збільшила виробництво — Новини дн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373" y="1174100"/>
            <a:ext cx="5419779" cy="3048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Черная металлургия Росси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74100"/>
            <a:ext cx="2053006" cy="3048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7026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404664"/>
            <a:ext cx="7848872" cy="4381947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err="1"/>
              <a:t>Виробництва</a:t>
            </a:r>
            <a:r>
              <a:rPr lang="ru-RU" sz="2400" dirty="0"/>
              <a:t>, в </a:t>
            </a:r>
            <a:r>
              <a:rPr lang="ru-RU" sz="2400" dirty="0" err="1"/>
              <a:t>яких</a:t>
            </a:r>
            <a:r>
              <a:rPr lang="ru-RU" sz="2400" dirty="0"/>
              <a:t> представлено </a:t>
            </a:r>
            <a:r>
              <a:rPr lang="ru-RU" sz="2400" dirty="0" err="1"/>
              <a:t>всі</a:t>
            </a:r>
            <a:r>
              <a:rPr lang="ru-RU" sz="2400" dirty="0"/>
              <a:t> </a:t>
            </a:r>
            <a:r>
              <a:rPr lang="ru-RU" sz="2400" dirty="0" err="1"/>
              <a:t>головні</a:t>
            </a:r>
            <a:r>
              <a:rPr lang="ru-RU" sz="2400" dirty="0"/>
              <a:t> ланки </a:t>
            </a:r>
            <a:r>
              <a:rPr lang="ru-RU" sz="2400" dirty="0" err="1"/>
              <a:t>чорної</a:t>
            </a:r>
            <a:r>
              <a:rPr lang="ru-RU" sz="2400" dirty="0"/>
              <a:t> </a:t>
            </a:r>
            <a:r>
              <a:rPr lang="ru-RU" sz="2400" dirty="0" err="1"/>
              <a:t>металургії</a:t>
            </a:r>
            <a:r>
              <a:rPr lang="ru-RU" sz="2400" dirty="0"/>
              <a:t> (</a:t>
            </a:r>
            <a:r>
              <a:rPr lang="ru-RU" sz="2400" dirty="0" err="1"/>
              <a:t>виробництво</a:t>
            </a:r>
            <a:r>
              <a:rPr lang="ru-RU" sz="2400" dirty="0"/>
              <a:t> </a:t>
            </a:r>
            <a:r>
              <a:rPr lang="ru-RU" sz="2400" dirty="0" err="1"/>
              <a:t>чавуну</a:t>
            </a:r>
            <a:r>
              <a:rPr lang="ru-RU" sz="2400" dirty="0"/>
              <a:t>, </a:t>
            </a:r>
            <a:r>
              <a:rPr lang="ru-RU" sz="2400" dirty="0" err="1"/>
              <a:t>сталі</a:t>
            </a:r>
            <a:r>
              <a:rPr lang="ru-RU" sz="2400" dirty="0"/>
              <a:t> та прокату), </a:t>
            </a:r>
            <a:r>
              <a:rPr lang="ru-RU" sz="2400" dirty="0" err="1"/>
              <a:t>називають</a:t>
            </a:r>
            <a:r>
              <a:rPr lang="ru-RU" sz="2400" dirty="0"/>
              <a:t> </a:t>
            </a:r>
            <a:r>
              <a:rPr lang="ru-RU" sz="2400" dirty="0" err="1"/>
              <a:t>комбінатами</a:t>
            </a:r>
            <a:r>
              <a:rPr lang="ru-RU" sz="2400" dirty="0"/>
              <a:t> </a:t>
            </a:r>
            <a:r>
              <a:rPr lang="ru-RU" sz="2400" dirty="0" err="1"/>
              <a:t>повного</a:t>
            </a:r>
            <a:r>
              <a:rPr lang="ru-RU" sz="2400" dirty="0"/>
              <a:t> циклу. </a:t>
            </a:r>
            <a:endParaRPr lang="ru-RU" sz="2400" dirty="0" smtClean="0"/>
          </a:p>
          <a:p>
            <a:pPr marL="0" indent="0" algn="ctr">
              <a:buNone/>
            </a:pPr>
            <a:r>
              <a:rPr lang="ru-RU" sz="2400" dirty="0" err="1" smtClean="0"/>
              <a:t>Територіально</a:t>
            </a:r>
            <a:r>
              <a:rPr lang="ru-RU" sz="2400" dirty="0" smtClean="0"/>
              <a:t> </a:t>
            </a:r>
            <a:r>
              <a:rPr lang="ru-RU" sz="2400" dirty="0"/>
              <a:t>вони </a:t>
            </a:r>
            <a:r>
              <a:rPr lang="ru-RU" sz="2400" dirty="0" err="1"/>
              <a:t>розміщені</a:t>
            </a:r>
            <a:r>
              <a:rPr lang="ru-RU" sz="2400" dirty="0"/>
              <a:t> в </a:t>
            </a:r>
            <a:r>
              <a:rPr lang="ru-RU" sz="2400" dirty="0" err="1"/>
              <a:t>трьох</a:t>
            </a:r>
            <a:r>
              <a:rPr lang="ru-RU" sz="2400" dirty="0"/>
              <a:t> </a:t>
            </a:r>
            <a:r>
              <a:rPr lang="ru-RU" sz="2400" dirty="0" err="1"/>
              <a:t>металургійних</a:t>
            </a:r>
            <a:r>
              <a:rPr lang="ru-RU" sz="2400" dirty="0"/>
              <a:t> районах: </a:t>
            </a:r>
            <a:r>
              <a:rPr lang="ru-RU" sz="2400" dirty="0" err="1"/>
              <a:t>Придніпров'ї</a:t>
            </a:r>
            <a:r>
              <a:rPr lang="ru-RU" sz="2400" dirty="0"/>
              <a:t>, </a:t>
            </a:r>
            <a:r>
              <a:rPr lang="ru-RU" sz="2400" dirty="0" err="1"/>
              <a:t>Донбасі</a:t>
            </a:r>
            <a:r>
              <a:rPr lang="ru-RU" sz="2400" dirty="0"/>
              <a:t> та </a:t>
            </a:r>
            <a:r>
              <a:rPr lang="ru-RU" sz="2400" dirty="0" err="1" smtClean="0"/>
              <a:t>Приазов'ї</a:t>
            </a:r>
            <a:r>
              <a:rPr lang="ru-RU" sz="2400" dirty="0" smtClean="0"/>
              <a:t>. (табл. 1)</a:t>
            </a:r>
            <a:endParaRPr lang="ru-RU" sz="2400" dirty="0"/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48571770"/>
              </p:ext>
            </p:extLst>
          </p:nvPr>
        </p:nvGraphicFramePr>
        <p:xfrm>
          <a:off x="1043608" y="2636912"/>
          <a:ext cx="7488832" cy="3815561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407846"/>
                <a:gridCol w="3044726"/>
                <a:gridCol w="2036260"/>
              </a:tblGrid>
              <a:tr h="5528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ПРИДНІПРОВСЬКИЙ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ДОНЕЦЬКИЙ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ПРИАЗОВСЬКИЙ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2627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Дніпровський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вузол</a:t>
                      </a:r>
                      <a:r>
                        <a:rPr lang="ru-RU" sz="1600" dirty="0">
                          <a:effectLst/>
                        </a:rPr>
                        <a:t>: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Дніпропетровськ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ru-RU" sz="1600" dirty="0" err="1">
                          <a:effectLst/>
                        </a:rPr>
                        <a:t>Новомосковськ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ru-RU" sz="1600" dirty="0" err="1">
                          <a:effectLst/>
                        </a:rPr>
                        <a:t>Дніпродзержинськ</a:t>
                      </a:r>
                      <a:r>
                        <a:rPr lang="ru-RU" sz="1600" dirty="0">
                          <a:effectLst/>
                        </a:rPr>
                        <a:t>. </a:t>
                      </a:r>
                      <a:r>
                        <a:rPr lang="ru-RU" sz="1600" dirty="0" err="1">
                          <a:effectLst/>
                        </a:rPr>
                        <a:t>Запорізький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вузол</a:t>
                      </a:r>
                      <a:r>
                        <a:rPr lang="ru-RU" sz="1600" dirty="0">
                          <a:effectLst/>
                        </a:rPr>
                        <a:t>: </a:t>
                      </a:r>
                      <a:r>
                        <a:rPr lang="ru-RU" sz="1600" dirty="0" err="1">
                          <a:effectLst/>
                        </a:rPr>
                        <a:t>Запоріжжя</a:t>
                      </a:r>
                      <a:r>
                        <a:rPr lang="ru-RU" sz="1600" dirty="0">
                          <a:effectLst/>
                        </a:rPr>
                        <a:t> (2 </a:t>
                      </a:r>
                      <a:r>
                        <a:rPr lang="ru-RU" sz="1600" dirty="0" err="1">
                          <a:effectLst/>
                        </a:rPr>
                        <a:t>комбінати</a:t>
                      </a:r>
                      <a:r>
                        <a:rPr lang="ru-RU" sz="1600" dirty="0">
                          <a:effectLst/>
                        </a:rPr>
                        <a:t>). </a:t>
                      </a:r>
                      <a:r>
                        <a:rPr lang="ru-RU" sz="1600" dirty="0" err="1">
                          <a:effectLst/>
                        </a:rPr>
                        <a:t>Криворізький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вузол</a:t>
                      </a:r>
                      <a:r>
                        <a:rPr lang="ru-RU" sz="1600" dirty="0">
                          <a:effectLst/>
                        </a:rPr>
                        <a:t>: </a:t>
                      </a:r>
                      <a:r>
                        <a:rPr lang="ru-RU" sz="1600" dirty="0" err="1">
                          <a:effectLst/>
                        </a:rPr>
                        <a:t>Кривий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Ріг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ru-RU" sz="1600" dirty="0" err="1">
                          <a:effectLst/>
                        </a:rPr>
                        <a:t>Нікополь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Донецько-Макіївський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вузол</a:t>
                      </a:r>
                      <a:r>
                        <a:rPr lang="ru-RU" sz="1600" dirty="0">
                          <a:effectLst/>
                        </a:rPr>
                        <a:t>: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Донецьк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ru-RU" sz="1600" dirty="0" err="1">
                          <a:effectLst/>
                        </a:rPr>
                        <a:t>Макіївка</a:t>
                      </a:r>
                      <a:r>
                        <a:rPr lang="ru-RU" sz="1600" dirty="0">
                          <a:effectLst/>
                        </a:rPr>
                        <a:t>. </a:t>
                      </a:r>
                      <a:endParaRPr lang="ru-RU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</a:rPr>
                        <a:t>Єнакіївський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вузол</a:t>
                      </a:r>
                      <a:r>
                        <a:rPr lang="ru-RU" sz="1600" dirty="0">
                          <a:effectLst/>
                        </a:rPr>
                        <a:t>: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Єнакієве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</a:rPr>
                        <a:t>Алчевсько-Алмазницький</a:t>
                      </a:r>
                      <a:endParaRPr lang="ru-RU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</a:rPr>
                        <a:t>вузол</a:t>
                      </a:r>
                      <a:r>
                        <a:rPr lang="ru-RU" sz="1600" dirty="0" smtClean="0">
                          <a:effectLst/>
                        </a:rPr>
                        <a:t>: </a:t>
                      </a:r>
                      <a:r>
                        <a:rPr lang="ru-RU" sz="1600" dirty="0" err="1" smtClean="0">
                          <a:effectLst/>
                        </a:rPr>
                        <a:t>Алчевськ</a:t>
                      </a:r>
                      <a:r>
                        <a:rPr lang="ru-RU" sz="1600" dirty="0" smtClean="0">
                          <a:effectLst/>
                        </a:rPr>
                        <a:t>, </a:t>
                      </a:r>
                      <a:r>
                        <a:rPr lang="ru-RU" sz="1600" dirty="0" err="1" smtClean="0">
                          <a:effectLst/>
                        </a:rPr>
                        <a:t>Луганськ</a:t>
                      </a:r>
                      <a:r>
                        <a:rPr lang="ru-RU" sz="1600" dirty="0" smtClean="0">
                          <a:effectLst/>
                        </a:rPr>
                        <a:t>, Стаханов. </a:t>
                      </a:r>
                      <a:r>
                        <a:rPr lang="ru-RU" sz="1600" dirty="0" err="1" smtClean="0">
                          <a:effectLst/>
                        </a:rPr>
                        <a:t>Харцизький</a:t>
                      </a:r>
                      <a:r>
                        <a:rPr lang="ru-RU" sz="1600" dirty="0" smtClean="0">
                          <a:effectLst/>
                        </a:rPr>
                        <a:t> центр </a:t>
                      </a:r>
                      <a:r>
                        <a:rPr lang="ru-RU" sz="1600" dirty="0" err="1" smtClean="0">
                          <a:effectLst/>
                        </a:rPr>
                        <a:t>Краматорський</a:t>
                      </a:r>
                      <a:r>
                        <a:rPr lang="ru-RU" sz="1600" dirty="0" smtClean="0">
                          <a:effectLst/>
                        </a:rPr>
                        <a:t> центр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Маріуполь</a:t>
                      </a:r>
                      <a:r>
                        <a:rPr lang="ru-RU" sz="1600" dirty="0">
                          <a:effectLst/>
                        </a:rPr>
                        <a:t>: </a:t>
                      </a:r>
                      <a:endParaRPr lang="ru-RU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3 </a:t>
                      </a:r>
                      <a:r>
                        <a:rPr lang="ru-RU" sz="1600" dirty="0" err="1">
                          <a:effectLst/>
                        </a:rPr>
                        <a:t>комбінати</a:t>
                      </a:r>
                      <a:r>
                        <a:rPr lang="ru-RU" sz="1600" dirty="0">
                          <a:effectLst/>
                        </a:rPr>
                        <a:t>, в т. ч. "</a:t>
                      </a:r>
                      <a:r>
                        <a:rPr lang="ru-RU" sz="1600" dirty="0" err="1">
                          <a:effectLst/>
                        </a:rPr>
                        <a:t>Азовсталь</a:t>
                      </a:r>
                      <a:r>
                        <a:rPr lang="ru-RU" sz="1600" dirty="0">
                          <a:effectLst/>
                        </a:rPr>
                        <a:t>" </a:t>
                      </a:r>
                      <a:endParaRPr lang="ru-RU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(</a:t>
                      </a:r>
                      <a:r>
                        <a:rPr lang="ru-RU" sz="1600" dirty="0">
                          <a:effectLst/>
                        </a:rPr>
                        <a:t>50 </a:t>
                      </a:r>
                      <a:r>
                        <a:rPr lang="ru-RU" sz="1600" dirty="0" err="1">
                          <a:effectLst/>
                        </a:rPr>
                        <a:t>цехів</a:t>
                      </a:r>
                      <a:r>
                        <a:rPr lang="ru-RU" sz="1600" dirty="0">
                          <a:effectLst/>
                        </a:rPr>
                        <a:t>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34716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994122"/>
          </a:xfrm>
        </p:spPr>
        <p:txBody>
          <a:bodyPr>
            <a:normAutofit/>
          </a:bodyPr>
          <a:lstStyle/>
          <a:p>
            <a:r>
              <a:rPr lang="ru-RU" sz="3200" dirty="0"/>
              <a:t>2.1. </a:t>
            </a:r>
            <a:r>
              <a:rPr lang="ru-RU" sz="3200" dirty="0" err="1"/>
              <a:t>Виробництво</a:t>
            </a:r>
            <a:r>
              <a:rPr lang="ru-RU" sz="3200" dirty="0"/>
              <a:t> </a:t>
            </a:r>
            <a:r>
              <a:rPr lang="ru-RU" sz="3200" dirty="0" err="1"/>
              <a:t>чавуну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50728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/>
              <a:t>Виробництво</a:t>
            </a:r>
            <a:r>
              <a:rPr lang="ru-RU" sz="2400" dirty="0"/>
              <a:t> </a:t>
            </a:r>
            <a:r>
              <a:rPr lang="ru-RU" sz="2400" dirty="0" err="1"/>
              <a:t>чавуну</a:t>
            </a:r>
            <a:r>
              <a:rPr lang="ru-RU" sz="2400" dirty="0"/>
              <a:t> - </a:t>
            </a:r>
            <a:r>
              <a:rPr lang="ru-RU" sz="2400" dirty="0" err="1"/>
              <a:t>складний</a:t>
            </a:r>
            <a:r>
              <a:rPr lang="ru-RU" sz="2400" dirty="0"/>
              <a:t> </a:t>
            </a:r>
            <a:r>
              <a:rPr lang="ru-RU" sz="2400" dirty="0" err="1"/>
              <a:t>технологічний</a:t>
            </a:r>
            <a:r>
              <a:rPr lang="ru-RU" sz="2400" dirty="0"/>
              <a:t> </a:t>
            </a:r>
            <a:r>
              <a:rPr lang="ru-RU" sz="2400" dirty="0" err="1"/>
              <a:t>процес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крім</a:t>
            </a:r>
            <a:r>
              <a:rPr lang="ru-RU" sz="2400" dirty="0"/>
              <a:t>, доменного </a:t>
            </a:r>
            <a:r>
              <a:rPr lang="ru-RU" sz="2400" dirty="0" err="1"/>
              <a:t>процесу</a:t>
            </a:r>
            <a:r>
              <a:rPr lang="ru-RU" sz="2400" dirty="0"/>
              <a:t> </a:t>
            </a:r>
            <a:r>
              <a:rPr lang="ru-RU" sz="2400" dirty="0" err="1"/>
              <a:t>охоплює</a:t>
            </a:r>
            <a:r>
              <a:rPr lang="ru-RU" sz="2400" dirty="0"/>
              <a:t> </a:t>
            </a:r>
            <a:r>
              <a:rPr lang="ru-RU" sz="2400" dirty="0" err="1"/>
              <a:t>підготовку</a:t>
            </a:r>
            <a:r>
              <a:rPr lang="ru-RU" sz="2400" dirty="0"/>
              <a:t> </a:t>
            </a:r>
            <a:r>
              <a:rPr lang="ru-RU" sz="2400" dirty="0" err="1"/>
              <a:t>вихідних</a:t>
            </a:r>
            <a:r>
              <a:rPr lang="ru-RU" sz="2400" dirty="0"/>
              <a:t> </a:t>
            </a:r>
            <a:r>
              <a:rPr lang="ru-RU" sz="2400" dirty="0" err="1"/>
              <a:t>матеріалів</a:t>
            </a:r>
            <a:r>
              <a:rPr lang="ru-RU" sz="2400" dirty="0"/>
              <a:t> для доменного </a:t>
            </a:r>
            <a:r>
              <a:rPr lang="ru-RU" sz="2400" dirty="0" err="1"/>
              <a:t>плавлення</a:t>
            </a:r>
            <a:r>
              <a:rPr lang="ru-RU" sz="2400" dirty="0"/>
              <a:t> і </a:t>
            </a:r>
            <a:r>
              <a:rPr lang="ru-RU" sz="2400" dirty="0" err="1"/>
              <a:t>первинного</a:t>
            </a:r>
            <a:r>
              <a:rPr lang="ru-RU" sz="2400" dirty="0"/>
              <a:t> </a:t>
            </a:r>
            <a:r>
              <a:rPr lang="ru-RU" sz="2400" dirty="0" err="1"/>
              <a:t>перероблення</a:t>
            </a:r>
            <a:r>
              <a:rPr lang="ru-RU" sz="2400" dirty="0"/>
              <a:t> </a:t>
            </a:r>
            <a:r>
              <a:rPr lang="ru-RU" sz="2400" dirty="0" err="1"/>
              <a:t>отриманих</a:t>
            </a:r>
            <a:r>
              <a:rPr lang="ru-RU" sz="2400" dirty="0"/>
              <a:t> </a:t>
            </a:r>
            <a:r>
              <a:rPr lang="ru-RU" sz="2400" dirty="0" err="1"/>
              <a:t>продуктів</a:t>
            </a:r>
            <a:r>
              <a:rPr lang="ru-RU" sz="2400" dirty="0"/>
              <a:t> - </a:t>
            </a:r>
            <a:r>
              <a:rPr lang="ru-RU" sz="2400" dirty="0" err="1"/>
              <a:t>чавуну</a:t>
            </a:r>
            <a:r>
              <a:rPr lang="ru-RU" sz="2400" dirty="0"/>
              <a:t>, шлаку та доменного газу (рис. </a:t>
            </a:r>
            <a:r>
              <a:rPr lang="ru-RU" sz="2400" dirty="0" smtClean="0"/>
              <a:t>1). </a:t>
            </a:r>
            <a:r>
              <a:rPr lang="ru-RU" sz="2400" dirty="0"/>
              <a:t>До доменного </a:t>
            </a:r>
            <a:r>
              <a:rPr lang="ru-RU" sz="2400" dirty="0" err="1"/>
              <a:t>процесу</a:t>
            </a:r>
            <a:r>
              <a:rPr lang="ru-RU" sz="2400" dirty="0"/>
              <a:t> </a:t>
            </a:r>
            <a:r>
              <a:rPr lang="ru-RU" sz="2400" dirty="0" err="1"/>
              <a:t>належить</a:t>
            </a:r>
            <a:r>
              <a:rPr lang="ru-RU" sz="2400" dirty="0"/>
              <a:t>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/>
              <a:t>виробництво</a:t>
            </a:r>
            <a:r>
              <a:rPr lang="ru-RU" sz="2400" dirty="0"/>
              <a:t> </a:t>
            </a:r>
            <a:r>
              <a:rPr lang="ru-RU" sz="2400" dirty="0" err="1"/>
              <a:t>кам'яновугільного</a:t>
            </a:r>
            <a:r>
              <a:rPr lang="ru-RU" sz="2400" dirty="0"/>
              <a:t> коксу - основного </a:t>
            </a:r>
            <a:r>
              <a:rPr lang="ru-RU" sz="2400" dirty="0" err="1"/>
              <a:t>палива</a:t>
            </a:r>
            <a:r>
              <a:rPr lang="ru-RU" sz="2400" dirty="0"/>
              <a:t> для </a:t>
            </a:r>
            <a:r>
              <a:rPr lang="ru-RU" sz="2400" dirty="0" err="1"/>
              <a:t>доменної</a:t>
            </a:r>
            <a:r>
              <a:rPr lang="ru-RU" sz="2400" dirty="0"/>
              <a:t> плавки </a:t>
            </a:r>
            <a:r>
              <a:rPr lang="ru-RU" sz="2400" dirty="0" err="1"/>
              <a:t>чавуну</a:t>
            </a:r>
            <a:r>
              <a:rPr lang="ru-RU" sz="2400" dirty="0"/>
              <a:t>.</a:t>
            </a:r>
          </a:p>
          <a:p>
            <a:endParaRPr lang="ru-RU" dirty="0"/>
          </a:p>
        </p:txBody>
      </p:sp>
      <p:pic>
        <p:nvPicPr>
          <p:cNvPr id="5122" name="Picture 2" descr="Чавун - Sciencechemistr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22"/>
          <a:stretch/>
        </p:blipFill>
        <p:spPr bwMode="auto">
          <a:xfrm>
            <a:off x="5292080" y="3743058"/>
            <a:ext cx="3570941" cy="297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Металургія повного циклу (виробництво чавуну, сталі прокату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67"/>
          <a:stretch/>
        </p:blipFill>
        <p:spPr bwMode="auto">
          <a:xfrm>
            <a:off x="539552" y="4110871"/>
            <a:ext cx="4504418" cy="233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2751118" y="5639418"/>
            <a:ext cx="484095" cy="3098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7834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Чавун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високовуглецевий</a:t>
            </a:r>
            <a:r>
              <a:rPr lang="ru-RU" dirty="0"/>
              <a:t> нековкий сплав </a:t>
            </a:r>
            <a:r>
              <a:rPr lang="ru-RU" dirty="0" err="1"/>
              <a:t>заліза</a:t>
            </a:r>
            <a:r>
              <a:rPr lang="ru-RU" dirty="0"/>
              <a:t> з </a:t>
            </a:r>
            <a:r>
              <a:rPr lang="ru-RU" dirty="0" err="1"/>
              <a:t>вуглецем</a:t>
            </a:r>
            <a:r>
              <a:rPr lang="ru-RU" dirty="0"/>
              <a:t>, </a:t>
            </a:r>
            <a:r>
              <a:rPr lang="ru-RU" dirty="0" err="1"/>
              <a:t>містить</a:t>
            </a:r>
            <a:r>
              <a:rPr lang="ru-RU" dirty="0"/>
              <a:t> у </a:t>
            </a:r>
            <a:r>
              <a:rPr lang="ru-RU" dirty="0" err="1"/>
              <a:t>собі</a:t>
            </a:r>
            <a:r>
              <a:rPr lang="ru-RU" dirty="0"/>
              <a:t> 2,14-6,3% С,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домішки</a:t>
            </a:r>
            <a:r>
              <a:rPr lang="ru-RU" dirty="0"/>
              <a:t> </a:t>
            </a:r>
            <a:r>
              <a:rPr lang="ru-RU" dirty="0" err="1"/>
              <a:t>Мп</a:t>
            </a:r>
            <a:r>
              <a:rPr lang="ru-RU" dirty="0"/>
              <a:t> - до 3%, </a:t>
            </a:r>
            <a:r>
              <a:rPr lang="ru-RU" dirty="0" err="1"/>
              <a:t>Si</a:t>
            </a:r>
            <a:r>
              <a:rPr lang="ru-RU" dirty="0"/>
              <a:t> - до 4,5%, S - до 0,12%, P - до 2,5 </a:t>
            </a:r>
            <a:r>
              <a:rPr lang="ru-RU" dirty="0" err="1"/>
              <a:t>відсотків</a:t>
            </a:r>
            <a:r>
              <a:rPr lang="ru-RU" dirty="0"/>
              <a:t>. </a:t>
            </a:r>
            <a:r>
              <a:rPr lang="ru-RU" dirty="0" err="1"/>
              <a:t>Чавун</a:t>
            </a:r>
            <a:r>
              <a:rPr lang="ru-RU" dirty="0"/>
              <a:t> - </a:t>
            </a:r>
            <a:r>
              <a:rPr lang="ru-RU" dirty="0" err="1"/>
              <a:t>найважливіший</a:t>
            </a:r>
            <a:r>
              <a:rPr lang="ru-RU" dirty="0"/>
              <a:t> </a:t>
            </a:r>
            <a:r>
              <a:rPr lang="ru-RU" dirty="0" err="1"/>
              <a:t>первинний</a:t>
            </a:r>
            <a:r>
              <a:rPr lang="ru-RU" dirty="0"/>
              <a:t> продукт </a:t>
            </a:r>
            <a:r>
              <a:rPr lang="ru-RU" dirty="0" err="1"/>
              <a:t>металургії</a:t>
            </a:r>
            <a:r>
              <a:rPr lang="ru-RU" dirty="0"/>
              <a:t>, </a:t>
            </a:r>
            <a:r>
              <a:rPr lang="ru-RU" dirty="0" err="1"/>
              <a:t>частка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в </a:t>
            </a:r>
            <a:r>
              <a:rPr lang="ru-RU" dirty="0" err="1"/>
              <a:t>сучасному</a:t>
            </a:r>
            <a:r>
              <a:rPr lang="ru-RU" dirty="0"/>
              <a:t> </a:t>
            </a:r>
            <a:r>
              <a:rPr lang="ru-RU" dirty="0" err="1"/>
              <a:t>машинобудуванні</a:t>
            </a:r>
            <a:r>
              <a:rPr lang="ru-RU" dirty="0"/>
              <a:t> становить 75%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загальної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 заготовок. </a:t>
            </a:r>
          </a:p>
        </p:txBody>
      </p:sp>
      <p:pic>
        <p:nvPicPr>
          <p:cNvPr id="6146" name="Picture 2" descr="Чавун ливарний Л3, Л4 купити в Донець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885" y="3140483"/>
            <a:ext cx="4129496" cy="30971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Архив Чавун, казан, баняк комплект.: 700 грн. - Посуда Борисполь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1574" y="3356992"/>
            <a:ext cx="3724268" cy="2232248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Выгнутая вниз стрелка 13"/>
          <p:cNvSpPr/>
          <p:nvPr/>
        </p:nvSpPr>
        <p:spPr>
          <a:xfrm rot="19627921">
            <a:off x="4597899" y="5641009"/>
            <a:ext cx="1935399" cy="931675"/>
          </a:xfrm>
          <a:prstGeom prst="curved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9785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2400" dirty="0" err="1"/>
              <a:t>Чавун</a:t>
            </a:r>
            <a:r>
              <a:rPr lang="ru-RU" sz="2400" dirty="0"/>
              <a:t>, </a:t>
            </a:r>
            <a:r>
              <a:rPr lang="ru-RU" sz="2400" dirty="0" err="1"/>
              <a:t>отриманий</a:t>
            </a:r>
            <a:r>
              <a:rPr lang="ru-RU" sz="2400" dirty="0"/>
              <a:t> з </a:t>
            </a:r>
            <a:r>
              <a:rPr lang="ru-RU" sz="2400" dirty="0" err="1"/>
              <a:t>доменних</a:t>
            </a:r>
            <a:r>
              <a:rPr lang="ru-RU" sz="2400" dirty="0"/>
              <a:t> печей, </a:t>
            </a:r>
            <a:r>
              <a:rPr lang="ru-RU" sz="2400" dirty="0" err="1"/>
              <a:t>поділяють</a:t>
            </a:r>
            <a:r>
              <a:rPr lang="ru-RU" sz="2400" dirty="0"/>
              <a:t> на </a:t>
            </a:r>
            <a:r>
              <a:rPr lang="ru-RU" sz="2400" dirty="0" err="1"/>
              <a:t>переробний</a:t>
            </a:r>
            <a:r>
              <a:rPr lang="ru-RU" sz="2400" dirty="0"/>
              <a:t>, </a:t>
            </a:r>
            <a:r>
              <a:rPr lang="ru-RU" sz="2400" dirty="0" err="1"/>
              <a:t>ливарний</a:t>
            </a:r>
            <a:r>
              <a:rPr lang="ru-RU" sz="2400" dirty="0"/>
              <a:t> та </a:t>
            </a:r>
            <a:r>
              <a:rPr lang="ru-RU" sz="2400" dirty="0" err="1"/>
              <a:t>феросплав</a:t>
            </a:r>
            <a:r>
              <a:rPr lang="ru-RU" sz="2400" dirty="0"/>
              <a:t> </a:t>
            </a:r>
            <a:r>
              <a:rPr lang="ru-RU" sz="2400" dirty="0" err="1"/>
              <a:t>доменний</a:t>
            </a:r>
            <a:r>
              <a:rPr lang="ru-RU" sz="2400" dirty="0"/>
              <a:t>.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547664" y="1556792"/>
            <a:ext cx="432048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6458191" y="1556792"/>
            <a:ext cx="418065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4211960" y="1556792"/>
            <a:ext cx="72008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70" name="Picture 2" descr="Чавун переробний ПЛ-1, ПЛ-2 купити в Дніпр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2772308" cy="37444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Чавун ливарний Харків ( Україна ) Донецьк, Дніпропетровськ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64323" y="3464057"/>
            <a:ext cx="3405547" cy="2270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Производство ферросплавов | Металлургический портал MetalSpace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27816" y="3284984"/>
            <a:ext cx="3744416" cy="273630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7906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2882</TotalTime>
  <Words>2485</Words>
  <Application>Microsoft Office PowerPoint</Application>
  <PresentationFormat>Экран (4:3)</PresentationFormat>
  <Paragraphs>195</Paragraphs>
  <Slides>48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Ясность</vt:lpstr>
      <vt:lpstr>ІДЗ з дисципліни«Техноекологія» Лекція № 4  Тема: Металургійний комплекс </vt:lpstr>
      <vt:lpstr>Зміст </vt:lpstr>
      <vt:lpstr>Слайд 3</vt:lpstr>
      <vt:lpstr>Комплекс складається з гірничовидобувної промисловості, чорної та кольорової металургії</vt:lpstr>
      <vt:lpstr>2. Чорна металургія </vt:lpstr>
      <vt:lpstr>Слайд 6</vt:lpstr>
      <vt:lpstr>2.1. Виробництво чавуну</vt:lpstr>
      <vt:lpstr>Слайд 8</vt:lpstr>
      <vt:lpstr>Слайд 9</vt:lpstr>
      <vt:lpstr>Слайд 10</vt:lpstr>
      <vt:lpstr>Слайд 11</vt:lpstr>
      <vt:lpstr>Слайд 12</vt:lpstr>
      <vt:lpstr>Слайд 13</vt:lpstr>
      <vt:lpstr> 2.2. Виробництво сталі 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3. Кольорова металургія</vt:lpstr>
      <vt:lpstr>Слайд 25</vt:lpstr>
      <vt:lpstr>Слайд 26</vt:lpstr>
      <vt:lpstr>Слайд 27</vt:lpstr>
      <vt:lpstr>Слайд 28</vt:lpstr>
      <vt:lpstr>Слайд 29</vt:lpstr>
      <vt:lpstr>4. Вплив металургійних виробництв на довкілля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4.2. Заходи охорони довкілля від шкідливого впливу підприємств чорної металургії  </vt:lpstr>
      <vt:lpstr>Слайд 40</vt:lpstr>
      <vt:lpstr>Слайд 41</vt:lpstr>
      <vt:lpstr>4.3. Заходи з охорони довкілля від впливу підприємств кольорової металургії.  </vt:lpstr>
      <vt:lpstr>Слайд 43</vt:lpstr>
      <vt:lpstr>Слайд 44</vt:lpstr>
      <vt:lpstr>Слайд 45</vt:lpstr>
      <vt:lpstr>Слайд 46</vt:lpstr>
      <vt:lpstr>Використані джерела: </vt:lpstr>
      <vt:lpstr>Дякую за увагу!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ІДЗ з дисципліни «Техноекологія» Лекція № 4  Тема: Металургійний комплекс </dc:title>
  <dc:creator>Настя</dc:creator>
  <cp:lastModifiedBy>Пользователь Windows</cp:lastModifiedBy>
  <cp:revision>84</cp:revision>
  <dcterms:created xsi:type="dcterms:W3CDTF">2020-03-28T16:09:44Z</dcterms:created>
  <dcterms:modified xsi:type="dcterms:W3CDTF">2021-02-21T13:49:57Z</dcterms:modified>
</cp:coreProperties>
</file>