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7" r:id="rId3"/>
    <p:sldId id="291" r:id="rId4"/>
    <p:sldId id="304" r:id="rId5"/>
    <p:sldId id="305" r:id="rId6"/>
    <p:sldId id="308" r:id="rId7"/>
    <p:sldId id="311" r:id="rId8"/>
    <p:sldId id="310" r:id="rId9"/>
    <p:sldId id="265" r:id="rId10"/>
    <p:sldId id="263" r:id="rId11"/>
    <p:sldId id="317" r:id="rId12"/>
    <p:sldId id="312" r:id="rId13"/>
    <p:sldId id="297" r:id="rId14"/>
    <p:sldId id="306" r:id="rId15"/>
    <p:sldId id="292" r:id="rId16"/>
    <p:sldId id="313" r:id="rId17"/>
    <p:sldId id="277" r:id="rId18"/>
    <p:sldId id="280" r:id="rId19"/>
    <p:sldId id="293" r:id="rId20"/>
    <p:sldId id="269" r:id="rId21"/>
    <p:sldId id="268" r:id="rId22"/>
    <p:sldId id="271" r:id="rId23"/>
    <p:sldId id="314" r:id="rId24"/>
    <p:sldId id="273" r:id="rId25"/>
    <p:sldId id="315" r:id="rId26"/>
    <p:sldId id="262" r:id="rId27"/>
    <p:sldId id="264" r:id="rId28"/>
    <p:sldId id="267" r:id="rId29"/>
    <p:sldId id="272" r:id="rId30"/>
    <p:sldId id="283" r:id="rId31"/>
    <p:sldId id="316" r:id="rId32"/>
    <p:sldId id="318" r:id="rId33"/>
    <p:sldId id="319" r:id="rId34"/>
    <p:sldId id="320" r:id="rId35"/>
    <p:sldId id="321" r:id="rId36"/>
    <p:sldId id="322" r:id="rId3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273301"/>
            <a:ext cx="10363200" cy="8592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7340" y="5189531"/>
            <a:ext cx="8534400" cy="83545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D68B1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65AA-E681-42A4-B42A-FB88B661B38A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E808-20A5-4108-979F-7CEA5E941C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6471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65AA-E681-42A4-B42A-FB88B661B38A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E808-20A5-4108-979F-7CEA5E941C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516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65AA-E681-42A4-B42A-FB88B661B38A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E808-20A5-4108-979F-7CEA5E941C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3756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65AA-E681-42A4-B42A-FB88B661B38A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E808-20A5-4108-979F-7CEA5E941C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5017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4360"/>
            <a:ext cx="109728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D68B1C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7361"/>
            <a:ext cx="10972800" cy="391880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65AA-E681-42A4-B42A-FB88B661B38A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E808-20A5-4108-979F-7CEA5E941C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021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473" y="274638"/>
            <a:ext cx="9354927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D68B1C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473" y="1443836"/>
            <a:ext cx="9354927" cy="427574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65AA-E681-42A4-B42A-FB88B661B38A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E808-20A5-4108-979F-7CEA5E941C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2003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65AA-E681-42A4-B42A-FB88B661B38A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E808-20A5-4108-979F-7CEA5E941C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910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65AA-E681-42A4-B42A-FB88B661B38A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E808-20A5-4108-979F-7CEA5E941C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0243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20" y="1038162"/>
            <a:ext cx="109728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D68B1C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8620" y="2207359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620" y="2837222"/>
            <a:ext cx="5386917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388" y="2207359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388" y="2837222"/>
            <a:ext cx="5389033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65AA-E681-42A4-B42A-FB88B661B38A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E808-20A5-4108-979F-7CEA5E941C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9804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65AA-E681-42A4-B42A-FB88B661B38A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E808-20A5-4108-979F-7CEA5E941C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3190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65AA-E681-42A4-B42A-FB88B661B38A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E808-20A5-4108-979F-7CEA5E941C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4171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65AA-E681-42A4-B42A-FB88B661B38A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E808-20A5-4108-979F-7CEA5E941C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8057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365AA-E681-42A4-B42A-FB88B661B38A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AE808-20A5-4108-979F-7CEA5E941C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344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8365" y="1551134"/>
            <a:ext cx="8534400" cy="835455"/>
          </a:xfrm>
        </p:spPr>
        <p:txBody>
          <a:bodyPr>
            <a:normAutofit/>
          </a:bodyPr>
          <a:lstStyle/>
          <a:p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Технологія приготування кави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C5690F-26F5-2CA5-8ADC-7166311D22CF}"/>
              </a:ext>
            </a:extLst>
          </p:cNvPr>
          <p:cNvSpPr txBox="1"/>
          <p:nvPr/>
        </p:nvSpPr>
        <p:spPr>
          <a:xfrm>
            <a:off x="624932" y="2911901"/>
            <a:ext cx="5471068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3200" dirty="0" err="1">
                <a:solidFill>
                  <a:schemeClr val="bg1"/>
                </a:solidFill>
              </a:rPr>
              <a:t>Різновиди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приготування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uk-UA" sz="3200" dirty="0">
                <a:solidFill>
                  <a:schemeClr val="bg1"/>
                </a:solidFill>
              </a:rPr>
              <a:t>кави</a:t>
            </a:r>
          </a:p>
          <a:p>
            <a:pPr marL="342900" indent="-342900">
              <a:buAutoNum type="arabicPeriod"/>
            </a:pPr>
            <a:r>
              <a:rPr lang="uk-UA" sz="3200" dirty="0">
                <a:solidFill>
                  <a:schemeClr val="bg1"/>
                </a:solidFill>
              </a:rPr>
              <a:t>Лате-арт</a:t>
            </a:r>
          </a:p>
          <a:p>
            <a:pPr marL="342900" indent="-342900">
              <a:buAutoNum type="arabicPeriod"/>
            </a:pPr>
            <a:r>
              <a:rPr lang="uk-UA" sz="3200" dirty="0">
                <a:solidFill>
                  <a:schemeClr val="bg1"/>
                </a:solidFill>
              </a:rPr>
              <a:t>Правила проведення дегустації кави</a:t>
            </a:r>
          </a:p>
          <a:p>
            <a:pPr marL="342900" indent="-342900">
              <a:buAutoNum type="arabicPeriod"/>
            </a:pP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2C7D03-A3A5-DDE9-BFD5-F8AA0F339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113" y="2561667"/>
            <a:ext cx="5471068" cy="381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33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691239"/>
            <a:ext cx="4136571" cy="3918803"/>
          </a:xfrm>
        </p:spPr>
        <p:txBody>
          <a:bodyPr>
            <a:norm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однієї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еспресо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гаряча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вода.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1" y="2207360"/>
            <a:ext cx="6662057" cy="439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83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A17004-5B1D-09A9-F780-71268B917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Романо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D39D06-A293-D946-F11F-80BABDC53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07361"/>
            <a:ext cx="5622388" cy="3918803"/>
          </a:xfrm>
        </p:spPr>
        <p:txBody>
          <a:bodyPr>
            <a:normAutofit fontScale="92500"/>
          </a:bodyPr>
          <a:lstStyle/>
          <a:p>
            <a:r>
              <a:rPr lang="ru-RU" dirty="0"/>
              <a:t>Кава романо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еспресо</a:t>
            </a:r>
            <a:r>
              <a:rPr lang="ru-RU" dirty="0"/>
              <a:t> з </a:t>
            </a:r>
            <a:r>
              <a:rPr lang="ru-RU" dirty="0" err="1"/>
              <a:t>лимонним</a:t>
            </a:r>
            <a:r>
              <a:rPr lang="ru-RU" dirty="0"/>
              <a:t> соком. До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кавових</a:t>
            </a:r>
            <a:r>
              <a:rPr lang="ru-RU" dirty="0"/>
              <a:t> </a:t>
            </a:r>
            <a:r>
              <a:rPr lang="ru-RU" dirty="0" err="1"/>
              <a:t>напоїв</a:t>
            </a:r>
            <a:r>
              <a:rPr lang="ru-RU" dirty="0"/>
              <a:t> </a:t>
            </a:r>
            <a:r>
              <a:rPr lang="ru-RU" dirty="0" err="1"/>
              <a:t>іноді</a:t>
            </a:r>
            <a:r>
              <a:rPr lang="ru-RU" dirty="0"/>
              <a:t> </a:t>
            </a:r>
            <a:r>
              <a:rPr lang="ru-RU" dirty="0" err="1"/>
              <a:t>подають</a:t>
            </a:r>
            <a:r>
              <a:rPr lang="ru-RU" dirty="0"/>
              <a:t> </a:t>
            </a:r>
            <a:r>
              <a:rPr lang="ru-RU" dirty="0" err="1"/>
              <a:t>скибочки</a:t>
            </a:r>
            <a:r>
              <a:rPr lang="ru-RU" dirty="0"/>
              <a:t> лимона, </a:t>
            </a:r>
            <a:r>
              <a:rPr lang="ru-RU" dirty="0" err="1"/>
              <a:t>але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для романо </a:t>
            </a:r>
            <a:r>
              <a:rPr lang="ru-RU" dirty="0" err="1"/>
              <a:t>лимонний</a:t>
            </a:r>
            <a:r>
              <a:rPr lang="ru-RU" dirty="0"/>
              <a:t> </a:t>
            </a:r>
            <a:r>
              <a:rPr lang="ru-RU" dirty="0" err="1"/>
              <a:t>сік</a:t>
            </a:r>
            <a:r>
              <a:rPr lang="ru-RU" dirty="0"/>
              <a:t> – </a:t>
            </a:r>
            <a:r>
              <a:rPr lang="ru-RU" dirty="0" err="1"/>
              <a:t>обов'язковий</a:t>
            </a:r>
            <a:r>
              <a:rPr lang="ru-RU" dirty="0"/>
              <a:t> </a:t>
            </a:r>
            <a:r>
              <a:rPr lang="ru-RU" dirty="0" err="1"/>
              <a:t>інгредієнт</a:t>
            </a:r>
            <a:r>
              <a:rPr lang="ru-RU" dirty="0"/>
              <a:t> і </a:t>
            </a:r>
            <a:r>
              <a:rPr lang="ru-RU" dirty="0" err="1"/>
              <a:t>родзинка</a:t>
            </a:r>
            <a:r>
              <a:rPr lang="ru-RU" dirty="0"/>
              <a:t> напою. Романо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римський</a:t>
            </a:r>
            <a:r>
              <a:rPr lang="ru-RU" dirty="0"/>
              <a:t> </a:t>
            </a:r>
            <a:r>
              <a:rPr lang="ru-RU" dirty="0" err="1"/>
              <a:t>еспресо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відрізняється</a:t>
            </a:r>
            <a:r>
              <a:rPr lang="ru-RU" dirty="0"/>
              <a:t> </a:t>
            </a:r>
            <a:r>
              <a:rPr lang="ru-RU" dirty="0" err="1"/>
              <a:t>оригінальним</a:t>
            </a:r>
            <a:r>
              <a:rPr lang="ru-RU" dirty="0"/>
              <a:t> смаком.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4A0F6C-304B-4C96-895F-A0FC135D9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177" y="511031"/>
            <a:ext cx="3446851" cy="29179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1124B9-71DB-269D-4630-F97058CDB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102" y="3888641"/>
            <a:ext cx="4102335" cy="245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41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Як правильно приготувати капучино лате та лате-макіато">
            <a:hlinkClick r:id="" action="ppaction://media"/>
            <a:extLst>
              <a:ext uri="{FF2B5EF4-FFF2-40B4-BE49-F238E27FC236}">
                <a16:creationId xmlns:a16="http://schemas.microsoft.com/office/drawing/2014/main" id="{784F8310-D364-7D1F-ED43-D09CFC93E7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7921" y="560705"/>
            <a:ext cx="8856157" cy="4981967"/>
          </a:xfrm>
        </p:spPr>
      </p:pic>
    </p:spTree>
    <p:extLst>
      <p:ext uri="{BB962C8B-B14F-4D97-AF65-F5344CB8AC3E}">
        <p14:creationId xmlns:p14="http://schemas.microsoft.com/office/powerpoint/2010/main" val="406258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1977" y="2008248"/>
            <a:ext cx="7577795" cy="44570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Кава «Капучино»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кава з молоком,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збитим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гарячу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густу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пінку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Молоко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збивають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того,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підсилити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смакові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візуальні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відчуття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кави. </a:t>
            </a:r>
          </a:p>
          <a:p>
            <a:pPr marL="0" indent="0">
              <a:buNone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Точний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напою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невідомий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припускається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капучіно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17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"капучино" ("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cappuccino"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італійською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кольором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коричневий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темно/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брудно-червоний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Так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Італії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ходу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латинь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засновані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колір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широко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прославився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церковному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розшаруванню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1520-х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появі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«Ордена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Капуцинів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офіційно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Папою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Римським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1528 р. 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79593D-E254-8D00-3FEF-8CBA42580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788" y="2446453"/>
            <a:ext cx="3859235" cy="257219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363F369-6030-5F14-FC2D-A7EA5636D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1" y="1199762"/>
            <a:ext cx="10972800" cy="1143000"/>
          </a:xfrm>
        </p:spPr>
        <p:txBody>
          <a:bodyPr>
            <a:no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Капучино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067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AA3AF23-5492-1AE4-2A4D-2A6EBA7BD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50277"/>
            <a:ext cx="7842283" cy="6441142"/>
          </a:xfrm>
        </p:spPr>
        <p:txBody>
          <a:bodyPr>
            <a:noAutofit/>
          </a:bodyPr>
          <a:lstStyle/>
          <a:p>
            <a:r>
              <a:rPr lang="uk-UA" sz="1600" dirty="0" err="1"/>
              <a:t>Капучино</a:t>
            </a:r>
            <a:r>
              <a:rPr lang="uk-UA" sz="1600" dirty="0"/>
              <a:t> – кава з класичної італійської кухні, хоча схожі назви і рецепти існують і в інших кухнях. У Відні, Австрія, наприклад, існує напій "</a:t>
            </a:r>
            <a:r>
              <a:rPr lang="en-US" sz="1600" dirty="0" err="1"/>
              <a:t>Kapuziner</a:t>
            </a:r>
            <a:r>
              <a:rPr lang="en-US" sz="1600" dirty="0"/>
              <a:t>", </a:t>
            </a:r>
            <a:r>
              <a:rPr lang="uk-UA" sz="1600" dirty="0"/>
              <a:t>що з'явився в 18 столітті і оспорює право країни зародження у Італії. Хоча його рецепт відрізняється від усіма визнаної класики-в нього входять збиті вершки і спеції. </a:t>
            </a:r>
          </a:p>
          <a:p>
            <a:endParaRPr lang="uk-UA" sz="1600" dirty="0"/>
          </a:p>
          <a:p>
            <a:r>
              <a:rPr lang="uk-UA" sz="1600" dirty="0"/>
              <a:t>А класика готується так:</a:t>
            </a:r>
          </a:p>
          <a:p>
            <a:endParaRPr lang="uk-UA" sz="1600" dirty="0"/>
          </a:p>
          <a:p>
            <a:r>
              <a:rPr lang="uk-UA" sz="1600" dirty="0"/>
              <a:t>Чашка, в яку буде наливатися напій, повинна бути товстостінної і теплою. І зовсім необов'язково нагадує всім нам звичну чашку, так як в самій Італії для </a:t>
            </a:r>
            <a:r>
              <a:rPr lang="uk-UA" sz="1600" dirty="0" err="1"/>
              <a:t>капучино</a:t>
            </a:r>
            <a:r>
              <a:rPr lang="uk-UA" sz="1600" dirty="0"/>
              <a:t> придумана «</a:t>
            </a:r>
            <a:r>
              <a:rPr lang="uk-UA" sz="1600" dirty="0" err="1"/>
              <a:t>тацца</a:t>
            </a:r>
            <a:r>
              <a:rPr lang="uk-UA" sz="1600" dirty="0"/>
              <a:t>» – чаша на ніжці, що нагадує церковну, використовувану для причастя, що виготовляється з металу, глини або скла;</a:t>
            </a:r>
          </a:p>
          <a:p>
            <a:r>
              <a:rPr lang="uk-UA" sz="1600" dirty="0"/>
              <a:t>У </a:t>
            </a:r>
            <a:r>
              <a:rPr lang="uk-UA" sz="1600" dirty="0" err="1"/>
              <a:t>кавомашині</a:t>
            </a:r>
            <a:r>
              <a:rPr lang="uk-UA" sz="1600" dirty="0"/>
              <a:t> готується 1 стандартна порція </a:t>
            </a:r>
            <a:r>
              <a:rPr lang="uk-UA" sz="1600" dirty="0" err="1"/>
              <a:t>еспресо</a:t>
            </a:r>
            <a:r>
              <a:rPr lang="uk-UA" sz="1600" dirty="0"/>
              <a:t>;</a:t>
            </a:r>
          </a:p>
          <a:p>
            <a:r>
              <a:rPr lang="uk-UA" sz="1600" dirty="0"/>
              <a:t>Паром спінюється молоко. В процесі воно нагрівається до 65°, в результаті чого знаходить додаткову солодкість, тому що лактоза розпадається на галактозу і глюкозу. </a:t>
            </a:r>
            <a:r>
              <a:rPr lang="ru-RU" sz="1600" dirty="0"/>
              <a:t>Для </a:t>
            </a:r>
            <a:r>
              <a:rPr lang="ru-RU" sz="1600" dirty="0" err="1"/>
              <a:t>одержання</a:t>
            </a:r>
            <a:r>
              <a:rPr lang="ru-RU" sz="1600" dirty="0"/>
              <a:t> </a:t>
            </a:r>
            <a:r>
              <a:rPr lang="ru-RU" sz="1600" dirty="0" err="1"/>
              <a:t>гарної</a:t>
            </a:r>
            <a:r>
              <a:rPr lang="ru-RU" sz="1600" dirty="0"/>
              <a:t> </a:t>
            </a:r>
            <a:r>
              <a:rPr lang="ru-RU" sz="1600" dirty="0" err="1"/>
              <a:t>молочної</a:t>
            </a:r>
            <a:r>
              <a:rPr lang="ru-RU" sz="1600" dirty="0"/>
              <a:t> </a:t>
            </a:r>
            <a:r>
              <a:rPr lang="ru-RU" sz="1600" dirty="0" err="1"/>
              <a:t>пінки</a:t>
            </a:r>
            <a:r>
              <a:rPr lang="ru-RU" sz="1600" dirty="0"/>
              <a:t> в </a:t>
            </a:r>
            <a:r>
              <a:rPr lang="ru-RU" sz="1600" dirty="0" err="1"/>
              <a:t>кавамашинах</a:t>
            </a:r>
            <a:r>
              <a:rPr lang="ru-RU" sz="1600" dirty="0"/>
              <a:t> є </a:t>
            </a:r>
            <a:r>
              <a:rPr lang="ru-RU" sz="1600" dirty="0" err="1"/>
              <a:t>спеціальна</a:t>
            </a:r>
            <a:r>
              <a:rPr lang="ru-RU" sz="1600" dirty="0"/>
              <a:t> </a:t>
            </a:r>
            <a:r>
              <a:rPr lang="ru-RU" sz="1600" dirty="0" err="1"/>
              <a:t>паровідвідна</a:t>
            </a:r>
            <a:r>
              <a:rPr lang="ru-RU" sz="1600" dirty="0"/>
              <a:t> трубочка з насадкою, через яку </a:t>
            </a:r>
            <a:r>
              <a:rPr lang="ru-RU" sz="1600" dirty="0" err="1"/>
              <a:t>під</a:t>
            </a:r>
            <a:r>
              <a:rPr lang="ru-RU" sz="1600" dirty="0"/>
              <a:t> </a:t>
            </a:r>
            <a:r>
              <a:rPr lang="ru-RU" sz="1600" dirty="0" err="1"/>
              <a:t>тиском</a:t>
            </a:r>
            <a:r>
              <a:rPr lang="ru-RU" sz="1600" dirty="0"/>
              <a:t> </a:t>
            </a:r>
            <a:r>
              <a:rPr lang="ru-RU" sz="1600" dirty="0" err="1"/>
              <a:t>проганяється</a:t>
            </a:r>
            <a:r>
              <a:rPr lang="ru-RU" sz="1600" dirty="0"/>
              <a:t> пара. Перемкнувши </a:t>
            </a:r>
            <a:r>
              <a:rPr lang="ru-RU" sz="1600" dirty="0" err="1"/>
              <a:t>кавоварку</a:t>
            </a:r>
            <a:r>
              <a:rPr lang="ru-RU" sz="1600" dirty="0"/>
              <a:t> в режим «капучино» </a:t>
            </a:r>
            <a:r>
              <a:rPr lang="ru-RU" sz="1600" dirty="0" err="1"/>
              <a:t>або</a:t>
            </a:r>
            <a:r>
              <a:rPr lang="ru-RU" sz="1600" dirty="0"/>
              <a:t> «пара», трубочка </a:t>
            </a:r>
            <a:r>
              <a:rPr lang="ru-RU" sz="1600" dirty="0" err="1"/>
              <a:t>спрямовується</a:t>
            </a:r>
            <a:r>
              <a:rPr lang="ru-RU" sz="1600" dirty="0"/>
              <a:t> в склянку з молоком.</a:t>
            </a:r>
            <a:endParaRPr lang="uk-UA" sz="1600" dirty="0"/>
          </a:p>
          <a:p>
            <a:r>
              <a:rPr lang="uk-UA" sz="1600" dirty="0"/>
              <a:t>Молоко додається в каву, звичайним доливанням або створенням малюнка, що буде називатися «</a:t>
            </a:r>
            <a:r>
              <a:rPr lang="uk-UA" sz="1600" dirty="0" err="1"/>
              <a:t>латте</a:t>
            </a:r>
            <a:r>
              <a:rPr lang="uk-UA" sz="1600" dirty="0"/>
              <a:t>-арт». Це формує готове </a:t>
            </a:r>
            <a:r>
              <a:rPr lang="uk-UA" sz="1600" dirty="0" err="1"/>
              <a:t>капучино</a:t>
            </a:r>
            <a:r>
              <a:rPr lang="uk-UA" sz="1600" dirty="0"/>
              <a:t>. Ємність чашки для </a:t>
            </a:r>
            <a:r>
              <a:rPr lang="uk-UA" sz="1600" dirty="0" err="1"/>
              <a:t>капучино</a:t>
            </a:r>
            <a:r>
              <a:rPr lang="uk-UA" sz="1600" dirty="0"/>
              <a:t> не перевищує 210 мл, але це не означає, що весь обсяг заповнюється. Середня порція Еспресо - 30 мл, і додається обсяг молока плюс-мінус такий же.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9EB698-4D0D-41A5-6FFA-17DA95895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063" y="3569677"/>
            <a:ext cx="3859102" cy="28714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2F1C69-49F7-4F57-AF5C-7E43B3FB5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277" y="206326"/>
            <a:ext cx="3222674" cy="322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41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655" y="731836"/>
            <a:ext cx="10972800" cy="1143000"/>
          </a:xfrm>
        </p:spPr>
        <p:txBody>
          <a:bodyPr>
            <a:no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Лате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772529"/>
            <a:ext cx="7296443" cy="43536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Кава «Лате»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дослівно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означає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«молоко»).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Готують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сортів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кави. До складу кави «Лате» 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інгредієнт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входить одна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Еспресо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молока з невеликим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додаванням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посипати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шоколадом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корицею.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ізниця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між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латте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капучино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яку важливо запам'ятати - пропорції кави у цих напоях.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Капучино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робиться в пропорції 1:1:1 (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еспресо:молоко:пінка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а в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латте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інше співвідношення - 1:2:1 (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еспресо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молоко: пінка).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3E8B93-561B-8060-DCA0-CCAA6E440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3104" y="1022970"/>
            <a:ext cx="2483241" cy="20362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30F741-588A-D28B-08E7-65EB3974E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9609" y="3501769"/>
            <a:ext cx="2962791" cy="296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78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009D3D-4145-CA0E-39CA-61FA752BA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23" y="0"/>
            <a:ext cx="10972800" cy="1143000"/>
          </a:xfrm>
        </p:spPr>
        <p:txBody>
          <a:bodyPr/>
          <a:lstStyle/>
          <a:p>
            <a:r>
              <a:rPr lang="uk-UA" dirty="0"/>
              <a:t>Лате-</a:t>
            </a:r>
            <a:r>
              <a:rPr lang="uk-UA" dirty="0" err="1"/>
              <a:t>макіато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089D69-1A44-8A60-CF1F-392C02B43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246" y="1280160"/>
            <a:ext cx="6916615" cy="4846003"/>
          </a:xfrm>
        </p:spPr>
        <p:txBody>
          <a:bodyPr>
            <a:normAutofit/>
          </a:bodyPr>
          <a:lstStyle/>
          <a:p>
            <a:r>
              <a:rPr lang="uk-UA" sz="2400" dirty="0"/>
              <a:t>Лате-</a:t>
            </a:r>
            <a:r>
              <a:rPr lang="uk-UA" sz="2400" dirty="0" err="1"/>
              <a:t>макіато</a:t>
            </a:r>
            <a:r>
              <a:rPr lang="uk-UA" sz="2400" dirty="0"/>
              <a:t> (</a:t>
            </a:r>
            <a:r>
              <a:rPr lang="uk-UA" sz="2400" dirty="0" err="1"/>
              <a:t>італ</a:t>
            </a:r>
            <a:r>
              <a:rPr lang="uk-UA" sz="2400" dirty="0"/>
              <a:t>. </a:t>
            </a:r>
            <a:r>
              <a:rPr lang="en-US" sz="2400" dirty="0"/>
              <a:t>latte macchiato — «</a:t>
            </a:r>
            <a:r>
              <a:rPr lang="uk-UA" sz="2400" dirty="0"/>
              <a:t>заплямоване молоко») — гарячий напій на основі кави, що готується шляхом вливання в молоко кави </a:t>
            </a:r>
            <a:r>
              <a:rPr lang="uk-UA" sz="2400" dirty="0" err="1"/>
              <a:t>еспресо</a:t>
            </a:r>
            <a:r>
              <a:rPr lang="uk-UA" sz="2400" dirty="0"/>
              <a:t> в пропорції 3:1. Італійське </a:t>
            </a:r>
            <a:r>
              <a:rPr lang="en-US" sz="2400" dirty="0"/>
              <a:t>macchia </a:t>
            </a:r>
            <a:r>
              <a:rPr lang="uk-UA" sz="2400" dirty="0"/>
              <a:t>означає маленьку плямку кави, що залишається на поверхні молочної піни.</a:t>
            </a:r>
          </a:p>
          <a:p>
            <a:pPr marL="0" indent="0">
              <a:buNone/>
            </a:pPr>
            <a:endParaRPr lang="uk-UA" sz="2400" dirty="0"/>
          </a:p>
          <a:p>
            <a:r>
              <a:rPr lang="uk-UA" sz="2400" dirty="0"/>
              <a:t>Відмінність між лате </a:t>
            </a:r>
            <a:r>
              <a:rPr lang="uk-UA" sz="2400" dirty="0" err="1"/>
              <a:t>макіато</a:t>
            </a:r>
            <a:r>
              <a:rPr lang="uk-UA" sz="2400" dirty="0"/>
              <a:t> і лате полягає в порядку наливання кави у чашку або склянку. У лате </a:t>
            </a:r>
            <a:r>
              <a:rPr lang="uk-UA" sz="2400" dirty="0" err="1"/>
              <a:t>макіато</a:t>
            </a:r>
            <a:r>
              <a:rPr lang="uk-UA" sz="2400" dirty="0"/>
              <a:t> спочатку підігрівається молоко, а потім до нього додається </a:t>
            </a:r>
            <a:r>
              <a:rPr lang="uk-UA" sz="2400" dirty="0" err="1"/>
              <a:t>еспресо</a:t>
            </a:r>
            <a:r>
              <a:rPr lang="uk-UA" sz="2400" dirty="0"/>
              <a:t>. У </a:t>
            </a:r>
            <a:r>
              <a:rPr lang="uk-UA" sz="2400" dirty="0" err="1"/>
              <a:t>латте</a:t>
            </a:r>
            <a:r>
              <a:rPr lang="uk-UA" sz="2400" dirty="0"/>
              <a:t> ж ви додаєте молоко до свого </a:t>
            </a:r>
            <a:r>
              <a:rPr lang="uk-UA" sz="2400" dirty="0" err="1"/>
              <a:t>еспресо</a:t>
            </a:r>
            <a:r>
              <a:rPr lang="uk-UA" sz="2400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388198-512E-3DFC-1668-98A4F2C2D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0411" y="545856"/>
            <a:ext cx="3553344" cy="26615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75E2C9-FE09-48A1-3C58-5DA500784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0411" y="3650565"/>
            <a:ext cx="3567062" cy="266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76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Мокачино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2653" y="2474104"/>
            <a:ext cx="5123542" cy="3918803"/>
          </a:xfrm>
        </p:spPr>
        <p:txBody>
          <a:bodyPr>
            <a:normAutofit/>
          </a:bodyPr>
          <a:lstStyle/>
          <a:p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Мокачино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(мокко) - різновид лате, що включає додатковий інгредієнт - шоколад (у вигляді какао-порошку, сиропу або гарячого шоколаду).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42" y="2207360"/>
            <a:ext cx="6313715" cy="439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31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Раф-кава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9457" y="2207361"/>
            <a:ext cx="5025514" cy="391880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Раф-кава 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готується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шляхом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нагрітих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парою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вершків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невеликою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(0,5 см)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одиночну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порцію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еспресо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лате -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ванільного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цукру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вершків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молока. Часто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сиропом.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956" y="2131549"/>
            <a:ext cx="6102587" cy="407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2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Флет-вайт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5139" y="2403357"/>
            <a:ext cx="5383236" cy="39188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Флет-вайт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англ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flat white, «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плоский білий») — кавовий напій родом з Австралії, придуманий у 1980-х роках. Найчастіше, готується шляхом додавання спіненого молока з мінімальною кількістю піни в подвійну порцію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еспресо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флет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вайті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кави більше, а молока менше. Правильні пропорції: 110 мл молока і подвійна порція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еспресо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допіо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а це 60 мл. Піна в напою має бути зовсім крихітною, рівною.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7E90A7-07B5-7015-2FC2-F07D70E96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193" y="356192"/>
            <a:ext cx="3437207" cy="24111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1B1BCE-CA9A-3433-D838-1B7ED9372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837" y="2882852"/>
            <a:ext cx="5824024" cy="378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41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ро класичну чорну каву. Еспресо ристрето лунго. Влад для KREDENS CAFE">
            <a:hlinkClick r:id="" action="ppaction://media"/>
            <a:extLst>
              <a:ext uri="{FF2B5EF4-FFF2-40B4-BE49-F238E27FC236}">
                <a16:creationId xmlns:a16="http://schemas.microsoft.com/office/drawing/2014/main" id="{227537AF-4A23-A445-F0F9-AFF2EDBEE93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492" y="687314"/>
            <a:ext cx="8381016" cy="4714680"/>
          </a:xfrm>
        </p:spPr>
      </p:pic>
    </p:spTree>
    <p:extLst>
      <p:ext uri="{BB962C8B-B14F-4D97-AF65-F5344CB8AC3E}">
        <p14:creationId xmlns:p14="http://schemas.microsoft.com/office/powerpoint/2010/main" val="52757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8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Кортадо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2207361"/>
            <a:ext cx="5637599" cy="3918803"/>
          </a:xfrm>
        </p:spPr>
        <p:txBody>
          <a:bodyPr>
            <a:normAutofit fontScale="92500"/>
          </a:bodyPr>
          <a:lstStyle/>
          <a:p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Кортадо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напій на основі кави і молока. Готується з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еспресо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із подальшим додаванням гарячого молока, в пропорціях 1:1. Подається в скляному посуді об'ємом 150-200 мл. Є також рецепти з додаванням згущеного молока або додаванням згущеного молока і збитих вершків.</a:t>
            </a: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Цей напій популярний в Іспанії і Португалії, а також по всій Латинській Америці, де його п'ють у другій половині дня. У Каталонії відомий як «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Тайат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Пінго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або «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Гарото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Португалії. На Кубі він відомий як «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Кортадіто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356" y="2207360"/>
            <a:ext cx="5335201" cy="44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46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Кава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по-віденськи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еспресо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 пана)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207361"/>
            <a:ext cx="3614057" cy="3918803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по-віденськи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кава, яка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еспресо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шапки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збитих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вершків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629" y="2207360"/>
            <a:ext cx="76200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63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Кава по-</a:t>
            </a:r>
            <a:r>
              <a:rPr lang="uk-U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ірландськи</a:t>
            </a: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691239"/>
            <a:ext cx="4354286" cy="3918803"/>
          </a:xfrm>
        </p:spPr>
        <p:txBody>
          <a:bodyPr>
            <a:norm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Готується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кави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вершків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коричневого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цукру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ірландського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віскі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86" y="2242458"/>
            <a:ext cx="6923314" cy="461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15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ва по-ірландськи">
            <a:hlinkClick r:id="" action="ppaction://media"/>
            <a:extLst>
              <a:ext uri="{FF2B5EF4-FFF2-40B4-BE49-F238E27FC236}">
                <a16:creationId xmlns:a16="http://schemas.microsoft.com/office/drawing/2014/main" id="{6057ADFD-1584-8267-0CC7-DD8C81D610E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8440" y="1167777"/>
            <a:ext cx="8039293" cy="4522446"/>
          </a:xfrm>
        </p:spPr>
      </p:pic>
    </p:spTree>
    <p:extLst>
      <p:ext uri="{BB962C8B-B14F-4D97-AF65-F5344CB8AC3E}">
        <p14:creationId xmlns:p14="http://schemas.microsoft.com/office/powerpoint/2010/main" val="53359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Кава по-турецьки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419297"/>
            <a:ext cx="4484914" cy="3918803"/>
          </a:xfrm>
        </p:spPr>
        <p:txBody>
          <a:bodyPr>
            <a:norm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вид кави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заварюється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джезві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як 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і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4" y="2207360"/>
            <a:ext cx="6952343" cy="434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39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Турецкий кофе на песке _ Турция _  Turkish Coffee Made With Hot Sand _">
            <a:hlinkClick r:id="" action="ppaction://media"/>
            <a:extLst>
              <a:ext uri="{FF2B5EF4-FFF2-40B4-BE49-F238E27FC236}">
                <a16:creationId xmlns:a16="http://schemas.microsoft.com/office/drawing/2014/main" id="{AC8F1831-0C9F-B8FA-2DFE-B37272BB10D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9378" y="940531"/>
            <a:ext cx="8173243" cy="4597799"/>
          </a:xfrm>
        </p:spPr>
      </p:pic>
    </p:spTree>
    <p:extLst>
      <p:ext uri="{BB962C8B-B14F-4D97-AF65-F5344CB8AC3E}">
        <p14:creationId xmlns:p14="http://schemas.microsoft.com/office/powerpoint/2010/main" val="424356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Айс</a:t>
            </a: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-лате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2481" y="2403150"/>
            <a:ext cx="4005376" cy="391880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Айс-лате 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різновид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методики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кави. Але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класичного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лате,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024" y="1815780"/>
            <a:ext cx="4005376" cy="470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45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Глясе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207361"/>
            <a:ext cx="5087816" cy="3918803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Глясе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фр.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glacé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крижаний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заморожений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кави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додаванням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морозива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Як посуд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склянку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фужер.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3362F8-24D7-8DAB-0947-196E54B8E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390" y="2343442"/>
            <a:ext cx="4031985" cy="308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15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Колд </a:t>
            </a:r>
            <a:r>
              <a:rPr lang="uk-U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брю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1" y="2207361"/>
            <a:ext cx="4637648" cy="3918803"/>
          </a:xfrm>
        </p:spPr>
        <p:txBody>
          <a:bodyPr>
            <a:norm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Колд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брю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кавовий напій, який готується за допомогою пропускання холодної води через шар кави або за рахунок довгого настоювання меленої кави в ледь теплій воді.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1A9EB1-F111-65A8-C82C-DFCD602A1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555" y="2207360"/>
            <a:ext cx="5846398" cy="391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86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Кава по-</a:t>
            </a:r>
            <a:r>
              <a:rPr lang="uk-U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тайськи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517" y="2207360"/>
            <a:ext cx="4760686" cy="3918803"/>
          </a:xfrm>
        </p:spPr>
        <p:txBody>
          <a:bodyPr>
            <a:normAutofit/>
          </a:bodyPr>
          <a:lstStyle/>
          <a:p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Ольєнг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(кава по-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тайськи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досить популярний кавовий коктейль із пряним смаком та тонізуючим ефектом. Для приготування 4-х порцій кави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ольєнг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потрібно: 400 мл міцної кави, 200 мл вершків, 70-80 мл згущеного молока, 8 чайних ложок цукру, 2 чайні ложки меленого кардамону, чверть чайної ложки меленого мигдалю і дрібно колотий лід.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87" y="2064684"/>
            <a:ext cx="6634842" cy="457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22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4143" y="260939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uk-UA" dirty="0"/>
              <a:t>Еспресо </a:t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8584" y="1458943"/>
            <a:ext cx="6907266" cy="5138118"/>
          </a:xfrm>
        </p:spPr>
        <p:txBody>
          <a:bodyPr>
            <a:normAutofit/>
          </a:bodyPr>
          <a:lstStyle/>
          <a:p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Приготування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кави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Еспресо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шістьох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холдера до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час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очікування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замовлень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холдер повинен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прогріватися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груба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помилка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тримати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робочому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мийці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Холдер для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кавомашини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портафільтр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"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ріжок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") —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знімна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кавового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аппарата, схожа на ложку.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кошик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 факту,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утримує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кавову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гущу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екстракції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еспресо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дозування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кави;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кавової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таблетки за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темпера (правильно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кавова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таблетка не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висипається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холдера). Темпер (англ.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tamper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трамбівка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 — маленький шматок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металу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пластику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деревини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приготування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кави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еспресо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064A95-9FD4-9120-7034-39340D3DD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271" y="260938"/>
            <a:ext cx="2652351" cy="24963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29068C-8972-6B46-D0C2-16481DB06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377" y="2286343"/>
            <a:ext cx="1632367" cy="22853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9B0527-B296-173B-6C1F-F09A46BCB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937" y="3612320"/>
            <a:ext cx="2690006" cy="269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80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Фрапе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2207361"/>
            <a:ext cx="4013199" cy="3918803"/>
          </a:xfrm>
        </p:spPr>
        <p:txBody>
          <a:bodyPr>
            <a:normAutofit/>
          </a:bodyPr>
          <a:lstStyle/>
          <a:p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Фрапе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готується за допомогою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шейкера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або міксера на основі однієї або двох порцій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еспресо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цукру і невеликої кількості води, що збиваються до утворення піни. Напій подається в скляному стакані з додаванням холодної води, льоду і молока.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799" y="2207360"/>
            <a:ext cx="6959601" cy="43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92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9A66FA-3256-6655-5093-087FAA007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953" y="0"/>
            <a:ext cx="4872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52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19820-1BC1-C44D-5B82-97201EA2B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Лате-арт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AFA77B-421A-2CD7-0B5B-4F9C36FC4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07361"/>
            <a:ext cx="6156960" cy="391880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Лате-арт – походить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італійського</a:t>
            </a:r>
            <a:r>
              <a:rPr lang="ru-RU" dirty="0"/>
              <a:t> «молоко» і «</a:t>
            </a:r>
            <a:r>
              <a:rPr lang="ru-RU" dirty="0" err="1"/>
              <a:t>мистецтво</a:t>
            </a:r>
            <a:r>
              <a:rPr lang="ru-RU" dirty="0"/>
              <a:t>». В широкому </a:t>
            </a:r>
            <a:r>
              <a:rPr lang="ru-RU" dirty="0" err="1"/>
              <a:t>розумінні</a:t>
            </a:r>
            <a:r>
              <a:rPr lang="ru-RU" dirty="0"/>
              <a:t> лате-арт –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малюнків</a:t>
            </a:r>
            <a:r>
              <a:rPr lang="ru-RU" dirty="0"/>
              <a:t>, </a:t>
            </a:r>
            <a:r>
              <a:rPr lang="ru-RU" dirty="0" err="1"/>
              <a:t>фігур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візерунків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молока </a:t>
            </a:r>
            <a:r>
              <a:rPr lang="ru-RU" dirty="0" err="1"/>
              <a:t>або</a:t>
            </a:r>
            <a:r>
              <a:rPr lang="ru-RU" dirty="0"/>
              <a:t> на </a:t>
            </a:r>
            <a:r>
              <a:rPr lang="ru-RU" dirty="0" err="1"/>
              <a:t>поверхні</a:t>
            </a:r>
            <a:r>
              <a:rPr lang="ru-RU" dirty="0"/>
              <a:t> молока.</a:t>
            </a:r>
          </a:p>
          <a:p>
            <a:r>
              <a:rPr lang="ru-RU" dirty="0" err="1"/>
              <a:t>Класичний</a:t>
            </a:r>
            <a:r>
              <a:rPr lang="ru-RU" dirty="0"/>
              <a:t> лате-арт,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зародився</a:t>
            </a:r>
            <a:r>
              <a:rPr lang="ru-RU" dirty="0"/>
              <a:t> в </a:t>
            </a:r>
            <a:r>
              <a:rPr lang="ru-RU" dirty="0" err="1"/>
              <a:t>Італії</a:t>
            </a:r>
            <a:r>
              <a:rPr lang="ru-RU" dirty="0"/>
              <a:t>, </a:t>
            </a:r>
            <a:r>
              <a:rPr lang="ru-RU" dirty="0" err="1"/>
              <a:t>базується</a:t>
            </a:r>
            <a:r>
              <a:rPr lang="ru-RU" dirty="0"/>
              <a:t> на </a:t>
            </a:r>
            <a:r>
              <a:rPr lang="ru-RU" dirty="0" err="1"/>
              <a:t>використанні</a:t>
            </a:r>
            <a:r>
              <a:rPr lang="ru-RU" dirty="0"/>
              <a:t> </a:t>
            </a:r>
            <a:r>
              <a:rPr lang="ru-RU" dirty="0" err="1"/>
              <a:t>спеціальної</a:t>
            </a:r>
            <a:r>
              <a:rPr lang="ru-RU" dirty="0"/>
              <a:t> </a:t>
            </a:r>
            <a:r>
              <a:rPr lang="ru-RU" dirty="0" err="1"/>
              <a:t>техніки</a:t>
            </a:r>
            <a:r>
              <a:rPr lang="ru-RU" dirty="0"/>
              <a:t> </a:t>
            </a:r>
            <a:r>
              <a:rPr lang="ru-RU" dirty="0" err="1"/>
              <a:t>вливання</a:t>
            </a:r>
            <a:r>
              <a:rPr lang="ru-RU" dirty="0"/>
              <a:t> </a:t>
            </a:r>
            <a:r>
              <a:rPr lang="ru-RU" dirty="0" err="1"/>
              <a:t>збитого</a:t>
            </a:r>
            <a:r>
              <a:rPr lang="ru-RU" dirty="0"/>
              <a:t> молока в чашку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приготування</a:t>
            </a:r>
            <a:r>
              <a:rPr lang="ru-RU" dirty="0"/>
              <a:t> кави «Капучино» і «Лате».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E33236-F656-5440-0274-C3B496B47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116" y="1907271"/>
            <a:ext cx="3768727" cy="376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62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7AFD48-9397-4D14-FEC8-D96085BAB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26096"/>
            <a:ext cx="10972800" cy="1143000"/>
          </a:xfrm>
        </p:spPr>
        <p:txBody>
          <a:bodyPr>
            <a:normAutofit/>
          </a:bodyPr>
          <a:lstStyle/>
          <a:p>
            <a:r>
              <a:rPr lang="ru-RU" dirty="0" err="1"/>
              <a:t>Малюнки</a:t>
            </a:r>
            <a:r>
              <a:rPr lang="ru-RU" dirty="0"/>
              <a:t> на </a:t>
            </a:r>
            <a:r>
              <a:rPr lang="ru-RU" dirty="0" err="1"/>
              <a:t>пінці</a:t>
            </a:r>
            <a:r>
              <a:rPr lang="ru-RU" dirty="0"/>
              <a:t> </a:t>
            </a:r>
            <a:r>
              <a:rPr lang="ru-RU" dirty="0" err="1"/>
              <a:t>отримують</a:t>
            </a:r>
            <a:r>
              <a:rPr lang="ru-RU" dirty="0"/>
              <a:t> </a:t>
            </a:r>
            <a:r>
              <a:rPr lang="ru-RU" dirty="0" err="1"/>
              <a:t>трьома</a:t>
            </a:r>
            <a:r>
              <a:rPr lang="ru-RU" dirty="0"/>
              <a:t> способами: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EF6D75-DF52-7237-D531-2B1E76C59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27275"/>
            <a:ext cx="10972800" cy="4198890"/>
          </a:xfrm>
        </p:spPr>
        <p:txBody>
          <a:bodyPr>
            <a:normAutofit/>
          </a:bodyPr>
          <a:lstStyle/>
          <a:p>
            <a:r>
              <a:rPr lang="uk-UA" dirty="0"/>
              <a:t>1. Трафаретна техніка найпростіша з усіх. Потрібен картонний кружечок з прорізами у вигляді певного малюнку. Ставимо його на чашку зверху та присипаємо тертим шоколадом, корицею, цукровою пудрою чи какао.</a:t>
            </a:r>
          </a:p>
          <a:p>
            <a:r>
              <a:rPr lang="uk-UA" dirty="0"/>
              <a:t>2. Гравірування (</a:t>
            </a:r>
            <a:r>
              <a:rPr lang="uk-UA" dirty="0" err="1"/>
              <a:t>пітчінг</a:t>
            </a:r>
            <a:r>
              <a:rPr lang="uk-UA" dirty="0"/>
              <a:t>)</a:t>
            </a:r>
            <a:r>
              <a:rPr lang="ru-RU" dirty="0"/>
              <a:t> </a:t>
            </a:r>
            <a:r>
              <a:rPr lang="ru-RU" dirty="0" err="1"/>
              <a:t>потребує</a:t>
            </a:r>
            <a:r>
              <a:rPr lang="ru-RU" dirty="0"/>
              <a:t> </a:t>
            </a:r>
            <a:r>
              <a:rPr lang="ru-RU" dirty="0" err="1"/>
              <a:t>застосування</a:t>
            </a:r>
            <a:r>
              <a:rPr lang="ru-RU" dirty="0"/>
              <a:t> </a:t>
            </a:r>
            <a:r>
              <a:rPr lang="ru-RU" dirty="0" err="1"/>
              <a:t>пітчера</a:t>
            </a:r>
            <a:r>
              <a:rPr lang="ru-RU" dirty="0"/>
              <a:t>. Молоко </a:t>
            </a:r>
            <a:r>
              <a:rPr lang="ru-RU" dirty="0" err="1"/>
              <a:t>поступово</a:t>
            </a:r>
            <a:r>
              <a:rPr lang="ru-RU" dirty="0"/>
              <a:t> </a:t>
            </a:r>
            <a:r>
              <a:rPr lang="ru-RU" dirty="0" err="1"/>
              <a:t>наливають</a:t>
            </a:r>
            <a:r>
              <a:rPr lang="ru-RU" dirty="0"/>
              <a:t> на </a:t>
            </a:r>
            <a:r>
              <a:rPr lang="ru-RU" dirty="0" err="1"/>
              <a:t>кавову</a:t>
            </a:r>
            <a:r>
              <a:rPr lang="ru-RU" dirty="0"/>
              <a:t> </a:t>
            </a:r>
            <a:r>
              <a:rPr lang="ru-RU" dirty="0" err="1"/>
              <a:t>поверхню</a:t>
            </a:r>
            <a:r>
              <a:rPr lang="ru-RU" dirty="0"/>
              <a:t>, </a:t>
            </a:r>
            <a:r>
              <a:rPr lang="ru-RU" dirty="0" err="1"/>
              <a:t>опускаючи</a:t>
            </a:r>
            <a:r>
              <a:rPr lang="ru-RU" dirty="0"/>
              <a:t> </a:t>
            </a:r>
            <a:r>
              <a:rPr lang="ru-RU" dirty="0" err="1"/>
              <a:t>пітчер</a:t>
            </a:r>
            <a:r>
              <a:rPr lang="ru-RU" dirty="0"/>
              <a:t> максимально </a:t>
            </a:r>
            <a:r>
              <a:rPr lang="ru-RU" dirty="0" err="1"/>
              <a:t>низько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воно</a:t>
            </a:r>
            <a:r>
              <a:rPr lang="ru-RU" dirty="0"/>
              <a:t> не тонуло, і </a:t>
            </a:r>
            <a:r>
              <a:rPr lang="ru-RU" dirty="0" err="1"/>
              <a:t>створюючи</a:t>
            </a:r>
            <a:r>
              <a:rPr lang="ru-RU" dirty="0"/>
              <a:t> </a:t>
            </a:r>
            <a:r>
              <a:rPr lang="ru-RU" dirty="0" err="1"/>
              <a:t>малюнок</a:t>
            </a:r>
            <a:r>
              <a:rPr lang="ru-RU" dirty="0"/>
              <a:t>.</a:t>
            </a:r>
          </a:p>
          <a:p>
            <a:r>
              <a:rPr lang="ru-RU" dirty="0"/>
              <a:t>3. </a:t>
            </a:r>
            <a:r>
              <a:rPr lang="ru-RU" dirty="0" err="1"/>
              <a:t>Етчінг</a:t>
            </a:r>
            <a:r>
              <a:rPr lang="ru-RU" dirty="0"/>
              <a:t> - </a:t>
            </a:r>
            <a:r>
              <a:rPr lang="ru-RU" dirty="0" err="1"/>
              <a:t>варіант</a:t>
            </a:r>
            <a:r>
              <a:rPr lang="ru-RU" dirty="0"/>
              <a:t> лате-арту з </a:t>
            </a:r>
            <a:r>
              <a:rPr lang="ru-RU" dirty="0" err="1"/>
              <a:t>використанням</a:t>
            </a:r>
            <a:r>
              <a:rPr lang="ru-RU" dirty="0"/>
              <a:t> зубочистки, </a:t>
            </a:r>
            <a:r>
              <a:rPr lang="ru-RU" dirty="0" err="1"/>
              <a:t>тонкої</a:t>
            </a:r>
            <a:r>
              <a:rPr lang="ru-RU" dirty="0"/>
              <a:t> </a:t>
            </a:r>
            <a:r>
              <a:rPr lang="ru-RU" dirty="0" err="1"/>
              <a:t>палички</a:t>
            </a:r>
            <a:r>
              <a:rPr lang="ru-RU" dirty="0"/>
              <a:t>, </a:t>
            </a:r>
            <a:r>
              <a:rPr lang="ru-RU" dirty="0" err="1"/>
              <a:t>спиці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, головне - </a:t>
            </a:r>
            <a:r>
              <a:rPr lang="ru-RU" dirty="0" err="1"/>
              <a:t>щось</a:t>
            </a:r>
            <a:r>
              <a:rPr lang="ru-RU" dirty="0"/>
              <a:t> </a:t>
            </a:r>
            <a:r>
              <a:rPr lang="ru-RU" dirty="0" err="1"/>
              <a:t>гостре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86434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истецтво Лате Арт та базові малюнки молоком!">
            <a:hlinkClick r:id="" action="ppaction://media"/>
            <a:extLst>
              <a:ext uri="{FF2B5EF4-FFF2-40B4-BE49-F238E27FC236}">
                <a16:creationId xmlns:a16="http://schemas.microsoft.com/office/drawing/2014/main" id="{8B4F42DB-11E9-B717-7C7F-1E82E6076DE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3046" y="785787"/>
            <a:ext cx="8005907" cy="4503665"/>
          </a:xfrm>
        </p:spPr>
      </p:pic>
    </p:spTree>
    <p:extLst>
      <p:ext uri="{BB962C8B-B14F-4D97-AF65-F5344CB8AC3E}">
        <p14:creationId xmlns:p14="http://schemas.microsoft.com/office/powerpoint/2010/main" val="105716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A49B1-F965-2CBD-8BA6-7C773806B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Дегустація кави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D4792A-3A39-7817-48C6-C9624EEE3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07361"/>
            <a:ext cx="6691532" cy="3918803"/>
          </a:xfrm>
        </p:spPr>
        <p:txBody>
          <a:bodyPr/>
          <a:lstStyle/>
          <a:p>
            <a:r>
              <a:rPr lang="ru-RU" dirty="0" err="1"/>
              <a:t>Капінг</a:t>
            </a:r>
            <a:r>
              <a:rPr lang="ru-RU" dirty="0"/>
              <a:t> – метод </a:t>
            </a:r>
            <a:r>
              <a:rPr lang="ru-RU" dirty="0" err="1"/>
              <a:t>дегустації</a:t>
            </a:r>
            <a:r>
              <a:rPr lang="ru-RU" dirty="0"/>
              <a:t> кави для </a:t>
            </a:r>
            <a:r>
              <a:rPr lang="ru-RU" dirty="0" err="1"/>
              <a:t>оцінки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смако-ароматичних</a:t>
            </a:r>
            <a:r>
              <a:rPr lang="ru-RU" dirty="0"/>
              <a:t> </a:t>
            </a:r>
            <a:r>
              <a:rPr lang="ru-RU" dirty="0" err="1"/>
              <a:t>властивостей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1673BF-684A-09E4-7F9C-14568E7F5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152432"/>
            <a:ext cx="5326965" cy="299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266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2DBF64-4916-99B6-AB4B-2635EEEA5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683" y="487586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оцінювати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дегустації</a:t>
            </a:r>
            <a:br>
              <a:rPr lang="ru-RU" dirty="0"/>
            </a:b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5FADF0-4A9B-F503-F632-FC8FA2591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38478"/>
            <a:ext cx="10972800" cy="4831936"/>
          </a:xfrm>
        </p:spPr>
        <p:txBody>
          <a:bodyPr>
            <a:normAutofit fontScale="92500"/>
          </a:bodyPr>
          <a:lstStyle/>
          <a:p>
            <a:r>
              <a:rPr lang="uk-UA" dirty="0"/>
              <a:t>1. Аромат. Професійні капери оцінюють інтенсивність аромату, і вона буває “слабкою”, “помірною” та “яскравою”.</a:t>
            </a:r>
          </a:p>
          <a:p>
            <a:r>
              <a:rPr lang="uk-UA" dirty="0"/>
              <a:t>2. Смак. Зазвичай фігурують такі терміни як “багатий”, “складний”, “збалансований”. Тобто ми надаємо оцінку характеристикам, які відчуваємо в каві: фруктові чи ягідні аромати, смаки горіхів, какао, карамелі та шоколаду тощо.</a:t>
            </a:r>
          </a:p>
          <a:p>
            <a:r>
              <a:rPr lang="uk-UA" dirty="0"/>
              <a:t>3. Кислотність. Висока, середня, низька.</a:t>
            </a:r>
          </a:p>
          <a:p>
            <a:r>
              <a:rPr lang="uk-UA" dirty="0"/>
              <a:t>4. </a:t>
            </a:r>
            <a:r>
              <a:rPr lang="ru-RU" dirty="0" err="1"/>
              <a:t>Щільність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. </a:t>
            </a:r>
            <a:r>
              <a:rPr lang="ru-RU" dirty="0" err="1"/>
              <a:t>Тіло</a:t>
            </a:r>
            <a:r>
              <a:rPr lang="ru-RU" dirty="0"/>
              <a:t> кави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текстура та </a:t>
            </a:r>
            <a:r>
              <a:rPr lang="ru-RU" dirty="0" err="1"/>
              <a:t>щільність</a:t>
            </a:r>
            <a:r>
              <a:rPr lang="ru-RU" dirty="0"/>
              <a:t>. </a:t>
            </a:r>
            <a:r>
              <a:rPr lang="ru-RU" dirty="0" err="1"/>
              <a:t>Рідка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густа.</a:t>
            </a:r>
          </a:p>
          <a:p>
            <a:r>
              <a:rPr lang="ru-RU" dirty="0"/>
              <a:t>5. </a:t>
            </a:r>
            <a:r>
              <a:rPr lang="ru-RU" dirty="0" err="1"/>
              <a:t>Післясмак</a:t>
            </a:r>
            <a:r>
              <a:rPr lang="ru-RU" dirty="0"/>
              <a:t>.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надає</a:t>
            </a:r>
            <a:r>
              <a:rPr lang="ru-RU" dirty="0"/>
              <a:t> </a:t>
            </a:r>
            <a:r>
              <a:rPr lang="ru-RU" dirty="0" err="1"/>
              <a:t>напоєві</a:t>
            </a:r>
            <a:r>
              <a:rPr lang="ru-RU" dirty="0"/>
              <a:t> “</a:t>
            </a:r>
            <a:r>
              <a:rPr lang="ru-RU" dirty="0" err="1"/>
              <a:t>родзинку</a:t>
            </a:r>
            <a:r>
              <a:rPr lang="ru-RU" dirty="0"/>
              <a:t>” та </a:t>
            </a:r>
            <a:r>
              <a:rPr lang="ru-RU" dirty="0" err="1"/>
              <a:t>змушує</a:t>
            </a:r>
            <a:r>
              <a:rPr lang="ru-RU" dirty="0"/>
              <a:t> вас </a:t>
            </a:r>
            <a:r>
              <a:rPr lang="ru-RU" dirty="0" err="1"/>
              <a:t>запам’ятати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. В </a:t>
            </a:r>
            <a:r>
              <a:rPr lang="ru-RU" dirty="0" err="1"/>
              <a:t>загальній</a:t>
            </a:r>
            <a:r>
              <a:rPr lang="ru-RU" dirty="0"/>
              <a:t> </a:t>
            </a:r>
            <a:r>
              <a:rPr lang="ru-RU" dirty="0" err="1"/>
              <a:t>оцінці</a:t>
            </a:r>
            <a:r>
              <a:rPr lang="ru-RU" dirty="0"/>
              <a:t> кави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відіграє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важливу</a:t>
            </a:r>
            <a:r>
              <a:rPr lang="ru-RU" dirty="0"/>
              <a:t> роль.</a:t>
            </a:r>
          </a:p>
        </p:txBody>
      </p:sp>
    </p:spTree>
    <p:extLst>
      <p:ext uri="{BB962C8B-B14F-4D97-AF65-F5344CB8AC3E}">
        <p14:creationId xmlns:p14="http://schemas.microsoft.com/office/powerpoint/2010/main" val="3781234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2DF6F76-3DB4-F45F-411D-9B95C10C5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988" y="1469598"/>
            <a:ext cx="7774745" cy="4945270"/>
          </a:xfrm>
        </p:spPr>
        <p:txBody>
          <a:bodyPr>
            <a:normAutofit fontScale="77500" lnSpcReduction="20000"/>
          </a:bodyPr>
          <a:lstStyle/>
          <a:p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</a:t>
            </a:r>
            <a:r>
              <a:rPr lang="uk-UA" dirty="0"/>
              <a:t> підготування </a:t>
            </a:r>
            <a:r>
              <a:rPr lang="uk-UA" dirty="0" err="1"/>
              <a:t>еспресомашини</a:t>
            </a:r>
            <a:r>
              <a:rPr lang="uk-UA" dirty="0"/>
              <a:t> до роботи (проливання гарячої води крізь групу механізмів протягом 3–4 секунд, аби відновити робочий температурний режим);</a:t>
            </a:r>
          </a:p>
          <a:p>
            <a:r>
              <a:rPr lang="uk-UA" dirty="0"/>
              <a:t>– екстракція (з моменту включення проливання до виходу напою витрачається 4–6 секунди);</a:t>
            </a:r>
          </a:p>
          <a:p>
            <a:r>
              <a:rPr lang="uk-UA" dirty="0"/>
              <a:t>– видалення відходів та чищення (вибивання кавової таблетки в контейнер, протирання внутрішньої частини </a:t>
            </a:r>
            <a:r>
              <a:rPr lang="uk-UA" dirty="0" err="1"/>
              <a:t>холдера</a:t>
            </a:r>
            <a:r>
              <a:rPr lang="uk-UA" dirty="0"/>
              <a:t> від залишків кави).</a:t>
            </a:r>
          </a:p>
          <a:p>
            <a:endParaRPr lang="uk-UA" dirty="0"/>
          </a:p>
          <a:p>
            <a:r>
              <a:rPr lang="uk-UA" dirty="0"/>
              <a:t>Якщо кава «Еспресо» зварена правильно, </a:t>
            </a:r>
            <a:r>
              <a:rPr lang="uk-UA" dirty="0" err="1"/>
              <a:t>крема</a:t>
            </a:r>
            <a:r>
              <a:rPr lang="uk-UA" dirty="0"/>
              <a:t> (пінка) відповідає таким показникам: червонувато-коричнева (колір шкаралупи горіха фундук); міцна, густа, товщиною понад 2 мм; суцільна, без розривів; однорідна, без великих пухирців; стійка, тримається понад 2–3 хвилини; «жива», відновлюється після перемішування напою; має темно-коричневі смужки або плями (тигрова або леопардова шкура).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113C87-EBAD-95CC-4890-DD4E2F04A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435" y="443132"/>
            <a:ext cx="2565617" cy="27769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030379-44BB-191E-058E-819D944B4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772" y="3613446"/>
            <a:ext cx="4206240" cy="280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90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AC1CB02-6209-D506-12F1-30D38093B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58721"/>
            <a:ext cx="10972800" cy="3918803"/>
          </a:xfrm>
        </p:spPr>
        <p:txBody>
          <a:bodyPr>
            <a:normAutofit fontScale="92500"/>
          </a:bodyPr>
          <a:lstStyle/>
          <a:p>
            <a:r>
              <a:rPr lang="uk-UA" dirty="0"/>
              <a:t>Аромат «Еспресо»: позитивні ноти – смажений, фруктовий, квітковий; негативні ноти – димний, прогірклий, трав’яний, солом’яний, тухлий. </a:t>
            </a:r>
          </a:p>
          <a:p>
            <a:r>
              <a:rPr lang="uk-UA" dirty="0"/>
              <a:t>Смак «Еспресо»: позитивні відтінки – кислуватий, винний, цитрусовий, шоколадний, приємна </a:t>
            </a:r>
            <a:r>
              <a:rPr lang="uk-UA" dirty="0" err="1"/>
              <a:t>гірчинка</a:t>
            </a:r>
            <a:r>
              <a:rPr lang="uk-UA" dirty="0"/>
              <a:t>, квітковий, збалансований; негативні відтінки смаку – в’яжучий, земляний, мучнистий, дерев’яний, прокислий, медичний (аптечний), пробковий. </a:t>
            </a:r>
          </a:p>
          <a:p>
            <a:r>
              <a:rPr lang="uk-UA" dirty="0"/>
              <a:t>В Італії існують правила кращого «Еспресо» : перше – суміш кавових </a:t>
            </a:r>
            <a:r>
              <a:rPr lang="uk-UA" dirty="0" err="1"/>
              <a:t>зерен</a:t>
            </a:r>
            <a:r>
              <a:rPr lang="uk-UA" dirty="0"/>
              <a:t>, друге – ступінь зернистості помелу, третє – кавоварка і четверте – рука бармена.</a:t>
            </a:r>
          </a:p>
        </p:txBody>
      </p:sp>
    </p:spTree>
    <p:extLst>
      <p:ext uri="{BB962C8B-B14F-4D97-AF65-F5344CB8AC3E}">
        <p14:creationId xmlns:p14="http://schemas.microsoft.com/office/powerpoint/2010/main" val="1896627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96270A-508B-A358-FD92-5903013F7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991" y="389111"/>
            <a:ext cx="10972800" cy="1143000"/>
          </a:xfrm>
        </p:spPr>
        <p:txBody>
          <a:bodyPr/>
          <a:lstStyle/>
          <a:p>
            <a:r>
              <a:rPr lang="uk-UA" dirty="0" err="1"/>
              <a:t>Ристрето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4F22AE-B2E5-4A7D-50A5-3DD01F25B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314" y="1700924"/>
            <a:ext cx="7423052" cy="4348184"/>
          </a:xfrm>
        </p:spPr>
        <p:txBody>
          <a:bodyPr>
            <a:normAutofit fontScale="85000" lnSpcReduction="20000"/>
          </a:bodyPr>
          <a:lstStyle/>
          <a:p>
            <a:r>
              <a:rPr lang="uk-UA" dirty="0" err="1"/>
              <a:t>Ристрето</a:t>
            </a:r>
            <a:r>
              <a:rPr lang="uk-UA" dirty="0"/>
              <a:t> (</a:t>
            </a:r>
            <a:r>
              <a:rPr lang="uk-UA" dirty="0" err="1"/>
              <a:t>італ</a:t>
            </a:r>
            <a:r>
              <a:rPr lang="uk-UA" dirty="0"/>
              <a:t>. </a:t>
            </a:r>
            <a:r>
              <a:rPr lang="en-US" dirty="0"/>
              <a:t>ristretto — </a:t>
            </a:r>
            <a:r>
              <a:rPr lang="uk-UA" dirty="0" err="1"/>
              <a:t>кул</a:t>
            </a:r>
            <a:r>
              <a:rPr lang="uk-UA" dirty="0"/>
              <a:t>. «густий, міцний; наваристий»), також іноді </a:t>
            </a:r>
            <a:r>
              <a:rPr lang="uk-UA" dirty="0" err="1"/>
              <a:t>корто</a:t>
            </a:r>
            <a:r>
              <a:rPr lang="uk-UA" dirty="0"/>
              <a:t> (</a:t>
            </a:r>
            <a:r>
              <a:rPr lang="en-US" dirty="0" err="1"/>
              <a:t>corto</a:t>
            </a:r>
            <a:r>
              <a:rPr lang="en-US" dirty="0"/>
              <a:t>), </a:t>
            </a:r>
            <a:r>
              <a:rPr lang="uk-UA" dirty="0" err="1"/>
              <a:t>шранк</a:t>
            </a:r>
            <a:r>
              <a:rPr lang="uk-UA" dirty="0"/>
              <a:t> (</a:t>
            </a:r>
            <a:r>
              <a:rPr lang="en-US" dirty="0"/>
              <a:t>shrunk), </a:t>
            </a:r>
            <a:r>
              <a:rPr lang="uk-UA" dirty="0" err="1"/>
              <a:t>літерелі</a:t>
            </a:r>
            <a:r>
              <a:rPr lang="uk-UA" dirty="0"/>
              <a:t> (</a:t>
            </a:r>
            <a:r>
              <a:rPr lang="en-US" dirty="0"/>
              <a:t>literally) </a:t>
            </a:r>
            <a:r>
              <a:rPr lang="uk-UA" dirty="0"/>
              <a:t>або </a:t>
            </a:r>
            <a:r>
              <a:rPr lang="uk-UA" dirty="0" err="1"/>
              <a:t>шот</a:t>
            </a:r>
            <a:r>
              <a:rPr lang="uk-UA" dirty="0"/>
              <a:t> (</a:t>
            </a:r>
            <a:r>
              <a:rPr lang="en-US" dirty="0"/>
              <a:t>shot)[1] — </a:t>
            </a:r>
            <a:r>
              <a:rPr lang="uk-UA" dirty="0"/>
              <a:t>міцний кавовий напій, порція якого менша за об’ємом, ніж </a:t>
            </a:r>
            <a:r>
              <a:rPr lang="uk-UA" dirty="0" err="1"/>
              <a:t>еспресо</a:t>
            </a:r>
            <a:r>
              <a:rPr lang="uk-UA" dirty="0"/>
              <a:t>. Як правило, для приготування такого напою потрібно 7 г кави на 15—20 мл води.</a:t>
            </a:r>
          </a:p>
          <a:p>
            <a:endParaRPr lang="uk-UA" dirty="0"/>
          </a:p>
          <a:p>
            <a:r>
              <a:rPr lang="uk-UA" dirty="0"/>
              <a:t>До </a:t>
            </a:r>
            <a:r>
              <a:rPr lang="uk-UA" dirty="0" err="1"/>
              <a:t>ристрето</a:t>
            </a:r>
            <a:r>
              <a:rPr lang="uk-UA" dirty="0"/>
              <a:t> традиційно подають склянку холодної питної води. Такий своєрідний ритуал має дві мети: по-перше, це запобігає зневодненню організму. По-друге, вода допомагає очищати смакові рецептори, завдяки чому кожен новий ковток сприймається як перший.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9012FF-FF28-5AE7-EDEA-ED2DD1318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076" y="1317197"/>
            <a:ext cx="3643610" cy="20690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69BA0D-74EB-9857-C0ED-D59ACD6D2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163" y="3793247"/>
            <a:ext cx="3567523" cy="267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9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1063DE-3D8C-2DEE-9CD9-B041169C0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uk-UA" dirty="0" err="1"/>
              <a:t>Лунго</a:t>
            </a:r>
            <a:r>
              <a:rPr lang="uk-UA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5FFE80-CA8C-367D-7856-B5C00084D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45" y="1476631"/>
            <a:ext cx="6654017" cy="4846796"/>
          </a:xfrm>
        </p:spPr>
        <p:txBody>
          <a:bodyPr>
            <a:noAutofit/>
          </a:bodyPr>
          <a:lstStyle/>
          <a:p>
            <a:r>
              <a:rPr lang="ru-RU" sz="2000" dirty="0" err="1"/>
              <a:t>Еспресо</a:t>
            </a:r>
            <a:r>
              <a:rPr lang="ru-RU" sz="2000" dirty="0"/>
              <a:t>-лунго (</a:t>
            </a:r>
            <a:r>
              <a:rPr lang="ru-RU" sz="2000" dirty="0" err="1"/>
              <a:t>італ</a:t>
            </a:r>
            <a:r>
              <a:rPr lang="ru-RU" sz="2000" dirty="0"/>
              <a:t>. </a:t>
            </a:r>
            <a:r>
              <a:rPr lang="ru-RU" sz="2000" dirty="0" err="1"/>
              <a:t>Lungo</a:t>
            </a:r>
            <a:r>
              <a:rPr lang="ru-RU" sz="2000" dirty="0"/>
              <a:t> — </a:t>
            </a:r>
            <a:r>
              <a:rPr lang="ru-RU" sz="2000" dirty="0" err="1"/>
              <a:t>довгий</a:t>
            </a:r>
            <a:r>
              <a:rPr lang="ru-RU" sz="2000" dirty="0"/>
              <a:t>[) — </a:t>
            </a:r>
            <a:r>
              <a:rPr lang="ru-RU" sz="2000" dirty="0" err="1"/>
              <a:t>кавовий</a:t>
            </a:r>
            <a:r>
              <a:rPr lang="ru-RU" sz="2000" dirty="0"/>
              <a:t> </a:t>
            </a:r>
            <a:r>
              <a:rPr lang="ru-RU" sz="2000" dirty="0" err="1"/>
              <a:t>напій</a:t>
            </a:r>
            <a:r>
              <a:rPr lang="ru-RU" sz="2000" dirty="0"/>
              <a:t>, </a:t>
            </a:r>
            <a:r>
              <a:rPr lang="ru-RU" sz="2000" dirty="0" err="1"/>
              <a:t>зроблений</a:t>
            </a:r>
            <a:r>
              <a:rPr lang="ru-RU" sz="2000" dirty="0"/>
              <a:t> за </a:t>
            </a:r>
            <a:r>
              <a:rPr lang="ru-RU" sz="2000" dirty="0" err="1"/>
              <a:t>допомогою</a:t>
            </a:r>
            <a:r>
              <a:rPr lang="ru-RU" sz="2000" dirty="0"/>
              <a:t> </a:t>
            </a:r>
            <a:r>
              <a:rPr lang="ru-RU" sz="2000" dirty="0" err="1"/>
              <a:t>еспресо-машини</a:t>
            </a:r>
            <a:r>
              <a:rPr lang="ru-RU" sz="2000" dirty="0"/>
              <a:t> за </a:t>
            </a:r>
            <a:r>
              <a:rPr lang="ru-RU" sz="2000" dirty="0" err="1"/>
              <a:t>аналогією</a:t>
            </a:r>
            <a:r>
              <a:rPr lang="ru-RU" sz="2000" dirty="0"/>
              <a:t> з </a:t>
            </a:r>
            <a:r>
              <a:rPr lang="ru-RU" sz="2000" dirty="0" err="1"/>
              <a:t>еспресо</a:t>
            </a:r>
            <a:r>
              <a:rPr lang="ru-RU" sz="2000" dirty="0"/>
              <a:t>, </a:t>
            </a:r>
            <a:r>
              <a:rPr lang="ru-RU" sz="2000" dirty="0" err="1"/>
              <a:t>але</a:t>
            </a:r>
            <a:r>
              <a:rPr lang="ru-RU" sz="2000" dirty="0"/>
              <a:t> з </a:t>
            </a:r>
            <a:r>
              <a:rPr lang="ru-RU" sz="2000" dirty="0" err="1"/>
              <a:t>набагато</a:t>
            </a:r>
            <a:r>
              <a:rPr lang="ru-RU" sz="2000" dirty="0"/>
              <a:t> </a:t>
            </a:r>
            <a:r>
              <a:rPr lang="ru-RU" sz="2000" dirty="0" err="1"/>
              <a:t>більшою</a:t>
            </a:r>
            <a:r>
              <a:rPr lang="ru-RU" sz="2000" dirty="0"/>
              <a:t> </a:t>
            </a:r>
            <a:r>
              <a:rPr lang="ru-RU" sz="2000" dirty="0" err="1"/>
              <a:t>кількістю</a:t>
            </a:r>
            <a:r>
              <a:rPr lang="ru-RU" sz="2000" dirty="0"/>
              <a:t> води.</a:t>
            </a:r>
          </a:p>
          <a:p>
            <a:endParaRPr lang="ru-RU" sz="2000" dirty="0"/>
          </a:p>
          <a:p>
            <a:r>
              <a:rPr lang="ru-RU" sz="2000" dirty="0" err="1"/>
              <a:t>Звичайний</a:t>
            </a:r>
            <a:r>
              <a:rPr lang="ru-RU" sz="2000" dirty="0"/>
              <a:t> </a:t>
            </a:r>
            <a:r>
              <a:rPr lang="ru-RU" sz="2000" dirty="0" err="1"/>
              <a:t>еспресо</a:t>
            </a:r>
            <a:r>
              <a:rPr lang="ru-RU" sz="2000" dirty="0"/>
              <a:t> </a:t>
            </a:r>
            <a:r>
              <a:rPr lang="ru-RU" sz="2000" dirty="0" err="1"/>
              <a:t>готується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18 до 30 секунд і </a:t>
            </a:r>
            <a:r>
              <a:rPr lang="ru-RU" sz="2000" dirty="0" err="1"/>
              <a:t>має</a:t>
            </a:r>
            <a:r>
              <a:rPr lang="ru-RU" sz="2000" dirty="0"/>
              <a:t> </a:t>
            </a:r>
            <a:r>
              <a:rPr lang="ru-RU" sz="2000" dirty="0" err="1"/>
              <a:t>обсяг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25 до 30 </a:t>
            </a:r>
            <a:r>
              <a:rPr lang="ru-RU" sz="2000" dirty="0" err="1"/>
              <a:t>мілілітрів</a:t>
            </a:r>
            <a:r>
              <a:rPr lang="ru-RU" sz="2000" dirty="0"/>
              <a:t>, в той час як </a:t>
            </a:r>
            <a:r>
              <a:rPr lang="ru-RU" sz="2000" dirty="0" err="1"/>
              <a:t>приготування</a:t>
            </a:r>
            <a:r>
              <a:rPr lang="ru-RU" sz="2000" dirty="0"/>
              <a:t> лунго </a:t>
            </a:r>
            <a:r>
              <a:rPr lang="ru-RU" sz="2000" dirty="0" err="1"/>
              <a:t>може</a:t>
            </a:r>
            <a:r>
              <a:rPr lang="ru-RU" sz="2000" dirty="0"/>
              <a:t> </a:t>
            </a:r>
            <a:r>
              <a:rPr lang="ru-RU" sz="2000" dirty="0" err="1"/>
              <a:t>зайняти</a:t>
            </a:r>
            <a:r>
              <a:rPr lang="ru-RU" sz="2000" dirty="0"/>
              <a:t> до </a:t>
            </a:r>
            <a:r>
              <a:rPr lang="ru-RU" sz="2000" dirty="0" err="1"/>
              <a:t>однієї</a:t>
            </a:r>
            <a:r>
              <a:rPr lang="ru-RU" sz="2000" dirty="0"/>
              <a:t> </a:t>
            </a:r>
            <a:r>
              <a:rPr lang="ru-RU" sz="2000" dirty="0" err="1"/>
              <a:t>хвилини</a:t>
            </a:r>
            <a:r>
              <a:rPr lang="ru-RU" sz="2000" dirty="0"/>
              <a:t>, і </a:t>
            </a:r>
            <a:r>
              <a:rPr lang="ru-RU" sz="2000" dirty="0" err="1"/>
              <a:t>має</a:t>
            </a:r>
            <a:r>
              <a:rPr lang="ru-RU" sz="2000" dirty="0"/>
              <a:t> </a:t>
            </a:r>
            <a:r>
              <a:rPr lang="ru-RU" sz="2000" dirty="0" err="1"/>
              <a:t>обсяг</a:t>
            </a:r>
            <a:r>
              <a:rPr lang="ru-RU" sz="2000" dirty="0"/>
              <a:t> </a:t>
            </a:r>
            <a:r>
              <a:rPr lang="ru-RU" sz="2000" dirty="0" err="1"/>
              <a:t>близько</a:t>
            </a:r>
            <a:r>
              <a:rPr lang="ru-RU" sz="2000" dirty="0"/>
              <a:t> 50 </a:t>
            </a:r>
            <a:r>
              <a:rPr lang="ru-RU" sz="2000" dirty="0" err="1"/>
              <a:t>мілілітрів</a:t>
            </a:r>
            <a:r>
              <a:rPr lang="ru-RU" sz="2000" dirty="0"/>
              <a:t>. При </a:t>
            </a:r>
            <a:r>
              <a:rPr lang="ru-RU" sz="2000" dirty="0" err="1"/>
              <a:t>цьому</a:t>
            </a:r>
            <a:r>
              <a:rPr lang="ru-RU" sz="2000" dirty="0"/>
              <a:t> бариста не </a:t>
            </a:r>
            <a:r>
              <a:rPr lang="ru-RU" sz="2000" dirty="0" err="1"/>
              <a:t>зупиняє</a:t>
            </a:r>
            <a:r>
              <a:rPr lang="ru-RU" sz="2000" dirty="0"/>
              <a:t> </a:t>
            </a:r>
            <a:r>
              <a:rPr lang="ru-RU" sz="2000" dirty="0" err="1"/>
              <a:t>еспресо</a:t>
            </a:r>
            <a:r>
              <a:rPr lang="ru-RU" sz="2000" dirty="0"/>
              <a:t>-машину </a:t>
            </a:r>
            <a:r>
              <a:rPr lang="ru-RU" sz="2000" dirty="0" err="1"/>
              <a:t>приблизно</a:t>
            </a:r>
            <a:r>
              <a:rPr lang="ru-RU" sz="2000" dirty="0"/>
              <a:t> </a:t>
            </a:r>
            <a:r>
              <a:rPr lang="ru-RU" sz="2000" dirty="0" err="1"/>
              <a:t>хвилину</a:t>
            </a:r>
            <a:r>
              <a:rPr lang="ru-RU" sz="2000" dirty="0"/>
              <a:t>, </a:t>
            </a:r>
            <a:r>
              <a:rPr lang="ru-RU" sz="2000" dirty="0" err="1"/>
              <a:t>щоб</a:t>
            </a:r>
            <a:r>
              <a:rPr lang="ru-RU" sz="2000" dirty="0"/>
              <a:t> </a:t>
            </a:r>
            <a:r>
              <a:rPr lang="ru-RU" sz="2000" dirty="0" err="1"/>
              <a:t>отримати</a:t>
            </a:r>
            <a:r>
              <a:rPr lang="ru-RU" sz="2000" dirty="0"/>
              <a:t> лунго. </a:t>
            </a:r>
            <a:r>
              <a:rPr lang="ru-RU" sz="2000" dirty="0" err="1"/>
              <a:t>Гаряча</a:t>
            </a:r>
            <a:r>
              <a:rPr lang="ru-RU" sz="2000" dirty="0"/>
              <a:t> вода з </a:t>
            </a:r>
            <a:r>
              <a:rPr lang="ru-RU" sz="2000" dirty="0" err="1"/>
              <a:t>машини</a:t>
            </a:r>
            <a:r>
              <a:rPr lang="ru-RU" sz="2000" dirty="0"/>
              <a:t> весь час проходить </a:t>
            </a:r>
            <a:r>
              <a:rPr lang="ru-RU" sz="2000" dirty="0" err="1"/>
              <a:t>крізь</a:t>
            </a:r>
            <a:r>
              <a:rPr lang="ru-RU" sz="2000" dirty="0"/>
              <a:t> </a:t>
            </a:r>
            <a:r>
              <a:rPr lang="ru-RU" sz="2000" dirty="0" err="1"/>
              <a:t>каву</a:t>
            </a:r>
            <a:r>
              <a:rPr lang="ru-RU" sz="2000" dirty="0"/>
              <a:t>, </a:t>
            </a:r>
            <a:r>
              <a:rPr lang="ru-RU" sz="2000" dirty="0" err="1"/>
              <a:t>продовжуючи</a:t>
            </a:r>
            <a:r>
              <a:rPr lang="ru-RU" sz="2000" dirty="0"/>
              <a:t> </a:t>
            </a:r>
            <a:r>
              <a:rPr lang="ru-RU" sz="2000" dirty="0" err="1"/>
              <a:t>екстракцію</a:t>
            </a:r>
            <a:r>
              <a:rPr lang="ru-RU" sz="2000" dirty="0"/>
              <a:t> за </a:t>
            </a:r>
            <a:r>
              <a:rPr lang="ru-RU" sz="2000" dirty="0" err="1"/>
              <a:t>рахунок</a:t>
            </a:r>
            <a:r>
              <a:rPr lang="ru-RU" sz="2000" dirty="0"/>
              <a:t> </a:t>
            </a:r>
            <a:r>
              <a:rPr lang="ru-RU" sz="2000" dirty="0" err="1"/>
              <a:t>температури</a:t>
            </a:r>
            <a:r>
              <a:rPr lang="ru-RU" sz="2000" dirty="0"/>
              <a:t>.</a:t>
            </a:r>
          </a:p>
          <a:p>
            <a:r>
              <a:rPr lang="ru-RU" sz="2000" dirty="0"/>
              <a:t>Не </a:t>
            </a:r>
            <a:r>
              <a:rPr lang="ru-RU" sz="2000" dirty="0" err="1"/>
              <a:t>варто</a:t>
            </a:r>
            <a:r>
              <a:rPr lang="ru-RU" sz="2000" dirty="0"/>
              <a:t> </a:t>
            </a:r>
            <a:r>
              <a:rPr lang="ru-RU" sz="2000" dirty="0" err="1"/>
              <a:t>плутати</a:t>
            </a:r>
            <a:r>
              <a:rPr lang="ru-RU" sz="2000" dirty="0"/>
              <a:t> </a:t>
            </a:r>
            <a:r>
              <a:rPr lang="ru-RU" sz="2000" dirty="0" err="1"/>
              <a:t>еспресо</a:t>
            </a:r>
            <a:r>
              <a:rPr lang="ru-RU" sz="2000" dirty="0"/>
              <a:t>-лунго з </a:t>
            </a:r>
            <a:r>
              <a:rPr lang="ru-RU" sz="2000" dirty="0" err="1"/>
              <a:t>американо</a:t>
            </a:r>
            <a:r>
              <a:rPr lang="ru-RU" sz="2000" dirty="0"/>
              <a:t> (в </a:t>
            </a:r>
            <a:r>
              <a:rPr lang="ru-RU" sz="2000" dirty="0" err="1"/>
              <a:t>якому</a:t>
            </a:r>
            <a:r>
              <a:rPr lang="ru-RU" sz="2000" dirty="0"/>
              <a:t> </a:t>
            </a:r>
            <a:r>
              <a:rPr lang="ru-RU" sz="2000" dirty="0" err="1"/>
              <a:t>гаряча</a:t>
            </a:r>
            <a:r>
              <a:rPr lang="ru-RU" sz="2000" dirty="0"/>
              <a:t> вода </a:t>
            </a:r>
            <a:r>
              <a:rPr lang="ru-RU" sz="2000" dirty="0" err="1"/>
              <a:t>додається</a:t>
            </a:r>
            <a:r>
              <a:rPr lang="ru-RU" sz="2000" dirty="0"/>
              <a:t> в </a:t>
            </a:r>
            <a:r>
              <a:rPr lang="ru-RU" sz="2000" dirty="0" err="1"/>
              <a:t>еспресо</a:t>
            </a:r>
            <a:r>
              <a:rPr lang="ru-RU" sz="2000" dirty="0"/>
              <a:t>) </a:t>
            </a:r>
            <a:r>
              <a:rPr lang="ru-RU" sz="2000" dirty="0" err="1"/>
              <a:t>або</a:t>
            </a:r>
            <a:r>
              <a:rPr lang="ru-RU" sz="2000" dirty="0"/>
              <a:t> лонг блек (в </a:t>
            </a:r>
            <a:r>
              <a:rPr lang="ru-RU" sz="2000" dirty="0" err="1"/>
              <a:t>ньому</a:t>
            </a:r>
            <a:r>
              <a:rPr lang="ru-RU" sz="2000" dirty="0"/>
              <a:t> </a:t>
            </a:r>
            <a:r>
              <a:rPr lang="ru-RU" sz="2000" dirty="0" err="1"/>
              <a:t>еспресо</a:t>
            </a:r>
            <a:r>
              <a:rPr lang="ru-RU" sz="2000" dirty="0"/>
              <a:t> </a:t>
            </a:r>
            <a:r>
              <a:rPr lang="ru-RU" sz="2000" dirty="0" err="1"/>
              <a:t>наливається</a:t>
            </a:r>
            <a:r>
              <a:rPr lang="ru-RU" sz="2000" dirty="0"/>
              <a:t> в чашку з </a:t>
            </a:r>
            <a:r>
              <a:rPr lang="ru-RU" sz="2000" dirty="0" err="1"/>
              <a:t>гарячою</a:t>
            </a:r>
            <a:r>
              <a:rPr lang="ru-RU" sz="2000" dirty="0"/>
              <a:t> водою). В </a:t>
            </a:r>
            <a:r>
              <a:rPr lang="ru-RU" sz="2000" dirty="0" err="1"/>
              <a:t>еспресо</a:t>
            </a:r>
            <a:r>
              <a:rPr lang="ru-RU" sz="2000" dirty="0"/>
              <a:t>-лунго вся вода вариться з </a:t>
            </a:r>
            <a:r>
              <a:rPr lang="ru-RU" sz="2000" dirty="0" err="1"/>
              <a:t>кавовою</a:t>
            </a:r>
            <a:r>
              <a:rPr lang="ru-RU" sz="2000" dirty="0"/>
              <a:t> </a:t>
            </a:r>
            <a:r>
              <a:rPr lang="ru-RU" sz="2000" dirty="0" err="1"/>
              <a:t>масою</a:t>
            </a:r>
            <a:r>
              <a:rPr lang="ru-RU" sz="2000" dirty="0"/>
              <a:t>.</a:t>
            </a:r>
          </a:p>
          <a:p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A9A474-C864-8845-C55B-922CD9417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862" y="2192155"/>
            <a:ext cx="4464148" cy="297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11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B52975-7228-590E-716F-824F7AB2F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777" y="990388"/>
            <a:ext cx="9754445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06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Допіо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207361"/>
            <a:ext cx="5177518" cy="3918803"/>
          </a:xfrm>
        </p:spPr>
        <p:txBody>
          <a:bodyPr>
            <a:norm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Висококласні кав'ярні пропонують цей напій як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еспресо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або подвійний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еспресо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сама назва «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Допіо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меню часто відсутня. Для приготування такого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еспресо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використовується вдвічі більше меленої кави. Об'єм готового напою такий же, як і в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лунго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сам він набагато міцніший.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118" y="2207360"/>
            <a:ext cx="619125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80139"/>
      </p:ext>
    </p:extLst>
  </p:cSld>
  <p:clrMapOvr>
    <a:masterClrMapping/>
  </p:clrMapOvr>
</p:sld>
</file>

<file path=ppt/theme/theme1.xml><?xml version="1.0" encoding="utf-8"?>
<a:theme xmlns:a="http://schemas.openxmlformats.org/drawingml/2006/main" name="50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50</Template>
  <TotalTime>751</TotalTime>
  <Words>2035</Words>
  <Application>Microsoft Office PowerPoint</Application>
  <PresentationFormat>Широкоэкранный</PresentationFormat>
  <Paragraphs>94</Paragraphs>
  <Slides>36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50</vt:lpstr>
      <vt:lpstr>Презентация PowerPoint</vt:lpstr>
      <vt:lpstr>Презентация PowerPoint</vt:lpstr>
      <vt:lpstr>Еспресо  </vt:lpstr>
      <vt:lpstr>Презентация PowerPoint</vt:lpstr>
      <vt:lpstr>Презентация PowerPoint</vt:lpstr>
      <vt:lpstr>Ристрето</vt:lpstr>
      <vt:lpstr>Лунго </vt:lpstr>
      <vt:lpstr>Презентация PowerPoint</vt:lpstr>
      <vt:lpstr>Допіо</vt:lpstr>
      <vt:lpstr>Американо</vt:lpstr>
      <vt:lpstr>Романо</vt:lpstr>
      <vt:lpstr>Презентация PowerPoint</vt:lpstr>
      <vt:lpstr>Капучино </vt:lpstr>
      <vt:lpstr>Презентация PowerPoint</vt:lpstr>
      <vt:lpstr>Лате </vt:lpstr>
      <vt:lpstr>Лате-макіато</vt:lpstr>
      <vt:lpstr>Мокачино</vt:lpstr>
      <vt:lpstr>Раф-кава</vt:lpstr>
      <vt:lpstr>Флет-вайт</vt:lpstr>
      <vt:lpstr>Кортадо</vt:lpstr>
      <vt:lpstr>Кава по-віденськи (еспресо кон пана)</vt:lpstr>
      <vt:lpstr>Кава по-ірландськи.</vt:lpstr>
      <vt:lpstr>Презентация PowerPoint</vt:lpstr>
      <vt:lpstr>Кава по-турецьки</vt:lpstr>
      <vt:lpstr>Презентация PowerPoint</vt:lpstr>
      <vt:lpstr>Айс-лате</vt:lpstr>
      <vt:lpstr>Глясе</vt:lpstr>
      <vt:lpstr>Колд брю</vt:lpstr>
      <vt:lpstr>Кава по-тайськи</vt:lpstr>
      <vt:lpstr>Фрапе</vt:lpstr>
      <vt:lpstr>Презентация PowerPoint</vt:lpstr>
      <vt:lpstr>Лате-арт</vt:lpstr>
      <vt:lpstr>Малюнки на пінці отримують трьома способами:</vt:lpstr>
      <vt:lpstr>Презентация PowerPoint</vt:lpstr>
      <vt:lpstr>Дегустація кави</vt:lpstr>
      <vt:lpstr>Що потрібно оцінювати під час дегустації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Anatoliy Yurak</dc:creator>
  <cp:lastModifiedBy>Анна Сидорук</cp:lastModifiedBy>
  <cp:revision>17</cp:revision>
  <dcterms:created xsi:type="dcterms:W3CDTF">2021-04-09T12:51:32Z</dcterms:created>
  <dcterms:modified xsi:type="dcterms:W3CDTF">2024-11-12T08:34:27Z</dcterms:modified>
</cp:coreProperties>
</file>