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2" r:id="rId9"/>
    <p:sldId id="263" r:id="rId10"/>
    <p:sldId id="275" r:id="rId11"/>
    <p:sldId id="264" r:id="rId12"/>
    <p:sldId id="265" r:id="rId13"/>
    <p:sldId id="273" r:id="rId14"/>
    <p:sldId id="266" r:id="rId15"/>
    <p:sldId id="267" r:id="rId16"/>
    <p:sldId id="268" r:id="rId17"/>
    <p:sldId id="269" r:id="rId18"/>
    <p:sldId id="270" r:id="rId19"/>
    <p:sldId id="271" r:id="rId20"/>
    <p:sldId id="274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76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2" y="8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3600" dirty="0" smtClean="0"/>
              <a:t>«</a:t>
            </a:r>
            <a:r>
              <a:rPr lang="uk-UA" sz="3600" dirty="0" smtClean="0"/>
              <a:t>Цивільне та торгове право зарубіжних країн»</a:t>
            </a:r>
            <a:br>
              <a:rPr lang="uk-UA" sz="3600" dirty="0" smtClean="0"/>
            </a:br>
            <a:r>
              <a:rPr lang="uk-UA" sz="3600" smtClean="0"/>
              <a:t/>
            </a:r>
            <a:br>
              <a:rPr lang="uk-UA" sz="3600" smtClean="0"/>
            </a:br>
            <a:r>
              <a:rPr lang="uk-UA" sz="3600" smtClean="0"/>
              <a:t>«</a:t>
            </a:r>
            <a:r>
              <a:rPr lang="uk-UA" sz="3600" dirty="0" smtClean="0"/>
              <a:t>Фізичні та юридичні особи в цивільному та торговому праві зарубіжних країн»</a:t>
            </a:r>
            <a:endParaRPr lang="ru-RU" sz="3600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272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Цивільна дієздатність фізичних осіб в зарубіжних країнах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996225"/>
            <a:ext cx="8915400" cy="450760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uk-UA" dirty="0" smtClean="0"/>
              <a:t>У німецькому праві закріплено поняття та вікові межі дієздатності, яка настає в повному обсязі з 18 років, а також проводиться розмежування обсягу дієздатності неповнолітніх і визначається поняття цивільної </a:t>
            </a:r>
            <a:r>
              <a:rPr lang="uk-UA" dirty="0" err="1" smtClean="0"/>
              <a:t>деліктоздатності</a:t>
            </a:r>
            <a:r>
              <a:rPr lang="uk-UA" dirty="0" smtClean="0"/>
              <a:t> як окремої правової кате­горії. Діти до завершення 7-го року життя абсолютно недієздатні (пар.4 НЦК) та </a:t>
            </a:r>
            <a:r>
              <a:rPr lang="uk-UA" dirty="0" err="1" smtClean="0"/>
              <a:t>неделіктоздатні</a:t>
            </a:r>
            <a:r>
              <a:rPr lang="uk-UA" dirty="0" smtClean="0"/>
              <a:t>. Від закінчення 7-го року до закінчення 18-го року життя діти вважаються обмежено дієздатними. Вони вправі укладати угоди за згодою батьків (опікунів).</a:t>
            </a:r>
          </a:p>
          <a:p>
            <a:pPr algn="just"/>
            <a:r>
              <a:rPr lang="uk-UA" dirty="0" smtClean="0"/>
              <a:t>У праві Франції дієздатність неповнолітніх регулюється різними (розрізненими) нормами цивільного кодексу. До 18 років неповнолітні вважаються недієздатними, однак законодавець вно­сить певні уточнення та з досягненням ним певного віку розширює коло повноважень неповнолітнього. Майном неповнолітніх управ­ляють батьки (чи інші законні представники, опікуни), вони ж укладають від їх імені угоди. За згодою батьків діти можуть самостійно укладати деякі угоди. З досягненням 16 років неповнолітній може укладати незалежно від волі батьків трудовий договір, угоди щодо розпорядження заробітною платою, вкладом у банк, може скласти заповіт на 1/2 свого майна, а також укладати інші угоди, які не порушують його інтересів і не є збитковими для нього.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65032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/>
              <a:t>Юридична особа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b="1" dirty="0" smtClean="0"/>
              <a:t>Юридич­ною особою </a:t>
            </a:r>
            <a:r>
              <a:rPr lang="uk-UA" dirty="0" smtClean="0"/>
              <a:t>визнається організація, що має відокремлене майно, самостійно виступає в цивільному обороті, від свого імені набуває прав та обов’язків, здатна нести самостійну майнову відповідальність та бути позивачем і відповідачем у суді.</a:t>
            </a:r>
          </a:p>
          <a:p>
            <a:pPr algn="just"/>
            <a:r>
              <a:rPr lang="uk-UA" dirty="0" smtClean="0"/>
              <a:t>Вона має певні додаткові ознаки, індивідуалізована в цивільному обороті та має правоздатність, яка в багатьох правових системах розглядається як спеціальна.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05042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270456"/>
            <a:ext cx="8911687" cy="126213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000" dirty="0" smtClean="0"/>
              <a:t>Доктрина визначає такі ознаки юридичних осіб: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674254"/>
            <a:ext cx="8915400" cy="4443211"/>
          </a:xfrm>
        </p:spPr>
        <p:txBody>
          <a:bodyPr>
            <a:normAutofit/>
          </a:bodyPr>
          <a:lstStyle/>
          <a:p>
            <a:pPr algn="just"/>
            <a:r>
              <a:rPr lang="uk-UA" dirty="0" smtClean="0"/>
              <a:t>Майнова відокремленість — майно юридичної особи, відокремлене (відділене) від майна інших учасників цивільного обороту, а також від майна членів цієї юридичної особи і не залежить від їх долі.</a:t>
            </a:r>
          </a:p>
          <a:p>
            <a:pPr algn="just"/>
            <a:r>
              <a:rPr lang="uk-UA" dirty="0" smtClean="0"/>
              <a:t>Самостійна майнова відповідальність за угодами, які укладає юридична особа. Юридична особа відповідає перед третіми особами належним їй майном. Реалізація цього забезпечується майновою відокремленістю юридичної особи.</a:t>
            </a:r>
          </a:p>
          <a:p>
            <a:pPr algn="just"/>
            <a:r>
              <a:rPr lang="uk-UA" dirty="0" smtClean="0"/>
              <a:t>Організаційна єдність — юридична особа має свою ієрархічну структуру, що містить певні елементи, кожен з яких діє задля реалізації її цілей. Проте ця ознака не є обов’язковою. На сьогод­ні в багатьох країнах (у тому числі Франції та ФРН) за законом право створювати юридичну особу має одна особа.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3875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Доктрина визначає такі ознаки юридичних осіб: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35735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uk-UA" dirty="0"/>
              <a:t>Наявність цивільної й цивільної процесуальної правоздатності. Цивільною правоздатністю є здатність виступати в цивільному обороті від свого імені, самостійно набувати цивільних прав та обов’язків. Цивільною процесуальною правоздатністю є здатність виступати позивачем чи відповідачем у суді.</a:t>
            </a:r>
          </a:p>
          <a:p>
            <a:pPr algn="just"/>
            <a:r>
              <a:rPr lang="uk-UA" dirty="0"/>
              <a:t>Незалежність існування юридичної особи від її членів (учасників). Ця ознака виділяється англо-американською правовою доктриною. Вона використовується для обґрунтування правомірності існування юридичної особи, що складається з однієї фізичної особи.</a:t>
            </a:r>
          </a:p>
          <a:p>
            <a:pPr algn="just"/>
            <a:r>
              <a:rPr lang="uk-UA" dirty="0"/>
              <a:t>Найменування юридичної особи, яке має відрізнятися від най­менувань інших суб’єктів права і є необхідним для ідентифікації її в цивільному обороті.</a:t>
            </a:r>
          </a:p>
          <a:p>
            <a:pPr algn="just"/>
            <a:r>
              <a:rPr lang="uk-UA" dirty="0"/>
              <a:t>Юридична особа має бути легалізована через реєстрацію в процесі її утворення. В усіх країнах порядок утворення юридичних осіб залежить від виду юридичних осіб. Юридичні особи пуб­лічного права створюються на підставі публічно-правового акту.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594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476518"/>
            <a:ext cx="8911687" cy="1120462"/>
          </a:xfrm>
        </p:spPr>
        <p:txBody>
          <a:bodyPr>
            <a:noAutofit/>
          </a:bodyPr>
          <a:lstStyle/>
          <a:p>
            <a:pPr algn="ctr"/>
            <a:r>
              <a:rPr lang="uk-UA" sz="2800" dirty="0" smtClean="0"/>
              <a:t>Юридичні особи приватного права, які виникають за ініціативою приватних осіб, створюються одним з таких способів:</a:t>
            </a:r>
            <a:endParaRPr lang="uk-UA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280079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dirty="0" err="1" smtClean="0"/>
              <a:t>Дозвільний</a:t>
            </a:r>
            <a:r>
              <a:rPr lang="ru-RU" dirty="0"/>
              <a:t>. Для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юридичних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дозвіл</a:t>
            </a:r>
            <a:r>
              <a:rPr lang="ru-RU" dirty="0"/>
              <a:t> компетентного органу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вирішує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r>
              <a:rPr lang="ru-RU" dirty="0"/>
              <a:t> про </a:t>
            </a:r>
            <a:r>
              <a:rPr lang="ru-RU" dirty="0" err="1"/>
              <a:t>доцільність</a:t>
            </a:r>
            <a:r>
              <a:rPr lang="ru-RU" dirty="0"/>
              <a:t> </a:t>
            </a:r>
            <a:r>
              <a:rPr lang="ru-RU" dirty="0" err="1"/>
              <a:t>утворення</a:t>
            </a:r>
            <a:r>
              <a:rPr lang="ru-RU" dirty="0"/>
              <a:t> нового </a:t>
            </a:r>
            <a:r>
              <a:rPr lang="ru-RU" dirty="0" err="1"/>
              <a:t>суб’єкта</a:t>
            </a:r>
            <a:r>
              <a:rPr lang="ru-RU" dirty="0"/>
              <a:t> права.</a:t>
            </a:r>
          </a:p>
          <a:p>
            <a:pPr algn="just"/>
            <a:r>
              <a:rPr lang="ru-RU" b="1" dirty="0" smtClean="0"/>
              <a:t>Явочно-</a:t>
            </a:r>
            <a:r>
              <a:rPr lang="ru-RU" b="1" dirty="0" err="1" smtClean="0"/>
              <a:t>нормативний</a:t>
            </a:r>
            <a:r>
              <a:rPr lang="ru-RU" dirty="0"/>
              <a:t>. Порядок </a:t>
            </a:r>
            <a:r>
              <a:rPr lang="ru-RU" dirty="0" err="1"/>
              <a:t>виникнення</a:t>
            </a:r>
            <a:r>
              <a:rPr lang="ru-RU" dirty="0"/>
              <a:t> та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певного</a:t>
            </a:r>
            <a:r>
              <a:rPr lang="ru-RU" dirty="0"/>
              <a:t> виду </a:t>
            </a:r>
            <a:r>
              <a:rPr lang="ru-RU" dirty="0" err="1"/>
              <a:t>юридичних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</a:t>
            </a:r>
            <a:r>
              <a:rPr lang="ru-RU" dirty="0" err="1"/>
              <a:t>регулює</a:t>
            </a:r>
            <a:r>
              <a:rPr lang="ru-RU" dirty="0"/>
              <a:t>, </a:t>
            </a:r>
            <a:r>
              <a:rPr lang="ru-RU" dirty="0" err="1"/>
              <a:t>загальний</a:t>
            </a:r>
            <a:r>
              <a:rPr lang="ru-RU" dirty="0"/>
              <a:t> </a:t>
            </a:r>
            <a:r>
              <a:rPr lang="ru-RU" dirty="0" err="1"/>
              <a:t>нормативний</a:t>
            </a:r>
            <a:r>
              <a:rPr lang="ru-RU" dirty="0"/>
              <a:t> акт. Право на </a:t>
            </a:r>
            <a:r>
              <a:rPr lang="ru-RU" dirty="0" err="1"/>
              <a:t>визнання</a:t>
            </a:r>
            <a:r>
              <a:rPr lang="ru-RU" dirty="0"/>
              <a:t> за </a:t>
            </a:r>
            <a:r>
              <a:rPr lang="ru-RU" dirty="0" err="1"/>
              <a:t>об’єднанням</a:t>
            </a:r>
            <a:r>
              <a:rPr lang="ru-RU" dirty="0"/>
              <a:t> прав і статусу </a:t>
            </a:r>
            <a:r>
              <a:rPr lang="ru-RU" dirty="0" err="1"/>
              <a:t>юридичної</a:t>
            </a:r>
            <a:r>
              <a:rPr lang="ru-RU" dirty="0"/>
              <a:t> особи </a:t>
            </a:r>
            <a:r>
              <a:rPr lang="ru-RU" dirty="0" err="1"/>
              <a:t>набувається</a:t>
            </a:r>
            <a:r>
              <a:rPr lang="ru-RU" dirty="0"/>
              <a:t> за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передбачених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</a:t>
            </a:r>
            <a:r>
              <a:rPr lang="ru-RU" dirty="0" err="1"/>
              <a:t>загальним</a:t>
            </a:r>
            <a:r>
              <a:rPr lang="ru-RU" dirty="0"/>
              <a:t> </a:t>
            </a:r>
            <a:r>
              <a:rPr lang="ru-RU" dirty="0" err="1"/>
              <a:t>нормативним</a:t>
            </a:r>
            <a:r>
              <a:rPr lang="ru-RU" dirty="0"/>
              <a:t> актом </a:t>
            </a:r>
            <a:r>
              <a:rPr lang="ru-RU" dirty="0" err="1"/>
              <a:t>вимог</a:t>
            </a:r>
            <a:r>
              <a:rPr lang="ru-RU" dirty="0"/>
              <a:t>. </a:t>
            </a:r>
            <a:r>
              <a:rPr lang="ru-RU" dirty="0" err="1"/>
              <a:t>Таке</a:t>
            </a:r>
            <a:r>
              <a:rPr lang="ru-RU" dirty="0"/>
              <a:t> </a:t>
            </a:r>
            <a:r>
              <a:rPr lang="ru-RU" dirty="0" err="1"/>
              <a:t>визнання</a:t>
            </a:r>
            <a:r>
              <a:rPr lang="ru-RU" dirty="0"/>
              <a:t> (право) </a:t>
            </a:r>
            <a:r>
              <a:rPr lang="ru-RU" dirty="0" err="1"/>
              <a:t>засвідчується</a:t>
            </a:r>
            <a:r>
              <a:rPr lang="ru-RU" dirty="0"/>
              <a:t> </a:t>
            </a:r>
            <a:r>
              <a:rPr lang="ru-RU" dirty="0" err="1"/>
              <a:t>реєстрацією</a:t>
            </a:r>
            <a:r>
              <a:rPr lang="ru-RU" dirty="0"/>
              <a:t> </a:t>
            </a:r>
            <a:r>
              <a:rPr lang="ru-RU" dirty="0" err="1"/>
              <a:t>даного</a:t>
            </a:r>
            <a:r>
              <a:rPr lang="ru-RU" dirty="0"/>
              <a:t> </a:t>
            </a:r>
            <a:r>
              <a:rPr lang="ru-RU" dirty="0" err="1"/>
              <a:t>об’єднання</a:t>
            </a:r>
            <a:r>
              <a:rPr lang="ru-RU" dirty="0"/>
              <a:t> як </a:t>
            </a:r>
            <a:r>
              <a:rPr lang="ru-RU" dirty="0" err="1"/>
              <a:t>юридичної</a:t>
            </a:r>
            <a:r>
              <a:rPr lang="ru-RU" dirty="0"/>
              <a:t> особи.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спосіб</a:t>
            </a:r>
            <a:r>
              <a:rPr lang="ru-RU" dirty="0"/>
              <a:t> є </a:t>
            </a:r>
            <a:r>
              <a:rPr lang="ru-RU" dirty="0" err="1"/>
              <a:t>найпоширенішим</a:t>
            </a:r>
            <a:r>
              <a:rPr lang="ru-RU" dirty="0"/>
              <a:t> у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країнах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 smtClean="0"/>
              <a:t>вивчаються</a:t>
            </a:r>
            <a:r>
              <a:rPr lang="ru-RU" dirty="0" smtClean="0"/>
              <a:t>.</a:t>
            </a:r>
          </a:p>
          <a:p>
            <a:pPr algn="just"/>
            <a:r>
              <a:rPr lang="ru-RU" b="1" dirty="0" err="1" smtClean="0"/>
              <a:t>Явочний</a:t>
            </a:r>
            <a:r>
              <a:rPr lang="ru-RU" dirty="0"/>
              <a:t>. Для </a:t>
            </a:r>
            <a:r>
              <a:rPr lang="ru-RU" dirty="0" err="1"/>
              <a:t>утворення</a:t>
            </a:r>
            <a:r>
              <a:rPr lang="ru-RU" dirty="0"/>
              <a:t> </a:t>
            </a:r>
            <a:r>
              <a:rPr lang="ru-RU" dirty="0" err="1"/>
              <a:t>юридичних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</a:t>
            </a:r>
            <a:r>
              <a:rPr lang="ru-RU" dirty="0" err="1"/>
              <a:t>необхідним</a:t>
            </a:r>
            <a:r>
              <a:rPr lang="ru-RU" dirty="0"/>
              <a:t> є </a:t>
            </a:r>
            <a:r>
              <a:rPr lang="ru-RU" dirty="0" err="1"/>
              <a:t>позитивне</a:t>
            </a:r>
            <a:r>
              <a:rPr lang="ru-RU" dirty="0"/>
              <a:t> </a:t>
            </a:r>
            <a:r>
              <a:rPr lang="ru-RU" dirty="0" err="1"/>
              <a:t>вираження</a:t>
            </a:r>
            <a:r>
              <a:rPr lang="ru-RU" dirty="0"/>
              <a:t>, як правило, </a:t>
            </a:r>
            <a:r>
              <a:rPr lang="ru-RU" dirty="0" err="1"/>
              <a:t>наміру</a:t>
            </a:r>
            <a:r>
              <a:rPr lang="ru-RU" dirty="0"/>
              <a:t> </a:t>
            </a:r>
            <a:r>
              <a:rPr lang="ru-RU" dirty="0" err="1"/>
              <a:t>діяти</a:t>
            </a:r>
            <a:r>
              <a:rPr lang="ru-RU" dirty="0"/>
              <a:t> в </a:t>
            </a:r>
            <a:r>
              <a:rPr lang="ru-RU" dirty="0" err="1"/>
              <a:t>ролі</a:t>
            </a:r>
            <a:r>
              <a:rPr lang="ru-RU" dirty="0"/>
              <a:t> особливого (</a:t>
            </a:r>
            <a:r>
              <a:rPr lang="ru-RU" dirty="0" err="1"/>
              <a:t>певного</a:t>
            </a:r>
            <a:r>
              <a:rPr lang="ru-RU" dirty="0"/>
              <a:t>) </a:t>
            </a:r>
            <a:r>
              <a:rPr lang="ru-RU" dirty="0" err="1"/>
              <a:t>суб’єкта</a:t>
            </a:r>
            <a:r>
              <a:rPr lang="ru-RU" dirty="0"/>
              <a:t> права.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спосіб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максимально </a:t>
            </a:r>
            <a:r>
              <a:rPr lang="ru-RU" dirty="0" err="1"/>
              <a:t>розширити</a:t>
            </a:r>
            <a:r>
              <a:rPr lang="ru-RU" dirty="0"/>
              <a:t> свободу </a:t>
            </a:r>
            <a:r>
              <a:rPr lang="ru-RU" dirty="0" err="1"/>
              <a:t>утворення</a:t>
            </a:r>
            <a:r>
              <a:rPr lang="ru-RU" dirty="0"/>
              <a:t> </a:t>
            </a:r>
            <a:r>
              <a:rPr lang="ru-RU" dirty="0" err="1"/>
              <a:t>юридичних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. За </a:t>
            </a:r>
            <a:r>
              <a:rPr lang="ru-RU" dirty="0" err="1"/>
              <a:t>явочним</a:t>
            </a:r>
            <a:r>
              <a:rPr lang="ru-RU" dirty="0"/>
              <a:t> способом </a:t>
            </a:r>
            <a:r>
              <a:rPr lang="ru-RU" dirty="0" err="1"/>
              <a:t>виникають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, у США — </a:t>
            </a:r>
            <a:r>
              <a:rPr lang="ru-RU" dirty="0" err="1"/>
              <a:t>корпорації</a:t>
            </a:r>
            <a:r>
              <a:rPr lang="ru-RU" dirty="0"/>
              <a:t> </a:t>
            </a:r>
            <a:r>
              <a:rPr lang="en-US" dirty="0"/>
              <a:t>de facto; </a:t>
            </a:r>
            <a:r>
              <a:rPr lang="ru-RU" dirty="0"/>
              <a:t>у </a:t>
            </a:r>
            <a:r>
              <a:rPr lang="ru-RU" dirty="0" err="1"/>
              <a:t>Франції</a:t>
            </a:r>
            <a:r>
              <a:rPr lang="ru-RU" dirty="0"/>
              <a:t> — </a:t>
            </a:r>
            <a:r>
              <a:rPr lang="ru-RU" dirty="0" err="1"/>
              <a:t>асоціації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5276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err="1" smtClean="0"/>
              <a:t>Правоздатность</a:t>
            </a:r>
            <a:r>
              <a:rPr lang="uk-UA" dirty="0" smtClean="0"/>
              <a:t> юридичних осіб у цивільному праві зарубіжних країн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408868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uk-UA" dirty="0" smtClean="0"/>
              <a:t>У зарубіжних правових системах сформувалися різні оригінальні теорії юридичної особи:</a:t>
            </a:r>
          </a:p>
          <a:p>
            <a:pPr algn="just"/>
            <a:r>
              <a:rPr lang="uk-UA" b="1" dirty="0" smtClean="0"/>
              <a:t>Теорію фікції </a:t>
            </a:r>
            <a:r>
              <a:rPr lang="uk-UA" dirty="0" smtClean="0"/>
              <a:t>юридичної особи, як вважається, заснував німець­кий юрист К. Ф. </a:t>
            </a:r>
            <a:r>
              <a:rPr lang="uk-UA" dirty="0" err="1" smtClean="0"/>
              <a:t>Савіньї</a:t>
            </a:r>
            <a:r>
              <a:rPr lang="uk-UA" dirty="0" smtClean="0"/>
              <a:t>, який стверджував, що лише людина (тільки вона!) може бути суб’єктом права.</a:t>
            </a:r>
          </a:p>
          <a:p>
            <a:pPr algn="just"/>
            <a:r>
              <a:rPr lang="uk-UA" dirty="0" smtClean="0"/>
              <a:t>Наближеною до теорії фікції юридичної особи за своїм змістом є запропонована А. </a:t>
            </a:r>
            <a:r>
              <a:rPr lang="uk-UA" dirty="0" err="1" smtClean="0"/>
              <a:t>Брінцом</a:t>
            </a:r>
            <a:r>
              <a:rPr lang="uk-UA" dirty="0" smtClean="0"/>
              <a:t> </a:t>
            </a:r>
            <a:r>
              <a:rPr lang="uk-UA" b="1" dirty="0" smtClean="0"/>
              <a:t>теорія персоніфікованої цілі </a:t>
            </a:r>
            <a:r>
              <a:rPr lang="uk-UA" dirty="0" smtClean="0"/>
              <a:t>(або теорія «цільового майна»), згідно з якою не існує реального суб’єкта, наділеного якостями юридичної особи; юридична особа є лише персоніфікованою ціллю управління майном.</a:t>
            </a:r>
          </a:p>
          <a:p>
            <a:pPr algn="just"/>
            <a:r>
              <a:rPr lang="uk-UA" dirty="0" smtClean="0"/>
              <a:t>Для </a:t>
            </a:r>
            <a:r>
              <a:rPr lang="uk-UA" b="1" dirty="0" smtClean="0"/>
              <a:t>теорії реальності </a:t>
            </a:r>
            <a:r>
              <a:rPr lang="uk-UA" dirty="0" smtClean="0"/>
              <a:t>й інших теорій юридичної особи реалістичного спрямування характерним є протилежний напрям обґрунтування її правосуб’єктності. Вони розглядають юридичну особу як реально існуючого особливого суб’єкта права, як колективну («союзну») особу.</a:t>
            </a:r>
          </a:p>
          <a:p>
            <a:pPr algn="just"/>
            <a:r>
              <a:rPr lang="uk-UA" dirty="0" smtClean="0"/>
              <a:t>Як самостійна розглядається </a:t>
            </a:r>
            <a:r>
              <a:rPr lang="uk-UA" b="1" dirty="0" smtClean="0"/>
              <a:t>теорія </a:t>
            </a:r>
            <a:r>
              <a:rPr lang="uk-UA" b="1" dirty="0" err="1" smtClean="0"/>
              <a:t>Ієринга</a:t>
            </a:r>
            <a:r>
              <a:rPr lang="uk-UA" b="1" dirty="0" smtClean="0"/>
              <a:t> </a:t>
            </a:r>
            <a:r>
              <a:rPr lang="uk-UA" dirty="0" smtClean="0"/>
              <a:t>(«теорія інтересу»), яка стверджує, що юридичної особи, як такої, у дійсності не існує, це лише юридичний курйоз; законодавець наділяє певними засобами правового захисту окремі групи людей, дозволяє виступати їм зовні як єдине ціле, проте створення нового суб’єкта не відбувається.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4290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2800" dirty="0" smtClean="0"/>
              <a:t>Цивільне право зарубіжних країн розрізняє загальну й спеціальну правоздатність юридичних осіб</a:t>
            </a:r>
            <a:endParaRPr lang="uk-UA" sz="28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89212" y="2678806"/>
            <a:ext cx="4313864" cy="3232416"/>
          </a:xfrm>
        </p:spPr>
        <p:txBody>
          <a:bodyPr/>
          <a:lstStyle/>
          <a:p>
            <a:r>
              <a:rPr lang="uk-UA" b="1" dirty="0" smtClean="0"/>
              <a:t>Загальна правоздатність </a:t>
            </a:r>
            <a:r>
              <a:rPr lang="uk-UA" dirty="0" smtClean="0"/>
              <a:t>надає право юридичній особі набувати будь-які цивільні права й нести цивільні обов’язки, за винятком таких, для яких необхідною передумовою є природні якості людини.</a:t>
            </a:r>
            <a:endParaRPr lang="uk-UA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190747" y="2678806"/>
            <a:ext cx="4313864" cy="3225038"/>
          </a:xfrm>
        </p:spPr>
        <p:txBody>
          <a:bodyPr/>
          <a:lstStyle/>
          <a:p>
            <a:r>
              <a:rPr lang="uk-UA" b="1" dirty="0" smtClean="0"/>
              <a:t>Спеціальна правоздатність </a:t>
            </a:r>
            <a:r>
              <a:rPr lang="uk-UA" dirty="0" smtClean="0"/>
              <a:t>юридичної особи означає, що вона має право вступати лише в такі правовідносини, які є необхідними для досягнення зазначених у законі чи статуті цілей.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04885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Класифікація юридичних осіб у зарубіжних правових системах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318715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uk-UA" dirty="0" smtClean="0"/>
              <a:t>В усіх країнах у законодавстві та правовій доктрині, перш за все, розрізняють юридичні особи публічного права та юридичні особи приватного права.</a:t>
            </a:r>
          </a:p>
          <a:p>
            <a:pPr marL="0" indent="0" algn="just">
              <a:buNone/>
            </a:pPr>
            <a:r>
              <a:rPr lang="uk-UA" b="1" dirty="0" smtClean="0"/>
              <a:t>Юридичні особи публічного права</a:t>
            </a:r>
            <a:r>
              <a:rPr lang="uk-UA" dirty="0" smtClean="0"/>
              <a:t>:</a:t>
            </a:r>
          </a:p>
          <a:p>
            <a:pPr algn="just"/>
            <a:r>
              <a:rPr lang="uk-UA" dirty="0" smtClean="0"/>
              <a:t>виникають на підставі публічно-правового акту (закону, адміністративного акту);</a:t>
            </a:r>
          </a:p>
          <a:p>
            <a:pPr algn="just"/>
            <a:r>
              <a:rPr lang="uk-UA" dirty="0" smtClean="0"/>
              <a:t>реалізують цілі публічного характеру, зазвичай, державні (владні) або суспільно корисні;</a:t>
            </a:r>
          </a:p>
          <a:p>
            <a:pPr algn="just"/>
            <a:r>
              <a:rPr lang="uk-UA" dirty="0" smtClean="0"/>
              <a:t>як правило, наділені владними повноваженнями;</a:t>
            </a:r>
          </a:p>
          <a:p>
            <a:pPr algn="just"/>
            <a:r>
              <a:rPr lang="uk-UA" dirty="0" smtClean="0"/>
              <a:t>передбачають особливий характер членства в них.</a:t>
            </a:r>
          </a:p>
          <a:p>
            <a:pPr marL="0" indent="0" algn="just">
              <a:buNone/>
            </a:pPr>
            <a:r>
              <a:rPr lang="uk-UA" b="1" dirty="0" smtClean="0"/>
              <a:t>Юридичні особи приватного права:</a:t>
            </a:r>
          </a:p>
          <a:p>
            <a:pPr algn="just"/>
            <a:r>
              <a:rPr lang="uk-UA" dirty="0" smtClean="0"/>
              <a:t>виникають на основі приватно-правового акту (установчого договору);</a:t>
            </a:r>
          </a:p>
          <a:p>
            <a:pPr algn="just"/>
            <a:r>
              <a:rPr lang="uk-UA" dirty="0" smtClean="0"/>
              <a:t>створюються відповідно до цивільного законодавства певної країни на розсуд приватних осіб;</a:t>
            </a:r>
          </a:p>
          <a:p>
            <a:pPr algn="just"/>
            <a:r>
              <a:rPr lang="uk-UA" dirty="0" smtClean="0"/>
              <a:t>реалізують цілі, які визначаються приватними особами, як правило, приватного характеру.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427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Класифікація юридичних осіб у зарубіжних правових системах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395989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uk-UA" b="1" dirty="0" smtClean="0"/>
              <a:t>За формою власності: </a:t>
            </a:r>
            <a:r>
              <a:rPr lang="uk-UA" dirty="0" smtClean="0"/>
              <a:t>державні та недержавні;</a:t>
            </a:r>
          </a:p>
          <a:p>
            <a:pPr algn="just"/>
            <a:r>
              <a:rPr lang="uk-UA" b="1" dirty="0" smtClean="0"/>
              <a:t>За цілями діяльності: </a:t>
            </a:r>
            <a:r>
              <a:rPr lang="uk-UA" dirty="0" smtClean="0"/>
              <a:t>комерційні та некомерційні;</a:t>
            </a:r>
          </a:p>
          <a:p>
            <a:pPr algn="just"/>
            <a:r>
              <a:rPr lang="uk-UA" b="1" dirty="0"/>
              <a:t>З</a:t>
            </a:r>
            <a:r>
              <a:rPr lang="uk-UA" b="1" dirty="0" smtClean="0"/>
              <a:t>а складом засновників:</a:t>
            </a:r>
            <a:r>
              <a:rPr lang="uk-UA" dirty="0" smtClean="0"/>
              <a:t> такі, що створюються тільки юридичними особами, тільки державою, будь-якими учасниками цивільного обороту;</a:t>
            </a:r>
          </a:p>
          <a:p>
            <a:pPr algn="just"/>
            <a:r>
              <a:rPr lang="uk-UA" b="1" dirty="0"/>
              <a:t>З</a:t>
            </a:r>
            <a:r>
              <a:rPr lang="uk-UA" b="1" dirty="0" smtClean="0"/>
              <a:t>а характером </a:t>
            </a:r>
            <a:r>
              <a:rPr lang="uk-UA" b="1" dirty="0" err="1" smtClean="0"/>
              <a:t>правомочностей</a:t>
            </a:r>
            <a:r>
              <a:rPr lang="uk-UA" b="1" dirty="0" smtClean="0"/>
              <a:t> учасників стосовно самої юридичної особи:</a:t>
            </a:r>
            <a:r>
              <a:rPr lang="uk-UA" dirty="0" smtClean="0"/>
              <a:t> такі, в яких засновникам належить право влас­ності чи інші речові права; в яких засновники мають зобов’язальні права (торгові товариства, кооперативи); в яких зас­новники не мають зобов’язальних прав (наприклад, громадські об’єднання, фонди та ін.);</a:t>
            </a:r>
          </a:p>
          <a:p>
            <a:pPr algn="just"/>
            <a:r>
              <a:rPr lang="uk-UA" b="1" dirty="0"/>
              <a:t>З</a:t>
            </a:r>
            <a:r>
              <a:rPr lang="uk-UA" b="1" dirty="0" smtClean="0"/>
              <a:t>а способом утворення: </a:t>
            </a:r>
            <a:r>
              <a:rPr lang="uk-UA" dirty="0" smtClean="0"/>
              <a:t>такі, що утворюються дозвільним, явочним, нормативно-явочним способами;</a:t>
            </a:r>
          </a:p>
          <a:p>
            <a:pPr algn="just"/>
            <a:r>
              <a:rPr lang="uk-UA" b="1" dirty="0"/>
              <a:t>З</a:t>
            </a:r>
            <a:r>
              <a:rPr lang="uk-UA" b="1" dirty="0" smtClean="0"/>
              <a:t>а формою участі членів: </a:t>
            </a:r>
            <a:r>
              <a:rPr lang="uk-UA" dirty="0" smtClean="0"/>
              <a:t>об’єднання осіб (персональні — обов’язковою є участь засновників у діяльності товариства) та об’єднання капіталів (майнові — особиста участь засновників у діяльності товариства є можливою, але не обов’язковою);</a:t>
            </a:r>
          </a:p>
          <a:p>
            <a:pPr algn="just"/>
            <a:r>
              <a:rPr lang="uk-UA" b="1" dirty="0" smtClean="0"/>
              <a:t>За видами засновницьких документів: </a:t>
            </a:r>
            <a:r>
              <a:rPr lang="uk-UA" dirty="0" smtClean="0"/>
              <a:t>договірні, договірно-статутні, статутні;</a:t>
            </a:r>
          </a:p>
          <a:p>
            <a:pPr algn="just"/>
            <a:r>
              <a:rPr lang="uk-UA" b="1" dirty="0"/>
              <a:t>З</a:t>
            </a:r>
            <a:r>
              <a:rPr lang="uk-UA" b="1" dirty="0" smtClean="0"/>
              <a:t>а числом засновників:</a:t>
            </a:r>
            <a:r>
              <a:rPr lang="uk-UA" dirty="0" smtClean="0"/>
              <a:t> колективні та одноособові.</a:t>
            </a: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243355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dirty="0" smtClean="0"/>
              <a:t>Класифікація юридичних осіб у зарубіжних правових системах</a:t>
            </a:r>
            <a:endParaRPr lang="uk-UA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9624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uk-UA" dirty="0" smtClean="0"/>
              <a:t>Важливе значення має поділ юридичних осіб на комерційні (торгові) та некомерційні (цивільні), а також на спілки (об’єд­нання) та установи.</a:t>
            </a:r>
          </a:p>
          <a:p>
            <a:r>
              <a:rPr lang="uk-UA" b="1" dirty="0" smtClean="0"/>
              <a:t>Некомерційними (цивільними) </a:t>
            </a:r>
            <a:r>
              <a:rPr lang="uk-UA" dirty="0" smtClean="0"/>
              <a:t>є юридичні особи, діяльність яких регулюється цивільним законодавством і які за загальним правилом не мають на меті одержання прибутку.</a:t>
            </a:r>
          </a:p>
          <a:p>
            <a:r>
              <a:rPr lang="uk-UA" b="1" dirty="0" smtClean="0"/>
              <a:t>Комерційні (тор­гові, господарські)</a:t>
            </a:r>
            <a:r>
              <a:rPr lang="uk-UA" dirty="0" smtClean="0"/>
              <a:t> юридичні особи діють за нормами торгового права (у країнах із дуалістичною системою приватного права) </a:t>
            </a:r>
            <a:br>
              <a:rPr lang="uk-UA" dirty="0" smtClean="0"/>
            </a:br>
            <a:r>
              <a:rPr lang="uk-UA" dirty="0" smtClean="0"/>
              <a:t>і мають на меті одержання прибутку.</a:t>
            </a:r>
          </a:p>
          <a:p>
            <a:r>
              <a:rPr lang="uk-UA" b="1" dirty="0" smtClean="0"/>
              <a:t>Спілками</a:t>
            </a:r>
            <a:r>
              <a:rPr lang="uk-UA" dirty="0" smtClean="0"/>
              <a:t> є юридичні особи, що об’єднують на правах членства кількох фізичних чи юридичних осіб, які й вирішують питання виникнення, визначення цілей юридичної особи та засобів їх реалізації. Спілки можуть бути як комерційними, так і некомерційними.</a:t>
            </a:r>
          </a:p>
          <a:p>
            <a:r>
              <a:rPr lang="uk-UA" b="1" dirty="0" smtClean="0"/>
              <a:t>Установами</a:t>
            </a:r>
            <a:r>
              <a:rPr lang="uk-UA" dirty="0" smtClean="0"/>
              <a:t> є юридичні особи, які мають некомерційні цілі (благодійні, культурні, освітні, наукові та ін.), виникнення, мета і зміст діяльності яких визначаються волею одного засновника, який виділяє для цього відповідні кошти. Особи, які користуються результатами діяльності установи (</a:t>
            </a:r>
            <a:r>
              <a:rPr lang="uk-UA" dirty="0" err="1" smtClean="0"/>
              <a:t>дестинатори</a:t>
            </a:r>
            <a:r>
              <a:rPr lang="uk-UA" dirty="0" smtClean="0"/>
              <a:t>), не перебувають з нею в яких-небудь правовідносинах. Установи можуть мати як публічний, так і приватний характер.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9867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/>
              <a:t>Фізична особа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292958"/>
          </a:xfrm>
        </p:spPr>
        <p:txBody>
          <a:bodyPr/>
          <a:lstStyle/>
          <a:p>
            <a:pPr algn="just"/>
            <a:r>
              <a:rPr lang="uk-UA" b="1" dirty="0" smtClean="0"/>
              <a:t>Фізичною особою </a:t>
            </a:r>
            <a:r>
              <a:rPr lang="uk-UA" dirty="0" smtClean="0"/>
              <a:t>в цивільному праві зарубіжних країн є людина, окремий громадянин (даної чи іншої держави) або особа без громадянства.</a:t>
            </a:r>
          </a:p>
          <a:p>
            <a:pPr algn="just"/>
            <a:r>
              <a:rPr lang="uk-UA" dirty="0" smtClean="0"/>
              <a:t>Визнаючи кожного суб’єктом права, та чи інша держава встановлює його правовий статус, положення стосовно держави, її органів, інших фізичних та юридичних осіб.</a:t>
            </a:r>
          </a:p>
          <a:p>
            <a:pPr algn="just"/>
            <a:r>
              <a:rPr lang="uk-UA" dirty="0" smtClean="0"/>
              <a:t>Цивільно-правовий статус (цивільна правосуб’єктність) фізичної особи визначається її здатністю мати цивільні права та обов’язки (правоздатність), своїми діями набувати та здійснювати їх (дієздатність).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67443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Список використаної літератури: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Кабанов </a:t>
            </a:r>
            <a:r>
              <a:rPr lang="ru-RU" dirty="0"/>
              <a:t>А. А. </a:t>
            </a:r>
            <a:r>
              <a:rPr lang="ru-RU" dirty="0" err="1"/>
              <a:t>Цивільне</a:t>
            </a:r>
            <a:r>
              <a:rPr lang="ru-RU" dirty="0"/>
              <a:t> та </a:t>
            </a:r>
            <a:r>
              <a:rPr lang="ru-RU" dirty="0" err="1"/>
              <a:t>торгове</a:t>
            </a:r>
            <a:r>
              <a:rPr lang="ru-RU" dirty="0"/>
              <a:t> право </a:t>
            </a:r>
            <a:r>
              <a:rPr lang="ru-RU" dirty="0" err="1"/>
              <a:t>зарубіжних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: </a:t>
            </a:r>
            <a:r>
              <a:rPr lang="ru-RU" dirty="0" err="1"/>
              <a:t>Питання</a:t>
            </a:r>
            <a:r>
              <a:rPr lang="ru-RU" dirty="0"/>
              <a:t>, </a:t>
            </a:r>
            <a:r>
              <a:rPr lang="ru-RU" dirty="0" err="1"/>
              <a:t>відповіді</a:t>
            </a:r>
            <a:r>
              <a:rPr lang="ru-RU" dirty="0"/>
              <a:t> та словник </a:t>
            </a:r>
            <a:r>
              <a:rPr lang="ru-RU" dirty="0" err="1"/>
              <a:t>термінів</a:t>
            </a:r>
            <a:r>
              <a:rPr lang="ru-RU" dirty="0"/>
              <a:t>. 2-е вид., </a:t>
            </a:r>
            <a:r>
              <a:rPr lang="ru-RU" dirty="0" err="1"/>
              <a:t>Перераб</a:t>
            </a:r>
            <a:r>
              <a:rPr lang="ru-RU" dirty="0"/>
              <a:t>. і доп. - СПб.: </a:t>
            </a:r>
            <a:r>
              <a:rPr lang="ru-RU" dirty="0" err="1"/>
              <a:t>СПбУУіЕ</a:t>
            </a:r>
            <a:r>
              <a:rPr lang="ru-RU" dirty="0"/>
              <a:t>, 2011. - 91 с</a:t>
            </a:r>
            <a:r>
              <a:rPr lang="ru-RU" dirty="0" smtClean="0"/>
              <a:t>.</a:t>
            </a:r>
            <a:endParaRPr lang="en-US" dirty="0" smtClean="0"/>
          </a:p>
          <a:p>
            <a:r>
              <a:rPr lang="ru-RU" dirty="0" err="1"/>
              <a:t>Шимон</a:t>
            </a:r>
            <a:r>
              <a:rPr lang="ru-RU" dirty="0"/>
              <a:t> С.І. </a:t>
            </a:r>
            <a:r>
              <a:rPr lang="ru-RU" dirty="0" err="1"/>
              <a:t>Цивільне</a:t>
            </a:r>
            <a:r>
              <a:rPr lang="ru-RU" dirty="0"/>
              <a:t> та </a:t>
            </a:r>
            <a:r>
              <a:rPr lang="ru-RU" dirty="0" err="1"/>
              <a:t>торгове</a:t>
            </a:r>
            <a:r>
              <a:rPr lang="ru-RU" dirty="0"/>
              <a:t> право </a:t>
            </a:r>
            <a:r>
              <a:rPr lang="ru-RU" dirty="0" err="1"/>
              <a:t>зарубіжних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. </a:t>
            </a:r>
            <a:r>
              <a:rPr lang="ru-RU" dirty="0" err="1"/>
              <a:t>Навч</a:t>
            </a:r>
            <a:r>
              <a:rPr lang="ru-RU" dirty="0"/>
              <a:t>. </a:t>
            </a:r>
            <a:r>
              <a:rPr lang="ru-RU" dirty="0" err="1"/>
              <a:t>посіб</a:t>
            </a:r>
            <a:r>
              <a:rPr lang="ru-RU" dirty="0"/>
              <a:t>. (Курс </a:t>
            </a:r>
            <a:r>
              <a:rPr lang="ru-RU" dirty="0" err="1"/>
              <a:t>лекцій</a:t>
            </a:r>
            <a:r>
              <a:rPr lang="ru-RU" dirty="0"/>
              <a:t>). - К.: КНЕУ, 2004.</a:t>
            </a:r>
          </a:p>
          <a:p>
            <a:pPr marL="0" indent="0">
              <a:buNone/>
            </a:pPr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6420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err="1"/>
              <a:t>Цивільно-правовий</a:t>
            </a:r>
            <a:r>
              <a:rPr lang="ru-RU" dirty="0"/>
              <a:t> статус </a:t>
            </a:r>
            <a:r>
              <a:rPr lang="ru-RU" dirty="0" err="1" smtClean="0"/>
              <a:t>фізичної</a:t>
            </a:r>
            <a:r>
              <a:rPr lang="ru-RU" dirty="0" smtClean="0"/>
              <a:t> особи </a:t>
            </a:r>
            <a:r>
              <a:rPr lang="uk-UA" dirty="0" smtClean="0"/>
              <a:t>в різних країнах світу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305837"/>
          </a:xfrm>
        </p:spPr>
        <p:txBody>
          <a:bodyPr>
            <a:normAutofit/>
          </a:bodyPr>
          <a:lstStyle/>
          <a:p>
            <a:pPr algn="just"/>
            <a:r>
              <a:rPr lang="uk-UA" dirty="0" smtClean="0"/>
              <a:t>У Німецькому законодавстві використовуються три терміни: правоздатність, дієздатність і </a:t>
            </a:r>
            <a:r>
              <a:rPr lang="uk-UA" dirty="0" err="1" smtClean="0"/>
              <a:t>деліктоздатність</a:t>
            </a:r>
            <a:r>
              <a:rPr lang="uk-UA" dirty="0" smtClean="0"/>
              <a:t>. </a:t>
            </a:r>
            <a:r>
              <a:rPr lang="uk-UA" dirty="0" err="1" smtClean="0"/>
              <a:t>Деліктоздатність</a:t>
            </a:r>
            <a:r>
              <a:rPr lang="uk-UA" dirty="0" smtClean="0"/>
              <a:t> розглядається як здатність громадянина нести цивільно-правову відповідальність за шкоду, заподіяну його протиправними діями.</a:t>
            </a:r>
          </a:p>
          <a:p>
            <a:pPr algn="just"/>
            <a:r>
              <a:rPr lang="ru-RU" dirty="0" smtClean="0"/>
              <a:t>У </a:t>
            </a:r>
            <a:r>
              <a:rPr lang="ru-RU" dirty="0" err="1"/>
              <a:t>Франції</a:t>
            </a:r>
            <a:r>
              <a:rPr lang="ru-RU" dirty="0"/>
              <a:t> закон не </a:t>
            </a:r>
            <a:r>
              <a:rPr lang="ru-RU" dirty="0" err="1"/>
              <a:t>розрізняє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категорій</a:t>
            </a:r>
            <a:r>
              <a:rPr lang="ru-RU" dirty="0"/>
              <a:t> </a:t>
            </a:r>
            <a:r>
              <a:rPr lang="ru-RU" dirty="0" err="1"/>
              <a:t>правоздатності</a:t>
            </a:r>
            <a:r>
              <a:rPr lang="ru-RU" dirty="0"/>
              <a:t> й </a:t>
            </a:r>
            <a:r>
              <a:rPr lang="ru-RU" dirty="0" err="1"/>
              <a:t>дієздатності</a:t>
            </a:r>
            <a:r>
              <a:rPr lang="ru-RU" dirty="0"/>
              <a:t>, </a:t>
            </a:r>
            <a:r>
              <a:rPr lang="ru-RU" dirty="0" err="1"/>
              <a:t>застосовується</a:t>
            </a:r>
            <a:r>
              <a:rPr lang="ru-RU" dirty="0"/>
              <a:t> </a:t>
            </a:r>
            <a:r>
              <a:rPr lang="ru-RU" dirty="0" err="1"/>
              <a:t>єдиний</a:t>
            </a:r>
            <a:r>
              <a:rPr lang="ru-RU" dirty="0"/>
              <a:t> </a:t>
            </a:r>
            <a:r>
              <a:rPr lang="ru-RU" dirty="0" err="1"/>
              <a:t>термін</a:t>
            </a:r>
            <a:r>
              <a:rPr lang="ru-RU" dirty="0"/>
              <a:t> «</a:t>
            </a:r>
            <a:r>
              <a:rPr lang="en-US" dirty="0" err="1"/>
              <a:t>capacite</a:t>
            </a:r>
            <a:r>
              <a:rPr lang="en-US" dirty="0"/>
              <a:t>» (</a:t>
            </a:r>
            <a:r>
              <a:rPr lang="ru-RU" dirty="0"/>
              <a:t>у </a:t>
            </a:r>
            <a:r>
              <a:rPr lang="ru-RU" dirty="0" err="1"/>
              <a:t>значенні</a:t>
            </a:r>
            <a:r>
              <a:rPr lang="ru-RU" dirty="0"/>
              <a:t> право- та </a:t>
            </a:r>
            <a:r>
              <a:rPr lang="uk-UA" dirty="0" smtClean="0"/>
              <a:t>дієздатності); будь-який громадянин з досягненням повноліття стає здатним до всіх актів цивільного життя. Однак судова практика й теорія розрізняють правоздатність і дієздатність.</a:t>
            </a:r>
          </a:p>
          <a:p>
            <a:pPr algn="just"/>
            <a:r>
              <a:rPr lang="uk-UA" dirty="0" smtClean="0"/>
              <a:t>У праві Англії та США правоздатність і дієздатність визначаються єдиним терміном «правова здатність». Судова практика виділяє «пасивну правову здатність», яка за змістом відповідає правоздатності, і «активну правову здатність» та «здатність до вчинення правового акту», що відповідають за змістом поняттю дієздатності.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90143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Цивільна правоздатність фізичних осіб в зарубіжних країнах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 smtClean="0"/>
              <a:t>Під </a:t>
            </a:r>
            <a:r>
              <a:rPr lang="uk-UA" b="1" dirty="0" smtClean="0"/>
              <a:t>цивільною правоздатністю фізичної особи</a:t>
            </a:r>
            <a:r>
              <a:rPr lang="uk-UA" dirty="0" smtClean="0"/>
              <a:t> зарубіжна доктрина розуміє здатність бути носієм цивільних прав і обов’язків, які допускаються об’єктивним правом даної держави.</a:t>
            </a:r>
          </a:p>
          <a:p>
            <a:pPr algn="just"/>
            <a:r>
              <a:rPr lang="uk-UA" dirty="0" smtClean="0"/>
              <a:t>За правом усіх країн правоздатність виникає в людини у повному обсязі з моменту народження й припиняється зі смертю.</a:t>
            </a:r>
          </a:p>
          <a:p>
            <a:pPr algn="just"/>
            <a:r>
              <a:rPr lang="uk-UA" dirty="0" smtClean="0"/>
              <a:t>Окремі права, можливість реалізації яких пов’язана з певними особистісними та фізіологічними особливостями людини, можуть виникати тільки з досягненням певного віку (батьківські права, шлюбні (подружні), права </a:t>
            </a:r>
            <a:r>
              <a:rPr lang="uk-UA" dirty="0" err="1" smtClean="0"/>
              <a:t>усиновлювачів</a:t>
            </a:r>
            <a:r>
              <a:rPr lang="uk-UA" dirty="0" smtClean="0"/>
              <a:t>, опікунів, піклувальників тощо).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64029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/>
              <a:t>Інститут безвісної відсутності  (оголошення померлим) громадянина в праві зарубіжних країн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575775"/>
            <a:ext cx="8915400" cy="3335446"/>
          </a:xfrm>
        </p:spPr>
        <p:txBody>
          <a:bodyPr/>
          <a:lstStyle/>
          <a:p>
            <a:pPr algn="just"/>
            <a:r>
              <a:rPr lang="uk-UA" dirty="0" smtClean="0"/>
              <a:t>У разі тривалої відсутності певного громадянина та неможливості встановити його місце перебування доля його майна чи пев­ного зобов’язання, учасником якого він є, вирішується в різних правових системах по-різному.</a:t>
            </a:r>
          </a:p>
          <a:p>
            <a:pPr algn="just"/>
            <a:r>
              <a:rPr lang="uk-UA" b="1" dirty="0" smtClean="0"/>
              <a:t>Континентальному праву </a:t>
            </a:r>
            <a:r>
              <a:rPr lang="uk-UA" dirty="0" smtClean="0"/>
              <a:t>відомий інститут безвісної відсутності чи оголошення громадянина помер­лим. Однак у праві окремих країн існують певні відмінності. Так, законодавству Німеччини відомий інститут оголошення померлим.</a:t>
            </a:r>
          </a:p>
        </p:txBody>
      </p:sp>
    </p:spTree>
    <p:extLst>
      <p:ext uri="{BB962C8B-B14F-4D97-AF65-F5344CB8AC3E}">
        <p14:creationId xmlns:p14="http://schemas.microsoft.com/office/powerpoint/2010/main" val="1241483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dirty="0" smtClean="0"/>
              <a:t>Інститут безвісної відсутності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764406"/>
            <a:ext cx="8915400" cy="4146816"/>
          </a:xfrm>
        </p:spPr>
        <p:txBody>
          <a:bodyPr>
            <a:normAutofit/>
          </a:bodyPr>
          <a:lstStyle/>
          <a:p>
            <a:pPr algn="just"/>
            <a:r>
              <a:rPr lang="uk-UA" dirty="0" smtClean="0"/>
              <a:t>Особу, що є безвісно відсутньою, може бути оголошено померлою через 10 років із моменту такої відсутності, але не раніше, аніж їй виповниться 25 років, або через 5 років із моменту безвісної відсутності, якщо до винесення судового рішення про оголошення померлою їй виповнилося б 80 р.</a:t>
            </a:r>
          </a:p>
          <a:p>
            <a:pPr algn="just"/>
            <a:r>
              <a:rPr lang="uk-UA" dirty="0" smtClean="0"/>
              <a:t>Військовослужбовців та осіб, що перебували у військах під час війни чи інших бойових діях і пропали без вісті, може бути оголошено померлими через один рік після підписання мирного договору чи фактично припинення воєнних дій; або менше ніж через 1 рік, якщо є додат­кові обставини, за яких імовірно могла настати смерть.</a:t>
            </a:r>
          </a:p>
          <a:p>
            <a:pPr algn="just"/>
            <a:r>
              <a:rPr lang="uk-UA" dirty="0" smtClean="0"/>
              <a:t>У разі зникнення осіб унаслідок нещасних випадків встановлено коротші строки: на випадок загибелі морського судна — 6 місяців, в авіакатастрофах — 3 місяці; для інших нещасних випадків — 1 рік.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42388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dirty="0" smtClean="0"/>
              <a:t>Нині у Франції діє інститут встановлення безвісної відсутності, який передбачає дві стадії</a:t>
            </a:r>
            <a:endParaRPr lang="uk-UA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4598831"/>
          </a:xfrm>
        </p:spPr>
        <p:txBody>
          <a:bodyPr>
            <a:normAutofit/>
          </a:bodyPr>
          <a:lstStyle/>
          <a:p>
            <a:pPr algn="just"/>
            <a:r>
              <a:rPr lang="uk-UA" b="1" dirty="0" smtClean="0"/>
              <a:t>На першій стадії </a:t>
            </a:r>
            <a:r>
              <a:rPr lang="uk-UA" dirty="0" smtClean="0"/>
              <a:t>суд у справах опіки за позовом будь-якої зацікавленої особи чи державної установи може винести рішення про судове засвідчення презумпції безвісної відсутності.</a:t>
            </a:r>
          </a:p>
          <a:p>
            <a:pPr algn="just"/>
            <a:r>
              <a:rPr lang="uk-UA" dirty="0" smtClean="0"/>
              <a:t>На підставі судового рішення один чи кілька родичів (чи інших осіб) призначаються для управління її майном і для представництва особи з метою здійснення всіх її прав, у реалізації яких вона могла б бути зацікавлена.</a:t>
            </a:r>
          </a:p>
          <a:p>
            <a:pPr algn="just"/>
            <a:r>
              <a:rPr lang="uk-UA" dirty="0" smtClean="0"/>
              <a:t>Особа, щодо якої встановлено презумпцію безвісної відсутності, може бути закликана до спадкування через призначених представників.</a:t>
            </a:r>
          </a:p>
          <a:p>
            <a:pPr algn="just"/>
            <a:r>
              <a:rPr lang="uk-UA" dirty="0" smtClean="0"/>
              <a:t>Якщо в подальшому така особа з’являється, то судове рішення про презумпцію безвісної відсутності скасовується і особі повертається все майно, яке знаходилося в управлінні та було придбане в її інтересах.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9426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dirty="0"/>
              <a:t>Нині у Франції діє інститут встановлення безвісної відсутності, який передбачає дві стадії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b="1" dirty="0"/>
              <a:t>Другою стадією </a:t>
            </a:r>
            <a:r>
              <a:rPr lang="uk-UA" dirty="0"/>
              <a:t>є встановлення факту безвісної </a:t>
            </a:r>
            <a:r>
              <a:rPr lang="uk-UA" dirty="0" smtClean="0"/>
              <a:t>відсутності.</a:t>
            </a:r>
          </a:p>
          <a:p>
            <a:pPr algn="just"/>
            <a:r>
              <a:rPr lang="uk-UA" dirty="0" smtClean="0"/>
              <a:t>Через </a:t>
            </a:r>
            <a:r>
              <a:rPr lang="uk-UA" dirty="0"/>
              <a:t>10 років з моменту винесення рішення про презумпцію безвісної відсутності за позовом зацікавленої особи чи прокурора цивільний трибунал першої інстанції може винести рішення про оголошення безвісної </a:t>
            </a:r>
            <a:r>
              <a:rPr lang="uk-UA" dirty="0" smtClean="0"/>
              <a:t>відсутності.</a:t>
            </a:r>
          </a:p>
          <a:p>
            <a:pPr algn="just"/>
            <a:r>
              <a:rPr lang="uk-UA" dirty="0" smtClean="0"/>
              <a:t>Якщо </a:t>
            </a:r>
            <a:r>
              <a:rPr lang="uk-UA" dirty="0"/>
              <a:t>зацікавлені особи не зверталися до суду для засвідчення презумпції безвісної відсутності (ігнорували першу стадію), то рішення про оголошення безвісної відсутності може бути винесене не раніше, аніж через 20 років з дня надходження останніх відомостей від особи чи будь-яких повідомлень про неї.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7301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Цивільна дієздатність фізичних осіб в зарубіжних країнах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2672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uk-UA" b="1" dirty="0" smtClean="0"/>
              <a:t>Під дієздатністю </a:t>
            </a:r>
            <a:r>
              <a:rPr lang="uk-UA" dirty="0" smtClean="0"/>
              <a:t>(активною правоздатністю) в усіх зарубіжних країнах розуміють здатність фізичних осіб своїми діями набувати цивільних прав та обов’язків. Дієздатність залежить від розумового стану фізичної особи: вона має усвідомлювати й правильно оцінювати характер і значення дій, які вона вчиняє. У законодавстві всіх країн встановлено, що дієздатною в повному обсязі особа стає з досягненням повноліття.</a:t>
            </a:r>
          </a:p>
          <a:p>
            <a:pPr algn="just"/>
            <a:r>
              <a:rPr lang="uk-UA" dirty="0" smtClean="0"/>
              <a:t>Вік, з якого особа вважається повнолітньою, у різних країнах може відрізнятися. До середини минулого століття в багатьох країнах повнолітньою вважалася особа, що досягла 21 року. У середині 60-х років у більшості західних країн було прийнято закони, за якими вік повноліття знижено до 18 років.</a:t>
            </a:r>
          </a:p>
          <a:p>
            <a:pPr algn="just"/>
            <a:r>
              <a:rPr lang="uk-UA" dirty="0"/>
              <a:t>За німецьким (пар.828 НЦК) та французьким (ст. 448 ФЦК) правом повноліття настає в день закінчення 18-го року життя, тобто в день, який передує дню народження; за правом Англії — з першого дня, коли виповнилося 18 років, тобто в день народ­ження; у США це питання регулюється законами окремих штатів; у різних штатах повноліття досягається з виповненням 18—21 років.</a:t>
            </a:r>
          </a:p>
          <a:p>
            <a:pPr algn="just"/>
            <a:endParaRPr lang="uk-UA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3021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101</TotalTime>
  <Words>2434</Words>
  <Application>Microsoft Office PowerPoint</Application>
  <PresentationFormat>Широкоэкранный</PresentationFormat>
  <Paragraphs>91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4" baseType="lpstr">
      <vt:lpstr>Arial</vt:lpstr>
      <vt:lpstr>Century Gothic</vt:lpstr>
      <vt:lpstr>Wingdings 3</vt:lpstr>
      <vt:lpstr>Легкий дым</vt:lpstr>
      <vt:lpstr>«Цивільне та торгове право зарубіжних країн»  «Фізичні та юридичні особи в цивільному та торговому праві зарубіжних країн»</vt:lpstr>
      <vt:lpstr>Фізична особа</vt:lpstr>
      <vt:lpstr>Цивільно-правовий статус фізичної особи в різних країнах світу</vt:lpstr>
      <vt:lpstr>Цивільна правоздатність фізичних осіб в зарубіжних країнах</vt:lpstr>
      <vt:lpstr>Інститут безвісної відсутності  (оголошення померлим) громадянина в праві зарубіжних країн  </vt:lpstr>
      <vt:lpstr>Інститут безвісної відсутності</vt:lpstr>
      <vt:lpstr>Нині у Франції діє інститут встановлення безвісної відсутності, який передбачає дві стадії</vt:lpstr>
      <vt:lpstr>Нині у Франції діє інститут встановлення безвісної відсутності, який передбачає дві стадії</vt:lpstr>
      <vt:lpstr>Цивільна дієздатність фізичних осіб в зарубіжних країнах</vt:lpstr>
      <vt:lpstr>Цивільна дієздатність фізичних осіб в зарубіжних країнах</vt:lpstr>
      <vt:lpstr>Юридична особа</vt:lpstr>
      <vt:lpstr>Доктрина визначає такі ознаки юридичних осіб: </vt:lpstr>
      <vt:lpstr>Доктрина визначає такі ознаки юридичних осіб:</vt:lpstr>
      <vt:lpstr>Юридичні особи приватного права, які виникають за ініціативою приватних осіб, створюються одним з таких способів:</vt:lpstr>
      <vt:lpstr>Правоздатность юридичних осіб у цивільному праві зарубіжних країн </vt:lpstr>
      <vt:lpstr>Цивільне право зарубіжних країн розрізняє загальну й спеціальну правоздатність юридичних осіб</vt:lpstr>
      <vt:lpstr>Класифікація юридичних осіб у зарубіжних правових системах</vt:lpstr>
      <vt:lpstr>Класифікація юридичних осіб у зарубіжних правових системах</vt:lpstr>
      <vt:lpstr>Класифікація юридичних осіб у зарубіжних правових системах</vt:lpstr>
      <vt:lpstr>Список використаної літератури: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Індивідуальна робота  з дисципліни «Цивільне та торгове право зарубіжних країн»  на тему: «Фізичні та юридичні особи в цивільному та торговому праві зарубіжних країн»</dc:title>
  <dc:creator>Юлька</dc:creator>
  <cp:lastModifiedBy>George</cp:lastModifiedBy>
  <cp:revision>14</cp:revision>
  <dcterms:created xsi:type="dcterms:W3CDTF">2014-11-23T11:28:48Z</dcterms:created>
  <dcterms:modified xsi:type="dcterms:W3CDTF">2020-11-29T21:28:03Z</dcterms:modified>
</cp:coreProperties>
</file>