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1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5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4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3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9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4114-5325-4A0E-97A8-91B6717A8636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0DEC-7D76-48FA-AB81-A731D868D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3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991.vc/" TargetMode="External"/><Relationship Id="rId2" Type="http://schemas.openxmlformats.org/officeDocument/2006/relationships/hyperlink" Target="http://1991.vc/abou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decentralization.gov.ua/pics/news/small/750_300_12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1B021BE-EC05-4826-B579-7DB131F9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556792"/>
            <a:ext cx="73127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 err="1"/>
              <a:t>Пріоритети</a:t>
            </a:r>
            <a:r>
              <a:rPr lang="ru-RU" sz="2800" dirty="0"/>
              <a:t> </a:t>
            </a:r>
            <a:r>
              <a:rPr lang="ru-RU" sz="2800" dirty="0" err="1"/>
              <a:t>активізації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інновацій</a:t>
            </a:r>
            <a:r>
              <a:rPr lang="ru-RU" sz="2800" dirty="0"/>
              <a:t>, </a:t>
            </a:r>
            <a:r>
              <a:rPr lang="ru-RU" sz="2800" dirty="0" err="1"/>
              <a:t>еко-системи</a:t>
            </a:r>
            <a:r>
              <a:rPr lang="ru-RU" sz="2800" dirty="0"/>
              <a:t> та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самоврядування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326282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15485" r="34862" b="10262"/>
          <a:stretch/>
        </p:blipFill>
        <p:spPr bwMode="auto">
          <a:xfrm>
            <a:off x="395536" y="908720"/>
            <a:ext cx="8136904" cy="59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4884" y="37516"/>
            <a:ext cx="41582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https://ain.ua/2023/05/16/startuye-konkurs-dlya-eko-startapiv/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831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Прямоугольник 6"/>
          <p:cNvSpPr>
            <a:spLocks noChangeArrowheads="1"/>
          </p:cNvSpPr>
          <p:nvPr/>
        </p:nvSpPr>
        <p:spPr bwMode="auto">
          <a:xfrm>
            <a:off x="3242913" y="175644"/>
            <a:ext cx="27146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 dirty="0">
                <a:hlinkClick r:id="rId2"/>
              </a:rPr>
              <a:t>http://1991.vc/about/</a:t>
            </a:r>
            <a:r>
              <a:rPr lang="uk-UA" sz="2000" b="1" dirty="0"/>
              <a:t> </a:t>
            </a:r>
          </a:p>
        </p:txBody>
      </p:sp>
      <p:sp>
        <p:nvSpPr>
          <p:cNvPr id="68612" name="AutoShape 6" descr="19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8613" name="AutoShape 8" descr="19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8614" name="AutoShape 10" descr="1991">
            <a:hlinkClick r:id="rId3" tooltip="1991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8615" name="AutoShape 12" descr="&amp;Kcy;&amp;acy;&amp;rcy;&amp;tcy;&amp;icy;&amp;ncy;&amp;kcy;&amp;icy; &amp;pcy;&amp;ocy; &amp;zcy;&amp;acy;&amp;pcy;&amp;rcy;&amp;ocy;&amp;scy;&amp;ucy; &amp;iukcy;&amp;ncy;&amp;kcy;&amp;ucy;&amp;bcy;&amp;acy;&amp;tcy;&amp;ocy;&amp;rcy; 19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68616" name="Picture 14" descr="http://itc.ua/wp-content/uploads/2016/01/1991-671x36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4" y="620688"/>
            <a:ext cx="8584505" cy="31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56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="" xmlns:a16="http://schemas.microsoft.com/office/drawing/2014/main" id="{A1B021BE-EC05-4826-B579-7DB131F9F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867966"/>
            <a:ext cx="762907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err="1" smtClean="0">
                <a:solidFill>
                  <a:srgbClr val="880038"/>
                </a:solidFill>
                <a:cs typeface="Times New Roman" panose="02020603050405020304" pitchFamily="18" charset="0"/>
              </a:rPr>
              <a:t>Мінрегіон</a:t>
            </a:r>
            <a:r>
              <a:rPr lang="ru-RU" altLang="ru-RU" sz="2800" dirty="0" smtClean="0">
                <a:solidFill>
                  <a:srgbClr val="880038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започаткував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 рейтинг </a:t>
            </a: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соціально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економічного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розвитку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регіонів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. 21 </a:t>
            </a:r>
            <a:r>
              <a:rPr lang="ru-RU" altLang="ru-RU" sz="2800" dirty="0" err="1">
                <a:solidFill>
                  <a:srgbClr val="880038"/>
                </a:solidFill>
                <a:cs typeface="Times New Roman" panose="02020603050405020304" pitchFamily="18" charset="0"/>
              </a:rPr>
              <a:t>грудня</a:t>
            </a:r>
            <a:r>
              <a:rPr lang="ru-RU" altLang="ru-RU" sz="2800" dirty="0">
                <a:solidFill>
                  <a:srgbClr val="880038"/>
                </a:solidFill>
                <a:cs typeface="Times New Roman" panose="02020603050405020304" pitchFamily="18" charset="0"/>
              </a:rPr>
              <a:t> 2015  </a:t>
            </a:r>
            <a:endParaRPr lang="ru-RU" altLang="ru-RU" sz="2800" dirty="0">
              <a:solidFill>
                <a:srgbClr val="880038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7107" name="Picture 1" descr="Мінрегіон започаткував рейтинг соціально-економічного розвитку регіонів">
            <a:extLst>
              <a:ext uri="{FF2B5EF4-FFF2-40B4-BE49-F238E27FC236}">
                <a16:creationId xmlns="" xmlns:a16="http://schemas.microsoft.com/office/drawing/2014/main" id="{BEA6DD2D-B28D-49FB-B230-2A41CBFD6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406650"/>
            <a:ext cx="7626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7D77BCF2-4289-4D0A-B73F-5658F897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0475"/>
            <a:ext cx="1841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4556" y="346918"/>
            <a:ext cx="666011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http://decentralization.gov.ua/news/item/id/1201</a:t>
            </a:r>
            <a:endParaRPr lang="ru-RU" alt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4925" r="3709" b="6250"/>
          <a:stretch/>
        </p:blipFill>
        <p:spPr bwMode="auto">
          <a:xfrm>
            <a:off x="115853" y="347464"/>
            <a:ext cx="9039061" cy="428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32"/>
            <a:ext cx="608307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https://decentralization.gov.ua/donors/dobre</a:t>
            </a:r>
            <a:endParaRPr lang="ru-RU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1" t="16418" r="20385" b="27425"/>
          <a:stretch/>
        </p:blipFill>
        <p:spPr bwMode="auto">
          <a:xfrm>
            <a:off x="84395" y="4149080"/>
            <a:ext cx="4055673" cy="27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2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28919" r="11576" b="7462"/>
          <a:stretch/>
        </p:blipFill>
        <p:spPr bwMode="auto">
          <a:xfrm>
            <a:off x="1" y="1419367"/>
            <a:ext cx="9144000" cy="3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3417" y="332656"/>
            <a:ext cx="463716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https://soulpartners.com.ua/usaid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52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13992" r="19652" b="11567"/>
          <a:stretch/>
        </p:blipFill>
        <p:spPr bwMode="auto">
          <a:xfrm>
            <a:off x="0" y="1044535"/>
            <a:ext cx="9047278" cy="504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8615" y="227155"/>
            <a:ext cx="591004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https://era-ukraine.org.ua/page-attracting-investment/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426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19217" r="26575" b="8769"/>
          <a:stretch/>
        </p:blipFill>
        <p:spPr bwMode="auto">
          <a:xfrm>
            <a:off x="1115616" y="836712"/>
            <a:ext cx="6912768" cy="5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88640"/>
            <a:ext cx="439152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https://era-ukraine.org.ua/grant-proposals/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9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13806" r="38219" b="13246"/>
          <a:stretch/>
        </p:blipFill>
        <p:spPr bwMode="auto">
          <a:xfrm>
            <a:off x="242160" y="0"/>
            <a:ext cx="8888317" cy="62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b="1" dirty="0"/>
              <a:t>https://shotam.info/v-ukraini-oholosyly-konkurs-biznes-idey-na-sumu-do-100-tys-hrn/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5513" r="37833" b="17957"/>
          <a:stretch/>
        </p:blipFill>
        <p:spPr bwMode="auto">
          <a:xfrm>
            <a:off x="599832" y="980728"/>
            <a:ext cx="49302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hotam.info/wp-content/uploads/2023/03/photo_2023-03-22-19.36.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9" y="0"/>
            <a:ext cx="7872809" cy="52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879" y="4810036"/>
            <a:ext cx="8787585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fontAlgn="base"/>
            <a:r>
              <a:rPr lang="ru-RU" b="1" dirty="0" err="1"/>
              <a:t>Отримати</a:t>
            </a:r>
            <a:r>
              <a:rPr lang="ru-RU" b="1" dirty="0"/>
              <a:t> </a:t>
            </a:r>
            <a:r>
              <a:rPr lang="ru-RU" b="1" dirty="0" err="1"/>
              <a:t>гроші</a:t>
            </a:r>
            <a:r>
              <a:rPr lang="ru-RU" b="1" dirty="0"/>
              <a:t> на старт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масштабування</a:t>
            </a:r>
            <a:r>
              <a:rPr lang="ru-RU" b="1" dirty="0"/>
              <a:t>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/>
              <a:t>бізнесу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будь-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підприємець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18 до 65 </a:t>
            </a:r>
            <a:r>
              <a:rPr lang="ru-RU" b="1" dirty="0" err="1"/>
              <a:t>років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зареєстровану</a:t>
            </a:r>
            <a:r>
              <a:rPr lang="ru-RU" b="1" dirty="0"/>
              <a:t> </a:t>
            </a:r>
            <a:r>
              <a:rPr lang="ru-RU" b="1" dirty="0" err="1"/>
              <a:t>юридичну</a:t>
            </a:r>
            <a:r>
              <a:rPr lang="ru-RU" b="1" dirty="0"/>
              <a:t> особу </a:t>
            </a:r>
            <a:r>
              <a:rPr lang="ru-RU" b="1" dirty="0" err="1"/>
              <a:t>або</a:t>
            </a:r>
            <a:r>
              <a:rPr lang="ru-RU" b="1" dirty="0"/>
              <a:t> ФОП. 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головних</a:t>
            </a:r>
            <a:r>
              <a:rPr lang="ru-RU" b="1" dirty="0"/>
              <a:t> </a:t>
            </a:r>
            <a:r>
              <a:rPr lang="ru-RU" b="1" dirty="0" err="1"/>
              <a:t>вимог</a:t>
            </a:r>
            <a:r>
              <a:rPr lang="ru-RU" b="1" dirty="0"/>
              <a:t> – </a:t>
            </a:r>
            <a:r>
              <a:rPr lang="ru-RU" b="1" dirty="0" err="1"/>
              <a:t>розробити</a:t>
            </a:r>
            <a:r>
              <a:rPr lang="ru-RU" b="1" dirty="0"/>
              <a:t> </a:t>
            </a:r>
            <a:r>
              <a:rPr lang="ru-RU" b="1" dirty="0" err="1"/>
              <a:t>реалістичний</a:t>
            </a:r>
            <a:r>
              <a:rPr lang="ru-RU" b="1" dirty="0"/>
              <a:t> та </a:t>
            </a:r>
            <a:r>
              <a:rPr lang="ru-RU" b="1" dirty="0" err="1"/>
              <a:t>ефективний</a:t>
            </a:r>
            <a:r>
              <a:rPr lang="ru-RU" b="1" dirty="0"/>
              <a:t> </a:t>
            </a:r>
            <a:r>
              <a:rPr lang="ru-RU" b="1" dirty="0" err="1"/>
              <a:t>бізнес</a:t>
            </a:r>
            <a:r>
              <a:rPr lang="ru-RU" b="1" dirty="0"/>
              <a:t>-план та </a:t>
            </a:r>
            <a:r>
              <a:rPr lang="ru-RU" b="1" dirty="0" err="1"/>
              <a:t>раніше</a:t>
            </a:r>
            <a:r>
              <a:rPr lang="ru-RU" b="1" dirty="0"/>
              <a:t> не </a:t>
            </a:r>
            <a:r>
              <a:rPr lang="ru-RU" b="1" dirty="0" err="1"/>
              <a:t>користуватись</a:t>
            </a:r>
            <a:r>
              <a:rPr lang="ru-RU" b="1" dirty="0"/>
              <a:t> </a:t>
            </a:r>
            <a:r>
              <a:rPr lang="ru-RU" b="1" dirty="0" err="1"/>
              <a:t>грантовою</a:t>
            </a:r>
            <a:r>
              <a:rPr lang="ru-RU" b="1" dirty="0"/>
              <a:t> </a:t>
            </a:r>
            <a:r>
              <a:rPr lang="ru-RU" b="1" dirty="0" err="1"/>
              <a:t>підтримкою</a:t>
            </a:r>
            <a:r>
              <a:rPr lang="ru-RU" b="1" dirty="0"/>
              <a:t> </a:t>
            </a:r>
            <a:r>
              <a:rPr lang="ru-RU" b="1" dirty="0" err="1"/>
              <a:t>єРобота</a:t>
            </a:r>
            <a:r>
              <a:rPr lang="ru-RU" b="1" dirty="0"/>
              <a:t>.</a:t>
            </a:r>
          </a:p>
          <a:p>
            <a:pPr fontAlgn="base"/>
            <a:r>
              <a:rPr lang="ru-RU" b="1" dirty="0"/>
              <a:t>У </a:t>
            </a:r>
            <a:r>
              <a:rPr lang="ru-RU" b="1" dirty="0" err="1"/>
              <a:t>липні</a:t>
            </a:r>
            <a:r>
              <a:rPr lang="ru-RU" b="1" dirty="0"/>
              <a:t> </a:t>
            </a:r>
            <a:r>
              <a:rPr lang="ru-RU" b="1" dirty="0" err="1"/>
              <a:t>минулого</a:t>
            </a:r>
            <a:r>
              <a:rPr lang="ru-RU" b="1" dirty="0"/>
              <a:t> року </a:t>
            </a:r>
            <a:r>
              <a:rPr lang="ru-RU" b="1" dirty="0" err="1"/>
              <a:t>урядовці</a:t>
            </a:r>
            <a:r>
              <a:rPr lang="ru-RU" b="1" dirty="0"/>
              <a:t> запустили </a:t>
            </a:r>
            <a:r>
              <a:rPr lang="ru-RU" b="1" dirty="0" err="1"/>
              <a:t>грантову</a:t>
            </a:r>
            <a:r>
              <a:rPr lang="ru-RU" b="1" dirty="0"/>
              <a:t> </a:t>
            </a:r>
            <a:r>
              <a:rPr lang="ru-RU" b="1" dirty="0" err="1"/>
              <a:t>програму</a:t>
            </a:r>
            <a:r>
              <a:rPr lang="ru-RU" b="1" dirty="0"/>
              <a:t> </a:t>
            </a:r>
            <a:r>
              <a:rPr lang="ru-RU" b="1" dirty="0" err="1"/>
              <a:t>єРобота</a:t>
            </a:r>
            <a:r>
              <a:rPr lang="ru-RU" b="1" dirty="0"/>
              <a:t>, в рамках </a:t>
            </a:r>
            <a:r>
              <a:rPr lang="ru-RU" b="1" dirty="0" err="1"/>
              <a:t>якої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видали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4 тис. </a:t>
            </a:r>
            <a:r>
              <a:rPr lang="ru-RU" b="1" dirty="0" err="1"/>
              <a:t>грантів</a:t>
            </a:r>
            <a:r>
              <a:rPr lang="ru-RU" b="1" dirty="0"/>
              <a:t> на </a:t>
            </a:r>
            <a:r>
              <a:rPr lang="ru-RU" b="1" dirty="0" err="1"/>
              <a:t>понад</a:t>
            </a:r>
            <a:r>
              <a:rPr lang="ru-RU" b="1" dirty="0"/>
              <a:t> 1,5 млрд  </a:t>
            </a:r>
            <a:r>
              <a:rPr lang="ru-RU" b="1" dirty="0" err="1"/>
              <a:t>гривень</a:t>
            </a:r>
            <a:r>
              <a:rPr lang="ru-RU" b="1" dirty="0"/>
              <a:t>. </a:t>
            </a:r>
            <a:r>
              <a:rPr lang="ru-RU" b="1" dirty="0" err="1"/>
              <a:t>Прийом</a:t>
            </a:r>
            <a:r>
              <a:rPr lang="ru-RU" b="1" dirty="0"/>
              <a:t> заявок </a:t>
            </a:r>
            <a:r>
              <a:rPr lang="ru-RU" b="1" dirty="0" err="1"/>
              <a:t>триває</a:t>
            </a:r>
            <a:r>
              <a:rPr lang="ru-RU" b="1" dirty="0"/>
              <a:t> і зараз. </a:t>
            </a:r>
          </a:p>
        </p:txBody>
      </p:sp>
    </p:spTree>
    <p:extLst>
      <p:ext uri="{BB962C8B-B14F-4D97-AF65-F5344CB8AC3E}">
        <p14:creationId xmlns:p14="http://schemas.microsoft.com/office/powerpoint/2010/main" val="213929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http://diya-ua.com/Uploads/images/1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008" y="-491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7864" y="4508218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uk-UA" sz="3200" b="1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ЦіАльн</a:t>
            </a:r>
            <a:r>
              <a:rPr lang="uk-UA" sz="32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uk-UA" sz="3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lang="uk-UA" sz="3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“Ук</a:t>
            </a:r>
            <a:r>
              <a:rPr lang="uk-UA" sz="3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їнки в </a:t>
            </a:r>
            <a:r>
              <a:rPr lang="uk-UA" sz="32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32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ізнесі”</a:t>
            </a:r>
            <a:endParaRPr lang="en-US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http://ukrainky.biz/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821" y="116632"/>
            <a:ext cx="41901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Стало: конкурс </a:t>
            </a:r>
          </a:p>
          <a:p>
            <a:pPr algn="ctr"/>
            <a:r>
              <a:rPr lang="uk-UA" sz="28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ізнес-</a:t>
            </a:r>
            <a:r>
              <a:rPr lang="uk-UA" sz="28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ішень</a:t>
            </a:r>
          </a:p>
          <a:p>
            <a:pPr algn="ctr"/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stalo</a:t>
            </a:r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delo</a:t>
            </a:r>
            <a:r>
              <a:rPr lang="uk-UA" sz="2800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ua</a:t>
            </a:r>
          </a:p>
          <a:p>
            <a:pPr algn="ctr"/>
            <a:endParaRPr lang="uk-U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«МОНІТОРИНГ МОЖЛИВОСТЕЙ ДЛЯ БІЗНЕСУ»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571612"/>
            <a:ext cx="402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Он-лайн</a:t>
            </a:r>
            <a:r>
              <a:rPr lang="uk-UA" sz="3600" b="1" cap="all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платформи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4200" y="3073239"/>
            <a:ext cx="780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594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</cp:revision>
  <dcterms:created xsi:type="dcterms:W3CDTF">2023-10-25T09:31:41Z</dcterms:created>
  <dcterms:modified xsi:type="dcterms:W3CDTF">2023-10-25T13:13:45Z</dcterms:modified>
</cp:coreProperties>
</file>