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 id="276" r:id="rId23"/>
    <p:sldId id="278" r:id="rId24"/>
    <p:sldId id="279" r:id="rId25"/>
    <p:sldId id="280" r:id="rId26"/>
    <p:sldId id="281" r:id="rId27"/>
    <p:sldId id="282" r:id="rId28"/>
    <p:sldId id="283" r:id="rId29"/>
    <p:sldId id="285" r:id="rId30"/>
    <p:sldId id="286" r:id="rId31"/>
    <p:sldId id="287" r:id="rId32"/>
    <p:sldId id="288" r:id="rId3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6" d="100"/>
          <a:sy n="76" d="100"/>
        </p:scale>
        <p:origin x="1570"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8B309DC-470D-40DA-92F5-BB4C81D6508C}" type="datetimeFigureOut">
              <a:rPr lang="ru-RU" smtClean="0"/>
              <a:t>17.01.2022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269F8E6-2CBF-4245-AB74-9718C0108A97}" type="slidenum">
              <a:rPr lang="ru-RU" smtClean="0"/>
              <a:t>‹#›</a:t>
            </a:fld>
            <a:endParaRPr lang="ru-RU"/>
          </a:p>
        </p:txBody>
      </p:sp>
    </p:spTree>
    <p:extLst>
      <p:ext uri="{BB962C8B-B14F-4D97-AF65-F5344CB8AC3E}">
        <p14:creationId xmlns:p14="http://schemas.microsoft.com/office/powerpoint/2010/main" val="2591746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8B309DC-470D-40DA-92F5-BB4C81D6508C}" type="datetimeFigureOut">
              <a:rPr lang="ru-RU" smtClean="0"/>
              <a:t>17.01.2022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269F8E6-2CBF-4245-AB74-9718C0108A97}" type="slidenum">
              <a:rPr lang="ru-RU" smtClean="0"/>
              <a:t>‹#›</a:t>
            </a:fld>
            <a:endParaRPr lang="ru-RU"/>
          </a:p>
        </p:txBody>
      </p:sp>
    </p:spTree>
    <p:extLst>
      <p:ext uri="{BB962C8B-B14F-4D97-AF65-F5344CB8AC3E}">
        <p14:creationId xmlns:p14="http://schemas.microsoft.com/office/powerpoint/2010/main" val="4130962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8B309DC-470D-40DA-92F5-BB4C81D6508C}" type="datetimeFigureOut">
              <a:rPr lang="ru-RU" smtClean="0"/>
              <a:t>17.01.2022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269F8E6-2CBF-4245-AB74-9718C0108A97}" type="slidenum">
              <a:rPr lang="ru-RU" smtClean="0"/>
              <a:t>‹#›</a:t>
            </a:fld>
            <a:endParaRPr lang="ru-RU"/>
          </a:p>
        </p:txBody>
      </p:sp>
    </p:spTree>
    <p:extLst>
      <p:ext uri="{BB962C8B-B14F-4D97-AF65-F5344CB8AC3E}">
        <p14:creationId xmlns:p14="http://schemas.microsoft.com/office/powerpoint/2010/main" val="3588295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8B309DC-470D-40DA-92F5-BB4C81D6508C}" type="datetimeFigureOut">
              <a:rPr lang="ru-RU" smtClean="0"/>
              <a:t>17.01.2022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269F8E6-2CBF-4245-AB74-9718C0108A97}" type="slidenum">
              <a:rPr lang="ru-RU" smtClean="0"/>
              <a:t>‹#›</a:t>
            </a:fld>
            <a:endParaRPr lang="ru-RU"/>
          </a:p>
        </p:txBody>
      </p:sp>
    </p:spTree>
    <p:extLst>
      <p:ext uri="{BB962C8B-B14F-4D97-AF65-F5344CB8AC3E}">
        <p14:creationId xmlns:p14="http://schemas.microsoft.com/office/powerpoint/2010/main" val="2587643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8B309DC-470D-40DA-92F5-BB4C81D6508C}" type="datetimeFigureOut">
              <a:rPr lang="ru-RU" smtClean="0"/>
              <a:t>17.01.2022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269F8E6-2CBF-4245-AB74-9718C0108A97}" type="slidenum">
              <a:rPr lang="ru-RU" smtClean="0"/>
              <a:t>‹#›</a:t>
            </a:fld>
            <a:endParaRPr lang="ru-RU"/>
          </a:p>
        </p:txBody>
      </p:sp>
    </p:spTree>
    <p:extLst>
      <p:ext uri="{BB962C8B-B14F-4D97-AF65-F5344CB8AC3E}">
        <p14:creationId xmlns:p14="http://schemas.microsoft.com/office/powerpoint/2010/main" val="2714030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8B309DC-470D-40DA-92F5-BB4C81D6508C}" type="datetimeFigureOut">
              <a:rPr lang="ru-RU" smtClean="0"/>
              <a:t>17.01.2022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269F8E6-2CBF-4245-AB74-9718C0108A97}" type="slidenum">
              <a:rPr lang="ru-RU" smtClean="0"/>
              <a:t>‹#›</a:t>
            </a:fld>
            <a:endParaRPr lang="ru-RU"/>
          </a:p>
        </p:txBody>
      </p:sp>
    </p:spTree>
    <p:extLst>
      <p:ext uri="{BB962C8B-B14F-4D97-AF65-F5344CB8AC3E}">
        <p14:creationId xmlns:p14="http://schemas.microsoft.com/office/powerpoint/2010/main" val="72694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8B309DC-470D-40DA-92F5-BB4C81D6508C}" type="datetimeFigureOut">
              <a:rPr lang="ru-RU" smtClean="0"/>
              <a:t>17.01.2022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269F8E6-2CBF-4245-AB74-9718C0108A97}" type="slidenum">
              <a:rPr lang="ru-RU" smtClean="0"/>
              <a:t>‹#›</a:t>
            </a:fld>
            <a:endParaRPr lang="ru-RU"/>
          </a:p>
        </p:txBody>
      </p:sp>
    </p:spTree>
    <p:extLst>
      <p:ext uri="{BB962C8B-B14F-4D97-AF65-F5344CB8AC3E}">
        <p14:creationId xmlns:p14="http://schemas.microsoft.com/office/powerpoint/2010/main" val="213671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8B309DC-470D-40DA-92F5-BB4C81D6508C}" type="datetimeFigureOut">
              <a:rPr lang="ru-RU" smtClean="0"/>
              <a:t>17.01.2022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269F8E6-2CBF-4245-AB74-9718C0108A97}" type="slidenum">
              <a:rPr lang="ru-RU" smtClean="0"/>
              <a:t>‹#›</a:t>
            </a:fld>
            <a:endParaRPr lang="ru-RU"/>
          </a:p>
        </p:txBody>
      </p:sp>
    </p:spTree>
    <p:extLst>
      <p:ext uri="{BB962C8B-B14F-4D97-AF65-F5344CB8AC3E}">
        <p14:creationId xmlns:p14="http://schemas.microsoft.com/office/powerpoint/2010/main" val="2322349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8B309DC-470D-40DA-92F5-BB4C81D6508C}" type="datetimeFigureOut">
              <a:rPr lang="ru-RU" smtClean="0"/>
              <a:t>17.01.2022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269F8E6-2CBF-4245-AB74-9718C0108A97}" type="slidenum">
              <a:rPr lang="ru-RU" smtClean="0"/>
              <a:t>‹#›</a:t>
            </a:fld>
            <a:endParaRPr lang="ru-RU"/>
          </a:p>
        </p:txBody>
      </p:sp>
    </p:spTree>
    <p:extLst>
      <p:ext uri="{BB962C8B-B14F-4D97-AF65-F5344CB8AC3E}">
        <p14:creationId xmlns:p14="http://schemas.microsoft.com/office/powerpoint/2010/main" val="2533489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8B309DC-470D-40DA-92F5-BB4C81D6508C}" type="datetimeFigureOut">
              <a:rPr lang="ru-RU" smtClean="0"/>
              <a:t>17.01.2022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269F8E6-2CBF-4245-AB74-9718C0108A97}" type="slidenum">
              <a:rPr lang="ru-RU" smtClean="0"/>
              <a:t>‹#›</a:t>
            </a:fld>
            <a:endParaRPr lang="ru-RU"/>
          </a:p>
        </p:txBody>
      </p:sp>
    </p:spTree>
    <p:extLst>
      <p:ext uri="{BB962C8B-B14F-4D97-AF65-F5344CB8AC3E}">
        <p14:creationId xmlns:p14="http://schemas.microsoft.com/office/powerpoint/2010/main" val="2390024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8B309DC-470D-40DA-92F5-BB4C81D6508C}" type="datetimeFigureOut">
              <a:rPr lang="ru-RU" smtClean="0"/>
              <a:t>17.01.2022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269F8E6-2CBF-4245-AB74-9718C0108A97}" type="slidenum">
              <a:rPr lang="ru-RU" smtClean="0"/>
              <a:t>‹#›</a:t>
            </a:fld>
            <a:endParaRPr lang="ru-RU"/>
          </a:p>
        </p:txBody>
      </p:sp>
    </p:spTree>
    <p:extLst>
      <p:ext uri="{BB962C8B-B14F-4D97-AF65-F5344CB8AC3E}">
        <p14:creationId xmlns:p14="http://schemas.microsoft.com/office/powerpoint/2010/main" val="3905351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B309DC-470D-40DA-92F5-BB4C81D6508C}" type="datetimeFigureOut">
              <a:rPr lang="ru-RU" smtClean="0"/>
              <a:t>17.01.2022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69F8E6-2CBF-4245-AB74-9718C0108A97}" type="slidenum">
              <a:rPr lang="ru-RU" smtClean="0"/>
              <a:t>‹#›</a:t>
            </a:fld>
            <a:endParaRPr lang="ru-RU"/>
          </a:p>
        </p:txBody>
      </p:sp>
    </p:spTree>
    <p:extLst>
      <p:ext uri="{BB962C8B-B14F-4D97-AF65-F5344CB8AC3E}">
        <p14:creationId xmlns:p14="http://schemas.microsoft.com/office/powerpoint/2010/main" val="637682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2130425"/>
            <a:ext cx="8352928" cy="1470025"/>
          </a:xfrm>
        </p:spPr>
        <p:txBody>
          <a:bodyPr>
            <a:normAutofit fontScale="90000"/>
          </a:bodyPr>
          <a:lstStyle/>
          <a:p>
            <a:r>
              <a:rPr lang="uk-UA" dirty="0"/>
              <a:t>РОЗДІЛ </a:t>
            </a:r>
            <a:r>
              <a:rPr lang="uk-UA" dirty="0" smtClean="0"/>
              <a:t>2. </a:t>
            </a:r>
            <a:r>
              <a:rPr lang="uk-UA" dirty="0"/>
              <a:t>СВІТОВИЙ ДОСВІД СТАНОВЛЕННЯ</a:t>
            </a:r>
            <a:r>
              <a:rPr lang="ru-RU" dirty="0"/>
              <a:t/>
            </a:r>
            <a:br>
              <a:rPr lang="ru-RU" dirty="0"/>
            </a:br>
            <a:r>
              <a:rPr lang="uk-UA" dirty="0"/>
              <a:t>МЕТАЛУРГІЙНИХ СМАРТ-ВИРОБНИЦТВ</a:t>
            </a:r>
            <a:r>
              <a:rPr lang="ru-RU" dirty="0"/>
              <a:t/>
            </a:r>
            <a:br>
              <a:rPr lang="ru-RU" dirty="0"/>
            </a:br>
            <a:endParaRPr lang="ru-RU" dirty="0"/>
          </a:p>
        </p:txBody>
      </p:sp>
    </p:spTree>
    <p:extLst>
      <p:ext uri="{BB962C8B-B14F-4D97-AF65-F5344CB8AC3E}">
        <p14:creationId xmlns:p14="http://schemas.microsoft.com/office/powerpoint/2010/main" val="2120141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76672"/>
            <a:ext cx="8424936" cy="6192688"/>
          </a:xfrm>
        </p:spPr>
        <p:txBody>
          <a:bodyPr>
            <a:normAutofit fontScale="85000" lnSpcReduction="20000"/>
          </a:bodyPr>
          <a:lstStyle/>
          <a:p>
            <a:pPr marL="0" indent="452438" algn="just">
              <a:buNone/>
            </a:pPr>
            <a:r>
              <a:rPr lang="uk-UA" dirty="0"/>
              <a:t>Протягом аналізованого періоду у світовій металургії спостерігалося зростання концентрації виробництва, сталеплавильних потужностей, споживання й експорту металопродукції в десяти країнах-лідерах з виплавки металу, частка яких у світовому випуску сталі перевищує 80%, та в Азіатському регіоні в цілому через китайську «експансію» (виключення становить лише імпорт металу через існування великої кількості країн, які не мають розвиненого металургійного виробництва, тому змушені закуповувати сталеву продукцію на зовнішніх ринках). Наслідком є суттєве загострення конкуренції між цими державами, що потребує пошуку нових, більш «креативних» рішень щодо виробництва та збуту продукції, які б не тільки поліпшували традиційні результати функціонування галузі, але і відповідали </a:t>
            </a:r>
            <a:r>
              <a:rPr lang="uk-UA" dirty="0" err="1"/>
              <a:t>інновативним</a:t>
            </a:r>
            <a:r>
              <a:rPr lang="uk-UA" dirty="0"/>
              <a:t> упровадженням у </a:t>
            </a:r>
            <a:r>
              <a:rPr lang="uk-UA" dirty="0" err="1"/>
              <a:t>металоспоживаючих</a:t>
            </a:r>
            <a:r>
              <a:rPr lang="uk-UA" dirty="0"/>
              <a:t> видах діяльності та задовольняли сучасні вимоги суспільства</a:t>
            </a:r>
            <a:r>
              <a:rPr lang="uk-UA" dirty="0" smtClean="0"/>
              <a:t>.</a:t>
            </a:r>
            <a:endParaRPr lang="ru-RU" dirty="0"/>
          </a:p>
        </p:txBody>
      </p:sp>
    </p:spTree>
    <p:extLst>
      <p:ext uri="{BB962C8B-B14F-4D97-AF65-F5344CB8AC3E}">
        <p14:creationId xmlns:p14="http://schemas.microsoft.com/office/powerpoint/2010/main" val="2592456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sz="2400" b="1" i="1" dirty="0" smtClean="0"/>
              <a:t>2.</a:t>
            </a:r>
            <a:r>
              <a:rPr lang="uk-UA" sz="2400" b="1" dirty="0" smtClean="0"/>
              <a:t> Кардинальна зміна географічної структури виробництва та споживання металопродукції зі зміщенням «центрів» виплавки і торгівлі металом</a:t>
            </a:r>
            <a:endParaRPr lang="ru-RU" sz="2400" b="1" dirty="0"/>
          </a:p>
        </p:txBody>
      </p:sp>
      <p:sp>
        <p:nvSpPr>
          <p:cNvPr id="3" name="Объект 2"/>
          <p:cNvSpPr>
            <a:spLocks noGrp="1"/>
          </p:cNvSpPr>
          <p:nvPr>
            <p:ph idx="1"/>
          </p:nvPr>
        </p:nvSpPr>
        <p:spPr>
          <a:xfrm>
            <a:off x="457200" y="1600200"/>
            <a:ext cx="8507288" cy="5069160"/>
          </a:xfrm>
        </p:spPr>
        <p:txBody>
          <a:bodyPr>
            <a:normAutofit fontScale="92500" lnSpcReduction="20000"/>
          </a:bodyPr>
          <a:lstStyle/>
          <a:p>
            <a:pPr marL="0" indent="452438" algn="just">
              <a:buNone/>
            </a:pPr>
            <a:r>
              <a:rPr lang="uk-UA" dirty="0" smtClean="0"/>
              <a:t>Перше </a:t>
            </a:r>
            <a:r>
              <a:rPr lang="uk-UA" dirty="0"/>
              <a:t>місце на глобальному </a:t>
            </a:r>
            <a:r>
              <a:rPr lang="uk-UA" dirty="0" err="1"/>
              <a:t>металоринку</a:t>
            </a:r>
            <a:r>
              <a:rPr lang="uk-UA" dirty="0"/>
              <a:t> за обсягами всіх традиційних показників посідає Азіатський регіон на чолі з Китаєм. Останній за двадцятирічний період збільшив виробництво сталі приблизно у 7,5 </a:t>
            </a:r>
            <a:r>
              <a:rPr lang="uk-UA" dirty="0" err="1"/>
              <a:t>раза</a:t>
            </a:r>
            <a:r>
              <a:rPr lang="uk-UA" dirty="0"/>
              <a:t> і має майже половину загальносвітового обсягу її виплавки. Крім Китаю, домінування Азії на світовому </a:t>
            </a:r>
            <a:r>
              <a:rPr lang="uk-UA" dirty="0" err="1"/>
              <a:t>металоринку</a:t>
            </a:r>
            <a:r>
              <a:rPr lang="uk-UA" dirty="0"/>
              <a:t> забезпечили Індія, яка в аналізованому періоді у чотири рази наростила виробництво металу, Японія, Південна Корея і Тайвань, які у 1998-2017 рр. зберегли позиції одних із найбільших виробників та споживачів сталі, а також нові гравці - В'єтнам, Таїланд, Філіппіни, Індонезія, Малайзія</a:t>
            </a:r>
            <a:r>
              <a:rPr lang="uk-UA" dirty="0" smtClean="0"/>
              <a:t>.</a:t>
            </a:r>
            <a:endParaRPr lang="ru-RU" dirty="0"/>
          </a:p>
        </p:txBody>
      </p:sp>
    </p:spTree>
    <p:extLst>
      <p:ext uri="{BB962C8B-B14F-4D97-AF65-F5344CB8AC3E}">
        <p14:creationId xmlns:p14="http://schemas.microsoft.com/office/powerpoint/2010/main" val="16759902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332656"/>
            <a:ext cx="8568952" cy="6408712"/>
          </a:xfrm>
        </p:spPr>
        <p:txBody>
          <a:bodyPr>
            <a:normAutofit fontScale="85000" lnSpcReduction="20000"/>
          </a:bodyPr>
          <a:lstStyle/>
          <a:p>
            <a:pPr marL="0" indent="452438" algn="just">
              <a:buNone/>
            </a:pPr>
            <a:r>
              <a:rPr lang="uk-UA" dirty="0"/>
              <a:t>Високі темпи зростання (більш ніж у три рази) також демонстрували арабські країни Близького Сходу та Північної Африки, лідерами серед яких є Іран, Пакистан, Саудівська Аравія, Єгипет.</a:t>
            </a:r>
            <a:endParaRPr lang="ru-RU" dirty="0"/>
          </a:p>
          <a:p>
            <a:pPr marL="0" indent="452438" algn="just">
              <a:buNone/>
            </a:pPr>
            <a:r>
              <a:rPr lang="uk-UA" dirty="0"/>
              <a:t>Традиційні металургійні регіони - ЄС, СНД та Північна Америка - дещо втратили свої позиції на світовому ринку внаслідок як азіатсько-китайської «експансії», так і внутрішніх проблем, однак зберегли вплив у споживанні металу та </a:t>
            </a:r>
            <a:r>
              <a:rPr lang="uk-UA" dirty="0" err="1"/>
              <a:t>металоторгівлі</a:t>
            </a:r>
            <a:r>
              <a:rPr lang="uk-UA" dirty="0"/>
              <a:t>. Лідерство в ЄС історично належить таким державам, як Німеччина, Італія, Франція, Іспанія, Великобританія, Бельгія та Нідерланди, які зберігають позиції і як виробники, і як споживачі металопродукції. Останнім часом до них приєдналися Чехія, Польща та Словаччина. У СНД першість належить Росії та Україні (за обсягами виробництва), від яких значно відстають Казахстан та Білорусь; у Північній Америці - США, Мексиці та Канаді, де найшвидше зростання демонструвала Мексика</a:t>
            </a:r>
            <a:r>
              <a:rPr lang="uk-UA" dirty="0" smtClean="0"/>
              <a:t>.</a:t>
            </a:r>
            <a:endParaRPr lang="ru-RU" dirty="0"/>
          </a:p>
        </p:txBody>
      </p:sp>
    </p:spTree>
    <p:extLst>
      <p:ext uri="{BB962C8B-B14F-4D97-AF65-F5344CB8AC3E}">
        <p14:creationId xmlns:p14="http://schemas.microsoft.com/office/powerpoint/2010/main" val="19848863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32656"/>
            <a:ext cx="8424936" cy="6336704"/>
          </a:xfrm>
        </p:spPr>
        <p:txBody>
          <a:bodyPr>
            <a:normAutofit fontScale="77500" lnSpcReduction="20000"/>
          </a:bodyPr>
          <a:lstStyle/>
          <a:p>
            <a:pPr marL="0" indent="452438" algn="just">
              <a:buNone/>
            </a:pPr>
            <a:r>
              <a:rPr lang="uk-UA" dirty="0"/>
              <a:t>У Південній Америці спостерігаються здебільшого позитивні темпи зростання металургійної промисловості, однак відбувається це в основному за рахунок Бразилії, яка входить у десятку найбільших світових </a:t>
            </a:r>
            <a:r>
              <a:rPr lang="uk-UA" dirty="0" err="1"/>
              <a:t>металовиробників</a:t>
            </a:r>
            <a:r>
              <a:rPr lang="uk-UA" dirty="0"/>
              <a:t>. Тому вплив регіону на світовий </a:t>
            </a:r>
            <a:r>
              <a:rPr lang="uk-UA" dirty="0" err="1"/>
              <a:t>металоринок</a:t>
            </a:r>
            <a:r>
              <a:rPr lang="uk-UA" dirty="0"/>
              <a:t> є досить обмеженим на тлі серйозної конкуренції з боку країн </a:t>
            </a:r>
            <a:r>
              <a:rPr lang="uk-UA" dirty="0" err="1" smtClean="0"/>
              <a:t>USMCA</a:t>
            </a:r>
            <a:r>
              <a:rPr lang="uk-UA" dirty="0" smtClean="0"/>
              <a:t> </a:t>
            </a:r>
            <a:r>
              <a:rPr lang="uk-UA" dirty="0"/>
              <a:t>та Китаю.</a:t>
            </a:r>
            <a:endParaRPr lang="ru-RU" dirty="0"/>
          </a:p>
          <a:p>
            <a:pPr marL="0" indent="452438" algn="just">
              <a:buNone/>
            </a:pPr>
            <a:r>
              <a:rPr lang="uk-UA" dirty="0"/>
              <a:t>Океанія під тиском азіатських конкурентів знизила і до цього невеликий внесок у світове </a:t>
            </a:r>
            <a:r>
              <a:rPr lang="uk-UA" dirty="0" err="1"/>
              <a:t>металовиробництво</a:t>
            </a:r>
            <a:r>
              <a:rPr lang="uk-UA" dirty="0"/>
              <a:t> та на сьогоднішній день не є значимим гравцем на глобальному ринку.</a:t>
            </a:r>
            <a:endParaRPr lang="ru-RU" dirty="0"/>
          </a:p>
          <a:p>
            <a:pPr marL="0" indent="452438" algn="just">
              <a:buNone/>
            </a:pPr>
            <a:r>
              <a:rPr lang="uk-UA" dirty="0"/>
              <a:t>На рис. 4, 5 наведено структуру виробництва та споживання металопродукції за основними регіонами світу з виокремленням Китаю як регіонального та світового лідера галузі з виплавки та використання сталі.</a:t>
            </a:r>
            <a:endParaRPr lang="ru-RU" dirty="0"/>
          </a:p>
          <a:p>
            <a:pPr marL="0" indent="452438" algn="just">
              <a:buNone/>
            </a:pPr>
            <a:r>
              <a:rPr lang="uk-UA" dirty="0"/>
              <a:t>Географічна структура глобальної </a:t>
            </a:r>
            <a:r>
              <a:rPr lang="uk-UA" dirty="0" err="1"/>
              <a:t>металоторгівлі</a:t>
            </a:r>
            <a:r>
              <a:rPr lang="uk-UA" dirty="0"/>
              <a:t> також зазнала суттєвих змін у 1998-2017 рр., однак мала відмінності порівняно з регіональними особливостями виробництва та споживання сталевих виробів</a:t>
            </a:r>
            <a:r>
              <a:rPr lang="uk-UA" dirty="0" smtClean="0"/>
              <a:t>.</a:t>
            </a:r>
            <a:endParaRPr lang="ru-RU" dirty="0"/>
          </a:p>
        </p:txBody>
      </p:sp>
    </p:spTree>
    <p:extLst>
      <p:ext uri="{BB962C8B-B14F-4D97-AF65-F5344CB8AC3E}">
        <p14:creationId xmlns:p14="http://schemas.microsoft.com/office/powerpoint/2010/main" val="3113217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Географічна структура світового виробництва металопродукції</a:t>
            </a:r>
            <a:r>
              <a:rPr lang="ru-RU" dirty="0"/>
              <a:t/>
            </a:r>
            <a:br>
              <a:rPr lang="ru-RU" dirty="0"/>
            </a:br>
            <a:endParaRPr lang="ru-RU" dirty="0"/>
          </a:p>
        </p:txBody>
      </p:sp>
      <p:pic>
        <p:nvPicPr>
          <p:cNvPr id="4" name="Рисунок 3" descr="image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1408308"/>
            <a:ext cx="8208912" cy="5400600"/>
          </a:xfrm>
          <a:prstGeom prst="rect">
            <a:avLst/>
          </a:prstGeom>
          <a:noFill/>
          <a:ln>
            <a:noFill/>
          </a:ln>
        </p:spPr>
      </p:pic>
    </p:spTree>
    <p:extLst>
      <p:ext uri="{BB962C8B-B14F-4D97-AF65-F5344CB8AC3E}">
        <p14:creationId xmlns:p14="http://schemas.microsoft.com/office/powerpoint/2010/main" val="27982990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Географічна структура світового споживання металопродукції</a:t>
            </a:r>
            <a:r>
              <a:rPr lang="ru-RU" dirty="0"/>
              <a:t/>
            </a:r>
            <a:br>
              <a:rPr lang="ru-RU" dirty="0"/>
            </a:br>
            <a:endParaRPr lang="ru-RU" dirty="0"/>
          </a:p>
        </p:txBody>
      </p:sp>
      <p:pic>
        <p:nvPicPr>
          <p:cNvPr id="4" name="Рисунок 3" descr="image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1417638"/>
            <a:ext cx="8003232" cy="5179714"/>
          </a:xfrm>
          <a:prstGeom prst="rect">
            <a:avLst/>
          </a:prstGeom>
          <a:noFill/>
          <a:ln>
            <a:noFill/>
          </a:ln>
        </p:spPr>
      </p:pic>
    </p:spTree>
    <p:extLst>
      <p:ext uri="{BB962C8B-B14F-4D97-AF65-F5344CB8AC3E}">
        <p14:creationId xmlns:p14="http://schemas.microsoft.com/office/powerpoint/2010/main" val="26272714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363272" cy="6408712"/>
          </a:xfrm>
        </p:spPr>
        <p:txBody>
          <a:bodyPr>
            <a:normAutofit fontScale="77500" lnSpcReduction="20000"/>
          </a:bodyPr>
          <a:lstStyle/>
          <a:p>
            <a:pPr marL="0" indent="452438" algn="just">
              <a:buNone/>
            </a:pPr>
            <a:r>
              <a:rPr lang="uk-UA" dirty="0"/>
              <a:t>Передусім необхідно звернути увагу на те, що в міжнародній </a:t>
            </a:r>
            <a:r>
              <a:rPr lang="uk-UA" dirty="0" err="1"/>
              <a:t>металоторгівлі</a:t>
            </a:r>
            <a:r>
              <a:rPr lang="uk-UA" dirty="0"/>
              <a:t> значну роль завжди відігравали розвинуті країни Європи, Азії та Північної Америки, які входили якщо не в десятку, то у двадцятку найбільших експортерів. Головними причинами їх стійких позицій на світовому ринку є як чималі обсяги виробництва, так і якість та сортамент виробленої продукції, які не змогли запропонувати інші великі експортери, включаючи Китай, Індію, Росію та Україну.</a:t>
            </a:r>
            <a:endParaRPr lang="ru-RU" dirty="0"/>
          </a:p>
          <a:p>
            <a:pPr marL="0" indent="452438" algn="just">
              <a:buNone/>
            </a:pPr>
            <a:r>
              <a:rPr lang="uk-UA" dirty="0"/>
              <a:t>З 2006 р. найбільшим світовим експортером і нетто-експортером металу став Китай, який наразі з великим відривом не просто зберігає глобальні позиції, але і протягом аналізованого періоду нарощує свою присутність на всіх зовнішніх ринках в основному за рахунок розширення металургійних потужностей та збільшення обсягів виробництва на тлі більш низької собівартості продукції. Однак частка </a:t>
            </a:r>
            <a:r>
              <a:rPr lang="uk-UA" dirty="0" err="1"/>
              <a:t>КНР-експортера</a:t>
            </a:r>
            <a:r>
              <a:rPr lang="uk-UA" dirty="0"/>
              <a:t> у світовому вимірі у 2-3 рази нижча частки </a:t>
            </a:r>
            <a:r>
              <a:rPr lang="uk-UA" dirty="0" err="1"/>
              <a:t>КНР-виробника</a:t>
            </a:r>
            <a:r>
              <a:rPr lang="uk-UA" dirty="0"/>
              <a:t> та споживача металопродукції та в 2017 р. становила лише дещо більше 16%.</a:t>
            </a:r>
            <a:endParaRPr lang="ru-RU" dirty="0"/>
          </a:p>
          <a:p>
            <a:pPr algn="just"/>
            <a:endParaRPr lang="ru-RU" dirty="0"/>
          </a:p>
        </p:txBody>
      </p:sp>
    </p:spTree>
    <p:extLst>
      <p:ext uri="{BB962C8B-B14F-4D97-AF65-F5344CB8AC3E}">
        <p14:creationId xmlns:p14="http://schemas.microsoft.com/office/powerpoint/2010/main" val="7829298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363272" cy="6264696"/>
          </a:xfrm>
        </p:spPr>
        <p:txBody>
          <a:bodyPr>
            <a:normAutofit fontScale="77500" lnSpcReduction="20000"/>
          </a:bodyPr>
          <a:lstStyle/>
          <a:p>
            <a:pPr marL="0" indent="452438" algn="just">
              <a:buNone/>
            </a:pPr>
            <a:r>
              <a:rPr lang="uk-UA" dirty="0"/>
              <a:t>До найбільших нетто-експортерів металу у світі, крім Китаю, у 2017 р. входили Японія, Росія, Україна, Бразилія, Південна Корея, Індія, Тайвань, Іран та Бельгія.</a:t>
            </a:r>
            <a:endParaRPr lang="ru-RU" dirty="0"/>
          </a:p>
          <a:p>
            <a:pPr marL="0" indent="452438" algn="just">
              <a:buNone/>
            </a:pPr>
            <a:r>
              <a:rPr lang="uk-UA" dirty="0"/>
              <a:t>У регіональному розрізі першість також належить Азії, однак порівняно з виробництвом, сталеплавильними потужностями та споживанням частка регіону в загальносвітовому обсязі експорту металопродукції значно нижче (приблизно 40%), хоч і збільшилася удвічі на двадцятирічний період. Велику роль усе ще відіграє Євросоюз, який у 2017 р. займав третину світового </a:t>
            </a:r>
            <a:r>
              <a:rPr lang="uk-UA" dirty="0" err="1"/>
              <a:t>металоринку</a:t>
            </a:r>
            <a:r>
              <a:rPr lang="uk-UA" dirty="0"/>
              <a:t>, проте його питома вага зменшилася на </a:t>
            </a:r>
            <a:r>
              <a:rPr lang="uk-UA" dirty="0" smtClean="0"/>
              <a:t>10</a:t>
            </a:r>
            <a:r>
              <a:rPr lang="uk-UA" dirty="0"/>
              <a:t>% в аналізованому періоді через скорочення обсягів виплавки металу. Великим експортером виступає СНД, на яку припадає більше 10% експорту, однак регіон також дещо поступився своїми позиціями Азії, знизивши частку на </a:t>
            </a:r>
            <a:r>
              <a:rPr lang="uk-UA" dirty="0" err="1"/>
              <a:t>металоринку</a:t>
            </a:r>
            <a:r>
              <a:rPr lang="uk-UA" dirty="0"/>
              <a:t> за 1998-2017 рр. приблизно на третину (рис. 6</a:t>
            </a:r>
            <a:r>
              <a:rPr lang="uk-UA" dirty="0" smtClean="0"/>
              <a:t>).</a:t>
            </a:r>
            <a:endParaRPr lang="ru-RU" dirty="0"/>
          </a:p>
        </p:txBody>
      </p:sp>
    </p:spTree>
    <p:extLst>
      <p:ext uri="{BB962C8B-B14F-4D97-AF65-F5344CB8AC3E}">
        <p14:creationId xmlns:p14="http://schemas.microsoft.com/office/powerpoint/2010/main" val="1233487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Географічна структура світового експорту металопродукції</a:t>
            </a:r>
            <a:r>
              <a:rPr lang="ru-RU" dirty="0"/>
              <a:t/>
            </a:r>
            <a:br>
              <a:rPr lang="ru-RU" dirty="0"/>
            </a:br>
            <a:endParaRPr lang="ru-RU" dirty="0"/>
          </a:p>
        </p:txBody>
      </p:sp>
      <p:pic>
        <p:nvPicPr>
          <p:cNvPr id="4" name="Рисунок 3" descr="image6"/>
          <p:cNvPicPr/>
          <p:nvPr/>
        </p:nvPicPr>
        <p:blipFill>
          <a:blip r:embed="rId2">
            <a:extLst>
              <a:ext uri="{28A0092B-C50C-407E-A947-70E740481C1C}">
                <a14:useLocalDpi xmlns:a14="http://schemas.microsoft.com/office/drawing/2010/main" val="0"/>
              </a:ext>
            </a:extLst>
          </a:blip>
          <a:srcRect/>
          <a:stretch>
            <a:fillRect/>
          </a:stretch>
        </p:blipFill>
        <p:spPr bwMode="auto">
          <a:xfrm>
            <a:off x="179512" y="1268760"/>
            <a:ext cx="8568952" cy="5400600"/>
          </a:xfrm>
          <a:prstGeom prst="rect">
            <a:avLst/>
          </a:prstGeom>
          <a:noFill/>
          <a:ln>
            <a:noFill/>
          </a:ln>
        </p:spPr>
      </p:pic>
    </p:spTree>
    <p:extLst>
      <p:ext uri="{BB962C8B-B14F-4D97-AF65-F5344CB8AC3E}">
        <p14:creationId xmlns:p14="http://schemas.microsoft.com/office/powerpoint/2010/main" val="10650853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435280" cy="6120680"/>
          </a:xfrm>
        </p:spPr>
        <p:txBody>
          <a:bodyPr>
            <a:normAutofit fontScale="77500" lnSpcReduction="20000"/>
          </a:bodyPr>
          <a:lstStyle/>
          <a:p>
            <a:pPr marL="0" indent="452438" algn="just">
              <a:buNone/>
            </a:pPr>
            <a:r>
              <a:rPr lang="uk-UA" dirty="0"/>
              <a:t>Головним імпортером та нетто-імпортером сталевої продукції у світі є США, які зберігають першість протягом двадцяти років та займають майже 8% світового ринку внаслідок як значних обсягів використання металопродукції для подальшої переробки у </a:t>
            </a:r>
            <a:r>
              <a:rPr lang="uk-UA" dirty="0" err="1"/>
              <a:t>металоспоживаючих</a:t>
            </a:r>
            <a:r>
              <a:rPr lang="uk-UA" dirty="0"/>
              <a:t> галузях, так і скорочення власного </a:t>
            </a:r>
            <a:r>
              <a:rPr lang="uk-UA" dirty="0" err="1"/>
              <a:t>металовиробництва</a:t>
            </a:r>
            <a:r>
              <a:rPr lang="uk-UA" dirty="0"/>
              <a:t>.</a:t>
            </a:r>
            <a:endParaRPr lang="ru-RU" dirty="0"/>
          </a:p>
          <a:p>
            <a:pPr marL="0" indent="452438" algn="just">
              <a:buNone/>
            </a:pPr>
            <a:r>
              <a:rPr lang="uk-UA" dirty="0"/>
              <a:t>Істотні зовнішні закупівлі металу також традиційно притаманні розвинутим країнам Європи та Північної Америки, до яких останнім часом приєдналися азіатські та арабські країни, що швидко розвиваються.</a:t>
            </a:r>
            <a:endParaRPr lang="ru-RU" dirty="0"/>
          </a:p>
          <a:p>
            <a:pPr marL="0" indent="452438" algn="just">
              <a:buNone/>
            </a:pPr>
            <a:r>
              <a:rPr lang="uk-UA" dirty="0"/>
              <a:t>Крім США, провідними нетто-імпортерами металопродукції у 2017 р. були Таїланд, В'єтнам, Індонезія, Мексика, Філіппіни, Малайзія, Алжир, Польща. Це свідчить про зростання споживання металу в азіатських і арабських країнах та зміщення </a:t>
            </a:r>
            <a:r>
              <a:rPr lang="uk-UA" dirty="0" err="1"/>
              <a:t>металоринків</a:t>
            </a:r>
            <a:r>
              <a:rPr lang="uk-UA" dirty="0"/>
              <a:t> із найбільшою ємністю до Близького Сходу, Північної Африки та Південно-Східної </a:t>
            </a:r>
            <a:r>
              <a:rPr lang="uk-UA" dirty="0" smtClean="0"/>
              <a:t>Азії</a:t>
            </a:r>
            <a:r>
              <a:rPr lang="en-US" dirty="0"/>
              <a:t>.</a:t>
            </a:r>
            <a:endParaRPr lang="ru-RU" dirty="0"/>
          </a:p>
        </p:txBody>
      </p:sp>
    </p:spTree>
    <p:extLst>
      <p:ext uri="{BB962C8B-B14F-4D97-AF65-F5344CB8AC3E}">
        <p14:creationId xmlns:p14="http://schemas.microsoft.com/office/powerpoint/2010/main" val="845451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8229600" cy="1143000"/>
          </a:xfrm>
        </p:spPr>
        <p:txBody>
          <a:bodyPr>
            <a:normAutofit fontScale="90000"/>
          </a:bodyPr>
          <a:lstStyle/>
          <a:p>
            <a:r>
              <a:rPr lang="uk-UA" dirty="0"/>
              <a:t>1.1. Провідні тенденції та виклики розвитку світової </a:t>
            </a:r>
            <a:r>
              <a:rPr lang="uk-UA" dirty="0" smtClean="0"/>
              <a:t>металурги</a:t>
            </a:r>
            <a:endParaRPr lang="ru-RU" dirty="0"/>
          </a:p>
        </p:txBody>
      </p:sp>
      <p:sp>
        <p:nvSpPr>
          <p:cNvPr id="3" name="Объект 2"/>
          <p:cNvSpPr>
            <a:spLocks noGrp="1"/>
          </p:cNvSpPr>
          <p:nvPr>
            <p:ph idx="1"/>
          </p:nvPr>
        </p:nvSpPr>
        <p:spPr>
          <a:xfrm>
            <a:off x="457200" y="1331640"/>
            <a:ext cx="8435280" cy="5337720"/>
          </a:xfrm>
        </p:spPr>
        <p:txBody>
          <a:bodyPr>
            <a:normAutofit fontScale="62500" lnSpcReduction="20000"/>
          </a:bodyPr>
          <a:lstStyle/>
          <a:p>
            <a:pPr marL="0" indent="452438" algn="just">
              <a:buNone/>
            </a:pPr>
            <a:r>
              <a:rPr lang="uk-UA" b="1" i="1" dirty="0"/>
              <a:t>1.</a:t>
            </a:r>
            <a:r>
              <a:rPr lang="uk-UA" b="1" dirty="0"/>
              <a:t> Безпрецедентне зростання обсягів </a:t>
            </a:r>
            <a:r>
              <a:rPr lang="uk-UA" b="1" dirty="0" err="1"/>
              <a:t>металовиробництва</a:t>
            </a:r>
            <a:r>
              <a:rPr lang="uk-UA" b="1" dirty="0"/>
              <a:t> на тлі постійного перевищення виплавки металу над його споживанням і розширення металургійних потужностей</a:t>
            </a:r>
            <a:endParaRPr lang="ru-RU" b="1" dirty="0"/>
          </a:p>
          <a:p>
            <a:pPr marL="0" indent="452438" algn="just">
              <a:buNone/>
            </a:pPr>
            <a:r>
              <a:rPr lang="uk-UA" dirty="0"/>
              <a:t>За двадцятирічний період (з 1998 по 2017 р.) обсяг виплавки сталі зріс більш ніж у 2 рази - з 777 до 1690 </a:t>
            </a:r>
            <a:r>
              <a:rPr lang="uk-UA" dirty="0" err="1"/>
              <a:t>млн</a:t>
            </a:r>
            <a:r>
              <a:rPr lang="uk-UA" dirty="0"/>
              <a:t> т, ще у 2004 р. перетнувши позначку 1 </a:t>
            </a:r>
            <a:r>
              <a:rPr lang="uk-UA" dirty="0" err="1"/>
              <a:t>млрд</a:t>
            </a:r>
            <a:r>
              <a:rPr lang="uk-UA" dirty="0"/>
              <a:t> т. Найбільш сприятливим періодом зростання для світової металургії були 2000-2007 рр., тоді як у 2008-2009 рр. ситуація кардинально змінилася внаслідок світової фінансово-економічної кризи (падіння у 2009 р. порівняно з 2007 р. становило майже 8% і значно варіювалося залежно від країни та регіону). Наразі рівень розвитку галузі так і не досяг докризового стану, значно поступаючись у темпах зростання, які у 1998-2007 рр. у середньому становили 105,4% на рік, тоді як у 2008-2017 рр. - лише 102,5%, а у 2013­2017 рр. - 101,7%, що було викликано головним чином загальним спадом у світовій економіці.</a:t>
            </a:r>
            <a:endParaRPr lang="ru-RU" dirty="0"/>
          </a:p>
          <a:p>
            <a:pPr marL="0" indent="452438" algn="just">
              <a:buNone/>
            </a:pPr>
            <a:r>
              <a:rPr lang="uk-UA" dirty="0"/>
              <a:t>При цьому обсяги загального споживання готової металопродукції у світі відстають від обсягів випуску металу, що спричинило одну з найбільших проблем розвитку сучасної металургії - перевиробництво, тобто</a:t>
            </a:r>
            <a:endParaRPr lang="ru-RU" dirty="0"/>
          </a:p>
          <a:p>
            <a:pPr marL="0" indent="452438" algn="just">
              <a:buNone/>
            </a:pPr>
            <a:r>
              <a:rPr lang="uk-UA" dirty="0"/>
              <a:t>перевищення виробництва над споживанням (рис. 1</a:t>
            </a:r>
            <a:r>
              <a:rPr lang="uk-UA" dirty="0" smtClean="0"/>
              <a:t>).</a:t>
            </a:r>
            <a:endParaRPr lang="ru-RU" dirty="0"/>
          </a:p>
        </p:txBody>
      </p:sp>
    </p:spTree>
    <p:extLst>
      <p:ext uri="{BB962C8B-B14F-4D97-AF65-F5344CB8AC3E}">
        <p14:creationId xmlns:p14="http://schemas.microsoft.com/office/powerpoint/2010/main" val="10498348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435280" cy="6336704"/>
          </a:xfrm>
        </p:spPr>
        <p:txBody>
          <a:bodyPr>
            <a:normAutofit fontScale="92500" lnSpcReduction="20000"/>
          </a:bodyPr>
          <a:lstStyle/>
          <a:p>
            <a:pPr marL="0" indent="542925" algn="just">
              <a:buNone/>
            </a:pPr>
            <a:r>
              <a:rPr lang="uk-UA" dirty="0"/>
              <a:t>У регіональному розрізі провідними імпортерами виступають країни ЄС, що традиційно ввозять більше 150 </a:t>
            </a:r>
            <a:r>
              <a:rPr lang="uk-UA" dirty="0" err="1"/>
              <a:t>млн</a:t>
            </a:r>
            <a:r>
              <a:rPr lang="uk-UA" dirty="0"/>
              <a:t> т металопродукції та займають третину глобального ринку Азії, де першість перейняли Таїланд, В'єтнам, Індонезія, та Північної Америки, частка якої у світовому вимірі становить більше 10% через постійний брак сталевої продукції в регіоні. Відносно новими імпортерами через зростання дефіциту металу є арабські країни Близького Сходу та Північної Африки. Інші країни Європи за рахунок Туреччини також наростили обсяги ввезення металопродукції, тоді як СНД та Океанія за минуле десятиліття втратили позиції порівняно з іншими регіонами, хоча в натуральному вираженні обсяги імпортованого металу тут збільшилися (рис. 7</a:t>
            </a:r>
            <a:r>
              <a:rPr lang="uk-UA" dirty="0" smtClean="0"/>
              <a:t>).</a:t>
            </a:r>
            <a:endParaRPr lang="ru-RU" dirty="0"/>
          </a:p>
        </p:txBody>
      </p:sp>
    </p:spTree>
    <p:extLst>
      <p:ext uri="{BB962C8B-B14F-4D97-AF65-F5344CB8AC3E}">
        <p14:creationId xmlns:p14="http://schemas.microsoft.com/office/powerpoint/2010/main" val="30931331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8239" y="116632"/>
            <a:ext cx="8435280" cy="850106"/>
          </a:xfrm>
        </p:spPr>
        <p:txBody>
          <a:bodyPr>
            <a:normAutofit fontScale="90000"/>
          </a:bodyPr>
          <a:lstStyle/>
          <a:p>
            <a:r>
              <a:rPr lang="uk-UA" dirty="0" smtClean="0"/>
              <a:t>Географічна </a:t>
            </a:r>
            <a:r>
              <a:rPr lang="uk-UA" dirty="0"/>
              <a:t>структура світового імпорту металопродукції</a:t>
            </a:r>
            <a:endParaRPr lang="ru-RU" dirty="0"/>
          </a:p>
        </p:txBody>
      </p:sp>
      <p:pic>
        <p:nvPicPr>
          <p:cNvPr id="4" name="Рисунок 3" descr="image7"/>
          <p:cNvPicPr/>
          <p:nvPr/>
        </p:nvPicPr>
        <p:blipFill>
          <a:blip r:embed="rId2">
            <a:extLst>
              <a:ext uri="{28A0092B-C50C-407E-A947-70E740481C1C}">
                <a14:useLocalDpi xmlns:a14="http://schemas.microsoft.com/office/drawing/2010/main" val="0"/>
              </a:ext>
            </a:extLst>
          </a:blip>
          <a:srcRect/>
          <a:stretch>
            <a:fillRect/>
          </a:stretch>
        </p:blipFill>
        <p:spPr bwMode="auto">
          <a:xfrm>
            <a:off x="467427" y="1218192"/>
            <a:ext cx="8136904" cy="5607198"/>
          </a:xfrm>
          <a:prstGeom prst="rect">
            <a:avLst/>
          </a:prstGeom>
          <a:noFill/>
          <a:ln>
            <a:noFill/>
          </a:ln>
        </p:spPr>
      </p:pic>
    </p:spTree>
    <p:extLst>
      <p:ext uri="{BB962C8B-B14F-4D97-AF65-F5344CB8AC3E}">
        <p14:creationId xmlns:p14="http://schemas.microsoft.com/office/powerpoint/2010/main" val="10160593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400" b="1" i="1" dirty="0"/>
              <a:t>3.</a:t>
            </a:r>
            <a:r>
              <a:rPr lang="uk-UA" sz="2400" b="1" dirty="0"/>
              <a:t> Підвищення спроможності галузі до генерації та впровадження інновацій, коли сталь усе частіше стає частиною ланцюжків доданої вартості та виступає постійним матеріалом у циркулярній </a:t>
            </a:r>
            <a:r>
              <a:rPr lang="uk-UA" sz="2400" b="1" dirty="0" smtClean="0"/>
              <a:t>економіці</a:t>
            </a:r>
            <a:endParaRPr lang="ru-RU" sz="2400" b="1" dirty="0"/>
          </a:p>
        </p:txBody>
      </p:sp>
      <p:sp>
        <p:nvSpPr>
          <p:cNvPr id="3" name="Объект 2"/>
          <p:cNvSpPr>
            <a:spLocks noGrp="1"/>
          </p:cNvSpPr>
          <p:nvPr>
            <p:ph idx="1"/>
          </p:nvPr>
        </p:nvSpPr>
        <p:spPr>
          <a:xfrm>
            <a:off x="457200" y="1600200"/>
            <a:ext cx="8435280" cy="5141168"/>
          </a:xfrm>
        </p:spPr>
        <p:txBody>
          <a:bodyPr>
            <a:normAutofit fontScale="85000" lnSpcReduction="20000"/>
          </a:bodyPr>
          <a:lstStyle/>
          <a:p>
            <a:pPr marL="0" indent="452438" algn="just">
              <a:buNone/>
            </a:pPr>
            <a:r>
              <a:rPr lang="uk-UA" dirty="0"/>
              <a:t>Патентні дані вказують на те, що сталевий сектор далекий від сплячого стану, він має значні інновації як щодо виробничих процесів, так і характеристик металовиробів. </a:t>
            </a:r>
            <a:r>
              <a:rPr lang="uk-UA" dirty="0" err="1"/>
              <a:t>Діджиталізація</a:t>
            </a:r>
            <a:r>
              <a:rPr lang="uk-UA" dirty="0"/>
              <a:t> може відіграти ключову роль. На металургійних заводах уже впроваджуються інтелектуальні виробничі системи: наприклад, автоматичний контроль сталеплавильних печей і станів сприяє скороченню потреб у паливі, підвищенню продуктивності праці та безпеки працівників, що сьогодні є найважливішим пріоритетом для металургійних компаній. Найголовнішим же є те, що все це окупається. Металургійні компанії, які зосередили основну увагу на якості, а не на обсязі, як правило, витримували спад економіки більш ефективно, ніж інші підприємства</a:t>
            </a:r>
            <a:r>
              <a:rPr lang="uk-UA" dirty="0" smtClean="0"/>
              <a:t>».</a:t>
            </a:r>
            <a:endParaRPr lang="ru-RU" dirty="0"/>
          </a:p>
        </p:txBody>
      </p:sp>
    </p:spTree>
    <p:extLst>
      <p:ext uri="{BB962C8B-B14F-4D97-AF65-F5344CB8AC3E}">
        <p14:creationId xmlns:p14="http://schemas.microsoft.com/office/powerpoint/2010/main" val="41746118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435280" cy="6408712"/>
          </a:xfrm>
        </p:spPr>
        <p:txBody>
          <a:bodyPr>
            <a:normAutofit fontScale="85000" lnSpcReduction="10000"/>
          </a:bodyPr>
          <a:lstStyle/>
          <a:p>
            <a:pPr marL="0" indent="361950" algn="just">
              <a:buNone/>
              <a:tabLst>
                <a:tab pos="361950" algn="l"/>
              </a:tabLst>
            </a:pPr>
            <a:r>
              <a:rPr lang="uk-UA" dirty="0"/>
              <a:t>У сучасних умовах металургійна промисловість, як і більшість промислових виробників, стикається з двома серйозними взаємопов'язаними викликами - необхідністю підвищення екологічності та </a:t>
            </a:r>
            <a:r>
              <a:rPr lang="uk-UA" dirty="0" err="1"/>
              <a:t>ресурсоефективності</a:t>
            </a:r>
            <a:r>
              <a:rPr lang="uk-UA" dirty="0"/>
              <a:t> виробництва.</a:t>
            </a:r>
            <a:endParaRPr lang="ru-RU" dirty="0"/>
          </a:p>
          <a:p>
            <a:pPr marL="0" indent="361950" algn="just">
              <a:buNone/>
              <a:tabLst>
                <a:tab pos="361950" algn="l"/>
              </a:tabLst>
            </a:pPr>
            <a:r>
              <a:rPr lang="uk-UA" dirty="0"/>
              <a:t>Сьогодні на кожну тонну виплавленої сталі в середньому викидається близько 1,8 т вуглекислого газу (CO</a:t>
            </a:r>
            <a:r>
              <a:rPr lang="uk-UA" baseline="-25000" dirty="0"/>
              <a:t>2</a:t>
            </a:r>
            <a:r>
              <a:rPr lang="uk-UA" dirty="0"/>
              <a:t>). За даними Міжнародного енергетичного агентства, на чорну металургію припадає приблизно 6,7% загальних світових викидів CO2, і подальше їх зниження стикається із суто технологічними обмеженнями. Використання енергії на виробництво 1 т сталі хоч і знизилося за останні 50 років на 60%, але не може бути повністю припинене внаслідок того, що метал - матеріальна субстанція, він не виробляється «з повітря» і «за допомогою повітря</a:t>
            </a:r>
            <a:r>
              <a:rPr lang="uk-UA" dirty="0" smtClean="0"/>
              <a:t>».</a:t>
            </a:r>
            <a:endParaRPr lang="ru-RU" dirty="0"/>
          </a:p>
        </p:txBody>
      </p:sp>
    </p:spTree>
    <p:extLst>
      <p:ext uri="{BB962C8B-B14F-4D97-AF65-F5344CB8AC3E}">
        <p14:creationId xmlns:p14="http://schemas.microsoft.com/office/powerpoint/2010/main" val="40792398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435280" cy="6336704"/>
          </a:xfrm>
        </p:spPr>
        <p:txBody>
          <a:bodyPr>
            <a:normAutofit fontScale="62500" lnSpcReduction="20000"/>
          </a:bodyPr>
          <a:lstStyle/>
          <a:p>
            <a:pPr marL="0" indent="452438" algn="just">
              <a:buNone/>
            </a:pPr>
            <a:r>
              <a:rPr lang="uk-UA" dirty="0"/>
              <a:t>Однак у даному випадку слід звернути увагу не тільки на обсяги викидів забруднюючих речовин та використання палива, але і на здатність металу бути постійним матеріалом у циркулярній економіці та можливість металургії підтримувати циркулярну економіку шляхом просування 4R-підходу (</a:t>
            </a:r>
            <a:r>
              <a:rPr lang="uk-UA" dirty="0" err="1"/>
              <a:t>Reduce</a:t>
            </a:r>
            <a:r>
              <a:rPr lang="uk-UA" dirty="0"/>
              <a:t> - </a:t>
            </a:r>
            <a:r>
              <a:rPr lang="uk-UA" dirty="0" err="1"/>
              <a:t>Reuse</a:t>
            </a:r>
            <a:r>
              <a:rPr lang="uk-UA" dirty="0"/>
              <a:t> - </a:t>
            </a:r>
            <a:r>
              <a:rPr lang="uk-UA" dirty="0" err="1"/>
              <a:t>Remanufacture</a:t>
            </a:r>
            <a:r>
              <a:rPr lang="uk-UA" dirty="0"/>
              <a:t> - </a:t>
            </a:r>
            <a:r>
              <a:rPr lang="uk-UA" dirty="0" err="1"/>
              <a:t>Recycle</a:t>
            </a:r>
            <a:r>
              <a:rPr lang="uk-UA" dirty="0"/>
              <a:t>).</a:t>
            </a:r>
            <a:endParaRPr lang="ru-RU" dirty="0"/>
          </a:p>
          <a:p>
            <a:pPr marL="0" indent="452438" algn="just">
              <a:buNone/>
            </a:pPr>
            <a:r>
              <a:rPr lang="uk-UA" dirty="0"/>
              <a:t>Сталь на 100% переробляється. Тобто якщо відмовитися від автомобіля, то метал із нього може бути перероблений не тільки на новий автомобіль, а також застосований у техніці, яку використовують для випуску цього ж автомобіля. Переробка економить як природні ресурси, так і енергію, і чим більше сталі переробляється, тим більше зберігається довкілля. Також виробництво металу з брухту потребує лише близько третини енергії, необхідної для виробництва сталі із залізної руди. Світові показники відновлення сталі за секторами оцінюються у 85% для будівництва, 85% - для автомобілебудування (приблизно 100% у США), 90% - для машинобудування та 50% - для </a:t>
            </a:r>
            <a:r>
              <a:rPr lang="uk-UA" dirty="0" err="1"/>
              <a:t>електро-</a:t>
            </a:r>
            <a:r>
              <a:rPr lang="uk-UA" dirty="0"/>
              <a:t> та побутової техніки. Проте через тривалий термін експлуатації металопродукції та високий попит на сталь брухту часто не вистачає. Середній термін служби сталевих виробів становить приблизно 45 років. Час переробки може варіюватися від декількох тижнів у випадку сталевої упаковки до 15-20 років у випадку транспортних засобів і 50-100 років у випадку інфраструктури та будівель. Тому галузь має постійно збалансовувати загальний обсяг і витрати на залізну руду, вугілля та брухт, щоб забезпечити якісний метал, </a:t>
            </a:r>
            <a:r>
              <a:rPr lang="uk-UA" dirty="0" smtClean="0"/>
              <a:t>який</a:t>
            </a:r>
            <a:r>
              <a:rPr lang="en-US" dirty="0"/>
              <a:t> </a:t>
            </a:r>
            <a:r>
              <a:rPr lang="uk-UA" dirty="0" smtClean="0"/>
              <a:t>відповідає </a:t>
            </a:r>
            <a:r>
              <a:rPr lang="uk-UA" dirty="0"/>
              <a:t>вимогам замовників</a:t>
            </a:r>
            <a:r>
              <a:rPr lang="uk-UA" dirty="0" smtClean="0"/>
              <a:t>.</a:t>
            </a:r>
            <a:endParaRPr lang="ru-RU" dirty="0"/>
          </a:p>
        </p:txBody>
      </p:sp>
    </p:spTree>
    <p:extLst>
      <p:ext uri="{BB962C8B-B14F-4D97-AF65-F5344CB8AC3E}">
        <p14:creationId xmlns:p14="http://schemas.microsoft.com/office/powerpoint/2010/main" val="40053557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363272" cy="6336704"/>
          </a:xfrm>
        </p:spPr>
        <p:txBody>
          <a:bodyPr>
            <a:normAutofit fontScale="77500" lnSpcReduction="20000"/>
          </a:bodyPr>
          <a:lstStyle/>
          <a:p>
            <a:pPr marL="0" indent="452438" algn="just">
              <a:buNone/>
            </a:pPr>
            <a:r>
              <a:rPr lang="uk-UA" dirty="0"/>
              <a:t>Застосування 4R-підходу у металургійному виробництві означає: зменшення кількості матеріалу, енергії та інших ресурсів, що використовуються для виплавки сталі, та кількості металу, який використовується в іншій продукції; повторне використання об'єкта або матеріалу для первинної або аналогічної мети, без суттєвої зміни його фізичної форми; відновлення довговічних сталевих виробів у новому стані; переробку металопродукції в кінці корисного строку її використання для створення нових сталей.</a:t>
            </a:r>
            <a:endParaRPr lang="ru-RU" dirty="0"/>
          </a:p>
          <a:p>
            <a:pPr marL="0" indent="452438" algn="just">
              <a:buNone/>
            </a:pPr>
            <a:r>
              <a:rPr lang="uk-UA" dirty="0"/>
              <a:t>Оскільки населення Землі продовжує невпинно зростати і його чисельність за даними ООН у 2030 р. складатиме 8,6 </a:t>
            </a:r>
            <a:r>
              <a:rPr lang="uk-UA" dirty="0" err="1"/>
              <a:t>млрд</a:t>
            </a:r>
            <a:r>
              <a:rPr lang="uk-UA" dirty="0"/>
              <a:t> чол., у 2050 р. - 9,8, у 2100 р. - 11,2 </a:t>
            </a:r>
            <a:r>
              <a:rPr lang="uk-UA" dirty="0" err="1"/>
              <a:t>млрд</a:t>
            </a:r>
            <a:r>
              <a:rPr lang="uk-UA" dirty="0"/>
              <a:t> чол., світ очікує подальша швидка урбанізація з необхідністю економії ресурсів і зниження тиску на довкілля. Важливим аспектом розвитку металургійної промисловості в цьому контексті є можливість запропонувати для кожної з перелічених сфер діяльності відповідне </a:t>
            </a:r>
            <a:r>
              <a:rPr lang="uk-UA" dirty="0" smtClean="0"/>
              <a:t>рішення</a:t>
            </a:r>
            <a:r>
              <a:rPr lang="en-US" dirty="0"/>
              <a:t>.</a:t>
            </a:r>
            <a:endParaRPr lang="ru-RU" dirty="0"/>
          </a:p>
        </p:txBody>
      </p:sp>
    </p:spTree>
    <p:extLst>
      <p:ext uri="{BB962C8B-B14F-4D97-AF65-F5344CB8AC3E}">
        <p14:creationId xmlns:p14="http://schemas.microsoft.com/office/powerpoint/2010/main" val="28585605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435280" cy="6264696"/>
          </a:xfrm>
        </p:spPr>
        <p:txBody>
          <a:bodyPr>
            <a:normAutofit fontScale="92500" lnSpcReduction="20000"/>
          </a:bodyPr>
          <a:lstStyle/>
          <a:p>
            <a:pPr marL="0" indent="452438" algn="just">
              <a:buNone/>
            </a:pPr>
            <a:r>
              <a:rPr lang="uk-UA" dirty="0"/>
              <a:t>Так, в автомобілебудуванні все більшого застосування набувають нові марки передових високоміцних сталей (</a:t>
            </a:r>
            <a:r>
              <a:rPr lang="uk-UA" dirty="0" err="1"/>
              <a:t>Advanced</a:t>
            </a:r>
            <a:r>
              <a:rPr lang="uk-UA" dirty="0"/>
              <a:t> High-Strength </a:t>
            </a:r>
            <a:r>
              <a:rPr lang="uk-UA" dirty="0" err="1"/>
              <a:t>Steels</a:t>
            </a:r>
            <a:r>
              <a:rPr lang="uk-UA" dirty="0"/>
              <a:t> - AHSS), які дозволяють знизити вагу автомобіля на 25-39%, або на 170-270 кг, що відповідає економії у 3-4,5 т парникових газів протягом усього життєвого циклу транспортного засобу. Таке скорочення викидів є більшим, ніж загальна кількість вуглекислого газу, який виділяється при виробництві сталі, потрібної для випуску автомобіля. AHSS використовують такі великі автовиробники, як </a:t>
            </a:r>
            <a:r>
              <a:rPr lang="uk-UA" dirty="0" err="1"/>
              <a:t>Chevrolet</a:t>
            </a:r>
            <a:r>
              <a:rPr lang="uk-UA" dirty="0"/>
              <a:t>, </a:t>
            </a:r>
            <a:r>
              <a:rPr lang="uk-UA" dirty="0" err="1"/>
              <a:t>Kia</a:t>
            </a:r>
            <a:r>
              <a:rPr lang="uk-UA" dirty="0"/>
              <a:t>, </a:t>
            </a:r>
            <a:r>
              <a:rPr lang="uk-UA" dirty="0" err="1"/>
              <a:t>Volkswagen</a:t>
            </a:r>
            <a:r>
              <a:rPr lang="uk-UA" dirty="0"/>
              <a:t> та ін., а більшість металургійних компаній, зокрема </a:t>
            </a:r>
            <a:r>
              <a:rPr lang="uk-UA" dirty="0" err="1"/>
              <a:t>ArcelorMittal</a:t>
            </a:r>
            <a:r>
              <a:rPr lang="uk-UA" dirty="0"/>
              <a:t>, інвестують значні суми в розробку високоміцних сталей нових поколінь</a:t>
            </a:r>
            <a:r>
              <a:rPr lang="uk-UA" dirty="0" smtClean="0"/>
              <a:t>.</a:t>
            </a:r>
            <a:endParaRPr lang="ru-RU" dirty="0"/>
          </a:p>
        </p:txBody>
      </p:sp>
    </p:spTree>
    <p:extLst>
      <p:ext uri="{BB962C8B-B14F-4D97-AF65-F5344CB8AC3E}">
        <p14:creationId xmlns:p14="http://schemas.microsoft.com/office/powerpoint/2010/main" val="16810940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04664"/>
            <a:ext cx="8435280" cy="6264696"/>
          </a:xfrm>
        </p:spPr>
        <p:txBody>
          <a:bodyPr>
            <a:normAutofit fontScale="77500" lnSpcReduction="20000"/>
          </a:bodyPr>
          <a:lstStyle/>
          <a:p>
            <a:pPr marL="0" indent="452438" algn="just">
              <a:buNone/>
            </a:pPr>
            <a:r>
              <a:rPr lang="uk-UA" dirty="0"/>
              <a:t>Іншим прикладом є суттєве зменшення втрат води за рахунок використання нержавіючої сталі у водорозподільних системах великих міст. Уперше сервісні труби повністю було замінено в Токіо, де кожна труба, що з'єднувала магістральну трубу великого діаметра з вузькими побутовими та комерційними трубами, тепер була виготовлена з нержавіючої сталі. Це привело до зменшення зареєстрованих втрат води на 15% (з 17 до 2%) та економії приблизно 200 м води і майже 4 </a:t>
            </a:r>
            <a:r>
              <a:rPr lang="uk-UA" dirty="0" err="1"/>
              <a:t>млрд</a:t>
            </a:r>
            <a:r>
              <a:rPr lang="uk-UA" dirty="0"/>
              <a:t> дол., у тому числі завдяки скороченню кількості ремонтів, замін і технічного обслуговування. Наразі подібні інфраструктурні проекти реалізуються в таких великих містах, як Сеул і Тайбей.</a:t>
            </a:r>
            <a:endParaRPr lang="ru-RU" dirty="0"/>
          </a:p>
          <a:p>
            <a:pPr marL="0" indent="452438" algn="just">
              <a:buNone/>
            </a:pPr>
            <a:r>
              <a:rPr lang="uk-UA" dirty="0"/>
              <a:t>У зв'язку з важливістю проблем екологічності й енергоефективності виробництва </a:t>
            </a:r>
            <a:r>
              <a:rPr lang="uk-UA" dirty="0" err="1"/>
              <a:t>металовиробники</a:t>
            </a:r>
            <a:r>
              <a:rPr lang="uk-UA" dirty="0"/>
              <a:t> приділяють значну увагу технології, з використанням якої відбувається виплавка та розливання сталі (табл. 1), оскільки це безпосередньо впливає на собівартість продукції, рівень її якості та обсяг викидів шкідливих речовин</a:t>
            </a:r>
            <a:r>
              <a:rPr lang="uk-UA" dirty="0" smtClean="0"/>
              <a:t>.</a:t>
            </a:r>
            <a:endParaRPr lang="ru-RU" dirty="0"/>
          </a:p>
        </p:txBody>
      </p:sp>
    </p:spTree>
    <p:extLst>
      <p:ext uri="{BB962C8B-B14F-4D97-AF65-F5344CB8AC3E}">
        <p14:creationId xmlns:p14="http://schemas.microsoft.com/office/powerpoint/2010/main" val="23366903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8229600" cy="706090"/>
          </a:xfrm>
        </p:spPr>
        <p:txBody>
          <a:bodyPr>
            <a:noAutofit/>
          </a:bodyPr>
          <a:lstStyle/>
          <a:p>
            <a:r>
              <a:rPr lang="uk-UA" sz="2400" b="1" dirty="0"/>
              <a:t>Таблиця 1</a:t>
            </a:r>
            <a:r>
              <a:rPr lang="uk-UA" sz="2400" dirty="0"/>
              <a:t> - Технологічна структура виробництва сталі у світі у 1998, 2008 </a:t>
            </a:r>
            <a:r>
              <a:rPr lang="uk-UA" sz="2400" dirty="0" smtClean="0"/>
              <a:t>та </a:t>
            </a:r>
            <a:r>
              <a:rPr lang="uk-UA" sz="2400" dirty="0"/>
              <a:t>2017 рр., % від загального обсягу </a:t>
            </a:r>
            <a:r>
              <a:rPr lang="uk-UA" sz="2400" dirty="0" smtClean="0"/>
              <a:t>виробництва</a:t>
            </a:r>
            <a:endParaRPr lang="ru-RU" sz="24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173951519"/>
              </p:ext>
            </p:extLst>
          </p:nvPr>
        </p:nvGraphicFramePr>
        <p:xfrm>
          <a:off x="251520" y="1052736"/>
          <a:ext cx="8568951" cy="5419278"/>
        </p:xfrm>
        <a:graphic>
          <a:graphicData uri="http://schemas.openxmlformats.org/drawingml/2006/table">
            <a:tbl>
              <a:tblPr firstRow="1" firstCol="1" bandRow="1">
                <a:tableStyleId>{5C22544A-7EE6-4342-B048-85BDC9FD1C3A}</a:tableStyleId>
              </a:tblPr>
              <a:tblGrid>
                <a:gridCol w="1172150">
                  <a:extLst>
                    <a:ext uri="{9D8B030D-6E8A-4147-A177-3AD203B41FA5}">
                      <a16:colId xmlns:a16="http://schemas.microsoft.com/office/drawing/2014/main" val="20000"/>
                    </a:ext>
                  </a:extLst>
                </a:gridCol>
                <a:gridCol w="605276">
                  <a:extLst>
                    <a:ext uri="{9D8B030D-6E8A-4147-A177-3AD203B41FA5}">
                      <a16:colId xmlns:a16="http://schemas.microsoft.com/office/drawing/2014/main" val="20001"/>
                    </a:ext>
                  </a:extLst>
                </a:gridCol>
                <a:gridCol w="605276">
                  <a:extLst>
                    <a:ext uri="{9D8B030D-6E8A-4147-A177-3AD203B41FA5}">
                      <a16:colId xmlns:a16="http://schemas.microsoft.com/office/drawing/2014/main" val="20002"/>
                    </a:ext>
                  </a:extLst>
                </a:gridCol>
                <a:gridCol w="605276">
                  <a:extLst>
                    <a:ext uri="{9D8B030D-6E8A-4147-A177-3AD203B41FA5}">
                      <a16:colId xmlns:a16="http://schemas.microsoft.com/office/drawing/2014/main" val="20003"/>
                    </a:ext>
                  </a:extLst>
                </a:gridCol>
                <a:gridCol w="645506">
                  <a:extLst>
                    <a:ext uri="{9D8B030D-6E8A-4147-A177-3AD203B41FA5}">
                      <a16:colId xmlns:a16="http://schemas.microsoft.com/office/drawing/2014/main" val="20004"/>
                    </a:ext>
                  </a:extLst>
                </a:gridCol>
                <a:gridCol w="649163">
                  <a:extLst>
                    <a:ext uri="{9D8B030D-6E8A-4147-A177-3AD203B41FA5}">
                      <a16:colId xmlns:a16="http://schemas.microsoft.com/office/drawing/2014/main" val="20005"/>
                    </a:ext>
                  </a:extLst>
                </a:gridCol>
                <a:gridCol w="649163">
                  <a:extLst>
                    <a:ext uri="{9D8B030D-6E8A-4147-A177-3AD203B41FA5}">
                      <a16:colId xmlns:a16="http://schemas.microsoft.com/office/drawing/2014/main" val="20006"/>
                    </a:ext>
                  </a:extLst>
                </a:gridCol>
                <a:gridCol w="601619">
                  <a:extLst>
                    <a:ext uri="{9D8B030D-6E8A-4147-A177-3AD203B41FA5}">
                      <a16:colId xmlns:a16="http://schemas.microsoft.com/office/drawing/2014/main" val="20007"/>
                    </a:ext>
                  </a:extLst>
                </a:gridCol>
                <a:gridCol w="605276">
                  <a:extLst>
                    <a:ext uri="{9D8B030D-6E8A-4147-A177-3AD203B41FA5}">
                      <a16:colId xmlns:a16="http://schemas.microsoft.com/office/drawing/2014/main" val="20008"/>
                    </a:ext>
                  </a:extLst>
                </a:gridCol>
                <a:gridCol w="605276">
                  <a:extLst>
                    <a:ext uri="{9D8B030D-6E8A-4147-A177-3AD203B41FA5}">
                      <a16:colId xmlns:a16="http://schemas.microsoft.com/office/drawing/2014/main" val="20009"/>
                    </a:ext>
                  </a:extLst>
                </a:gridCol>
                <a:gridCol w="583332">
                  <a:extLst>
                    <a:ext uri="{9D8B030D-6E8A-4147-A177-3AD203B41FA5}">
                      <a16:colId xmlns:a16="http://schemas.microsoft.com/office/drawing/2014/main" val="20010"/>
                    </a:ext>
                  </a:extLst>
                </a:gridCol>
                <a:gridCol w="614419">
                  <a:extLst>
                    <a:ext uri="{9D8B030D-6E8A-4147-A177-3AD203B41FA5}">
                      <a16:colId xmlns:a16="http://schemas.microsoft.com/office/drawing/2014/main" val="20011"/>
                    </a:ext>
                  </a:extLst>
                </a:gridCol>
                <a:gridCol w="627219">
                  <a:extLst>
                    <a:ext uri="{9D8B030D-6E8A-4147-A177-3AD203B41FA5}">
                      <a16:colId xmlns:a16="http://schemas.microsoft.com/office/drawing/2014/main" val="20012"/>
                    </a:ext>
                  </a:extLst>
                </a:gridCol>
              </a:tblGrid>
              <a:tr h="312035">
                <a:tc>
                  <a:txBody>
                    <a:bodyPr/>
                    <a:lstStyle/>
                    <a:p>
                      <a:pPr>
                        <a:lnSpc>
                          <a:spcPct val="100000"/>
                        </a:lnSpc>
                        <a:spcAft>
                          <a:spcPts val="0"/>
                        </a:spcAft>
                      </a:pPr>
                      <a:r>
                        <a:rPr lang="uk-UA" sz="1400" dirty="0">
                          <a:effectLst/>
                        </a:rPr>
                        <a:t> </a:t>
                      </a:r>
                      <a:endParaRPr lang="ru-RU" sz="1400" dirty="0">
                        <a:solidFill>
                          <a:srgbClr val="000000"/>
                        </a:solidFill>
                        <a:effectLst/>
                        <a:latin typeface="Arial Unicode MS"/>
                      </a:endParaRPr>
                    </a:p>
                  </a:txBody>
                  <a:tcPr marL="6350" marR="6350" marT="0" marB="0"/>
                </a:tc>
                <a:tc gridSpan="9">
                  <a:txBody>
                    <a:bodyPr/>
                    <a:lstStyle/>
                    <a:p>
                      <a:pPr marL="0" indent="0" algn="ctr">
                        <a:lnSpc>
                          <a:spcPct val="100000"/>
                        </a:lnSpc>
                        <a:spcAft>
                          <a:spcPts val="0"/>
                        </a:spcAft>
                      </a:pPr>
                      <a:r>
                        <a:rPr lang="uk-UA" sz="1400" u="none" strike="noStrike" spc="0" dirty="0">
                          <a:effectLst/>
                        </a:rPr>
                        <a:t>Спосіб виробництва сталі</a:t>
                      </a:r>
                      <a:endParaRPr lang="ru-RU" sz="1400" dirty="0">
                        <a:solidFill>
                          <a:srgbClr val="000000"/>
                        </a:solidFill>
                        <a:effectLst/>
                        <a:latin typeface="Arial Unicode MS"/>
                      </a:endParaRPr>
                    </a:p>
                  </a:txBody>
                  <a:tcPr marL="6350" marR="635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gridSpan="3">
                  <a:txBody>
                    <a:bodyPr/>
                    <a:lstStyle/>
                    <a:p>
                      <a:pPr algn="ctr">
                        <a:lnSpc>
                          <a:spcPct val="100000"/>
                        </a:lnSpc>
                        <a:spcAft>
                          <a:spcPts val="0"/>
                        </a:spcAft>
                      </a:pPr>
                      <a:r>
                        <a:rPr lang="uk-UA" sz="1400" dirty="0">
                          <a:effectLst/>
                        </a:rPr>
                        <a:t> </a:t>
                      </a:r>
                      <a:r>
                        <a:rPr lang="uk-UA" sz="1400" u="none" strike="noStrike" spc="0" dirty="0" smtClean="0">
                          <a:effectLst/>
                        </a:rPr>
                        <a:t>Частка</a:t>
                      </a:r>
                      <a:endParaRPr lang="ru-RU" sz="1400" dirty="0">
                        <a:solidFill>
                          <a:srgbClr val="000000"/>
                        </a:solidFill>
                        <a:effectLst/>
                        <a:latin typeface="Arial Unicode MS"/>
                      </a:endParaRPr>
                    </a:p>
                  </a:txBody>
                  <a:tcPr marL="6350" marR="6350" marT="0" marB="0"/>
                </a:tc>
                <a:tc hMerge="1">
                  <a:txBody>
                    <a:bodyPr/>
                    <a:lstStyle/>
                    <a:p>
                      <a:pPr marL="25400">
                        <a:lnSpc>
                          <a:spcPct val="100000"/>
                        </a:lnSpc>
                        <a:spcAft>
                          <a:spcPts val="0"/>
                        </a:spcAft>
                      </a:pPr>
                      <a:endParaRPr lang="ru-RU" sz="1400" dirty="0">
                        <a:solidFill>
                          <a:srgbClr val="000000"/>
                        </a:solidFill>
                        <a:effectLst/>
                        <a:latin typeface="Arial Unicode MS"/>
                      </a:endParaRPr>
                    </a:p>
                  </a:txBody>
                  <a:tcPr marL="6350" marR="6350" marT="0" marB="0"/>
                </a:tc>
                <a:tc hMerge="1">
                  <a:txBody>
                    <a:bodyPr/>
                    <a:lstStyle/>
                    <a:p>
                      <a:endParaRPr lang="ru-RU"/>
                    </a:p>
                  </a:txBody>
                  <a:tcPr/>
                </a:tc>
                <a:extLst>
                  <a:ext uri="{0D108BD9-81ED-4DB2-BD59-A6C34878D82A}">
                    <a16:rowId xmlns:a16="http://schemas.microsoft.com/office/drawing/2014/main" val="10000"/>
                  </a:ext>
                </a:extLst>
              </a:tr>
              <a:tr h="184016">
                <a:tc>
                  <a:txBody>
                    <a:bodyPr/>
                    <a:lstStyle/>
                    <a:p>
                      <a:pPr marL="228600">
                        <a:lnSpc>
                          <a:spcPct val="100000"/>
                        </a:lnSpc>
                        <a:spcAft>
                          <a:spcPts val="0"/>
                        </a:spcAft>
                      </a:pPr>
                      <a:r>
                        <a:rPr lang="uk-UA" sz="1400" u="none" strike="noStrike" spc="0" dirty="0">
                          <a:effectLst/>
                        </a:rPr>
                        <a:t>Регіон</a:t>
                      </a:r>
                      <a:endParaRPr lang="ru-RU" sz="1400" dirty="0">
                        <a:solidFill>
                          <a:srgbClr val="000000"/>
                        </a:solidFill>
                        <a:effectLst/>
                        <a:latin typeface="Arial Unicode MS"/>
                      </a:endParaRPr>
                    </a:p>
                  </a:txBody>
                  <a:tcPr marL="6350" marR="6350" marT="0" marB="0"/>
                </a:tc>
                <a:tc gridSpan="3">
                  <a:txBody>
                    <a:bodyPr/>
                    <a:lstStyle/>
                    <a:p>
                      <a:pPr marL="12700" indent="0" algn="ctr">
                        <a:lnSpc>
                          <a:spcPct val="100000"/>
                        </a:lnSpc>
                        <a:spcAft>
                          <a:spcPts val="0"/>
                        </a:spcAft>
                      </a:pPr>
                      <a:r>
                        <a:rPr lang="uk-UA" sz="1400" u="none" strike="noStrike" spc="0" dirty="0">
                          <a:effectLst/>
                        </a:rPr>
                        <a:t>киснево</a:t>
                      </a:r>
                      <a:endParaRPr lang="ru-RU" sz="1400" dirty="0">
                        <a:solidFill>
                          <a:srgbClr val="000000"/>
                        </a:solidFill>
                        <a:effectLst/>
                        <a:latin typeface="Arial Unicode MS"/>
                      </a:endParaRPr>
                    </a:p>
                    <a:p>
                      <a:pPr marL="12700" indent="0" algn="ctr">
                        <a:lnSpc>
                          <a:spcPct val="100000"/>
                        </a:lnSpc>
                        <a:spcAft>
                          <a:spcPts val="0"/>
                        </a:spcAft>
                      </a:pPr>
                      <a:r>
                        <a:rPr lang="uk-UA" sz="1400" u="none" strike="noStrike" spc="0" dirty="0" smtClean="0">
                          <a:effectLst/>
                        </a:rPr>
                        <a:t>-</a:t>
                      </a:r>
                      <a:r>
                        <a:rPr lang="en-US" sz="1400" u="none" strike="noStrike" spc="0" dirty="0" smtClean="0">
                          <a:effectLst/>
                        </a:rPr>
                        <a:t> </a:t>
                      </a:r>
                      <a:r>
                        <a:rPr lang="uk-UA" sz="1400" u="none" strike="noStrike" spc="0" dirty="0" smtClean="0">
                          <a:effectLst/>
                        </a:rPr>
                        <a:t>конвертерний</a:t>
                      </a:r>
                      <a:endParaRPr lang="ru-RU" sz="1400" dirty="0">
                        <a:solidFill>
                          <a:srgbClr val="000000"/>
                        </a:solidFill>
                        <a:effectLst/>
                        <a:latin typeface="Arial Unicode MS"/>
                      </a:endParaRPr>
                    </a:p>
                  </a:txBody>
                  <a:tcPr marL="6350" marR="6350" marT="0" marB="0"/>
                </a:tc>
                <a:tc hMerge="1">
                  <a:txBody>
                    <a:bodyPr/>
                    <a:lstStyle/>
                    <a:p>
                      <a:endParaRPr lang="ru-RU"/>
                    </a:p>
                  </a:txBody>
                  <a:tcPr/>
                </a:tc>
                <a:tc hMerge="1">
                  <a:txBody>
                    <a:bodyPr/>
                    <a:lstStyle/>
                    <a:p>
                      <a:pPr marL="12700">
                        <a:lnSpc>
                          <a:spcPct val="150000"/>
                        </a:lnSpc>
                        <a:spcAft>
                          <a:spcPts val="0"/>
                        </a:spcAft>
                      </a:pPr>
                      <a:endParaRPr lang="ru-RU" sz="1400" dirty="0">
                        <a:solidFill>
                          <a:srgbClr val="000000"/>
                        </a:solidFill>
                        <a:effectLst/>
                        <a:latin typeface="Arial Unicode MS"/>
                      </a:endParaRPr>
                    </a:p>
                  </a:txBody>
                  <a:tcPr marL="6350" marR="6350" marT="0" marB="0"/>
                </a:tc>
                <a:tc gridSpan="3">
                  <a:txBody>
                    <a:bodyPr/>
                    <a:lstStyle/>
                    <a:p>
                      <a:pPr marL="0" indent="0" algn="ctr">
                        <a:lnSpc>
                          <a:spcPct val="100000"/>
                        </a:lnSpc>
                        <a:spcAft>
                          <a:spcPts val="0"/>
                        </a:spcAft>
                      </a:pPr>
                      <a:r>
                        <a:rPr lang="uk-UA" sz="1400" u="none" strike="noStrike" spc="0" dirty="0">
                          <a:effectLst/>
                        </a:rPr>
                        <a:t>електростале-</a:t>
                      </a:r>
                      <a:endParaRPr lang="ru-RU" sz="1400" dirty="0">
                        <a:solidFill>
                          <a:srgbClr val="000000"/>
                        </a:solidFill>
                        <a:effectLst/>
                        <a:latin typeface="Arial Unicode MS"/>
                      </a:endParaRPr>
                    </a:p>
                    <a:p>
                      <a:pPr marL="0" indent="0" algn="ctr">
                        <a:lnSpc>
                          <a:spcPct val="100000"/>
                        </a:lnSpc>
                        <a:spcAft>
                          <a:spcPts val="0"/>
                        </a:spcAft>
                      </a:pPr>
                      <a:r>
                        <a:rPr lang="uk-UA" sz="1400" u="none" strike="noStrike" spc="0" dirty="0">
                          <a:effectLst/>
                        </a:rPr>
                        <a:t>плавильний</a:t>
                      </a:r>
                      <a:endParaRPr lang="ru-RU" sz="1400" dirty="0">
                        <a:solidFill>
                          <a:srgbClr val="000000"/>
                        </a:solidFill>
                        <a:effectLst/>
                        <a:latin typeface="Arial Unicode MS"/>
                      </a:endParaRPr>
                    </a:p>
                  </a:txBody>
                  <a:tcPr marL="6350" marR="6350" marT="0" marB="0"/>
                </a:tc>
                <a:tc hMerge="1">
                  <a:txBody>
                    <a:bodyPr/>
                    <a:lstStyle/>
                    <a:p>
                      <a:endParaRPr lang="ru-RU"/>
                    </a:p>
                  </a:txBody>
                  <a:tcPr/>
                </a:tc>
                <a:tc hMerge="1">
                  <a:txBody>
                    <a:bodyPr/>
                    <a:lstStyle/>
                    <a:p>
                      <a:endParaRPr lang="ru-RU"/>
                    </a:p>
                  </a:txBody>
                  <a:tcPr/>
                </a:tc>
                <a:tc gridSpan="3">
                  <a:txBody>
                    <a:bodyPr/>
                    <a:lstStyle/>
                    <a:p>
                      <a:pPr marL="203200" algn="ctr">
                        <a:lnSpc>
                          <a:spcPct val="100000"/>
                        </a:lnSpc>
                        <a:spcAft>
                          <a:spcPts val="0"/>
                        </a:spcAft>
                      </a:pPr>
                      <a:r>
                        <a:rPr lang="uk-UA" sz="1400" u="none" strike="noStrike" spc="0" dirty="0">
                          <a:effectLst/>
                        </a:rPr>
                        <a:t>мартенівський</a:t>
                      </a:r>
                      <a:endParaRPr lang="ru-RU" sz="1400" dirty="0">
                        <a:solidFill>
                          <a:srgbClr val="000000"/>
                        </a:solidFill>
                        <a:effectLst/>
                        <a:latin typeface="Arial Unicode MS"/>
                      </a:endParaRPr>
                    </a:p>
                  </a:txBody>
                  <a:tcPr marL="6350" marR="6350" marT="0" marB="0"/>
                </a:tc>
                <a:tc hMerge="1">
                  <a:txBody>
                    <a:bodyPr/>
                    <a:lstStyle/>
                    <a:p>
                      <a:endParaRPr lang="ru-RU"/>
                    </a:p>
                  </a:txBody>
                  <a:tcPr/>
                </a:tc>
                <a:tc hMerge="1">
                  <a:txBody>
                    <a:bodyPr/>
                    <a:lstStyle/>
                    <a:p>
                      <a:endParaRPr lang="ru-RU"/>
                    </a:p>
                  </a:txBody>
                  <a:tcPr/>
                </a:tc>
                <a:tc gridSpan="3">
                  <a:txBody>
                    <a:bodyPr/>
                    <a:lstStyle/>
                    <a:p>
                      <a:pPr marL="152400" algn="ctr">
                        <a:lnSpc>
                          <a:spcPct val="100000"/>
                        </a:lnSpc>
                        <a:spcAft>
                          <a:spcPts val="0"/>
                        </a:spcAft>
                      </a:pPr>
                      <a:r>
                        <a:rPr lang="uk-UA" sz="1400" u="none" strike="noStrike" spc="0" dirty="0">
                          <a:effectLst/>
                        </a:rPr>
                        <a:t>безперервного</a:t>
                      </a:r>
                      <a:endParaRPr lang="ru-RU" sz="1400" dirty="0">
                        <a:solidFill>
                          <a:srgbClr val="000000"/>
                        </a:solidFill>
                        <a:effectLst/>
                        <a:latin typeface="Arial Unicode MS"/>
                      </a:endParaRPr>
                    </a:p>
                    <a:p>
                      <a:pPr marL="152400" algn="ctr">
                        <a:lnSpc>
                          <a:spcPct val="100000"/>
                        </a:lnSpc>
                        <a:spcAft>
                          <a:spcPts val="0"/>
                        </a:spcAft>
                      </a:pPr>
                      <a:r>
                        <a:rPr lang="uk-UA" sz="1400" u="none" strike="noStrike" spc="0" dirty="0">
                          <a:effectLst/>
                        </a:rPr>
                        <a:t>розливання сталі</a:t>
                      </a:r>
                      <a:endParaRPr lang="ru-RU" sz="1400" dirty="0">
                        <a:solidFill>
                          <a:srgbClr val="000000"/>
                        </a:solidFill>
                        <a:effectLst/>
                        <a:latin typeface="Arial Unicode MS"/>
                      </a:endParaRPr>
                    </a:p>
                  </a:txBody>
                  <a:tcPr marL="6350" marR="6350" marT="0" marB="0"/>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1"/>
                  </a:ext>
                </a:extLst>
              </a:tr>
              <a:tr h="312035">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1998</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2008</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2017</a:t>
                      </a:r>
                      <a:endParaRPr lang="ru-RU" sz="1400">
                        <a:solidFill>
                          <a:srgbClr val="000000"/>
                        </a:solidFill>
                        <a:effectLst/>
                        <a:latin typeface="Arial Unicode MS"/>
                      </a:endParaRPr>
                    </a:p>
                  </a:txBody>
                  <a:tcPr marL="6350" marR="6350" marT="0" marB="0"/>
                </a:tc>
                <a:tc>
                  <a:txBody>
                    <a:bodyPr/>
                    <a:lstStyle/>
                    <a:p>
                      <a:pPr marL="114300">
                        <a:lnSpc>
                          <a:spcPct val="100000"/>
                        </a:lnSpc>
                        <a:spcAft>
                          <a:spcPts val="0"/>
                        </a:spcAft>
                      </a:pPr>
                      <a:r>
                        <a:rPr lang="uk-UA" sz="1400" u="none" strike="noStrike" spc="0">
                          <a:effectLst/>
                        </a:rPr>
                        <a:t>1998</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2008</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2017</a:t>
                      </a:r>
                      <a:endParaRPr lang="ru-RU" sz="1400">
                        <a:solidFill>
                          <a:srgbClr val="000000"/>
                        </a:solidFill>
                        <a:effectLst/>
                        <a:latin typeface="Arial Unicode MS"/>
                      </a:endParaRPr>
                    </a:p>
                  </a:txBody>
                  <a:tcPr marL="6350" marR="6350" marT="0" marB="0"/>
                </a:tc>
                <a:tc>
                  <a:txBody>
                    <a:bodyPr/>
                    <a:lstStyle/>
                    <a:p>
                      <a:pPr marL="114300">
                        <a:lnSpc>
                          <a:spcPct val="100000"/>
                        </a:lnSpc>
                        <a:spcAft>
                          <a:spcPts val="0"/>
                        </a:spcAft>
                      </a:pPr>
                      <a:r>
                        <a:rPr lang="uk-UA" sz="1400" u="none" strike="noStrike" spc="0">
                          <a:effectLst/>
                        </a:rPr>
                        <a:t>1998</a:t>
                      </a:r>
                      <a:endParaRPr lang="ru-RU" sz="1400">
                        <a:solidFill>
                          <a:srgbClr val="000000"/>
                        </a:solidFill>
                        <a:effectLst/>
                        <a:latin typeface="Arial Unicode MS"/>
                      </a:endParaRPr>
                    </a:p>
                  </a:txBody>
                  <a:tcPr marL="6350" marR="6350" marT="0" marB="0"/>
                </a:tc>
                <a:tc>
                  <a:txBody>
                    <a:bodyPr/>
                    <a:lstStyle/>
                    <a:p>
                      <a:pPr marL="76200">
                        <a:lnSpc>
                          <a:spcPct val="100000"/>
                        </a:lnSpc>
                        <a:spcAft>
                          <a:spcPts val="0"/>
                        </a:spcAft>
                      </a:pPr>
                      <a:r>
                        <a:rPr lang="uk-UA" sz="1400" u="none" strike="noStrike" spc="0" dirty="0">
                          <a:effectLst/>
                        </a:rPr>
                        <a:t>2008</a:t>
                      </a:r>
                      <a:endParaRPr lang="ru-RU" sz="1400" dirty="0">
                        <a:solidFill>
                          <a:srgbClr val="000000"/>
                        </a:solidFill>
                        <a:effectLst/>
                        <a:latin typeface="Arial Unicode MS"/>
                      </a:endParaRPr>
                    </a:p>
                  </a:txBody>
                  <a:tcPr marL="6350" marR="6350" marT="0" marB="0"/>
                </a:tc>
                <a:tc>
                  <a:txBody>
                    <a:bodyPr/>
                    <a:lstStyle/>
                    <a:p>
                      <a:pPr marL="76200">
                        <a:lnSpc>
                          <a:spcPct val="100000"/>
                        </a:lnSpc>
                        <a:spcAft>
                          <a:spcPts val="0"/>
                        </a:spcAft>
                      </a:pPr>
                      <a:r>
                        <a:rPr lang="uk-UA" sz="1400" u="none" strike="noStrike" spc="0" dirty="0">
                          <a:effectLst/>
                        </a:rPr>
                        <a:t>2017</a:t>
                      </a:r>
                      <a:endParaRPr lang="ru-RU" sz="1400" dirty="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dirty="0">
                          <a:effectLst/>
                        </a:rPr>
                        <a:t>1998</a:t>
                      </a:r>
                      <a:endParaRPr lang="ru-RU" sz="1400" dirty="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2008</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dirty="0">
                          <a:effectLst/>
                        </a:rPr>
                        <a:t>2017</a:t>
                      </a:r>
                      <a:endParaRPr lang="ru-RU" sz="1400" dirty="0">
                        <a:solidFill>
                          <a:srgbClr val="000000"/>
                        </a:solidFill>
                        <a:effectLst/>
                        <a:latin typeface="Arial Unicode MS"/>
                      </a:endParaRPr>
                    </a:p>
                  </a:txBody>
                  <a:tcPr marL="6350" marR="6350" marT="0" marB="0"/>
                </a:tc>
                <a:extLst>
                  <a:ext uri="{0D108BD9-81ED-4DB2-BD59-A6C34878D82A}">
                    <a16:rowId xmlns:a16="http://schemas.microsoft.com/office/drawing/2014/main" val="10003"/>
                  </a:ext>
                </a:extLst>
              </a:tr>
              <a:tr h="312035">
                <a:tc>
                  <a:txBody>
                    <a:bodyPr/>
                    <a:lstStyle/>
                    <a:p>
                      <a:pPr algn="just">
                        <a:lnSpc>
                          <a:spcPct val="100000"/>
                        </a:lnSpc>
                        <a:spcAft>
                          <a:spcPts val="0"/>
                        </a:spcAft>
                      </a:pPr>
                      <a:r>
                        <a:rPr lang="uk-UA" sz="1400" u="none" strike="noStrike" spc="0">
                          <a:effectLst/>
                        </a:rPr>
                        <a:t>ЄС-28*</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63,7</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58,0</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dirty="0">
                          <a:effectLst/>
                        </a:rPr>
                        <a:t>59,7</a:t>
                      </a:r>
                      <a:endParaRPr lang="ru-RU" sz="1400" dirty="0">
                        <a:solidFill>
                          <a:srgbClr val="000000"/>
                        </a:solidFill>
                        <a:effectLst/>
                        <a:latin typeface="Arial Unicode MS"/>
                      </a:endParaRPr>
                    </a:p>
                  </a:txBody>
                  <a:tcPr marL="6350" marR="6350" marT="0" marB="0"/>
                </a:tc>
                <a:tc>
                  <a:txBody>
                    <a:bodyPr/>
                    <a:lstStyle/>
                    <a:p>
                      <a:pPr marL="114300">
                        <a:lnSpc>
                          <a:spcPct val="100000"/>
                        </a:lnSpc>
                        <a:spcAft>
                          <a:spcPts val="0"/>
                        </a:spcAft>
                      </a:pPr>
                      <a:r>
                        <a:rPr lang="uk-UA" sz="1400" u="none" strike="noStrike" spc="0">
                          <a:effectLst/>
                        </a:rPr>
                        <a:t>35,4</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41,6</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40,3</a:t>
                      </a:r>
                      <a:endParaRPr lang="ru-RU" sz="1400">
                        <a:solidFill>
                          <a:srgbClr val="000000"/>
                        </a:solidFill>
                        <a:effectLst/>
                        <a:latin typeface="Arial Unicode MS"/>
                      </a:endParaRPr>
                    </a:p>
                  </a:txBody>
                  <a:tcPr marL="6350" marR="6350" marT="0" marB="0"/>
                </a:tc>
                <a:tc>
                  <a:txBody>
                    <a:bodyPr/>
                    <a:lstStyle/>
                    <a:p>
                      <a:pPr marL="114300">
                        <a:lnSpc>
                          <a:spcPct val="100000"/>
                        </a:lnSpc>
                        <a:spcAft>
                          <a:spcPts val="0"/>
                        </a:spcAft>
                      </a:pPr>
                      <a:r>
                        <a:rPr lang="uk-UA" sz="1400" u="none" strike="noStrike" spc="0">
                          <a:effectLst/>
                        </a:rPr>
                        <a:t>0,9</a:t>
                      </a:r>
                      <a:endParaRPr lang="ru-RU" sz="1400">
                        <a:solidFill>
                          <a:srgbClr val="000000"/>
                        </a:solidFill>
                        <a:effectLst/>
                        <a:latin typeface="Arial Unicode MS"/>
                      </a:endParaRPr>
                    </a:p>
                  </a:txBody>
                  <a:tcPr marL="6350" marR="6350" marT="0" marB="0"/>
                </a:tc>
                <a:tc>
                  <a:txBody>
                    <a:bodyPr/>
                    <a:lstStyle/>
                    <a:p>
                      <a:pPr marL="165100">
                        <a:lnSpc>
                          <a:spcPct val="100000"/>
                        </a:lnSpc>
                        <a:spcAft>
                          <a:spcPts val="0"/>
                        </a:spcAft>
                      </a:pPr>
                      <a:r>
                        <a:rPr lang="uk-UA" sz="1400" u="none" strike="noStrike" spc="0">
                          <a:effectLst/>
                        </a:rPr>
                        <a:t>0,3</a:t>
                      </a:r>
                      <a:endParaRPr lang="ru-RU" sz="1400">
                        <a:solidFill>
                          <a:srgbClr val="000000"/>
                        </a:solidFill>
                        <a:effectLst/>
                        <a:latin typeface="Arial Unicode MS"/>
                      </a:endParaRPr>
                    </a:p>
                  </a:txBody>
                  <a:tcPr marL="6350" marR="6350" marT="0" marB="0"/>
                </a:tc>
                <a:tc>
                  <a:txBody>
                    <a:bodyPr/>
                    <a:lstStyle/>
                    <a:p>
                      <a:pPr marL="177800">
                        <a:lnSpc>
                          <a:spcPct val="100000"/>
                        </a:lnSpc>
                        <a:spcAft>
                          <a:spcPts val="0"/>
                        </a:spcAft>
                      </a:pPr>
                      <a:r>
                        <a:rPr lang="uk-UA" sz="1400" u="none" strike="noStrike" spc="0">
                          <a:effectLst/>
                        </a:rPr>
                        <a:t>-</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dirty="0">
                          <a:effectLst/>
                        </a:rPr>
                        <a:t>90,5</a:t>
                      </a:r>
                      <a:endParaRPr lang="ru-RU" sz="1400" dirty="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dirty="0">
                          <a:effectLst/>
                        </a:rPr>
                        <a:t>96,3</a:t>
                      </a:r>
                      <a:endParaRPr lang="ru-RU" sz="1400" dirty="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dirty="0">
                          <a:effectLst/>
                        </a:rPr>
                        <a:t>96,5</a:t>
                      </a:r>
                      <a:endParaRPr lang="ru-RU" sz="1400" dirty="0">
                        <a:solidFill>
                          <a:srgbClr val="000000"/>
                        </a:solidFill>
                        <a:effectLst/>
                        <a:latin typeface="Arial Unicode MS"/>
                      </a:endParaRPr>
                    </a:p>
                  </a:txBody>
                  <a:tcPr marL="6350" marR="6350" marT="0" marB="0"/>
                </a:tc>
                <a:extLst>
                  <a:ext uri="{0D108BD9-81ED-4DB2-BD59-A6C34878D82A}">
                    <a16:rowId xmlns:a16="http://schemas.microsoft.com/office/drawing/2014/main" val="10004"/>
                  </a:ext>
                </a:extLst>
              </a:tr>
              <a:tr h="624068">
                <a:tc>
                  <a:txBody>
                    <a:bodyPr/>
                    <a:lstStyle/>
                    <a:p>
                      <a:pPr algn="just">
                        <a:lnSpc>
                          <a:spcPct val="100000"/>
                        </a:lnSpc>
                        <a:spcAft>
                          <a:spcPts val="0"/>
                        </a:spcAft>
                      </a:pPr>
                      <a:r>
                        <a:rPr lang="uk-UA" sz="1400" u="none" strike="noStrike" spc="0">
                          <a:effectLst/>
                        </a:rPr>
                        <a:t>Інші країни Європи</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35,6</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28,2</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32,7</a:t>
                      </a:r>
                      <a:endParaRPr lang="ru-RU" sz="1400">
                        <a:solidFill>
                          <a:srgbClr val="000000"/>
                        </a:solidFill>
                        <a:effectLst/>
                        <a:latin typeface="Arial Unicode MS"/>
                      </a:endParaRPr>
                    </a:p>
                  </a:txBody>
                  <a:tcPr marL="6350" marR="6350" marT="0" marB="0"/>
                </a:tc>
                <a:tc>
                  <a:txBody>
                    <a:bodyPr/>
                    <a:lstStyle/>
                    <a:p>
                      <a:pPr marL="114300">
                        <a:lnSpc>
                          <a:spcPct val="100000"/>
                        </a:lnSpc>
                        <a:spcAft>
                          <a:spcPts val="0"/>
                        </a:spcAft>
                      </a:pPr>
                      <a:r>
                        <a:rPr lang="uk-UA" sz="1400" u="none" strike="noStrike" spc="0" dirty="0">
                          <a:effectLst/>
                        </a:rPr>
                        <a:t>64,0</a:t>
                      </a:r>
                      <a:endParaRPr lang="ru-RU" sz="1400" dirty="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dirty="0">
                          <a:effectLst/>
                        </a:rPr>
                        <a:t>71,8</a:t>
                      </a:r>
                      <a:endParaRPr lang="ru-RU" sz="1400" dirty="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dirty="0">
                          <a:effectLst/>
                        </a:rPr>
                        <a:t>67,3</a:t>
                      </a:r>
                      <a:endParaRPr lang="ru-RU" sz="1400" dirty="0">
                        <a:solidFill>
                          <a:srgbClr val="000000"/>
                        </a:solidFill>
                        <a:effectLst/>
                        <a:latin typeface="Arial Unicode MS"/>
                      </a:endParaRPr>
                    </a:p>
                  </a:txBody>
                  <a:tcPr marL="6350" marR="6350" marT="0" marB="0"/>
                </a:tc>
                <a:tc>
                  <a:txBody>
                    <a:bodyPr/>
                    <a:lstStyle/>
                    <a:p>
                      <a:pPr marL="114300">
                        <a:lnSpc>
                          <a:spcPct val="100000"/>
                        </a:lnSpc>
                        <a:spcAft>
                          <a:spcPts val="0"/>
                        </a:spcAft>
                      </a:pPr>
                      <a:r>
                        <a:rPr lang="uk-UA" sz="1400" u="none" strike="noStrike" spc="0">
                          <a:effectLst/>
                        </a:rPr>
                        <a:t>0,4</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95,7</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100</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100</a:t>
                      </a:r>
                      <a:endParaRPr lang="ru-RU" sz="1400">
                        <a:solidFill>
                          <a:srgbClr val="000000"/>
                        </a:solidFill>
                        <a:effectLst/>
                        <a:latin typeface="Arial Unicode MS"/>
                      </a:endParaRPr>
                    </a:p>
                  </a:txBody>
                  <a:tcPr marL="6350" marR="6350" marT="0" marB="0"/>
                </a:tc>
                <a:extLst>
                  <a:ext uri="{0D108BD9-81ED-4DB2-BD59-A6C34878D82A}">
                    <a16:rowId xmlns:a16="http://schemas.microsoft.com/office/drawing/2014/main" val="10005"/>
                  </a:ext>
                </a:extLst>
              </a:tr>
              <a:tr h="312035">
                <a:tc>
                  <a:txBody>
                    <a:bodyPr/>
                    <a:lstStyle/>
                    <a:p>
                      <a:pPr algn="just">
                        <a:lnSpc>
                          <a:spcPct val="100000"/>
                        </a:lnSpc>
                        <a:spcAft>
                          <a:spcPts val="0"/>
                        </a:spcAft>
                      </a:pPr>
                      <a:r>
                        <a:rPr lang="uk-UA" sz="1400" u="none" strike="noStrike" spc="0">
                          <a:effectLst/>
                        </a:rPr>
                        <a:t>СНД</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54,8</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54,7</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66,9</a:t>
                      </a:r>
                      <a:endParaRPr lang="ru-RU" sz="1400">
                        <a:solidFill>
                          <a:srgbClr val="000000"/>
                        </a:solidFill>
                        <a:effectLst/>
                        <a:latin typeface="Arial Unicode MS"/>
                      </a:endParaRPr>
                    </a:p>
                  </a:txBody>
                  <a:tcPr marL="6350" marR="6350" marT="0" marB="0"/>
                </a:tc>
                <a:tc>
                  <a:txBody>
                    <a:bodyPr/>
                    <a:lstStyle/>
                    <a:p>
                      <a:pPr marL="114300">
                        <a:lnSpc>
                          <a:spcPct val="100000"/>
                        </a:lnSpc>
                        <a:spcAft>
                          <a:spcPts val="0"/>
                        </a:spcAft>
                      </a:pPr>
                      <a:r>
                        <a:rPr lang="uk-UA" sz="1400" u="none" strike="noStrike" spc="0">
                          <a:effectLst/>
                        </a:rPr>
                        <a:t>12,3</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23,2</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dirty="0">
                          <a:effectLst/>
                        </a:rPr>
                        <a:t>26,9</a:t>
                      </a:r>
                      <a:endParaRPr lang="ru-RU" sz="1400" dirty="0">
                        <a:solidFill>
                          <a:srgbClr val="000000"/>
                        </a:solidFill>
                        <a:effectLst/>
                        <a:latin typeface="Arial Unicode MS"/>
                      </a:endParaRPr>
                    </a:p>
                  </a:txBody>
                  <a:tcPr marL="6350" marR="6350" marT="0" marB="0"/>
                </a:tc>
                <a:tc>
                  <a:txBody>
                    <a:bodyPr/>
                    <a:lstStyle/>
                    <a:p>
                      <a:pPr marL="114300">
                        <a:lnSpc>
                          <a:spcPct val="100000"/>
                        </a:lnSpc>
                        <a:spcAft>
                          <a:spcPts val="0"/>
                        </a:spcAft>
                      </a:pPr>
                      <a:r>
                        <a:rPr lang="uk-UA" sz="1400" u="none" strike="noStrike" spc="0" dirty="0">
                          <a:effectLst/>
                        </a:rPr>
                        <a:t>32,9</a:t>
                      </a:r>
                      <a:endParaRPr lang="ru-RU" sz="1400" dirty="0">
                        <a:solidFill>
                          <a:srgbClr val="000000"/>
                        </a:solidFill>
                        <a:effectLst/>
                        <a:latin typeface="Arial Unicode MS"/>
                      </a:endParaRPr>
                    </a:p>
                  </a:txBody>
                  <a:tcPr marL="6350" marR="6350" marT="0" marB="0"/>
                </a:tc>
                <a:tc>
                  <a:txBody>
                    <a:bodyPr/>
                    <a:lstStyle/>
                    <a:p>
                      <a:pPr marL="165100">
                        <a:lnSpc>
                          <a:spcPct val="100000"/>
                        </a:lnSpc>
                        <a:spcAft>
                          <a:spcPts val="0"/>
                        </a:spcAft>
                      </a:pPr>
                      <a:r>
                        <a:rPr lang="uk-UA" sz="1400" u="none" strike="noStrike" spc="0" dirty="0">
                          <a:effectLst/>
                        </a:rPr>
                        <a:t>23,7</a:t>
                      </a:r>
                      <a:endParaRPr lang="ru-RU" sz="1400" dirty="0">
                        <a:solidFill>
                          <a:srgbClr val="000000"/>
                        </a:solidFill>
                        <a:effectLst/>
                        <a:latin typeface="Arial Unicode MS"/>
                      </a:endParaRPr>
                    </a:p>
                  </a:txBody>
                  <a:tcPr marL="6350" marR="6350" marT="0" marB="0"/>
                </a:tc>
                <a:tc>
                  <a:txBody>
                    <a:bodyPr/>
                    <a:lstStyle/>
                    <a:p>
                      <a:pPr marL="177800">
                        <a:lnSpc>
                          <a:spcPct val="100000"/>
                        </a:lnSpc>
                        <a:spcAft>
                          <a:spcPts val="0"/>
                        </a:spcAft>
                      </a:pPr>
                      <a:r>
                        <a:rPr lang="uk-UA" sz="1400" u="none" strike="noStrike" spc="0" dirty="0">
                          <a:effectLst/>
                        </a:rPr>
                        <a:t>6,2</a:t>
                      </a:r>
                      <a:endParaRPr lang="ru-RU" sz="1400" dirty="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39,7</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62,8</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77,0</a:t>
                      </a:r>
                      <a:endParaRPr lang="ru-RU" sz="1400">
                        <a:solidFill>
                          <a:srgbClr val="000000"/>
                        </a:solidFill>
                        <a:effectLst/>
                        <a:latin typeface="Arial Unicode MS"/>
                      </a:endParaRPr>
                    </a:p>
                  </a:txBody>
                  <a:tcPr marL="6350" marR="6350" marT="0" marB="0"/>
                </a:tc>
                <a:extLst>
                  <a:ext uri="{0D108BD9-81ED-4DB2-BD59-A6C34878D82A}">
                    <a16:rowId xmlns:a16="http://schemas.microsoft.com/office/drawing/2014/main" val="10006"/>
                  </a:ext>
                </a:extLst>
              </a:tr>
              <a:tr h="312035">
                <a:tc>
                  <a:txBody>
                    <a:bodyPr/>
                    <a:lstStyle/>
                    <a:p>
                      <a:pPr algn="just">
                        <a:lnSpc>
                          <a:spcPct val="100000"/>
                        </a:lnSpc>
                        <a:spcAft>
                          <a:spcPts val="0"/>
                        </a:spcAft>
                      </a:pPr>
                      <a:r>
                        <a:rPr lang="uk-UA" sz="1400" u="none" strike="noStrike" spc="0">
                          <a:effectLst/>
                        </a:rPr>
                        <a:t>Північна</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dirty="0">
                          <a:effectLst/>
                        </a:rPr>
                        <a:t> </a:t>
                      </a:r>
                      <a:endParaRPr lang="ru-RU" sz="1400" dirty="0">
                        <a:solidFill>
                          <a:srgbClr val="000000"/>
                        </a:solidFill>
                        <a:effectLst/>
                        <a:latin typeface="Arial Unicode MS"/>
                      </a:endParaRPr>
                    </a:p>
                  </a:txBody>
                  <a:tcPr marL="6350" marR="6350" marT="0" marB="0"/>
                </a:tc>
                <a:tc>
                  <a:txBody>
                    <a:bodyPr/>
                    <a:lstStyle/>
                    <a:p>
                      <a:pPr>
                        <a:lnSpc>
                          <a:spcPct val="100000"/>
                        </a:lnSpc>
                        <a:spcAft>
                          <a:spcPts val="0"/>
                        </a:spcAft>
                      </a:pPr>
                      <a:r>
                        <a:rPr lang="uk-UA" sz="1400" dirty="0">
                          <a:effectLst/>
                        </a:rPr>
                        <a:t> </a:t>
                      </a:r>
                      <a:endParaRPr lang="ru-RU" sz="1400" dirty="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extLst>
                  <a:ext uri="{0D108BD9-81ED-4DB2-BD59-A6C34878D82A}">
                    <a16:rowId xmlns:a16="http://schemas.microsoft.com/office/drawing/2014/main" val="10007"/>
                  </a:ext>
                </a:extLst>
              </a:tr>
              <a:tr h="312035">
                <a:tc>
                  <a:txBody>
                    <a:bodyPr/>
                    <a:lstStyle/>
                    <a:p>
                      <a:pPr algn="just">
                        <a:lnSpc>
                          <a:spcPct val="100000"/>
                        </a:lnSpc>
                        <a:spcAft>
                          <a:spcPts val="0"/>
                        </a:spcAft>
                      </a:pPr>
                      <a:r>
                        <a:rPr lang="uk-UA" sz="1400" u="none" strike="noStrike" spc="0">
                          <a:effectLst/>
                        </a:rPr>
                        <a:t>Америка</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52,6</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42,4</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32,6</a:t>
                      </a:r>
                      <a:endParaRPr lang="ru-RU" sz="1400">
                        <a:solidFill>
                          <a:srgbClr val="000000"/>
                        </a:solidFill>
                        <a:effectLst/>
                        <a:latin typeface="Arial Unicode MS"/>
                      </a:endParaRPr>
                    </a:p>
                  </a:txBody>
                  <a:tcPr marL="6350" marR="6350" marT="0" marB="0"/>
                </a:tc>
                <a:tc>
                  <a:txBody>
                    <a:bodyPr/>
                    <a:lstStyle/>
                    <a:p>
                      <a:pPr marL="114300">
                        <a:lnSpc>
                          <a:spcPct val="100000"/>
                        </a:lnSpc>
                        <a:spcAft>
                          <a:spcPts val="0"/>
                        </a:spcAft>
                      </a:pPr>
                      <a:r>
                        <a:rPr lang="uk-UA" sz="1400" u="none" strike="noStrike" spc="0">
                          <a:effectLst/>
                        </a:rPr>
                        <a:t>47,4</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57,6</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67,4</a:t>
                      </a:r>
                      <a:endParaRPr lang="ru-RU" sz="1400">
                        <a:solidFill>
                          <a:srgbClr val="000000"/>
                        </a:solidFill>
                        <a:effectLst/>
                        <a:latin typeface="Arial Unicode MS"/>
                      </a:endParaRPr>
                    </a:p>
                  </a:txBody>
                  <a:tcPr marL="6350" marR="6350" marT="0" marB="0"/>
                </a:tc>
                <a:tc>
                  <a:txBody>
                    <a:bodyPr/>
                    <a:lstStyle/>
                    <a:p>
                      <a:pPr marL="190500">
                        <a:lnSpc>
                          <a:spcPct val="100000"/>
                        </a:lnSpc>
                        <a:spcAft>
                          <a:spcPts val="0"/>
                        </a:spcAft>
                      </a:pPr>
                      <a:r>
                        <a:rPr lang="uk-UA" sz="1400" u="none" strike="noStrike" spc="0">
                          <a:effectLst/>
                        </a:rPr>
                        <a:t>-</a:t>
                      </a:r>
                      <a:endParaRPr lang="ru-RU" sz="1400">
                        <a:solidFill>
                          <a:srgbClr val="000000"/>
                        </a:solidFill>
                        <a:effectLst/>
                        <a:latin typeface="Arial Unicode MS"/>
                      </a:endParaRPr>
                    </a:p>
                  </a:txBody>
                  <a:tcPr marL="6350" marR="6350" marT="0" marB="0"/>
                </a:tc>
                <a:tc>
                  <a:txBody>
                    <a:bodyPr/>
                    <a:lstStyle/>
                    <a:p>
                      <a:pPr marL="165100">
                        <a:lnSpc>
                          <a:spcPct val="100000"/>
                        </a:lnSpc>
                        <a:spcAft>
                          <a:spcPts val="0"/>
                        </a:spcAft>
                      </a:pPr>
                      <a:r>
                        <a:rPr lang="uk-UA" sz="1400" u="none" strike="noStrike" spc="0">
                          <a:effectLst/>
                        </a:rPr>
                        <a:t>-</a:t>
                      </a:r>
                      <a:endParaRPr lang="ru-RU" sz="1400">
                        <a:solidFill>
                          <a:srgbClr val="000000"/>
                        </a:solidFill>
                        <a:effectLst/>
                        <a:latin typeface="Arial Unicode MS"/>
                      </a:endParaRPr>
                    </a:p>
                  </a:txBody>
                  <a:tcPr marL="6350" marR="6350" marT="0" marB="0"/>
                </a:tc>
                <a:tc>
                  <a:txBody>
                    <a:bodyPr/>
                    <a:lstStyle/>
                    <a:p>
                      <a:pPr marL="177800">
                        <a:lnSpc>
                          <a:spcPct val="100000"/>
                        </a:lnSpc>
                        <a:spcAft>
                          <a:spcPts val="0"/>
                        </a:spcAft>
                      </a:pPr>
                      <a:r>
                        <a:rPr lang="uk-UA" sz="1400" u="none" strike="noStrike" spc="0">
                          <a:effectLst/>
                        </a:rPr>
                        <a:t>-</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dirty="0">
                          <a:effectLst/>
                        </a:rPr>
                        <a:t>95,0</a:t>
                      </a:r>
                      <a:endParaRPr lang="ru-RU" sz="1400" dirty="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dirty="0">
                          <a:effectLst/>
                        </a:rPr>
                        <a:t>97,1</a:t>
                      </a:r>
                      <a:endParaRPr lang="ru-RU" sz="1400" dirty="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95,6</a:t>
                      </a:r>
                      <a:endParaRPr lang="ru-RU" sz="1400">
                        <a:solidFill>
                          <a:srgbClr val="000000"/>
                        </a:solidFill>
                        <a:effectLst/>
                        <a:latin typeface="Arial Unicode MS"/>
                      </a:endParaRPr>
                    </a:p>
                  </a:txBody>
                  <a:tcPr marL="6350" marR="6350" marT="0" marB="0"/>
                </a:tc>
                <a:extLst>
                  <a:ext uri="{0D108BD9-81ED-4DB2-BD59-A6C34878D82A}">
                    <a16:rowId xmlns:a16="http://schemas.microsoft.com/office/drawing/2014/main" val="10008"/>
                  </a:ext>
                </a:extLst>
              </a:tr>
              <a:tr h="312035">
                <a:tc>
                  <a:txBody>
                    <a:bodyPr/>
                    <a:lstStyle/>
                    <a:p>
                      <a:pPr algn="just">
                        <a:lnSpc>
                          <a:spcPct val="100000"/>
                        </a:lnSpc>
                        <a:spcAft>
                          <a:spcPts val="0"/>
                        </a:spcAft>
                      </a:pPr>
                      <a:r>
                        <a:rPr lang="uk-UA" sz="1400" u="none" strike="noStrike" spc="0">
                          <a:effectLst/>
                        </a:rPr>
                        <a:t>Південна</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dirty="0">
                          <a:effectLst/>
                        </a:rPr>
                        <a:t> </a:t>
                      </a:r>
                      <a:endParaRPr lang="ru-RU" sz="1400" dirty="0">
                        <a:solidFill>
                          <a:srgbClr val="000000"/>
                        </a:solidFill>
                        <a:effectLst/>
                        <a:latin typeface="Arial Unicode MS"/>
                      </a:endParaRPr>
                    </a:p>
                  </a:txBody>
                  <a:tcPr marL="6350" marR="6350" marT="0" marB="0"/>
                </a:tc>
                <a:tc>
                  <a:txBody>
                    <a:bodyPr/>
                    <a:lstStyle/>
                    <a:p>
                      <a:pPr>
                        <a:lnSpc>
                          <a:spcPct val="100000"/>
                        </a:lnSpc>
                        <a:spcAft>
                          <a:spcPts val="0"/>
                        </a:spcAft>
                      </a:pPr>
                      <a:r>
                        <a:rPr lang="uk-UA" sz="1400" dirty="0">
                          <a:effectLst/>
                        </a:rPr>
                        <a:t> </a:t>
                      </a:r>
                      <a:endParaRPr lang="ru-RU" sz="1400" dirty="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extLst>
                  <a:ext uri="{0D108BD9-81ED-4DB2-BD59-A6C34878D82A}">
                    <a16:rowId xmlns:a16="http://schemas.microsoft.com/office/drawing/2014/main" val="10009"/>
                  </a:ext>
                </a:extLst>
              </a:tr>
              <a:tr h="312035">
                <a:tc>
                  <a:txBody>
                    <a:bodyPr/>
                    <a:lstStyle/>
                    <a:p>
                      <a:pPr algn="just">
                        <a:lnSpc>
                          <a:spcPct val="100000"/>
                        </a:lnSpc>
                        <a:spcAft>
                          <a:spcPts val="0"/>
                        </a:spcAft>
                      </a:pPr>
                      <a:r>
                        <a:rPr lang="uk-UA" sz="1400" u="none" strike="noStrike" spc="0">
                          <a:effectLst/>
                        </a:rPr>
                        <a:t>Америка</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66,7</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62,8</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68,6</a:t>
                      </a:r>
                      <a:endParaRPr lang="ru-RU" sz="1400">
                        <a:solidFill>
                          <a:srgbClr val="000000"/>
                        </a:solidFill>
                        <a:effectLst/>
                        <a:latin typeface="Arial Unicode MS"/>
                      </a:endParaRPr>
                    </a:p>
                  </a:txBody>
                  <a:tcPr marL="6350" marR="6350" marT="0" marB="0"/>
                </a:tc>
                <a:tc>
                  <a:txBody>
                    <a:bodyPr/>
                    <a:lstStyle/>
                    <a:p>
                      <a:pPr marL="114300">
                        <a:lnSpc>
                          <a:spcPct val="100000"/>
                        </a:lnSpc>
                        <a:spcAft>
                          <a:spcPts val="0"/>
                        </a:spcAft>
                      </a:pPr>
                      <a:r>
                        <a:rPr lang="uk-UA" sz="1400" u="none" strike="noStrike" spc="0">
                          <a:effectLst/>
                        </a:rPr>
                        <a:t>32,1</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36,0</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30,2</a:t>
                      </a:r>
                      <a:endParaRPr lang="ru-RU" sz="1400">
                        <a:solidFill>
                          <a:srgbClr val="000000"/>
                        </a:solidFill>
                        <a:effectLst/>
                        <a:latin typeface="Arial Unicode MS"/>
                      </a:endParaRPr>
                    </a:p>
                  </a:txBody>
                  <a:tcPr marL="6350" marR="6350" marT="0" marB="0"/>
                </a:tc>
                <a:tc>
                  <a:txBody>
                    <a:bodyPr/>
                    <a:lstStyle/>
                    <a:p>
                      <a:pPr marL="190500">
                        <a:lnSpc>
                          <a:spcPct val="100000"/>
                        </a:lnSpc>
                        <a:spcAft>
                          <a:spcPts val="0"/>
                        </a:spcAft>
                      </a:pPr>
                      <a:r>
                        <a:rPr lang="uk-UA" sz="1400" u="none" strike="noStrike" spc="0">
                          <a:effectLst/>
                        </a:rPr>
                        <a:t>-</a:t>
                      </a:r>
                      <a:endParaRPr lang="ru-RU" sz="1400">
                        <a:solidFill>
                          <a:srgbClr val="000000"/>
                        </a:solidFill>
                        <a:effectLst/>
                        <a:latin typeface="Arial Unicode MS"/>
                      </a:endParaRPr>
                    </a:p>
                  </a:txBody>
                  <a:tcPr marL="6350" marR="6350" marT="0" marB="0"/>
                </a:tc>
                <a:tc>
                  <a:txBody>
                    <a:bodyPr/>
                    <a:lstStyle/>
                    <a:p>
                      <a:pPr marL="165100">
                        <a:lnSpc>
                          <a:spcPct val="100000"/>
                        </a:lnSpc>
                        <a:spcAft>
                          <a:spcPts val="0"/>
                        </a:spcAft>
                      </a:pPr>
                      <a:r>
                        <a:rPr lang="uk-UA" sz="1400" u="none" strike="noStrike" spc="0">
                          <a:effectLst/>
                        </a:rPr>
                        <a:t>-</a:t>
                      </a:r>
                      <a:endParaRPr lang="ru-RU" sz="1400">
                        <a:solidFill>
                          <a:srgbClr val="000000"/>
                        </a:solidFill>
                        <a:effectLst/>
                        <a:latin typeface="Arial Unicode MS"/>
                      </a:endParaRPr>
                    </a:p>
                  </a:txBody>
                  <a:tcPr marL="6350" marR="6350" marT="0" marB="0"/>
                </a:tc>
                <a:tc>
                  <a:txBody>
                    <a:bodyPr/>
                    <a:lstStyle/>
                    <a:p>
                      <a:pPr marL="177800">
                        <a:lnSpc>
                          <a:spcPct val="100000"/>
                        </a:lnSpc>
                        <a:spcAft>
                          <a:spcPts val="0"/>
                        </a:spcAft>
                      </a:pPr>
                      <a:r>
                        <a:rPr lang="uk-UA" sz="1400" u="none" strike="noStrike" spc="0">
                          <a:effectLst/>
                        </a:rPr>
                        <a:t>-</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dirty="0">
                          <a:effectLst/>
                        </a:rPr>
                        <a:t>82,8</a:t>
                      </a:r>
                      <a:endParaRPr lang="ru-RU" sz="1400" dirty="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dirty="0">
                          <a:effectLst/>
                        </a:rPr>
                        <a:t>94,8</a:t>
                      </a:r>
                      <a:endParaRPr lang="ru-RU" sz="1400" dirty="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98,3</a:t>
                      </a:r>
                      <a:endParaRPr lang="ru-RU" sz="1400">
                        <a:solidFill>
                          <a:srgbClr val="000000"/>
                        </a:solidFill>
                        <a:effectLst/>
                        <a:latin typeface="Arial Unicode MS"/>
                      </a:endParaRPr>
                    </a:p>
                  </a:txBody>
                  <a:tcPr marL="6350" marR="6350" marT="0" marB="0"/>
                </a:tc>
                <a:extLst>
                  <a:ext uri="{0D108BD9-81ED-4DB2-BD59-A6C34878D82A}">
                    <a16:rowId xmlns:a16="http://schemas.microsoft.com/office/drawing/2014/main" val="10010"/>
                  </a:ext>
                </a:extLst>
              </a:tr>
              <a:tr h="312035">
                <a:tc>
                  <a:txBody>
                    <a:bodyPr/>
                    <a:lstStyle/>
                    <a:p>
                      <a:pPr algn="just">
                        <a:lnSpc>
                          <a:spcPct val="100000"/>
                        </a:lnSpc>
                        <a:spcAft>
                          <a:spcPts val="0"/>
                        </a:spcAft>
                      </a:pPr>
                      <a:r>
                        <a:rPr lang="uk-UA" sz="1400" u="none" strike="noStrike" spc="0">
                          <a:effectLst/>
                        </a:rPr>
                        <a:t>Африка</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56,0</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35,5</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32,9</a:t>
                      </a:r>
                      <a:endParaRPr lang="ru-RU" sz="1400">
                        <a:solidFill>
                          <a:srgbClr val="000000"/>
                        </a:solidFill>
                        <a:effectLst/>
                        <a:latin typeface="Arial Unicode MS"/>
                      </a:endParaRPr>
                    </a:p>
                  </a:txBody>
                  <a:tcPr marL="6350" marR="6350" marT="0" marB="0"/>
                </a:tc>
                <a:tc>
                  <a:txBody>
                    <a:bodyPr/>
                    <a:lstStyle/>
                    <a:p>
                      <a:pPr marL="114300">
                        <a:lnSpc>
                          <a:spcPct val="100000"/>
                        </a:lnSpc>
                        <a:spcAft>
                          <a:spcPts val="0"/>
                        </a:spcAft>
                      </a:pPr>
                      <a:r>
                        <a:rPr lang="uk-UA" sz="1400" u="none" strike="noStrike" spc="0">
                          <a:effectLst/>
                        </a:rPr>
                        <a:t>43,2</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64,5</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67,1</a:t>
                      </a:r>
                      <a:endParaRPr lang="ru-RU" sz="1400">
                        <a:solidFill>
                          <a:srgbClr val="000000"/>
                        </a:solidFill>
                        <a:effectLst/>
                        <a:latin typeface="Arial Unicode MS"/>
                      </a:endParaRPr>
                    </a:p>
                  </a:txBody>
                  <a:tcPr marL="6350" marR="6350" marT="0" marB="0"/>
                </a:tc>
                <a:tc>
                  <a:txBody>
                    <a:bodyPr/>
                    <a:lstStyle/>
                    <a:p>
                      <a:pPr marL="190500">
                        <a:lnSpc>
                          <a:spcPct val="100000"/>
                        </a:lnSpc>
                        <a:spcAft>
                          <a:spcPts val="0"/>
                        </a:spcAft>
                      </a:pPr>
                      <a:r>
                        <a:rPr lang="uk-UA" sz="1400" u="none" strike="noStrike" spc="0">
                          <a:effectLst/>
                        </a:rPr>
                        <a:t>-</a:t>
                      </a:r>
                      <a:endParaRPr lang="ru-RU" sz="1400">
                        <a:solidFill>
                          <a:srgbClr val="000000"/>
                        </a:solidFill>
                        <a:effectLst/>
                        <a:latin typeface="Arial Unicode MS"/>
                      </a:endParaRPr>
                    </a:p>
                  </a:txBody>
                  <a:tcPr marL="6350" marR="6350" marT="0" marB="0"/>
                </a:tc>
                <a:tc>
                  <a:txBody>
                    <a:bodyPr/>
                    <a:lstStyle/>
                    <a:p>
                      <a:pPr marL="165100">
                        <a:lnSpc>
                          <a:spcPct val="100000"/>
                        </a:lnSpc>
                        <a:spcAft>
                          <a:spcPts val="0"/>
                        </a:spcAft>
                      </a:pPr>
                      <a:r>
                        <a:rPr lang="uk-UA" sz="1400" u="none" strike="noStrike" spc="0">
                          <a:effectLst/>
                        </a:rPr>
                        <a:t>-</a:t>
                      </a:r>
                      <a:endParaRPr lang="ru-RU" sz="1400">
                        <a:solidFill>
                          <a:srgbClr val="000000"/>
                        </a:solidFill>
                        <a:effectLst/>
                        <a:latin typeface="Arial Unicode MS"/>
                      </a:endParaRPr>
                    </a:p>
                  </a:txBody>
                  <a:tcPr marL="6350" marR="6350" marT="0" marB="0"/>
                </a:tc>
                <a:tc>
                  <a:txBody>
                    <a:bodyPr/>
                    <a:lstStyle/>
                    <a:p>
                      <a:pPr marL="177800">
                        <a:lnSpc>
                          <a:spcPct val="100000"/>
                        </a:lnSpc>
                        <a:spcAft>
                          <a:spcPts val="0"/>
                        </a:spcAft>
                      </a:pPr>
                      <a:r>
                        <a:rPr lang="uk-UA" sz="1400" u="none" strike="noStrike" spc="0">
                          <a:effectLst/>
                        </a:rPr>
                        <a:t>-</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93,1</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dirty="0">
                          <a:effectLst/>
                        </a:rPr>
                        <a:t>98,5</a:t>
                      </a:r>
                      <a:endParaRPr lang="ru-RU" sz="1400" dirty="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dirty="0">
                          <a:effectLst/>
                        </a:rPr>
                        <a:t>100</a:t>
                      </a:r>
                      <a:endParaRPr lang="ru-RU" sz="1400" dirty="0">
                        <a:solidFill>
                          <a:srgbClr val="000000"/>
                        </a:solidFill>
                        <a:effectLst/>
                        <a:latin typeface="Arial Unicode MS"/>
                      </a:endParaRPr>
                    </a:p>
                  </a:txBody>
                  <a:tcPr marL="6350" marR="6350" marT="0" marB="0"/>
                </a:tc>
                <a:extLst>
                  <a:ext uri="{0D108BD9-81ED-4DB2-BD59-A6C34878D82A}">
                    <a16:rowId xmlns:a16="http://schemas.microsoft.com/office/drawing/2014/main" val="10011"/>
                  </a:ext>
                </a:extLst>
              </a:tr>
              <a:tr h="312035">
                <a:tc>
                  <a:txBody>
                    <a:bodyPr/>
                    <a:lstStyle/>
                    <a:p>
                      <a:pPr algn="just">
                        <a:lnSpc>
                          <a:spcPct val="100000"/>
                        </a:lnSpc>
                        <a:spcAft>
                          <a:spcPts val="0"/>
                        </a:spcAft>
                      </a:pPr>
                      <a:r>
                        <a:rPr lang="uk-UA" sz="1400" u="none" strike="noStrike" spc="0">
                          <a:effectLst/>
                        </a:rPr>
                        <a:t>Близький</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a:effectLst/>
                        </a:rPr>
                        <a:t> </a:t>
                      </a:r>
                      <a:endParaRPr lang="ru-RU" sz="1400">
                        <a:solidFill>
                          <a:srgbClr val="000000"/>
                        </a:solidFill>
                        <a:effectLst/>
                        <a:latin typeface="Arial Unicode MS"/>
                      </a:endParaRPr>
                    </a:p>
                  </a:txBody>
                  <a:tcPr marL="6350" marR="6350" marT="0" marB="0"/>
                </a:tc>
                <a:tc>
                  <a:txBody>
                    <a:bodyPr/>
                    <a:lstStyle/>
                    <a:p>
                      <a:pPr>
                        <a:lnSpc>
                          <a:spcPct val="100000"/>
                        </a:lnSpc>
                        <a:spcAft>
                          <a:spcPts val="0"/>
                        </a:spcAft>
                      </a:pPr>
                      <a:r>
                        <a:rPr lang="uk-UA" sz="1400" dirty="0">
                          <a:effectLst/>
                        </a:rPr>
                        <a:t> </a:t>
                      </a:r>
                      <a:endParaRPr lang="ru-RU" sz="1400" dirty="0">
                        <a:solidFill>
                          <a:srgbClr val="000000"/>
                        </a:solidFill>
                        <a:effectLst/>
                        <a:latin typeface="Arial Unicode MS"/>
                      </a:endParaRPr>
                    </a:p>
                  </a:txBody>
                  <a:tcPr marL="6350" marR="6350" marT="0" marB="0"/>
                </a:tc>
                <a:extLst>
                  <a:ext uri="{0D108BD9-81ED-4DB2-BD59-A6C34878D82A}">
                    <a16:rowId xmlns:a16="http://schemas.microsoft.com/office/drawing/2014/main" val="10012"/>
                  </a:ext>
                </a:extLst>
              </a:tr>
              <a:tr h="312035">
                <a:tc>
                  <a:txBody>
                    <a:bodyPr/>
                    <a:lstStyle/>
                    <a:p>
                      <a:pPr algn="just">
                        <a:lnSpc>
                          <a:spcPct val="100000"/>
                        </a:lnSpc>
                        <a:spcAft>
                          <a:spcPts val="0"/>
                        </a:spcAft>
                      </a:pPr>
                      <a:r>
                        <a:rPr lang="uk-UA" sz="1400" u="none" strike="noStrike" spc="0">
                          <a:effectLst/>
                        </a:rPr>
                        <a:t>Схід</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24,3</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11,9</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6,5</a:t>
                      </a:r>
                      <a:endParaRPr lang="ru-RU" sz="1400">
                        <a:solidFill>
                          <a:srgbClr val="000000"/>
                        </a:solidFill>
                        <a:effectLst/>
                        <a:latin typeface="Arial Unicode MS"/>
                      </a:endParaRPr>
                    </a:p>
                  </a:txBody>
                  <a:tcPr marL="6350" marR="6350" marT="0" marB="0"/>
                </a:tc>
                <a:tc>
                  <a:txBody>
                    <a:bodyPr/>
                    <a:lstStyle/>
                    <a:p>
                      <a:pPr marL="114300">
                        <a:lnSpc>
                          <a:spcPct val="100000"/>
                        </a:lnSpc>
                        <a:spcAft>
                          <a:spcPts val="0"/>
                        </a:spcAft>
                      </a:pPr>
                      <a:r>
                        <a:rPr lang="uk-UA" sz="1400" u="none" strike="noStrike" spc="0">
                          <a:effectLst/>
                        </a:rPr>
                        <a:t>75,7</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88,1</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93,5</a:t>
                      </a:r>
                      <a:endParaRPr lang="ru-RU" sz="1400">
                        <a:solidFill>
                          <a:srgbClr val="000000"/>
                        </a:solidFill>
                        <a:effectLst/>
                        <a:latin typeface="Arial Unicode MS"/>
                      </a:endParaRPr>
                    </a:p>
                  </a:txBody>
                  <a:tcPr marL="6350" marR="6350" marT="0" marB="0"/>
                </a:tc>
                <a:tc>
                  <a:txBody>
                    <a:bodyPr/>
                    <a:lstStyle/>
                    <a:p>
                      <a:pPr marL="190500">
                        <a:lnSpc>
                          <a:spcPct val="100000"/>
                        </a:lnSpc>
                        <a:spcAft>
                          <a:spcPts val="0"/>
                        </a:spcAft>
                      </a:pPr>
                      <a:r>
                        <a:rPr lang="uk-UA" sz="1400" u="none" strike="noStrike" spc="0">
                          <a:effectLst/>
                        </a:rPr>
                        <a:t>-</a:t>
                      </a:r>
                      <a:endParaRPr lang="ru-RU" sz="1400">
                        <a:solidFill>
                          <a:srgbClr val="000000"/>
                        </a:solidFill>
                        <a:effectLst/>
                        <a:latin typeface="Arial Unicode MS"/>
                      </a:endParaRPr>
                    </a:p>
                  </a:txBody>
                  <a:tcPr marL="6350" marR="6350" marT="0" marB="0"/>
                </a:tc>
                <a:tc>
                  <a:txBody>
                    <a:bodyPr/>
                    <a:lstStyle/>
                    <a:p>
                      <a:pPr marL="165100">
                        <a:lnSpc>
                          <a:spcPct val="100000"/>
                        </a:lnSpc>
                        <a:spcAft>
                          <a:spcPts val="0"/>
                        </a:spcAft>
                      </a:pPr>
                      <a:r>
                        <a:rPr lang="uk-UA" sz="1400" u="none" strike="noStrike" spc="0">
                          <a:effectLst/>
                        </a:rPr>
                        <a:t>-</a:t>
                      </a:r>
                      <a:endParaRPr lang="ru-RU" sz="1400">
                        <a:solidFill>
                          <a:srgbClr val="000000"/>
                        </a:solidFill>
                        <a:effectLst/>
                        <a:latin typeface="Arial Unicode MS"/>
                      </a:endParaRPr>
                    </a:p>
                  </a:txBody>
                  <a:tcPr marL="6350" marR="6350" marT="0" marB="0"/>
                </a:tc>
                <a:tc>
                  <a:txBody>
                    <a:bodyPr/>
                    <a:lstStyle/>
                    <a:p>
                      <a:pPr marL="177800">
                        <a:lnSpc>
                          <a:spcPct val="100000"/>
                        </a:lnSpc>
                        <a:spcAft>
                          <a:spcPts val="0"/>
                        </a:spcAft>
                      </a:pPr>
                      <a:r>
                        <a:rPr lang="uk-UA" sz="1400" u="none" strike="noStrike" spc="0">
                          <a:effectLst/>
                        </a:rPr>
                        <a:t>-</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100</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dirty="0">
                          <a:effectLst/>
                        </a:rPr>
                        <a:t>100</a:t>
                      </a:r>
                      <a:endParaRPr lang="ru-RU" sz="1400" dirty="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dirty="0">
                          <a:effectLst/>
                        </a:rPr>
                        <a:t>100</a:t>
                      </a:r>
                      <a:endParaRPr lang="ru-RU" sz="1400" dirty="0">
                        <a:solidFill>
                          <a:srgbClr val="000000"/>
                        </a:solidFill>
                        <a:effectLst/>
                        <a:latin typeface="Arial Unicode MS"/>
                      </a:endParaRPr>
                    </a:p>
                  </a:txBody>
                  <a:tcPr marL="6350" marR="6350" marT="0" marB="0"/>
                </a:tc>
                <a:extLst>
                  <a:ext uri="{0D108BD9-81ED-4DB2-BD59-A6C34878D82A}">
                    <a16:rowId xmlns:a16="http://schemas.microsoft.com/office/drawing/2014/main" val="10013"/>
                  </a:ext>
                </a:extLst>
              </a:tr>
              <a:tr h="312035">
                <a:tc>
                  <a:txBody>
                    <a:bodyPr/>
                    <a:lstStyle/>
                    <a:p>
                      <a:pPr algn="just">
                        <a:lnSpc>
                          <a:spcPct val="100000"/>
                        </a:lnSpc>
                        <a:spcAft>
                          <a:spcPts val="0"/>
                        </a:spcAft>
                      </a:pPr>
                      <a:r>
                        <a:rPr lang="uk-UA" sz="1400" u="none" strike="noStrike" spc="0">
                          <a:effectLst/>
                        </a:rPr>
                        <a:t>Азія</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60,8</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76,6</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81,2</a:t>
                      </a:r>
                      <a:endParaRPr lang="ru-RU" sz="1400">
                        <a:solidFill>
                          <a:srgbClr val="000000"/>
                        </a:solidFill>
                        <a:effectLst/>
                        <a:latin typeface="Arial Unicode MS"/>
                      </a:endParaRPr>
                    </a:p>
                  </a:txBody>
                  <a:tcPr marL="6350" marR="6350" marT="0" marB="0"/>
                </a:tc>
                <a:tc>
                  <a:txBody>
                    <a:bodyPr/>
                    <a:lstStyle/>
                    <a:p>
                      <a:pPr marL="114300">
                        <a:lnSpc>
                          <a:spcPct val="100000"/>
                        </a:lnSpc>
                        <a:spcAft>
                          <a:spcPts val="0"/>
                        </a:spcAft>
                      </a:pPr>
                      <a:r>
                        <a:rPr lang="uk-UA" sz="1400" u="none" strike="noStrike" spc="0">
                          <a:effectLst/>
                        </a:rPr>
                        <a:t>29,1</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23,1</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18,3</a:t>
                      </a:r>
                      <a:endParaRPr lang="ru-RU" sz="1400">
                        <a:solidFill>
                          <a:srgbClr val="000000"/>
                        </a:solidFill>
                        <a:effectLst/>
                        <a:latin typeface="Arial Unicode MS"/>
                      </a:endParaRPr>
                    </a:p>
                  </a:txBody>
                  <a:tcPr marL="6350" marR="6350" marT="0" marB="0"/>
                </a:tc>
                <a:tc>
                  <a:txBody>
                    <a:bodyPr/>
                    <a:lstStyle/>
                    <a:p>
                      <a:pPr marL="114300">
                        <a:lnSpc>
                          <a:spcPct val="100000"/>
                        </a:lnSpc>
                        <a:spcAft>
                          <a:spcPts val="0"/>
                        </a:spcAft>
                      </a:pPr>
                      <a:r>
                        <a:rPr lang="uk-UA" sz="1400" u="none" strike="noStrike" spc="0">
                          <a:effectLst/>
                        </a:rPr>
                        <a:t>3,0</a:t>
                      </a:r>
                      <a:endParaRPr lang="ru-RU" sz="1400">
                        <a:solidFill>
                          <a:srgbClr val="000000"/>
                        </a:solidFill>
                        <a:effectLst/>
                        <a:latin typeface="Arial Unicode MS"/>
                      </a:endParaRPr>
                    </a:p>
                  </a:txBody>
                  <a:tcPr marL="6350" marR="6350" marT="0" marB="0"/>
                </a:tc>
                <a:tc>
                  <a:txBody>
                    <a:bodyPr/>
                    <a:lstStyle/>
                    <a:p>
                      <a:pPr marL="165100">
                        <a:lnSpc>
                          <a:spcPct val="100000"/>
                        </a:lnSpc>
                        <a:spcAft>
                          <a:spcPts val="0"/>
                        </a:spcAft>
                      </a:pPr>
                      <a:r>
                        <a:rPr lang="uk-UA" sz="1400" u="none" strike="noStrike" spc="0">
                          <a:effectLst/>
                        </a:rPr>
                        <a:t>0,1</a:t>
                      </a:r>
                      <a:endParaRPr lang="ru-RU" sz="1400">
                        <a:solidFill>
                          <a:srgbClr val="000000"/>
                        </a:solidFill>
                        <a:effectLst/>
                        <a:latin typeface="Arial Unicode MS"/>
                      </a:endParaRPr>
                    </a:p>
                  </a:txBody>
                  <a:tcPr marL="6350" marR="6350" marT="0" marB="0"/>
                </a:tc>
                <a:tc>
                  <a:txBody>
                    <a:bodyPr/>
                    <a:lstStyle/>
                    <a:p>
                      <a:pPr marL="177800">
                        <a:lnSpc>
                          <a:spcPct val="100000"/>
                        </a:lnSpc>
                        <a:spcAft>
                          <a:spcPts val="0"/>
                        </a:spcAft>
                      </a:pPr>
                      <a:r>
                        <a:rPr lang="uk-UA" sz="1400" u="none" strike="noStrike" spc="0">
                          <a:effectLst/>
                        </a:rPr>
                        <a:t>-</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82,4</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95,9</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dirty="0">
                          <a:effectLst/>
                        </a:rPr>
                        <a:t>97,5</a:t>
                      </a:r>
                      <a:endParaRPr lang="ru-RU" sz="1400" dirty="0">
                        <a:solidFill>
                          <a:srgbClr val="000000"/>
                        </a:solidFill>
                        <a:effectLst/>
                        <a:latin typeface="Arial Unicode MS"/>
                      </a:endParaRPr>
                    </a:p>
                  </a:txBody>
                  <a:tcPr marL="6350" marR="6350" marT="0" marB="0"/>
                </a:tc>
                <a:extLst>
                  <a:ext uri="{0D108BD9-81ED-4DB2-BD59-A6C34878D82A}">
                    <a16:rowId xmlns:a16="http://schemas.microsoft.com/office/drawing/2014/main" val="10014"/>
                  </a:ext>
                </a:extLst>
              </a:tr>
              <a:tr h="312035">
                <a:tc>
                  <a:txBody>
                    <a:bodyPr/>
                    <a:lstStyle/>
                    <a:p>
                      <a:pPr algn="just">
                        <a:lnSpc>
                          <a:spcPct val="100000"/>
                        </a:lnSpc>
                        <a:spcAft>
                          <a:spcPts val="0"/>
                        </a:spcAft>
                      </a:pPr>
                      <a:r>
                        <a:rPr lang="uk-UA" sz="1400" u="none" strike="noStrike" spc="0">
                          <a:effectLst/>
                        </a:rPr>
                        <a:t>Океанія</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85,5</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79,8</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79,5</a:t>
                      </a:r>
                      <a:endParaRPr lang="ru-RU" sz="1400">
                        <a:solidFill>
                          <a:srgbClr val="000000"/>
                        </a:solidFill>
                        <a:effectLst/>
                        <a:latin typeface="Arial Unicode MS"/>
                      </a:endParaRPr>
                    </a:p>
                  </a:txBody>
                  <a:tcPr marL="6350" marR="6350" marT="0" marB="0"/>
                </a:tc>
                <a:tc>
                  <a:txBody>
                    <a:bodyPr/>
                    <a:lstStyle/>
                    <a:p>
                      <a:pPr marL="114300">
                        <a:lnSpc>
                          <a:spcPct val="100000"/>
                        </a:lnSpc>
                        <a:spcAft>
                          <a:spcPts val="0"/>
                        </a:spcAft>
                      </a:pPr>
                      <a:r>
                        <a:rPr lang="uk-UA" sz="1400" u="none" strike="noStrike" spc="0">
                          <a:effectLst/>
                        </a:rPr>
                        <a:t>14,5</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20,2</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20,5</a:t>
                      </a:r>
                      <a:endParaRPr lang="ru-RU" sz="1400">
                        <a:solidFill>
                          <a:srgbClr val="000000"/>
                        </a:solidFill>
                        <a:effectLst/>
                        <a:latin typeface="Arial Unicode MS"/>
                      </a:endParaRPr>
                    </a:p>
                  </a:txBody>
                  <a:tcPr marL="6350" marR="6350" marT="0" marB="0"/>
                </a:tc>
                <a:tc>
                  <a:txBody>
                    <a:bodyPr/>
                    <a:lstStyle/>
                    <a:p>
                      <a:pPr marL="190500">
                        <a:lnSpc>
                          <a:spcPct val="100000"/>
                        </a:lnSpc>
                        <a:spcAft>
                          <a:spcPts val="0"/>
                        </a:spcAft>
                      </a:pPr>
                      <a:r>
                        <a:rPr lang="uk-UA" sz="1400" u="none" strike="noStrike" spc="0">
                          <a:effectLst/>
                        </a:rPr>
                        <a:t>-</a:t>
                      </a:r>
                      <a:endParaRPr lang="ru-RU" sz="1400">
                        <a:solidFill>
                          <a:srgbClr val="000000"/>
                        </a:solidFill>
                        <a:effectLst/>
                        <a:latin typeface="Arial Unicode MS"/>
                      </a:endParaRPr>
                    </a:p>
                  </a:txBody>
                  <a:tcPr marL="6350" marR="6350" marT="0" marB="0"/>
                </a:tc>
                <a:tc>
                  <a:txBody>
                    <a:bodyPr/>
                    <a:lstStyle/>
                    <a:p>
                      <a:pPr marL="165100">
                        <a:lnSpc>
                          <a:spcPct val="100000"/>
                        </a:lnSpc>
                        <a:spcAft>
                          <a:spcPts val="0"/>
                        </a:spcAft>
                      </a:pPr>
                      <a:r>
                        <a:rPr lang="uk-UA" sz="1400" u="none" strike="noStrike" spc="0">
                          <a:effectLst/>
                        </a:rPr>
                        <a:t>-</a:t>
                      </a:r>
                      <a:endParaRPr lang="ru-RU" sz="1400">
                        <a:solidFill>
                          <a:srgbClr val="000000"/>
                        </a:solidFill>
                        <a:effectLst/>
                        <a:latin typeface="Arial Unicode MS"/>
                      </a:endParaRPr>
                    </a:p>
                  </a:txBody>
                  <a:tcPr marL="6350" marR="6350" marT="0" marB="0"/>
                </a:tc>
                <a:tc>
                  <a:txBody>
                    <a:bodyPr/>
                    <a:lstStyle/>
                    <a:p>
                      <a:pPr marL="177800">
                        <a:lnSpc>
                          <a:spcPct val="100000"/>
                        </a:lnSpc>
                        <a:spcAft>
                          <a:spcPts val="0"/>
                        </a:spcAft>
                      </a:pPr>
                      <a:r>
                        <a:rPr lang="uk-UA" sz="1400" u="none" strike="noStrike" spc="0">
                          <a:effectLst/>
                        </a:rPr>
                        <a:t>-</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99,5</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99,2</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dirty="0">
                          <a:effectLst/>
                        </a:rPr>
                        <a:t>100</a:t>
                      </a:r>
                      <a:endParaRPr lang="ru-RU" sz="1400" dirty="0">
                        <a:solidFill>
                          <a:srgbClr val="000000"/>
                        </a:solidFill>
                        <a:effectLst/>
                        <a:latin typeface="Arial Unicode MS"/>
                      </a:endParaRPr>
                    </a:p>
                  </a:txBody>
                  <a:tcPr marL="6350" marR="6350" marT="0" marB="0"/>
                </a:tc>
                <a:extLst>
                  <a:ext uri="{0D108BD9-81ED-4DB2-BD59-A6C34878D82A}">
                    <a16:rowId xmlns:a16="http://schemas.microsoft.com/office/drawing/2014/main" val="10015"/>
                  </a:ext>
                </a:extLst>
              </a:tr>
              <a:tr h="312035">
                <a:tc>
                  <a:txBody>
                    <a:bodyPr/>
                    <a:lstStyle/>
                    <a:p>
                      <a:pPr algn="just">
                        <a:lnSpc>
                          <a:spcPct val="100000"/>
                        </a:lnSpc>
                        <a:spcAft>
                          <a:spcPts val="0"/>
                        </a:spcAft>
                      </a:pPr>
                      <a:r>
                        <a:rPr lang="uk-UA" sz="1400" u="none" strike="noStrike" spc="0">
                          <a:effectLst/>
                        </a:rPr>
                        <a:t>Світ загалом</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59,1</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65,9</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71,4</a:t>
                      </a:r>
                      <a:endParaRPr lang="ru-RU" sz="1400">
                        <a:solidFill>
                          <a:srgbClr val="000000"/>
                        </a:solidFill>
                        <a:effectLst/>
                        <a:latin typeface="Arial Unicode MS"/>
                      </a:endParaRPr>
                    </a:p>
                  </a:txBody>
                  <a:tcPr marL="6350" marR="6350" marT="0" marB="0"/>
                </a:tc>
                <a:tc>
                  <a:txBody>
                    <a:bodyPr/>
                    <a:lstStyle/>
                    <a:p>
                      <a:pPr marL="114300">
                        <a:lnSpc>
                          <a:spcPct val="100000"/>
                        </a:lnSpc>
                        <a:spcAft>
                          <a:spcPts val="0"/>
                        </a:spcAft>
                      </a:pPr>
                      <a:r>
                        <a:rPr lang="uk-UA" sz="1400" u="none" strike="noStrike" spc="0">
                          <a:effectLst/>
                        </a:rPr>
                        <a:t>33,6</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32,0</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27,9</a:t>
                      </a:r>
                      <a:endParaRPr lang="ru-RU" sz="1400">
                        <a:solidFill>
                          <a:srgbClr val="000000"/>
                        </a:solidFill>
                        <a:effectLst/>
                        <a:latin typeface="Arial Unicode MS"/>
                      </a:endParaRPr>
                    </a:p>
                  </a:txBody>
                  <a:tcPr marL="6350" marR="6350" marT="0" marB="0"/>
                </a:tc>
                <a:tc>
                  <a:txBody>
                    <a:bodyPr/>
                    <a:lstStyle/>
                    <a:p>
                      <a:pPr marL="114300">
                        <a:lnSpc>
                          <a:spcPct val="100000"/>
                        </a:lnSpc>
                        <a:spcAft>
                          <a:spcPts val="0"/>
                        </a:spcAft>
                      </a:pPr>
                      <a:r>
                        <a:rPr lang="uk-UA" sz="1400" u="none" strike="noStrike" spc="0">
                          <a:effectLst/>
                        </a:rPr>
                        <a:t>4,5</a:t>
                      </a:r>
                      <a:endParaRPr lang="ru-RU" sz="1400">
                        <a:solidFill>
                          <a:srgbClr val="000000"/>
                        </a:solidFill>
                        <a:effectLst/>
                        <a:latin typeface="Arial Unicode MS"/>
                      </a:endParaRPr>
                    </a:p>
                  </a:txBody>
                  <a:tcPr marL="6350" marR="6350" marT="0" marB="0"/>
                </a:tc>
                <a:tc>
                  <a:txBody>
                    <a:bodyPr/>
                    <a:lstStyle/>
                    <a:p>
                      <a:pPr marL="165100">
                        <a:lnSpc>
                          <a:spcPct val="100000"/>
                        </a:lnSpc>
                        <a:spcAft>
                          <a:spcPts val="0"/>
                        </a:spcAft>
                      </a:pPr>
                      <a:r>
                        <a:rPr lang="uk-UA" sz="1400" u="none" strike="noStrike" spc="0">
                          <a:effectLst/>
                        </a:rPr>
                        <a:t>2,1</a:t>
                      </a:r>
                      <a:endParaRPr lang="ru-RU" sz="1400">
                        <a:solidFill>
                          <a:srgbClr val="000000"/>
                        </a:solidFill>
                        <a:effectLst/>
                        <a:latin typeface="Arial Unicode MS"/>
                      </a:endParaRPr>
                    </a:p>
                  </a:txBody>
                  <a:tcPr marL="6350" marR="6350" marT="0" marB="0"/>
                </a:tc>
                <a:tc>
                  <a:txBody>
                    <a:bodyPr/>
                    <a:lstStyle/>
                    <a:p>
                      <a:pPr marL="177800">
                        <a:lnSpc>
                          <a:spcPct val="100000"/>
                        </a:lnSpc>
                        <a:spcAft>
                          <a:spcPts val="0"/>
                        </a:spcAft>
                      </a:pPr>
                      <a:r>
                        <a:rPr lang="uk-UA" sz="1400" u="none" strike="noStrike" spc="0">
                          <a:effectLst/>
                        </a:rPr>
                        <a:t>0,4</a:t>
                      </a:r>
                      <a:endParaRPr lang="ru-RU" sz="1400">
                        <a:solidFill>
                          <a:srgbClr val="000000"/>
                        </a:solidFill>
                        <a:effectLst/>
                        <a:latin typeface="Arial Unicode MS"/>
                      </a:endParaRPr>
                    </a:p>
                  </a:txBody>
                  <a:tcPr marL="6350" marR="6350" marT="0" marB="0"/>
                </a:tc>
                <a:tc>
                  <a:txBody>
                    <a:bodyPr/>
                    <a:lstStyle/>
                    <a:p>
                      <a:pPr marL="88900">
                        <a:lnSpc>
                          <a:spcPct val="100000"/>
                        </a:lnSpc>
                        <a:spcAft>
                          <a:spcPts val="0"/>
                        </a:spcAft>
                      </a:pPr>
                      <a:r>
                        <a:rPr lang="uk-UA" sz="1400" u="none" strike="noStrike" spc="0">
                          <a:effectLst/>
                        </a:rPr>
                        <a:t>83,4</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a:effectLst/>
                        </a:rPr>
                        <a:t>93,4</a:t>
                      </a:r>
                      <a:endParaRPr lang="ru-RU" sz="1400">
                        <a:solidFill>
                          <a:srgbClr val="000000"/>
                        </a:solidFill>
                        <a:effectLst/>
                        <a:latin typeface="Arial Unicode MS"/>
                      </a:endParaRPr>
                    </a:p>
                  </a:txBody>
                  <a:tcPr marL="6350" marR="6350" marT="0" marB="0"/>
                </a:tc>
                <a:tc>
                  <a:txBody>
                    <a:bodyPr/>
                    <a:lstStyle/>
                    <a:p>
                      <a:pPr marL="101600">
                        <a:lnSpc>
                          <a:spcPct val="100000"/>
                        </a:lnSpc>
                        <a:spcAft>
                          <a:spcPts val="0"/>
                        </a:spcAft>
                      </a:pPr>
                      <a:r>
                        <a:rPr lang="uk-UA" sz="1400" u="none" strike="noStrike" spc="0" dirty="0">
                          <a:effectLst/>
                        </a:rPr>
                        <a:t>96,2</a:t>
                      </a:r>
                      <a:endParaRPr lang="ru-RU" sz="1400" dirty="0">
                        <a:solidFill>
                          <a:srgbClr val="000000"/>
                        </a:solidFill>
                        <a:effectLst/>
                        <a:latin typeface="Arial Unicode MS"/>
                      </a:endParaRPr>
                    </a:p>
                  </a:txBody>
                  <a:tcPr marL="6350" marR="6350" marT="0" marB="0"/>
                </a:tc>
                <a:extLst>
                  <a:ext uri="{0D108BD9-81ED-4DB2-BD59-A6C34878D82A}">
                    <a16:rowId xmlns:a16="http://schemas.microsoft.com/office/drawing/2014/main" val="10016"/>
                  </a:ext>
                </a:extLst>
              </a:tr>
            </a:tbl>
          </a:graphicData>
        </a:graphic>
      </p:graphicFrame>
    </p:spTree>
    <p:extLst>
      <p:ext uri="{BB962C8B-B14F-4D97-AF65-F5344CB8AC3E}">
        <p14:creationId xmlns:p14="http://schemas.microsoft.com/office/powerpoint/2010/main" val="41816629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435280" cy="6552728"/>
          </a:xfrm>
        </p:spPr>
        <p:txBody>
          <a:bodyPr>
            <a:normAutofit fontScale="85000" lnSpcReduction="10000"/>
          </a:bodyPr>
          <a:lstStyle/>
          <a:p>
            <a:pPr marL="0" indent="452438" algn="just">
              <a:buNone/>
            </a:pPr>
            <a:r>
              <a:rPr lang="uk-UA" dirty="0"/>
              <a:t>Найбільш використовуваним способом виробництва сталі у світі за обсягами виплавки є киснево-конвертерний. Його переважно застосовують країни, які є великими виробниками металу, мають довгу історію діяльності сталеливарної галузі, що розпочалася ще у XIX ст., та пройшли весь шлях розвитку й удосконалення металургійних технологій. Серед них - більшість країн ЄС (Австрія, Бельгія, Великобританія, Нідерланди, Німеччина, Польща, Румунія, Словаччина, Угорщина, Фінляндія, Франція, Чехія, Швеція), найбільші </a:t>
            </a:r>
            <a:r>
              <a:rPr lang="uk-UA" dirty="0" err="1"/>
              <a:t>металовиробники</a:t>
            </a:r>
            <a:r>
              <a:rPr lang="uk-UA" dirty="0"/>
              <a:t> країн СНД (Казахстан, Росія, Україна), Китай, Японія, Південна Корея, Бразилія, Аргентина, Парагвай, Чилі, Алжир, Південно-Африканська Республіка (ПАР), Австралія, Нова Зеландія. В Аргентині, Канаді, США та Індії також від 40 до 60% сталі виробляється в конвертерах.</a:t>
            </a:r>
            <a:endParaRPr lang="ru-RU" dirty="0"/>
          </a:p>
        </p:txBody>
      </p:sp>
    </p:spTree>
    <p:extLst>
      <p:ext uri="{BB962C8B-B14F-4D97-AF65-F5344CB8AC3E}">
        <p14:creationId xmlns:p14="http://schemas.microsoft.com/office/powerpoint/2010/main" val="997316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116632"/>
            <a:ext cx="8229600" cy="936104"/>
          </a:xfrm>
        </p:spPr>
        <p:txBody>
          <a:bodyPr>
            <a:noAutofit/>
          </a:bodyPr>
          <a:lstStyle/>
          <a:p>
            <a:r>
              <a:rPr lang="uk-UA" sz="2400" dirty="0" smtClean="0"/>
              <a:t>Динаміка </a:t>
            </a:r>
            <a:r>
              <a:rPr lang="uk-UA" sz="2400" dirty="0"/>
              <a:t>обсягів виробництва та видимого споживання</a:t>
            </a:r>
            <a:r>
              <a:rPr lang="ru-RU" sz="2400" dirty="0"/>
              <a:t/>
            </a:r>
            <a:br>
              <a:rPr lang="ru-RU" sz="2400" dirty="0"/>
            </a:br>
            <a:r>
              <a:rPr lang="uk-UA" sz="2400" dirty="0"/>
              <a:t>металу у </a:t>
            </a:r>
            <a:r>
              <a:rPr lang="uk-UA" sz="2400" dirty="0" smtClean="0"/>
              <a:t>світі</a:t>
            </a:r>
            <a:endParaRPr lang="ru-RU" sz="2400" dirty="0"/>
          </a:p>
        </p:txBody>
      </p:sp>
      <p:pic>
        <p:nvPicPr>
          <p:cNvPr id="4" name="Рисунок 3" descr="image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052736"/>
            <a:ext cx="8136904" cy="5544616"/>
          </a:xfrm>
          <a:prstGeom prst="rect">
            <a:avLst/>
          </a:prstGeom>
          <a:noFill/>
          <a:ln>
            <a:noFill/>
          </a:ln>
        </p:spPr>
      </p:pic>
    </p:spTree>
    <p:extLst>
      <p:ext uri="{BB962C8B-B14F-4D97-AF65-F5344CB8AC3E}">
        <p14:creationId xmlns:p14="http://schemas.microsoft.com/office/powerpoint/2010/main" val="14425801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32656"/>
            <a:ext cx="8424936" cy="6336704"/>
          </a:xfrm>
        </p:spPr>
        <p:txBody>
          <a:bodyPr>
            <a:normAutofit fontScale="77500" lnSpcReduction="20000"/>
          </a:bodyPr>
          <a:lstStyle/>
          <a:p>
            <a:pPr marL="0" indent="452438" algn="just">
              <a:buNone/>
            </a:pPr>
            <a:r>
              <a:rPr lang="uk-UA" dirty="0"/>
              <a:t>Електросталеплавильний спосіб виробництва сталі, який є більш новим для галузі, використовує більша кількість країн, однак за обсягами виплавки він поступається киснево-конвертерному через те, що ці виробники не є великими. До них належать країни Близького Сходу та Африки (за винятком ПАР), невеликі країни Євросоюзу (Болгарія, Греція, Люксембург, Португалія, Словенія, Хорватія), Норвегія, Швейцарія, Балканські країни (Албанія, Боснія і Герцеговина, Македонія, Чорногорія), деякі країни СНД (Азербайджан, Білорусь, Молдова, Узбекистан), більшість країн Азії (Бангладеш, Індонезія, Малайзія, Монголія, М'янма, Пакистан, Філіппіни, Сінгапур, Шрі-Ланка, Таїланд) та Центральної та Південної Америки (Куба, Гватемала, Сальвадор, Еквадор, Уругвай, Венесуела, Перу). Електродугові печі також переважно використовують Італія, Іспанія, Туреччина, Мексика, Колумбія, В'єтнам. Останнім часом активно впроваджують цей спосіб виробництва Аргентина, США, Канада та Індія.</a:t>
            </a:r>
            <a:endParaRPr lang="ru-RU" dirty="0"/>
          </a:p>
          <a:p>
            <a:pPr marL="0" indent="0" algn="just">
              <a:buNone/>
            </a:pPr>
            <a:endParaRPr lang="ru-RU" dirty="0"/>
          </a:p>
        </p:txBody>
      </p:sp>
    </p:spTree>
    <p:extLst>
      <p:ext uri="{BB962C8B-B14F-4D97-AF65-F5344CB8AC3E}">
        <p14:creationId xmlns:p14="http://schemas.microsoft.com/office/powerpoint/2010/main" val="13520022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363272" cy="6336704"/>
          </a:xfrm>
        </p:spPr>
        <p:txBody>
          <a:bodyPr>
            <a:normAutofit fontScale="70000" lnSpcReduction="20000"/>
          </a:bodyPr>
          <a:lstStyle/>
          <a:p>
            <a:pPr marL="0" indent="452438" algn="just">
              <a:buNone/>
            </a:pPr>
            <a:r>
              <a:rPr lang="uk-UA" dirty="0"/>
              <a:t>Мартенівський спосіб виплавки сталі у світовій металургії сьогодні майже не використовується. Переважна більшість країн відмовилася від енергоємних мартенівських печей наприкінці 1990-х - на початку 2000-х років. Так, Єгипет, останній в Африці, відмовився від мартенівського способу з 1998 р., Азербайджан, Казахстан та Бангладеш - з 1999, Грузія та Румунія - з 2000, Китай та Чехія - з 2002, Польща - з 2003, Філіппіни - з 2004, Боснія і Герцеговина - з 2005, Латвія, остання з країн Євросоюзу, - з 2011, Білорусь та Узбекистан - з 2012, Індія, остання серед азіатських країн, - з 2015 р. При цьому більшість країн, що вивели з обігу мартени (Латвія, Білорусь, Бангладеш, Азербайджан, Філіппіни, Єгипет), майже на 100% перейшли на електросталеплавильний спосіб виробництва.</a:t>
            </a:r>
            <a:endParaRPr lang="ru-RU" dirty="0"/>
          </a:p>
          <a:p>
            <a:pPr marL="0" indent="452438" algn="just">
              <a:buNone/>
            </a:pPr>
            <a:r>
              <a:rPr lang="uk-UA" dirty="0"/>
              <a:t>Таким чином, з 2015 р. мартенівський спосіб виплавки сталі використовують лише дві країни у світі - Росія та Україна. Причому в Росії цей показник з 2014 р. становить менше 3%, постійно знижуючись, тоді як в Україні мартенівська сталь у загальному обсязі виробництва займає п'яту частину, що негативно позначається на її ефективності та конкурентоспроможності</a:t>
            </a:r>
            <a:r>
              <a:rPr lang="uk-UA" dirty="0" smtClean="0"/>
              <a:t>.</a:t>
            </a:r>
            <a:endParaRPr lang="ru-RU" dirty="0"/>
          </a:p>
        </p:txBody>
      </p:sp>
    </p:spTree>
    <p:extLst>
      <p:ext uri="{BB962C8B-B14F-4D97-AF65-F5344CB8AC3E}">
        <p14:creationId xmlns:p14="http://schemas.microsoft.com/office/powerpoint/2010/main" val="2919134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76672"/>
            <a:ext cx="8424936" cy="6264696"/>
          </a:xfrm>
        </p:spPr>
        <p:txBody>
          <a:bodyPr>
            <a:normAutofit fontScale="62500" lnSpcReduction="20000"/>
          </a:bodyPr>
          <a:lstStyle/>
          <a:p>
            <a:pPr marL="0" indent="542925" algn="just">
              <a:buNone/>
            </a:pPr>
            <a:r>
              <a:rPr lang="uk-UA" dirty="0"/>
              <a:t>Головними викликами, зумовленими впливом вищезазначених тенденцій, з якими стикається галузь у глобальному масштабі, є:</a:t>
            </a:r>
            <a:endParaRPr lang="ru-RU" dirty="0"/>
          </a:p>
          <a:p>
            <a:pPr algn="just"/>
            <a:r>
              <a:rPr lang="uk-UA" dirty="0"/>
              <a:t>перевиробництво металу внаслідок наявності та постійного зростання сталеплавильних потужностей, у тому числі за рахунок урядової підтримки </a:t>
            </a:r>
            <a:r>
              <a:rPr lang="uk-UA" dirty="0" err="1"/>
              <a:t>метпідприємств</a:t>
            </a:r>
            <a:r>
              <a:rPr lang="uk-UA" dirty="0"/>
              <a:t>;</a:t>
            </a:r>
            <a:endParaRPr lang="ru-RU" dirty="0"/>
          </a:p>
          <a:p>
            <a:pPr algn="just"/>
            <a:r>
              <a:rPr lang="uk-UA" dirty="0"/>
              <a:t>нестабільність торгівлі металопродукцією через структурні диспропорції в розвитку світової економіки, непрозорість ринків, яка викривлює «ігрове поле» і заважає вільній конкуренції, та втрати або зміни основних ринків збуту для багатьох </a:t>
            </a:r>
            <a:r>
              <a:rPr lang="uk-UA" dirty="0" err="1"/>
              <a:t>металовиробників</a:t>
            </a:r>
            <a:r>
              <a:rPr lang="uk-UA" dirty="0"/>
              <a:t> унаслідок кардинальних змін у географічній структурі виробництва та споживання сталевих виробів;</a:t>
            </a:r>
            <a:endParaRPr lang="ru-RU" dirty="0"/>
          </a:p>
          <a:p>
            <a:pPr algn="just"/>
            <a:r>
              <a:rPr lang="uk-UA" dirty="0"/>
              <a:t>необхідність дотримання курсу на охорону довкілля, економію </a:t>
            </a:r>
            <a:r>
              <a:rPr lang="uk-UA" dirty="0" err="1"/>
              <a:t>невідновлюваних</a:t>
            </a:r>
            <a:r>
              <a:rPr lang="uk-UA" dirty="0"/>
              <a:t> природних ресурсів, забезпечення безпеки праці та соціальної захищеності робітників унаслідок зростаючого обсягу виробництва металу, що потребує більше вхідних матеріалів, вивільнення працівників через виведення надлишкових сталеплавильних потужностей і небезпечні умови праці.</a:t>
            </a:r>
            <a:endParaRPr lang="ru-RU" dirty="0"/>
          </a:p>
          <a:p>
            <a:pPr marL="0" indent="542925" algn="just">
              <a:buNone/>
            </a:pPr>
            <a:r>
              <a:rPr lang="uk-UA" dirty="0"/>
              <a:t>Ці виклики потребують від сучасної металургійної промисловості відповідних рішень, основу яких здебільшого становить упровадження довготривалих інноваційних розробок з акцентом на </a:t>
            </a:r>
            <a:r>
              <a:rPr lang="uk-UA" dirty="0" err="1"/>
              <a:t>діджиталізації</a:t>
            </a:r>
            <a:r>
              <a:rPr lang="uk-UA" dirty="0"/>
              <a:t> та становленні «розумних» (смарт) виробництв, що сприятиме зменшенню навантаження на довкілля, </a:t>
            </a:r>
            <a:r>
              <a:rPr lang="uk-UA" dirty="0" err="1"/>
              <a:t>енерго</a:t>
            </a:r>
            <a:r>
              <a:rPr lang="uk-UA" dirty="0"/>
              <a:t>- та </a:t>
            </a:r>
            <a:r>
              <a:rPr lang="uk-UA" dirty="0" err="1"/>
              <a:t>ресурсоємності</a:t>
            </a:r>
            <a:r>
              <a:rPr lang="uk-UA" dirty="0"/>
              <a:t> виробничого процесу, задоволенню як індивідуальних вимог клієнтів, так і суспільства загалом</a:t>
            </a:r>
            <a:r>
              <a:rPr lang="uk-UA" dirty="0" smtClean="0"/>
              <a:t>.</a:t>
            </a:r>
            <a:endParaRPr lang="ru-RU" dirty="0"/>
          </a:p>
        </p:txBody>
      </p:sp>
    </p:spTree>
    <p:extLst>
      <p:ext uri="{BB962C8B-B14F-4D97-AF65-F5344CB8AC3E}">
        <p14:creationId xmlns:p14="http://schemas.microsoft.com/office/powerpoint/2010/main" val="3045321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363272" cy="6192688"/>
          </a:xfrm>
        </p:spPr>
        <p:txBody>
          <a:bodyPr>
            <a:normAutofit fontScale="77500" lnSpcReduction="20000"/>
          </a:bodyPr>
          <a:lstStyle/>
          <a:p>
            <a:pPr marL="0" indent="452438" algn="just">
              <a:buNone/>
            </a:pPr>
            <a:r>
              <a:rPr lang="uk-UA" dirty="0"/>
              <a:t>Протягом 1998-2017 рр. у світі постійно спостерігався профіцит металу, який підвищувався разом зі збільшенням обсягів виплавки сталі та дещо знижувався під час кризових для галузі років (рис. 2). Найбільш помітно профіцит зростав у 2004-2007 рр., коли світова кон'юнктура була для металургійної промисловості дуже сприятливою, спонукавши </a:t>
            </a:r>
            <a:r>
              <a:rPr lang="uk-UA" dirty="0" err="1"/>
              <a:t>металовиробників</a:t>
            </a:r>
            <a:r>
              <a:rPr lang="uk-UA" dirty="0"/>
              <a:t> розширювати експорт і нарощувати виробничі потужності, а також у </a:t>
            </a:r>
            <a:r>
              <a:rPr lang="uk-UA" dirty="0" err="1"/>
              <a:t>післякризовому</a:t>
            </a:r>
            <a:r>
              <a:rPr lang="uk-UA" dirty="0"/>
              <a:t> 2010 р., проте в цьому випадку причиною була низька база для порівняння. Частка профіциту в загальному обсязі виробництва металу в середньому становила 8,1%, або 99,5 </a:t>
            </a:r>
            <a:r>
              <a:rPr lang="uk-UA" dirty="0" err="1"/>
              <a:t>млн</a:t>
            </a:r>
            <a:r>
              <a:rPr lang="uk-UA" dirty="0"/>
              <a:t> т.</a:t>
            </a:r>
            <a:endParaRPr lang="ru-RU" dirty="0"/>
          </a:p>
          <a:p>
            <a:pPr marL="0" indent="452438" algn="just">
              <a:buNone/>
            </a:pPr>
            <a:r>
              <a:rPr lang="uk-UA" dirty="0"/>
              <a:t>Незважаючи на постійну проблему перевиробництва металу протягом аналізованого періоду, у світі здебільшого продовжували </a:t>
            </a:r>
            <a:r>
              <a:rPr lang="uk-UA" dirty="0" smtClean="0"/>
              <a:t>зростати</a:t>
            </a:r>
            <a:r>
              <a:rPr lang="en-US" dirty="0" smtClean="0"/>
              <a:t> </a:t>
            </a:r>
            <a:r>
              <a:rPr lang="uk-UA" dirty="0" smtClean="0"/>
              <a:t>сталеплавильні </a:t>
            </a:r>
            <a:r>
              <a:rPr lang="uk-UA" dirty="0"/>
              <a:t>потужності, оскільки вони </a:t>
            </a:r>
            <a:r>
              <a:rPr lang="uk-UA" dirty="0" smtClean="0"/>
              <a:t>«...</a:t>
            </a:r>
            <a:r>
              <a:rPr lang="uk-UA" dirty="0"/>
              <a:t>за своєю природою потужності повільніше реагують на ринкові умови, ніж виробництво</a:t>
            </a:r>
            <a:r>
              <a:rPr lang="uk-UA" dirty="0" smtClean="0"/>
              <a:t>»</a:t>
            </a:r>
            <a:r>
              <a:rPr lang="en-US" dirty="0"/>
              <a:t>.</a:t>
            </a:r>
            <a:endParaRPr lang="ru-RU" dirty="0"/>
          </a:p>
        </p:txBody>
      </p:sp>
    </p:spTree>
    <p:extLst>
      <p:ext uri="{BB962C8B-B14F-4D97-AF65-F5344CB8AC3E}">
        <p14:creationId xmlns:p14="http://schemas.microsoft.com/office/powerpoint/2010/main" val="1018145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062" y="202630"/>
            <a:ext cx="8229600" cy="778098"/>
          </a:xfrm>
        </p:spPr>
        <p:txBody>
          <a:bodyPr>
            <a:normAutofit fontScale="90000"/>
          </a:bodyPr>
          <a:lstStyle/>
          <a:p>
            <a:r>
              <a:rPr lang="uk-UA" dirty="0"/>
              <a:t>Динаміка профіциту металу у </a:t>
            </a:r>
            <a:r>
              <a:rPr lang="uk-UA" dirty="0" smtClean="0"/>
              <a:t>світі</a:t>
            </a:r>
            <a:endParaRPr lang="ru-RU" dirty="0"/>
          </a:p>
        </p:txBody>
      </p:sp>
      <p:pic>
        <p:nvPicPr>
          <p:cNvPr id="4" name="Рисунок 3" descr="image2"/>
          <p:cNvPicPr/>
          <p:nvPr/>
        </p:nvPicPr>
        <p:blipFill>
          <a:blip r:embed="rId2">
            <a:extLst>
              <a:ext uri="{28A0092B-C50C-407E-A947-70E740481C1C}">
                <a14:useLocalDpi xmlns:a14="http://schemas.microsoft.com/office/drawing/2010/main" val="0"/>
              </a:ext>
            </a:extLst>
          </a:blip>
          <a:srcRect/>
          <a:stretch>
            <a:fillRect/>
          </a:stretch>
        </p:blipFill>
        <p:spPr bwMode="auto">
          <a:xfrm>
            <a:off x="199718" y="980728"/>
            <a:ext cx="8496944" cy="5760640"/>
          </a:xfrm>
          <a:prstGeom prst="rect">
            <a:avLst/>
          </a:prstGeom>
          <a:noFill/>
          <a:ln>
            <a:noFill/>
          </a:ln>
        </p:spPr>
      </p:pic>
    </p:spTree>
    <p:extLst>
      <p:ext uri="{BB962C8B-B14F-4D97-AF65-F5344CB8AC3E}">
        <p14:creationId xmlns:p14="http://schemas.microsoft.com/office/powerpoint/2010/main" val="898476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404664"/>
            <a:ext cx="8424936" cy="6120680"/>
          </a:xfrm>
        </p:spPr>
        <p:txBody>
          <a:bodyPr>
            <a:normAutofit/>
          </a:bodyPr>
          <a:lstStyle/>
          <a:p>
            <a:pPr marL="0" indent="452438" algn="just">
              <a:buNone/>
            </a:pPr>
            <a:r>
              <a:rPr lang="uk-UA" dirty="0"/>
              <a:t>Зменшення обсягу металургійних потужностей почало спостерігатися лише у 2016 р. унаслідок збереження досить стриманих прогнозів щодо пожвавлення глобального економічного розвитку, до яких галузь змушена пристосовуватися. З цієї ж причини рівень завантаженості виробничих потужностей мав понижувальну тенденцію, починаючи з 2011 р., і досяг свого історичного за двадцять років мінімуму у 2015 р. - 69,4% (рис. 3</a:t>
            </a:r>
            <a:r>
              <a:rPr lang="uk-UA" dirty="0" smtClean="0"/>
              <a:t>).</a:t>
            </a:r>
            <a:endParaRPr lang="ru-RU" dirty="0"/>
          </a:p>
        </p:txBody>
      </p:sp>
    </p:spTree>
    <p:extLst>
      <p:ext uri="{BB962C8B-B14F-4D97-AF65-F5344CB8AC3E}">
        <p14:creationId xmlns:p14="http://schemas.microsoft.com/office/powerpoint/2010/main" val="3259332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25760"/>
            <a:ext cx="8229600" cy="1143000"/>
          </a:xfrm>
        </p:spPr>
        <p:txBody>
          <a:bodyPr>
            <a:noAutofit/>
          </a:bodyPr>
          <a:lstStyle/>
          <a:p>
            <a:r>
              <a:rPr lang="uk-UA" sz="2400" dirty="0"/>
              <a:t>Динаміка виробничих </a:t>
            </a:r>
            <a:r>
              <a:rPr lang="uk-UA" sz="2400" dirty="0" err="1"/>
              <a:t>потужностей</a:t>
            </a:r>
            <a:r>
              <a:rPr lang="uk-UA" sz="2400" dirty="0"/>
              <a:t> з виплавки сталі та рівень їх завантаження у світовій металургії</a:t>
            </a:r>
            <a:r>
              <a:rPr lang="ru-RU" sz="2400" dirty="0"/>
              <a:t/>
            </a:r>
            <a:br>
              <a:rPr lang="ru-RU" sz="2400" dirty="0"/>
            </a:br>
            <a:endParaRPr lang="ru-RU" sz="2400" dirty="0"/>
          </a:p>
        </p:txBody>
      </p:sp>
      <p:pic>
        <p:nvPicPr>
          <p:cNvPr id="4" name="Рисунок 3" descr="image3"/>
          <p:cNvPicPr/>
          <p:nvPr/>
        </p:nvPicPr>
        <p:blipFill>
          <a:blip r:embed="rId2">
            <a:extLst>
              <a:ext uri="{28A0092B-C50C-407E-A947-70E740481C1C}">
                <a14:useLocalDpi xmlns:a14="http://schemas.microsoft.com/office/drawing/2010/main" val="0"/>
              </a:ext>
            </a:extLst>
          </a:blip>
          <a:srcRect/>
          <a:stretch>
            <a:fillRect/>
          </a:stretch>
        </p:blipFill>
        <p:spPr bwMode="auto">
          <a:xfrm>
            <a:off x="354360" y="1268760"/>
            <a:ext cx="8435280" cy="5472608"/>
          </a:xfrm>
          <a:prstGeom prst="rect">
            <a:avLst/>
          </a:prstGeom>
          <a:noFill/>
          <a:ln>
            <a:noFill/>
          </a:ln>
        </p:spPr>
      </p:pic>
    </p:spTree>
    <p:extLst>
      <p:ext uri="{BB962C8B-B14F-4D97-AF65-F5344CB8AC3E}">
        <p14:creationId xmlns:p14="http://schemas.microsoft.com/office/powerpoint/2010/main" val="2574117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476672"/>
            <a:ext cx="8424936" cy="6120680"/>
          </a:xfrm>
        </p:spPr>
        <p:txBody>
          <a:bodyPr>
            <a:normAutofit fontScale="92500" lnSpcReduction="20000"/>
          </a:bodyPr>
          <a:lstStyle/>
          <a:p>
            <a:pPr marL="0" indent="452438" algn="just">
              <a:buNone/>
            </a:pPr>
            <a:r>
              <a:rPr lang="uk-UA" dirty="0"/>
              <a:t>Головною причиною утворення сталевого профіциту в більшості країн та регіонів виступає зростаючий обсяг надлишкових сталеплавильних потужностей, тобто різниця між номінальними виробничими потужностями та фактичними обсягами виробництва сталі. їх наявність у регіонах, де все ж таки спостерігався дефіцит металу внаслідок як значних обсягів споживання металопродукції (Близький Схід), так і зниження обсягів виробництва (Північна Америка, Африка), не може вирішити проблему шляхом повного завантаження потужностей через економічні, інноваційні та соціальні чинники, основними серед яких є більш низька вартість імпортованої металопродукції або її вища якість чи унікальний сортамент.</a:t>
            </a:r>
            <a:endParaRPr lang="ru-RU" dirty="0"/>
          </a:p>
          <a:p>
            <a:pPr marL="0" indent="0" algn="just">
              <a:buNone/>
            </a:pPr>
            <a:endParaRPr lang="ru-RU" dirty="0"/>
          </a:p>
        </p:txBody>
      </p:sp>
    </p:spTree>
    <p:extLst>
      <p:ext uri="{BB962C8B-B14F-4D97-AF65-F5344CB8AC3E}">
        <p14:creationId xmlns:p14="http://schemas.microsoft.com/office/powerpoint/2010/main" val="6381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32656"/>
            <a:ext cx="8352928" cy="6336704"/>
          </a:xfrm>
        </p:spPr>
        <p:txBody>
          <a:bodyPr>
            <a:normAutofit fontScale="77500" lnSpcReduction="20000"/>
          </a:bodyPr>
          <a:lstStyle/>
          <a:p>
            <a:pPr marL="0" indent="452438" algn="just">
              <a:buNone/>
            </a:pPr>
            <a:r>
              <a:rPr lang="uk-UA" dirty="0"/>
              <a:t>Унаслідок цього проблема надлишкових виробничих потужностей у металургії постає на порядку денному таких впливових міжнародних організацій, як Велика двадцятка, Комітет зі сталі ОЕСР, Глобальний форум з надлишкових сталеплавильних потужностей. Членами останнього у листопаді 2017 р. було визначено заходи, спрямовані на обмеження обсягу сталеплавильних потужностей із дотриманням учасниками </a:t>
            </a:r>
            <a:r>
              <a:rPr lang="uk-UA" dirty="0" err="1"/>
              <a:t>металоринку</a:t>
            </a:r>
            <a:r>
              <a:rPr lang="uk-UA" dirty="0"/>
              <a:t> принципів вільної торгівлі, відмови від субсидій і заходів державної підтримки, які викривляють ринок, та уніфікації «ігрового поля».</a:t>
            </a:r>
            <a:endParaRPr lang="ru-RU" dirty="0"/>
          </a:p>
          <a:p>
            <a:pPr marL="0" indent="452438" algn="just">
              <a:buNone/>
            </a:pPr>
            <a:r>
              <a:rPr lang="uk-UA" dirty="0"/>
              <a:t>Однак, незважаючи на здійснені кроки, повного консенсусу країни досягти так і не змогли. Головні розбіжності, які виникли між найбільшими нетто-експортером та нетто-імпортером металопродукції у світі - Китаєм та США відповідно, здебільшого стосувалися проблем вивільнення робітників та надання субсидій державним металургійним підприємствам</a:t>
            </a:r>
            <a:r>
              <a:rPr lang="uk-UA" dirty="0" smtClean="0"/>
              <a:t>.</a:t>
            </a:r>
            <a:endParaRPr lang="ru-RU" dirty="0"/>
          </a:p>
        </p:txBody>
      </p:sp>
    </p:spTree>
    <p:extLst>
      <p:ext uri="{BB962C8B-B14F-4D97-AF65-F5344CB8AC3E}">
        <p14:creationId xmlns:p14="http://schemas.microsoft.com/office/powerpoint/2010/main" val="196573221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TotalTime>
  <Words>3509</Words>
  <Application>Microsoft Office PowerPoint</Application>
  <PresentationFormat>Экран (4:3)</PresentationFormat>
  <Paragraphs>250</Paragraphs>
  <Slides>32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32</vt:i4>
      </vt:variant>
    </vt:vector>
  </HeadingPairs>
  <TitlesOfParts>
    <vt:vector size="36" baseType="lpstr">
      <vt:lpstr>Arial</vt:lpstr>
      <vt:lpstr>Arial Unicode MS</vt:lpstr>
      <vt:lpstr>Calibri</vt:lpstr>
      <vt:lpstr>Тема Office</vt:lpstr>
      <vt:lpstr>РОЗДІЛ 2. СВІТОВИЙ ДОСВІД СТАНОВЛЕННЯ МЕТАЛУРГІЙНИХ СМАРТ-ВИРОБНИЦТВ </vt:lpstr>
      <vt:lpstr>1.1. Провідні тенденції та виклики розвитку світової металурги</vt:lpstr>
      <vt:lpstr>Динаміка обсягів виробництва та видимого споживання металу у світі</vt:lpstr>
      <vt:lpstr>Презентация PowerPoint</vt:lpstr>
      <vt:lpstr>Динаміка профіциту металу у світі</vt:lpstr>
      <vt:lpstr>Презентация PowerPoint</vt:lpstr>
      <vt:lpstr>Динаміка виробничих потужностей з виплавки сталі та рівень їх завантаження у світовій металургії </vt:lpstr>
      <vt:lpstr>Презентация PowerPoint</vt:lpstr>
      <vt:lpstr>Презентация PowerPoint</vt:lpstr>
      <vt:lpstr>Презентация PowerPoint</vt:lpstr>
      <vt:lpstr>2. Кардинальна зміна географічної структури виробництва та споживання металопродукції зі зміщенням «центрів» виплавки і торгівлі металом</vt:lpstr>
      <vt:lpstr>Презентация PowerPoint</vt:lpstr>
      <vt:lpstr>Презентация PowerPoint</vt:lpstr>
      <vt:lpstr>Географічна структура світового виробництва металопродукції </vt:lpstr>
      <vt:lpstr>Географічна структура світового споживання металопродукції </vt:lpstr>
      <vt:lpstr>Презентация PowerPoint</vt:lpstr>
      <vt:lpstr>Презентация PowerPoint</vt:lpstr>
      <vt:lpstr>Географічна структура світового експорту металопродукції </vt:lpstr>
      <vt:lpstr>Презентация PowerPoint</vt:lpstr>
      <vt:lpstr>Презентация PowerPoint</vt:lpstr>
      <vt:lpstr>Географічна структура світового імпорту металопродукції</vt:lpstr>
      <vt:lpstr>3. Підвищення спроможності галузі до генерації та впровадження інновацій, коли сталь усе частіше стає частиною ланцюжків доданої вартості та виступає постійним матеріалом у циркулярній економіці</vt:lpstr>
      <vt:lpstr>Презентация PowerPoint</vt:lpstr>
      <vt:lpstr>Презентация PowerPoint</vt:lpstr>
      <vt:lpstr>Презентация PowerPoint</vt:lpstr>
      <vt:lpstr>Презентация PowerPoint</vt:lpstr>
      <vt:lpstr>Презентация PowerPoint</vt:lpstr>
      <vt:lpstr>Таблиця 1 - Технологічна структура виробництва сталі у світі у 1998, 2008 та 2017 рр., % від загального обсягу виробництва</vt:lpstr>
      <vt:lpstr>Презентация PowerPoint</vt:lpstr>
      <vt:lpstr>Презентация PowerPoint</vt:lpstr>
      <vt:lpstr>Презентация PowerPoint</vt:lpstr>
      <vt:lpstr>Презентация PowerPoint</vt:lpstr>
    </vt:vector>
  </TitlesOfParts>
  <Company>Krokoz™</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РОЗДІЛ 2. СВІТОВИЙ ДОСВІД СТАНОВЛЕННЯ МЕТАЛУРГІЙНИХ СМАРТ-ВИРОБНИЦТВ</dc:title>
  <dc:creator>МЧМ</dc:creator>
  <cp:lastModifiedBy>nazarkirichenko08@gmail.com</cp:lastModifiedBy>
  <cp:revision>5</cp:revision>
  <dcterms:created xsi:type="dcterms:W3CDTF">2022-01-14T11:10:43Z</dcterms:created>
  <dcterms:modified xsi:type="dcterms:W3CDTF">2022-01-17T15:23:37Z</dcterms:modified>
</cp:coreProperties>
</file>