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6" r:id="rId3"/>
    <p:sldId id="356" r:id="rId4"/>
    <p:sldId id="358" r:id="rId5"/>
    <p:sldId id="357" r:id="rId6"/>
    <p:sldId id="359" r:id="rId7"/>
    <p:sldId id="361" r:id="rId8"/>
    <p:sldId id="360" r:id="rId9"/>
    <p:sldId id="363" r:id="rId10"/>
    <p:sldId id="362" r:id="rId11"/>
    <p:sldId id="364" r:id="rId12"/>
    <p:sldId id="321" r:id="rId1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24" autoAdjust="0"/>
  </p:normalViewPr>
  <p:slideViewPr>
    <p:cSldViewPr>
      <p:cViewPr varScale="1">
        <p:scale>
          <a:sx n="78" d="100"/>
          <a:sy n="78" d="100"/>
        </p:scale>
        <p:origin x="-581" y="3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13.03.2023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C%D1%96%D1%81%D1%86%D0%B5_%D0%BF%D0%B0%D0%BC%27%D1%8F%D1%82%D1%96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k.wikipedia.org/wiki/%D0%9B%D1%96%D1%82%D0%B5%D1%80%D0%B0%D1%82%D1%83%D1%80%D0%BD%D0%B8%D0%B9_%D1%82%D0%B2%D1%96%D1%80" TargetMode="External"/><Relationship Id="rId5" Type="http://schemas.openxmlformats.org/officeDocument/2006/relationships/hyperlink" Target="https://uk.wikipedia.org/wiki/%D0%A1%D0%BE%D1%86%D1%96%D0%B0%D0%BB%D1%8C%D0%BD%D0%B0_%D0%B3%D1%80%D1%83%D0%BF%D0%B0" TargetMode="External"/><Relationship Id="rId4" Type="http://schemas.openxmlformats.org/officeDocument/2006/relationships/hyperlink" Target="https://uk.wikipedia.org/wiki/%D0%9A%D0%BE%D0%BB%D0%B5%D0%BA%D1%82%D0%B8%D0%B2%D0%BD%D0%B0_%D0%BF%D0%B0%D0%BC%27%D1%8F%D1%82%D1%8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05452" y="-621513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16" y="2428868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Образи та фігури </a:t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соціальної </a:t>
            </a:r>
            <a:r>
              <a:rPr lang="uk-UA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пам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’</a:t>
            </a: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яті в символічному просторі міста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3595670" y="4857760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algn="r" eaLnBrk="1" hangingPunct="1"/>
            <a:r>
              <a:rPr lang="uk-UA" altLang="uk-UA" dirty="0">
                <a:latin typeface="George" pitchFamily="50" charset="0"/>
                <a:cs typeface="Times New Roman" pitchFamily="18" charset="0"/>
              </a:rPr>
              <a:t>кандидатом соціологічних наук,  доцентом кафедри соціології ЗНУ, членом Соціологічної асоціації України</a:t>
            </a:r>
          </a:p>
          <a:p>
            <a:pPr algn="r" eaLnBrk="1" hangingPunct="1">
              <a:lnSpc>
                <a:spcPct val="150000"/>
              </a:lnSpc>
            </a:pP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7734" y="-357214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024694" y="1714488"/>
            <a:ext cx="39290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Соціологія міста</a:t>
            </a:r>
            <a:br>
              <a:rPr kumimoji="0" lang="uk-UA" sz="2800" b="1" i="0" u="none" strike="noStrike" kern="1200" cap="none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br>
              <a:rPr kumimoji="0" lang="uk-UA" sz="4400" b="1" i="0" u="none" strike="noStrike" kern="1200" cap="none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940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20" y="500042"/>
            <a:ext cx="8429684" cy="242889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соціальної пам'яті: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4. 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Предметність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характеризується необхідністю виділення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фігури та фону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у відтворенні образу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452662" y="2428868"/>
            <a:ext cx="60007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Предметність образу соціальної пам’яті зумовлює появу в ній фігур, що мають бути відтворені для підтримання групової ідентичності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endParaRPr lang="uk-UA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Образ-ми та Образ-інші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Герой та антигерой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Ворог та Друг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Свої та чужі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24580" name="AutoShape 4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2" name="AutoShape 6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4" name="AutoShape 8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26" name="Picture 2" descr="Что общего между гештальтом и Моной Лизой?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22" y="1857364"/>
            <a:ext cx="1777072" cy="2676511"/>
          </a:xfrm>
          <a:prstGeom prst="rect">
            <a:avLst/>
          </a:prstGeom>
          <a:noFill/>
        </p:spPr>
      </p:pic>
      <p:pic>
        <p:nvPicPr>
          <p:cNvPr id="26628" name="Picture 4" descr="5 принципов гештальт-психологии для создания запоминающихся изображен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22" y="4562978"/>
            <a:ext cx="2214578" cy="2099749"/>
          </a:xfrm>
          <a:prstGeom prst="rect">
            <a:avLst/>
          </a:prstGeom>
          <a:noFill/>
        </p:spPr>
      </p:pic>
      <p:pic>
        <p:nvPicPr>
          <p:cNvPr id="26630" name="Picture 6" descr="BATMAN (1989) | Комиксы бэтмен, Картинки с бэтменом, Культовые фильм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9206" y="2143116"/>
            <a:ext cx="2928958" cy="43356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13112" y="-434786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528" y="5062759"/>
            <a:ext cx="3756020" cy="1214446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П'ЄР НОРА 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( 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Pierre Nora; 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1931) — французький історик, соціолог автор концепції 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«місць пам'яті»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032104" y="1412776"/>
            <a:ext cx="34913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a typeface="+mj-ea"/>
                <a:cs typeface="Times New Roman" pitchFamily="18" charset="0"/>
                <a:hlinkClick r:id="rId4" tooltip="Колективна пам'ят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колективна пам'ять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a typeface="+mj-ea"/>
                <a:cs typeface="Times New Roman" pitchFamily="18" charset="0"/>
              </a:rPr>
              <a:t> певної 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a typeface="+mj-ea"/>
                <a:cs typeface="Times New Roman" pitchFamily="18" charset="0"/>
                <a:hlinkClick r:id="rId5" tooltip="Соціальна груп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соціальної групи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a typeface="+mj-ea"/>
                <a:cs typeface="Times New Roman" pitchFamily="18" charset="0"/>
              </a:rPr>
              <a:t> кристалізується у певних місцях (місця пам'яті). Термін «місце пам'яті» вживається Нора не обов'язково лише в географічному сенсі, це може бути й певний 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a typeface="+mj-ea"/>
                <a:cs typeface="Times New Roman" pitchFamily="18" charset="0"/>
                <a:hlinkClick r:id="rId6" tooltip="Літературний тві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літературний твір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a typeface="+mj-ea"/>
                <a:cs typeface="Times New Roman" pitchFamily="18" charset="0"/>
              </a:rPr>
              <a:t> чи історична подія. Головне, щоб місце пам'яті було наділене особливою функцією творення ідентичності.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4580" name="AutoShape 4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2" name="AutoShape 6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4" name="AutoShape 8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4887B-39AC-49F7-AE9C-F0AE55EA11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156" y="309466"/>
            <a:ext cx="6376764" cy="47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3832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llustrations, cliparts, dessins animés et icônes de explorer le cerveau humain - pense-bête illustr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0"/>
            <a:ext cx="5829300" cy="6858000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428736"/>
            <a:ext cx="4857784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1.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Що таке фігура соціальної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памяті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?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2. Чим відрізняються фігури та образи соціальної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памяті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?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3. Як на Вашу думку представлені в міському просторі образи соціальної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пам</a:t>
            </a:r>
            <a: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’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яті?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428736"/>
            <a:ext cx="3643338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Образ соціальної пам'яті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 суб'єктивна форма відображення соціального об'єкта сприйняття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Образ пам'яті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 один із механізмів передачі суспільного досвіду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6" name="Рисунок 5" descr="gettyimages-1031984960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90" y="0"/>
            <a:ext cx="5738810" cy="6858000"/>
          </a:xfrm>
          <a:prstGeom prst="rect">
            <a:avLst/>
          </a:prstGeom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940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9654" y="1214422"/>
            <a:ext cx="5214974" cy="250033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“Отримана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в активній взаємодії з об’єктом інформація щодо його сутнісних властивостей перетворюється в ряд характеристик, з яких у подальшому, при впізнанні, знову реконструюються в цілісне відображення об’єкта –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образ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”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026" name="Picture 2" descr="SOVLA.RU: Наши гости: Грановская Рада Михайло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2082" y="642918"/>
            <a:ext cx="2381250" cy="28575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167702" y="3571876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Грановська</a:t>
            </a:r>
            <a:r>
              <a:rPr kumimoji="0" lang="uk-UA" sz="2000" b="1" i="0" u="none" strike="noStrike" kern="1200" cap="none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Рада Михайлівна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(1929)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Санкт-петербурзька психологічна школа</a:t>
            </a: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person looking at a photograph, argentina - memories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902" y="4071942"/>
            <a:ext cx="2721748" cy="1814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lose-up of a woman eating a bread - taste photos et images de colle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5670" y="4714884"/>
            <a:ext cx="2714112" cy="180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jeune couple s’amuser circ. scooter dans la vieille ville européenne - amour tourisme photos et images de collec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1686" y="3857628"/>
            <a:ext cx="2440996" cy="1595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428736"/>
            <a:ext cx="3643338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соціальної пам'яті: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1. Цілісність 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2. Узагальненість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3. Константність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4. Предметність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5" name="Рисунок 4" descr="gettyimages-1128210787-612x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0" y="0"/>
            <a:ext cx="5738810" cy="70015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20" y="1142984"/>
            <a:ext cx="8429684" cy="242889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соціальної пам'яті: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1. 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Цілісність -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внутрішній органічний взаємозв’язок частин та цілого в образі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Правила цілісного сприйняття об'єктів та формування образів: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1. правило подібності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2. правило спільної долі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3. правило близькості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3554" name="Picture 2" descr="fireman with hose in front of firewall - hero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12" y="3857628"/>
            <a:ext cx="2225798" cy="2757467"/>
          </a:xfrm>
          <a:prstGeom prst="rect">
            <a:avLst/>
          </a:prstGeom>
          <a:noFill/>
        </p:spPr>
      </p:pic>
      <p:pic>
        <p:nvPicPr>
          <p:cNvPr id="23556" name="Picture 4" descr="cowboy worker handlebar moustache - hero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604" y="3857628"/>
            <a:ext cx="2035965" cy="2714620"/>
          </a:xfrm>
          <a:prstGeom prst="rect">
            <a:avLst/>
          </a:prstGeom>
          <a:noFill/>
        </p:spPr>
      </p:pic>
      <p:pic>
        <p:nvPicPr>
          <p:cNvPr id="23558" name="Picture 6" descr="https://media.gettyimages.com/photos/proud-medical-doctor-with-arms-crossed-wearing-a-n95-protective-face-picture-id1265427202?k=6&amp;m=1265427202&amp;s=612x612&amp;w=0&amp;h=E5nt9Qm7Q_ahX0-3DoC0ql_VmErafLHNU330Q_Kdyp8=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3322" y="3929066"/>
            <a:ext cx="3364690" cy="2243127"/>
          </a:xfrm>
          <a:prstGeom prst="rect">
            <a:avLst/>
          </a:prstGeom>
          <a:noFill/>
        </p:spPr>
      </p:pic>
      <p:pic>
        <p:nvPicPr>
          <p:cNvPr id="23560" name="Picture 8" descr="father holding baby in living room - hero photos et images de collec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1620" y="3857628"/>
            <a:ext cx="1833805" cy="2757467"/>
          </a:xfrm>
          <a:prstGeom prst="rect">
            <a:avLst/>
          </a:prstGeom>
          <a:noFill/>
        </p:spPr>
      </p:pic>
      <p:pic>
        <p:nvPicPr>
          <p:cNvPr id="23562" name="Picture 10" descr="illustrations, cliparts, dessins animés et icônes de illustrative image of superhero with hands on hip standing against sky - her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67900" y="428604"/>
            <a:ext cx="2145075" cy="32575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940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20" y="500042"/>
            <a:ext cx="8429684" cy="242889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соціальної пам'яті: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2. 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Узагальненість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визначається необхідністю зарахування образу до певного класу об’єктів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4578" name="Picture 2" descr="underwater and above water - blue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36" y="2571744"/>
            <a:ext cx="1966645" cy="2786082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452662" y="2428868"/>
            <a:ext cx="65008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- Складність класифікацій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залежить від важливості образів (більше 40 епітетів для визначення моря у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мещканців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приморських регіонів)</a:t>
            </a:r>
            <a:endParaRPr kumimoji="0" lang="ru-RU" sz="20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24580" name="AutoShape 4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2" name="AutoShape 6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4" name="AutoShape 8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8" name="Picture 22" descr="Schenk Frithjof Benjamin | Departement Geschich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7026" y="0"/>
            <a:ext cx="5214974" cy="6924450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90940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960" y="714356"/>
            <a:ext cx="8429684" cy="121444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соціальної пам'яті: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2. 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Узагальненість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Фритьоф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Бенямін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Шенк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(1970)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952464" y="2214554"/>
            <a:ext cx="56436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Образ соціальної пам'яті може зберігатись,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але постійно змінювати клас об'єктів,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 яких він буде відноситись </a:t>
            </a:r>
            <a:endParaRPr kumimoji="0" lang="ru-RU" sz="20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24580" name="AutoShape 4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2" name="AutoShape 6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4" name="AutoShape 8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6" name="Picture 10" descr="Александр Невский – мыслитель, философ, стратег, свят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084" y="3643314"/>
            <a:ext cx="1395063" cy="1643074"/>
          </a:xfrm>
          <a:prstGeom prst="rect">
            <a:avLst/>
          </a:prstGeom>
          <a:noFill/>
        </p:spPr>
      </p:pic>
      <p:pic>
        <p:nvPicPr>
          <p:cNvPr id="24588" name="Picture 12" descr="Александр Невск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8282" y="3714752"/>
            <a:ext cx="1802335" cy="1571636"/>
          </a:xfrm>
          <a:prstGeom prst="rect">
            <a:avLst/>
          </a:prstGeom>
          <a:noFill/>
        </p:spPr>
      </p:pic>
      <p:pic>
        <p:nvPicPr>
          <p:cNvPr id="24590" name="Picture 14" descr="Александр Ярославич Невск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5670" y="3786190"/>
            <a:ext cx="2099012" cy="1571636"/>
          </a:xfrm>
          <a:prstGeom prst="rect">
            <a:avLst/>
          </a:prstGeom>
          <a:noFill/>
        </p:spPr>
      </p:pic>
      <p:pic>
        <p:nvPicPr>
          <p:cNvPr id="24592" name="Picture 16" descr="Имя Россия». Какой князь нам нужон? | Культура | ШколаЖизни.р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38810" y="3714752"/>
            <a:ext cx="1428760" cy="2190765"/>
          </a:xfrm>
          <a:prstGeom prst="rect">
            <a:avLst/>
          </a:prstGeom>
          <a:noFill/>
        </p:spPr>
      </p:pic>
      <p:pic>
        <p:nvPicPr>
          <p:cNvPr id="24594" name="Picture 18" descr="Фритьоф Беньямин Шенк – биография, книги, отзывы, цитаты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3322" y="4429132"/>
            <a:ext cx="1587495" cy="2428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940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20" y="500042"/>
            <a:ext cx="8429684" cy="242889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соціальної пам'яті:</a:t>
            </a: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3. </a:t>
            </a:r>
            <a:r>
              <a:rPr lang="uk-UA" sz="20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Константність 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образу соціальної пам’яті має забезпечувати відносну незалежність образу від умов його сприйняття</a:t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br>
              <a:rPr lang="en-US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452662" y="2428868"/>
            <a:ext cx="65008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Оскільки умови, в яких було сприйнято об’єкт, можуть бути відмінними від тих, у яких його надалі необхідно буде впізнати надто важливим є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Запам'ятовування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“опорних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uk-UA" sz="20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точок”</a:t>
            </a:r>
            <a:endParaRPr kumimoji="0" lang="ru-RU" sz="20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24580" name="AutoShape 4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2" name="AutoShape 6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4" name="AutoShape 8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3544</TotalTime>
  <Words>484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George</vt:lpstr>
      <vt:lpstr>Тема Office</vt:lpstr>
      <vt:lpstr>  Образи та фігури  соціальної пам’яті в символічному просторі міста </vt:lpstr>
      <vt:lpstr>1. Що таке фігура соціальної памяті?  2. Чим відрізняються фігури та образи соціальної памяті? 3. Як на Вашу думку представлені в міському просторі образи соціальної пам’яті?    </vt:lpstr>
      <vt:lpstr>Образ соціальної пам'яті – суб'єктивна форма відображення соціального об'єкта сприйняття  Образ пам'яті – один із механізмів передачі суспільного досвіду    </vt:lpstr>
      <vt:lpstr>“Отримана в активній взаємодії з об’єктом інформація щодо його сутнісних властивостей перетворюється в ряд характеристик, з яких у подальшому, при впізнанні, знову реконструюються в цілісне відображення об’єкта – образ”</vt:lpstr>
      <vt:lpstr>Характеристики образів соціальної пам'яті:  1. Цілісність   2. Узагальненість  3. Константність  4. Предметність    </vt:lpstr>
      <vt:lpstr>Характеристики образів соціальної пам'яті:  1. Цілісність - внутрішній органічний взаємозв’язок частин та цілого в образі  Правила цілісного сприйняття об'єктів та формування образів:  1. правило подібності 2. правило спільної долі 3. правило близькості </vt:lpstr>
      <vt:lpstr>Характеристики образів соціальної пам'яті:  2. Узагальненість визначається необхідністю зарахування образу до певного класу об’єктів   </vt:lpstr>
      <vt:lpstr>Характеристики образів соціальної пам'яті: 2. Узагальненість   Фритьоф Бенямін Шенк  (1970)  </vt:lpstr>
      <vt:lpstr>Характеристики образів соціальної пам'яті:  3. Константність образу соціальної пам’яті має забезпечувати відносну незалежність образу від умов його сприйняття   </vt:lpstr>
      <vt:lpstr>Характеристики образів соціальної пам'яті:  4. Предметність характеризується необхідністю виділення фігури та фону у відтворенні образу   </vt:lpstr>
      <vt:lpstr>П'ЄР НОРА ( Pierre Nora; 1931) — французький історик, соціолог автор концепції «місць пам'яті».</vt:lpstr>
      <vt:lpstr>ДЯКУЮ ЗА УВАГУ! 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Mariia</cp:lastModifiedBy>
  <cp:revision>325</cp:revision>
  <dcterms:created xsi:type="dcterms:W3CDTF">2014-05-17T18:57:21Z</dcterms:created>
  <dcterms:modified xsi:type="dcterms:W3CDTF">2023-03-13T21:12:29Z</dcterms:modified>
</cp:coreProperties>
</file>