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2" r:id="rId6"/>
    <p:sldId id="264" r:id="rId7"/>
    <p:sldId id="278" r:id="rId8"/>
    <p:sldId id="279" r:id="rId9"/>
    <p:sldId id="265" r:id="rId10"/>
    <p:sldId id="269" r:id="rId11"/>
    <p:sldId id="272" r:id="rId12"/>
    <p:sldId id="283" r:id="rId13"/>
    <p:sldId id="284" r:id="rId14"/>
    <p:sldId id="285" r:id="rId15"/>
    <p:sldId id="286" r:id="rId16"/>
    <p:sldId id="287" r:id="rId17"/>
    <p:sldId id="282" r:id="rId1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CCB59-0EF2-461B-BB3F-D8666998DDFF}" v="8" dt="2025-02-28T15:57:18.8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24" autoAdjust="0"/>
  </p:normalViewPr>
  <p:slideViewPr>
    <p:cSldViewPr snapToGrid="0" showGuides="1">
      <p:cViewPr varScale="1">
        <p:scale>
          <a:sx n="74" d="100"/>
          <a:sy n="74" d="100"/>
        </p:scale>
        <p:origin x="1042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37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F097377B-7A80-4695-9311-7480A96BA5C2}" type="datetime1">
              <a:rPr lang="ru-RU" smtClean="0"/>
              <a:pPr algn="r" rtl="0"/>
              <a:t>28.02.2025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06834459-7356-44BF-850D-8B30C4FB3B6B}" type="slidenum">
              <a:rPr lang="ru-RU" smtClean="0"/>
              <a:pPr algn="r"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FAA1E4E1-DF6A-45D0-AB14-6A9A0B144578}" type="datetime1">
              <a:rPr lang="ru-RU" smtClean="0"/>
              <a:pPr/>
              <a:t>28.02.2025</a:t>
            </a:fld>
            <a:endParaRPr lang="ru-RU" dirty="0"/>
          </a:p>
        </p:txBody>
      </p:sp>
      <p:sp>
        <p:nvSpPr>
          <p:cNvPr id="4" name="Образ слайда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полнитель заме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Образец текста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Заполнитель нижне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0A3C37BE-C303-496D-B5CD-85F2937540FC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C522B8D-815E-429C-9EC2-505CEC215084}" type="datetime1">
              <a:rPr lang="ru-RU" smtClean="0"/>
              <a:pPr/>
              <a:t>28.02.2025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  <p:pic>
        <p:nvPicPr>
          <p:cNvPr id="11" name="Рисунок 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80E4BC3-C763-48AA-8280-ACE59646066A}" type="datetime1">
              <a:rPr lang="ru-RU" smtClean="0"/>
              <a:pPr/>
              <a:t>28.02.2025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6D72474-459C-42C4-A0ED-A9AD89867D22}" type="datetime1">
              <a:rPr lang="ru-RU" smtClean="0"/>
              <a:pPr/>
              <a:t>28.02.2025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dirty="0"/>
              <a:t>09.10.2016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 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08D2BC5-0E5D-4645-A815-DFCA1A04B5A6}" type="datetime1">
              <a:rPr lang="ru-RU" smtClean="0"/>
              <a:pPr/>
              <a:t>28.02.2025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 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pic>
        <p:nvPicPr>
          <p:cNvPr id="10" name="Рисунок 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9" name="Пояснительный текст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ru-RU" sz="1100" b="1" i="1" dirty="0">
                <a:latin typeface="Arial" pitchFamily="34" charset="0"/>
                <a:cs typeface="Arial" pitchFamily="34" charset="0"/>
              </a:rPr>
              <a:t>ПРИМЕЧАНИЕ</a:t>
            </a:r>
            <a:endParaRPr lang="ru-RU" sz="1200" b="1" i="1" dirty="0">
              <a:latin typeface="Arial" pitchFamily="34" charset="0"/>
              <a:cs typeface="Arial" pitchFamily="34" charset="0"/>
            </a:endParaRPr>
          </a:p>
          <a:p>
            <a:pPr rtl="0"/>
            <a:r>
              <a:rPr lang="ru-RU" sz="1200" i="1" dirty="0">
                <a:latin typeface="Arial" pitchFamily="34" charset="0"/>
                <a:cs typeface="Arial" pitchFamily="34" charset="0"/>
              </a:rPr>
              <a:t>Чтобы изменить изображение на этом слайде, выберите рисунок и удалите его. Затем нажмите значок "Рисунки" в заполнителе, чтобы вставить изображение.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 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Группа 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Прямоугольник 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grpSp>
          <p:nvGrpSpPr>
            <p:cNvPr id="11" name="Группа 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F3049B1-F681-4AF5-B948-A3B940E9215A}" type="datetime1">
              <a:rPr lang="ru-RU" smtClean="0"/>
              <a:pPr/>
              <a:t>28.02.2025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  <p:pic>
        <p:nvPicPr>
          <p:cNvPr id="7" name="Рисунок 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9071334-89C1-48F8-8089-E3D6AA3BB79C}" type="datetime1">
              <a:rPr lang="ru-RU" smtClean="0"/>
              <a:pPr/>
              <a:t>28.02.2025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FDCDF3F-3D72-4F56-93A1-9DDD55AB6452}" type="datetime1">
              <a:rPr lang="ru-RU" smtClean="0"/>
              <a:pPr/>
              <a:t>28.02.2025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5C11A32-C44A-4E32-8FFB-D057369B4F61}" type="datetime1">
              <a:rPr lang="ru-RU" smtClean="0"/>
              <a:pPr/>
              <a:t>28.02.2025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E5ECC2E-6DAB-4717-9C53-38589639C202}" type="datetime1">
              <a:rPr lang="ru-RU" smtClean="0"/>
              <a:pPr/>
              <a:t>28.02.2025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DC0002A-E6EF-4378-B5A3-22E20EA855B1}" type="datetime1">
              <a:rPr lang="ru-RU" smtClean="0"/>
              <a:pPr/>
              <a:t>28.02.2025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заголовка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ru-RU" dirty="0"/>
              <a:t>Образец текста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  <a:p>
            <a:pPr lvl="5" rtl="0"/>
            <a:r>
              <a:rPr lang="ru-RU" dirty="0"/>
              <a:t>Шестой уровень</a:t>
            </a:r>
          </a:p>
          <a:p>
            <a:pPr lvl="6" rtl="0"/>
            <a:r>
              <a:rPr lang="ru-RU" dirty="0"/>
              <a:t>Седьмой уровень</a:t>
            </a:r>
          </a:p>
          <a:p>
            <a:pPr lvl="7" rtl="0"/>
            <a:r>
              <a:rPr lang="ru-RU" dirty="0"/>
              <a:t>Восьмой уровень</a:t>
            </a:r>
          </a:p>
          <a:p>
            <a:pPr lvl="8" rtl="0"/>
            <a:r>
              <a:rPr lang="ru-RU" dirty="0"/>
              <a:t>Девятый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A42E0B6C-3F58-4527-A133-F91FB65EBC2F}" type="datetime1">
              <a:rPr lang="ru-RU" smtClean="0"/>
              <a:pPr/>
              <a:t>28.02.2025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 lang="ru-RU" smtClean="0"/>
              <a:pPr/>
              <a:t>‹№›</a:t>
            </a:fld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118754" y="2078182"/>
            <a:ext cx="5427705" cy="2239640"/>
          </a:xfrm>
        </p:spPr>
        <p:txBody>
          <a:bodyPr rtlCol="0" anchor="ctr"/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953490" y="3958935"/>
            <a:ext cx="4899313" cy="1499489"/>
          </a:xfrm>
        </p:spPr>
        <p:txBody>
          <a:bodyPr rtlCol="0"/>
          <a:lstStyle/>
          <a:p>
            <a:r>
              <a:rPr lang="uk-UA" sz="2400" b="1" dirty="0">
                <a:solidFill>
                  <a:schemeClr val="tx2"/>
                </a:solidFill>
              </a:rPr>
              <a:t>Викладач</a:t>
            </a:r>
          </a:p>
          <a:p>
            <a:r>
              <a:rPr lang="uk-UA" sz="2400" b="1" dirty="0">
                <a:solidFill>
                  <a:schemeClr val="tx2"/>
                </a:solidFill>
              </a:rPr>
              <a:t>Скворець Володимир Олексійович, доктор філософських наук, доцент, професор кафедри соціології </a:t>
            </a:r>
            <a:endParaRPr lang="ru-RU" sz="2400" dirty="0">
              <a:solidFill>
                <a:schemeClr val="tx2"/>
              </a:solidFill>
            </a:endParaRPr>
          </a:p>
          <a:p>
            <a:pPr rtl="0"/>
            <a:endParaRPr lang="ru-RU" dirty="0"/>
          </a:p>
        </p:txBody>
      </p:sp>
      <p:pic>
        <p:nvPicPr>
          <p:cNvPr id="4" name="Місце для зображення 3" descr="Открытая книга на столе, размытые полки с книгами на заднем плане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7502236" y="1352219"/>
            <a:ext cx="4689764" cy="4208604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C6BA24-E48A-D33D-1843-47A91DDAEF7F}"/>
              </a:ext>
            </a:extLst>
          </p:cNvPr>
          <p:cNvSpPr txBox="1"/>
          <p:nvPr/>
        </p:nvSpPr>
        <p:spPr>
          <a:xfrm>
            <a:off x="398648" y="1601128"/>
            <a:ext cx="98116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/>
              <a:t>Презентація дисципліни</a:t>
            </a:r>
          </a:p>
          <a:p>
            <a:r>
              <a:rPr lang="uk-UA" sz="3600" b="1" dirty="0"/>
              <a:t>ТЕОРІЯ КРИМІНОЛОГІЇ </a:t>
            </a:r>
          </a:p>
        </p:txBody>
      </p:sp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463524-C54A-6258-6C2C-1BC0BE0C8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/>
              <a:t>Детермінанти злочинності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96B9650-7226-5420-01BC-62D845400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/>
              <a:t>1. </a:t>
            </a:r>
            <a:r>
              <a:rPr lang="ru-RU" sz="4000" dirty="0" err="1"/>
              <a:t>Поняття</a:t>
            </a:r>
            <a:r>
              <a:rPr lang="ru-RU" sz="4000" dirty="0"/>
              <a:t> причин </a:t>
            </a:r>
            <a:r>
              <a:rPr lang="ru-RU" sz="4000" dirty="0" err="1"/>
              <a:t>злочинності</a:t>
            </a:r>
            <a:r>
              <a:rPr lang="ru-RU" sz="4000" dirty="0"/>
              <a:t> в </a:t>
            </a:r>
            <a:r>
              <a:rPr lang="ru-RU" sz="4000" dirty="0" err="1"/>
              <a:t>кримінології</a:t>
            </a:r>
            <a:r>
              <a:rPr lang="ru-RU" sz="4000" dirty="0"/>
              <a:t>.</a:t>
            </a:r>
          </a:p>
          <a:p>
            <a:pPr marL="0" indent="0">
              <a:buNone/>
            </a:pPr>
            <a:r>
              <a:rPr lang="ru-RU" sz="4000" dirty="0"/>
              <a:t>2. </a:t>
            </a:r>
            <a:r>
              <a:rPr lang="ru-RU" sz="4000" dirty="0" err="1"/>
              <a:t>Поняття</a:t>
            </a:r>
            <a:r>
              <a:rPr lang="ru-RU" sz="4000" dirty="0"/>
              <a:t> умов </a:t>
            </a:r>
            <a:r>
              <a:rPr lang="ru-RU" sz="4000" dirty="0" err="1"/>
              <a:t>злочинності</a:t>
            </a:r>
            <a:r>
              <a:rPr lang="ru-RU" sz="4000" dirty="0"/>
              <a:t> в </a:t>
            </a:r>
            <a:r>
              <a:rPr lang="ru-RU" sz="4000" dirty="0" err="1"/>
              <a:t>кримінології</a:t>
            </a:r>
            <a:r>
              <a:rPr lang="ru-RU" sz="4000" dirty="0"/>
              <a:t>.</a:t>
            </a:r>
          </a:p>
          <a:p>
            <a:pPr marL="0" indent="0">
              <a:buNone/>
            </a:pPr>
            <a:r>
              <a:rPr lang="ru-RU" sz="4000" dirty="0"/>
              <a:t>3. </a:t>
            </a:r>
            <a:r>
              <a:rPr lang="ru-RU" sz="4000" dirty="0" err="1"/>
              <a:t>Поняття</a:t>
            </a:r>
            <a:r>
              <a:rPr lang="ru-RU" sz="4000" dirty="0"/>
              <a:t> </a:t>
            </a:r>
            <a:r>
              <a:rPr lang="ru-RU" sz="4000" dirty="0" err="1"/>
              <a:t>корелянтів</a:t>
            </a:r>
            <a:r>
              <a:rPr lang="ru-RU" sz="4000" dirty="0"/>
              <a:t> </a:t>
            </a:r>
            <a:r>
              <a:rPr lang="ru-RU" sz="4000" dirty="0" err="1"/>
              <a:t>злочинності</a:t>
            </a:r>
            <a:r>
              <a:rPr lang="ru-RU" sz="40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7935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EE8099-194F-F14D-0792-5B5D2130C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418" y="137319"/>
            <a:ext cx="9980682" cy="109696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err="1"/>
              <a:t>Особистість</a:t>
            </a:r>
            <a:r>
              <a:rPr lang="ru-RU" sz="4000" b="1" dirty="0"/>
              <a:t> </a:t>
            </a:r>
            <a:r>
              <a:rPr lang="ru-RU" sz="4000" b="1" dirty="0" err="1"/>
              <a:t>злочинця</a:t>
            </a:r>
            <a:r>
              <a:rPr lang="ru-RU" sz="4000" b="1" dirty="0"/>
              <a:t> як </a:t>
            </a:r>
            <a:r>
              <a:rPr lang="ru-RU" sz="4000" b="1" dirty="0" err="1"/>
              <a:t>об’єкт</a:t>
            </a:r>
            <a:r>
              <a:rPr lang="ru-RU" sz="4000" b="1" dirty="0"/>
              <a:t> </a:t>
            </a:r>
            <a:r>
              <a:rPr lang="ru-RU" sz="4000" b="1" dirty="0" err="1"/>
              <a:t>кримінологічного</a:t>
            </a:r>
            <a:r>
              <a:rPr lang="ru-RU" sz="4000" b="1" dirty="0"/>
              <a:t> </a:t>
            </a:r>
            <a:r>
              <a:rPr lang="ru-RU" sz="4000" b="1" dirty="0" err="1"/>
              <a:t>дослідження</a:t>
            </a:r>
            <a:endParaRPr lang="uk-UA" sz="40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51297A9-72C4-D1E2-03A1-62043C104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2265218"/>
            <a:ext cx="9982200" cy="3906982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/>
              <a:t>1. </a:t>
            </a:r>
            <a:r>
              <a:rPr lang="ru-RU" sz="4000" dirty="0" err="1"/>
              <a:t>Поняття</a:t>
            </a:r>
            <a:r>
              <a:rPr lang="ru-RU" sz="4000" dirty="0"/>
              <a:t> особи </a:t>
            </a:r>
            <a:r>
              <a:rPr lang="ru-RU" sz="4000" dirty="0" err="1"/>
              <a:t>злочинця</a:t>
            </a:r>
            <a:r>
              <a:rPr lang="ru-RU" sz="4000" dirty="0"/>
              <a:t>.</a:t>
            </a:r>
          </a:p>
          <a:p>
            <a:pPr marL="0" indent="0">
              <a:buNone/>
            </a:pPr>
            <a:r>
              <a:rPr lang="ru-RU" sz="4000" dirty="0"/>
              <a:t>2. </a:t>
            </a:r>
            <a:r>
              <a:rPr lang="ru-RU" sz="4000" dirty="0" err="1"/>
              <a:t>Основні</a:t>
            </a:r>
            <a:r>
              <a:rPr lang="ru-RU" sz="4000" dirty="0"/>
              <a:t> </a:t>
            </a:r>
            <a:r>
              <a:rPr lang="ru-RU" sz="4000" dirty="0" err="1"/>
              <a:t>підходи</a:t>
            </a:r>
            <a:r>
              <a:rPr lang="ru-RU" sz="4000" dirty="0"/>
              <a:t> до </a:t>
            </a:r>
            <a:r>
              <a:rPr lang="ru-RU" sz="4000" dirty="0" err="1"/>
              <a:t>проблеми</a:t>
            </a:r>
            <a:r>
              <a:rPr lang="ru-RU" sz="4000" dirty="0"/>
              <a:t> особи </a:t>
            </a:r>
            <a:r>
              <a:rPr lang="ru-RU" sz="4000" dirty="0" err="1"/>
              <a:t>злочинця</a:t>
            </a:r>
            <a:r>
              <a:rPr lang="ru-RU" sz="4000" dirty="0"/>
              <a:t>.</a:t>
            </a:r>
          </a:p>
          <a:p>
            <a:pPr marL="0" indent="0">
              <a:buNone/>
            </a:pPr>
            <a:r>
              <a:rPr lang="ru-RU" sz="4000" dirty="0"/>
              <a:t>3. Структура особи </a:t>
            </a:r>
            <a:r>
              <a:rPr lang="ru-RU" sz="4000" dirty="0" err="1"/>
              <a:t>злочинця</a:t>
            </a:r>
            <a:r>
              <a:rPr lang="ru-RU" sz="40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309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F96547-A827-5ABF-9305-2EF6F072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b="1" dirty="0"/>
              <a:t>Кримінологічна класифікація і типологія злочинців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2815961-E487-E3C6-1723-0B5301379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4000" dirty="0"/>
              <a:t>1. Критерії класифікації злочинців.</a:t>
            </a:r>
          </a:p>
          <a:p>
            <a:pPr marL="0" indent="0">
              <a:buNone/>
            </a:pPr>
            <a:r>
              <a:rPr lang="uk-UA" sz="4000" dirty="0"/>
              <a:t>2. Проблема типології особи злочинця.</a:t>
            </a:r>
          </a:p>
          <a:p>
            <a:pPr marL="0" indent="0">
              <a:buNone/>
            </a:pPr>
            <a:r>
              <a:rPr lang="uk-UA" sz="4000" dirty="0"/>
              <a:t>3. Типологія злочинця за від характером і змістом мотивації.</a:t>
            </a:r>
          </a:p>
          <a:p>
            <a:pPr marL="0" indent="0">
              <a:buNone/>
            </a:pPr>
            <a:r>
              <a:rPr lang="uk-UA" sz="4000" dirty="0"/>
              <a:t>4. Типологія злочинця за глибиною і стійкістю </a:t>
            </a:r>
            <a:r>
              <a:rPr lang="uk-UA" sz="4000" dirty="0" err="1"/>
              <a:t>антисуспільної</a:t>
            </a:r>
            <a:r>
              <a:rPr lang="uk-UA" sz="4000" dirty="0"/>
              <a:t> мотивації особи.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9650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406685-1B6F-7BA0-4480-C54626773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/>
              <a:t>Кримінологічне дослідження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45535BE-A9B1-7239-D893-F0481C11B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4000" dirty="0"/>
              <a:t>1. Поняття кримінологічного дослідження.</a:t>
            </a:r>
          </a:p>
          <a:p>
            <a:pPr marL="0" indent="0">
              <a:buNone/>
            </a:pPr>
            <a:r>
              <a:rPr lang="uk-UA" sz="4000" dirty="0"/>
              <a:t>2. Об’єкт, предмет та суб’єкти кримінологічних досліджень.</a:t>
            </a:r>
          </a:p>
          <a:p>
            <a:pPr marL="0" indent="0">
              <a:buNone/>
            </a:pPr>
            <a:r>
              <a:rPr lang="uk-UA" sz="4000" dirty="0"/>
              <a:t>3. Мета, завдання та функції кримінологічних досліджень.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2231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A183A36-258D-BBA4-3103-A5ADCB5B8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sz="4000" b="1" dirty="0"/>
          </a:p>
          <a:p>
            <a:pPr marL="0" indent="0" algn="ctr">
              <a:buNone/>
            </a:pPr>
            <a:endParaRPr lang="uk-UA" sz="4000" b="1" dirty="0"/>
          </a:p>
          <a:p>
            <a:pPr marL="0" indent="0" algn="ctr">
              <a:buNone/>
            </a:pPr>
            <a:r>
              <a:rPr lang="uk-UA" sz="4000" b="1" dirty="0"/>
              <a:t>Бажаю успіху у вивченні курсу!</a:t>
            </a:r>
          </a:p>
        </p:txBody>
      </p:sp>
    </p:spTree>
    <p:extLst>
      <p:ext uri="{BB962C8B-B14F-4D97-AF65-F5344CB8AC3E}">
        <p14:creationId xmlns:p14="http://schemas.microsoft.com/office/powerpoint/2010/main" val="36375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err="1">
                <a:solidFill>
                  <a:schemeClr val="tx2"/>
                </a:solidFill>
              </a:rPr>
              <a:t>Поняття</a:t>
            </a:r>
            <a:r>
              <a:rPr lang="ru-RU" sz="4800" b="1" dirty="0">
                <a:solidFill>
                  <a:schemeClr val="tx2"/>
                </a:solidFill>
              </a:rPr>
              <a:t> </a:t>
            </a:r>
            <a:r>
              <a:rPr lang="ru-RU" sz="4800" b="1" dirty="0" err="1">
                <a:solidFill>
                  <a:schemeClr val="tx2"/>
                </a:solidFill>
              </a:rPr>
              <a:t>кримінології</a:t>
            </a:r>
            <a:endParaRPr lang="ru-RU" sz="48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37756" y="1468582"/>
            <a:ext cx="11080172" cy="51677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ru-RU" sz="4400" b="1" dirty="0" err="1"/>
              <a:t>Кримінологія</a:t>
            </a:r>
            <a:r>
              <a:rPr lang="ru-RU" sz="4400" dirty="0"/>
              <a:t> – наука про </a:t>
            </a:r>
            <a:r>
              <a:rPr lang="ru-RU" sz="4400" dirty="0" err="1"/>
              <a:t>злочинність</a:t>
            </a:r>
            <a:r>
              <a:rPr lang="ru-RU" sz="4400" dirty="0"/>
              <a:t>, </a:t>
            </a:r>
            <a:r>
              <a:rPr lang="ru-RU" sz="4400" dirty="0" err="1"/>
              <a:t>окремі</a:t>
            </a:r>
            <a:r>
              <a:rPr lang="ru-RU" sz="4400" dirty="0"/>
              <a:t> </a:t>
            </a:r>
            <a:r>
              <a:rPr lang="ru-RU" sz="4400" dirty="0" err="1"/>
              <a:t>її</a:t>
            </a:r>
            <a:r>
              <a:rPr lang="ru-RU" sz="4400" dirty="0"/>
              <a:t> </a:t>
            </a:r>
            <a:r>
              <a:rPr lang="ru-RU" sz="4400" dirty="0" err="1"/>
              <a:t>види</a:t>
            </a:r>
            <a:r>
              <a:rPr lang="ru-RU" sz="4400" dirty="0"/>
              <a:t> та </a:t>
            </a:r>
            <a:r>
              <a:rPr lang="ru-RU" sz="4400" dirty="0" err="1"/>
              <a:t>конкретні</a:t>
            </a:r>
            <a:r>
              <a:rPr lang="ru-RU" sz="4400" dirty="0"/>
              <a:t> </a:t>
            </a:r>
            <a:r>
              <a:rPr lang="ru-RU" sz="4400" dirty="0" err="1"/>
              <a:t>злочини</a:t>
            </a:r>
            <a:r>
              <a:rPr lang="ru-RU" sz="4400" dirty="0"/>
              <a:t>, </a:t>
            </a:r>
            <a:r>
              <a:rPr lang="ru-RU" sz="4400" dirty="0" err="1"/>
              <a:t>їх</a:t>
            </a:r>
            <a:r>
              <a:rPr lang="ru-RU" sz="4400" dirty="0"/>
              <a:t> </a:t>
            </a:r>
            <a:r>
              <a:rPr lang="ru-RU" sz="4400" dirty="0" err="1"/>
              <a:t>взаємодію</a:t>
            </a:r>
            <a:r>
              <a:rPr lang="ru-RU" sz="4400" dirty="0"/>
              <a:t> з </a:t>
            </a:r>
            <a:r>
              <a:rPr lang="ru-RU" sz="4400" dirty="0" err="1"/>
              <a:t>різними</a:t>
            </a:r>
            <a:r>
              <a:rPr lang="ru-RU" sz="4400" dirty="0"/>
              <a:t> </a:t>
            </a:r>
            <a:r>
              <a:rPr lang="ru-RU" sz="4400" dirty="0" err="1"/>
              <a:t>явищами</a:t>
            </a:r>
            <a:r>
              <a:rPr lang="ru-RU" sz="4400" dirty="0"/>
              <a:t> й </a:t>
            </a:r>
            <a:r>
              <a:rPr lang="ru-RU" sz="4400" dirty="0" err="1"/>
              <a:t>процесами</a:t>
            </a:r>
            <a:r>
              <a:rPr lang="ru-RU" sz="4400" dirty="0"/>
              <a:t>, </a:t>
            </a:r>
            <a:r>
              <a:rPr lang="ru-RU" sz="4400" dirty="0" err="1"/>
              <a:t>результативність</a:t>
            </a:r>
            <a:r>
              <a:rPr lang="ru-RU" sz="4400" dirty="0"/>
              <a:t> </a:t>
            </a:r>
            <a:r>
              <a:rPr lang="ru-RU" sz="4400" dirty="0" err="1"/>
              <a:t>застосованих</a:t>
            </a:r>
            <a:r>
              <a:rPr lang="ru-RU" sz="4400" dirty="0"/>
              <a:t> </a:t>
            </a:r>
            <a:r>
              <a:rPr lang="ru-RU" sz="4400" dirty="0" err="1"/>
              <a:t>заходів</a:t>
            </a:r>
            <a:r>
              <a:rPr lang="ru-RU" sz="4400" dirty="0"/>
              <a:t> по </a:t>
            </a:r>
            <a:r>
              <a:rPr lang="ru-RU" sz="4400" dirty="0" err="1"/>
              <a:t>боротьбі</a:t>
            </a:r>
            <a:r>
              <a:rPr lang="ru-RU" sz="4400" dirty="0"/>
              <a:t> </a:t>
            </a:r>
            <a:r>
              <a:rPr lang="ru-RU" sz="4400" dirty="0" err="1"/>
              <a:t>зі</a:t>
            </a:r>
            <a:r>
              <a:rPr lang="ru-RU" sz="4400" dirty="0"/>
              <a:t> </a:t>
            </a:r>
            <a:r>
              <a:rPr lang="ru-RU" sz="4400" dirty="0" err="1"/>
              <a:t>злочинністю</a:t>
            </a:r>
            <a:r>
              <a:rPr lang="ru-RU" sz="4400" dirty="0"/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err="1"/>
              <a:t>Об’єкт</a:t>
            </a:r>
            <a:r>
              <a:rPr lang="en-US" sz="4000" b="1" dirty="0"/>
              <a:t> </a:t>
            </a:r>
            <a:r>
              <a:rPr lang="uk-UA" sz="4000" b="1" dirty="0"/>
              <a:t>і</a:t>
            </a:r>
            <a:r>
              <a:rPr lang="ru-RU" sz="4000" b="1" dirty="0"/>
              <a:t> предмет </a:t>
            </a:r>
            <a:r>
              <a:rPr lang="ru-RU" sz="4000" b="1" dirty="0" err="1"/>
              <a:t>кримінології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9382" y="1173162"/>
            <a:ext cx="11336481" cy="52266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 err="1">
                <a:solidFill>
                  <a:schemeClr val="tx2"/>
                </a:solidFill>
              </a:rPr>
              <a:t>Об’єктом</a:t>
            </a:r>
            <a:r>
              <a:rPr lang="ru-RU" sz="4000" b="1" dirty="0">
                <a:solidFill>
                  <a:schemeClr val="tx2"/>
                </a:solidFill>
              </a:rPr>
              <a:t> науки </a:t>
            </a:r>
            <a:r>
              <a:rPr lang="ru-RU" sz="4000" b="1" dirty="0" err="1">
                <a:solidFill>
                  <a:schemeClr val="tx2"/>
                </a:solidFill>
              </a:rPr>
              <a:t>кримінології</a:t>
            </a:r>
            <a:r>
              <a:rPr lang="ru-RU" sz="4000" dirty="0">
                <a:solidFill>
                  <a:schemeClr val="tx2"/>
                </a:solidFill>
              </a:rPr>
              <a:t> є </a:t>
            </a:r>
            <a:r>
              <a:rPr lang="ru-RU" sz="4000" dirty="0" err="1">
                <a:solidFill>
                  <a:schemeClr val="tx2"/>
                </a:solidFill>
              </a:rPr>
              <a:t>суспільні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явища</a:t>
            </a:r>
            <a:r>
              <a:rPr lang="ru-RU" sz="4000" dirty="0">
                <a:solidFill>
                  <a:schemeClr val="tx2"/>
                </a:solidFill>
              </a:rPr>
              <a:t>, </a:t>
            </a:r>
            <a:r>
              <a:rPr lang="ru-RU" sz="4000" dirty="0" err="1">
                <a:solidFill>
                  <a:schemeClr val="tx2"/>
                </a:solidFill>
              </a:rPr>
              <a:t>пов’язані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зі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злочинністю</a:t>
            </a:r>
            <a:r>
              <a:rPr lang="ru-RU" sz="4000" dirty="0">
                <a:solidFill>
                  <a:schemeClr val="tx2"/>
                </a:solidFill>
              </a:rPr>
              <a:t>, причинами й </a:t>
            </a:r>
            <a:r>
              <a:rPr lang="ru-RU" sz="4000" dirty="0" err="1">
                <a:solidFill>
                  <a:schemeClr val="tx2"/>
                </a:solidFill>
              </a:rPr>
              <a:t>умовами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злочинності</a:t>
            </a:r>
            <a:r>
              <a:rPr lang="ru-RU" sz="4000" dirty="0">
                <a:solidFill>
                  <a:schemeClr val="tx2"/>
                </a:solidFill>
              </a:rPr>
              <a:t>, </a:t>
            </a:r>
            <a:r>
              <a:rPr lang="ru-RU" sz="4000" dirty="0" err="1">
                <a:solidFill>
                  <a:schemeClr val="tx2"/>
                </a:solidFill>
              </a:rPr>
              <a:t>місцем</a:t>
            </a:r>
            <a:r>
              <a:rPr lang="ru-RU" sz="4000" dirty="0">
                <a:solidFill>
                  <a:schemeClr val="tx2"/>
                </a:solidFill>
              </a:rPr>
              <a:t> і </a:t>
            </a:r>
            <a:r>
              <a:rPr lang="ru-RU" sz="4000" dirty="0" err="1">
                <a:solidFill>
                  <a:schemeClr val="tx2"/>
                </a:solidFill>
              </a:rPr>
              <a:t>роллю</a:t>
            </a:r>
            <a:r>
              <a:rPr lang="ru-RU" sz="4000" dirty="0">
                <a:solidFill>
                  <a:schemeClr val="tx2"/>
                </a:solidFill>
              </a:rPr>
              <a:t> особи </a:t>
            </a:r>
            <a:r>
              <a:rPr lang="ru-RU" sz="4000" dirty="0" err="1">
                <a:solidFill>
                  <a:schemeClr val="tx2"/>
                </a:solidFill>
              </a:rPr>
              <a:t>злочинця</a:t>
            </a:r>
            <a:r>
              <a:rPr lang="ru-RU" sz="4000" dirty="0">
                <a:solidFill>
                  <a:schemeClr val="tx2"/>
                </a:solidFill>
              </a:rPr>
              <a:t> в </a:t>
            </a:r>
            <a:r>
              <a:rPr lang="ru-RU" sz="4000" dirty="0" err="1">
                <a:solidFill>
                  <a:schemeClr val="tx2"/>
                </a:solidFill>
              </a:rPr>
              <a:t>системі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суспільних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відносин</a:t>
            </a:r>
            <a:r>
              <a:rPr lang="ru-RU" sz="4000" dirty="0">
                <a:solidFill>
                  <a:schemeClr val="tx2"/>
                </a:solidFill>
              </a:rPr>
              <a:t>, а також </a:t>
            </a:r>
            <a:r>
              <a:rPr lang="ru-RU" sz="4000" dirty="0" err="1">
                <a:solidFill>
                  <a:schemeClr val="tx2"/>
                </a:solidFill>
              </a:rPr>
              <a:t>пов’язаних</a:t>
            </a:r>
            <a:r>
              <a:rPr lang="ru-RU" sz="4000" dirty="0">
                <a:solidFill>
                  <a:schemeClr val="tx2"/>
                </a:solidFill>
              </a:rPr>
              <a:t> з </a:t>
            </a:r>
            <a:r>
              <a:rPr lang="ru-RU" sz="4000" dirty="0" err="1">
                <a:solidFill>
                  <a:schemeClr val="tx2"/>
                </a:solidFill>
              </a:rPr>
              <a:t>попередженням</a:t>
            </a:r>
            <a:r>
              <a:rPr lang="ru-RU" sz="4000" dirty="0">
                <a:solidFill>
                  <a:schemeClr val="tx2"/>
                </a:solidFill>
              </a:rPr>
              <a:t> і </a:t>
            </a:r>
            <a:r>
              <a:rPr lang="ru-RU" sz="4000" dirty="0" err="1">
                <a:solidFill>
                  <a:schemeClr val="tx2"/>
                </a:solidFill>
              </a:rPr>
              <a:t>профілактикою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злочинності</a:t>
            </a:r>
            <a:r>
              <a:rPr lang="ru-RU" sz="40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4000" b="1" dirty="0">
                <a:solidFill>
                  <a:schemeClr val="tx2"/>
                </a:solidFill>
              </a:rPr>
              <a:t>Предметом </a:t>
            </a:r>
            <a:r>
              <a:rPr lang="ru-RU" sz="4000" b="1" dirty="0" err="1">
                <a:solidFill>
                  <a:schemeClr val="tx2"/>
                </a:solidFill>
              </a:rPr>
              <a:t>кримінології</a:t>
            </a:r>
            <a:r>
              <a:rPr lang="ru-RU" sz="4000" dirty="0">
                <a:solidFill>
                  <a:schemeClr val="tx2"/>
                </a:solidFill>
              </a:rPr>
              <a:t> є </a:t>
            </a:r>
            <a:r>
              <a:rPr lang="ru-RU" sz="4000" dirty="0" err="1">
                <a:solidFill>
                  <a:schemeClr val="tx2"/>
                </a:solidFill>
              </a:rPr>
              <a:t>дослідження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закономірностей</a:t>
            </a:r>
            <a:r>
              <a:rPr lang="ru-RU" sz="4000" dirty="0">
                <a:solidFill>
                  <a:schemeClr val="tx2"/>
                </a:solidFill>
              </a:rPr>
              <a:t> і </a:t>
            </a:r>
            <a:r>
              <a:rPr lang="ru-RU" sz="4000" dirty="0" err="1">
                <a:solidFill>
                  <a:schemeClr val="tx2"/>
                </a:solidFill>
              </a:rPr>
              <a:t>властивостей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усіх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структурних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елементів</a:t>
            </a:r>
            <a:r>
              <a:rPr lang="ru-RU" sz="4000" dirty="0">
                <a:solidFill>
                  <a:schemeClr val="tx2"/>
                </a:solidFill>
              </a:rPr>
              <a:t>, </a:t>
            </a:r>
            <a:r>
              <a:rPr lang="ru-RU" sz="4000" dirty="0" err="1">
                <a:solidFill>
                  <a:schemeClr val="tx2"/>
                </a:solidFill>
              </a:rPr>
              <a:t>що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становлять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об’єкт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  <a:r>
              <a:rPr lang="ru-RU" sz="4000" dirty="0" err="1">
                <a:solidFill>
                  <a:schemeClr val="tx2"/>
                </a:solidFill>
              </a:rPr>
              <a:t>кримінології</a:t>
            </a:r>
            <a:r>
              <a:rPr lang="ru-RU" sz="4000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6FF9B3-0520-AAFE-39E4-6E5B1FB6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418" y="-121228"/>
            <a:ext cx="9980682" cy="1096962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/>
              <a:t>Завдання кримінології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3C2D8C-0A89-17CD-741C-1F24F0ADA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arenR"/>
            </a:pPr>
            <a:r>
              <a:rPr lang="uk-UA" sz="2400" dirty="0"/>
              <a:t>отримання достовірних знань про стан, рівень, динаміку, структуру й географію злочинності; </a:t>
            </a:r>
          </a:p>
          <a:p>
            <a:pPr marL="457200" indent="-457200">
              <a:buAutoNum type="arabicParenR"/>
            </a:pPr>
            <a:r>
              <a:rPr lang="uk-UA" sz="2400" dirty="0"/>
              <a:t>систематичне виявлення й аналіз явищ, процесів, факторів, ситуацій, обставин, що детермінують злочинність; </a:t>
            </a:r>
          </a:p>
          <a:p>
            <a:pPr marL="457200" indent="-457200">
              <a:buAutoNum type="arabicParenR"/>
            </a:pPr>
            <a:r>
              <a:rPr lang="uk-UA" sz="2400" dirty="0"/>
              <a:t>з’ясування та вивчення протиріч і конфліктів, які призводять до виникнення й реалізації злочинних намірів, а також формування особистості злочинця; </a:t>
            </a:r>
          </a:p>
          <a:p>
            <a:pPr marL="457200" indent="-457200">
              <a:buAutoNum type="arabicParenR"/>
            </a:pPr>
            <a:r>
              <a:rPr lang="uk-UA" sz="2400" dirty="0"/>
              <a:t>вивчення особи потерпілого від злочину, взаємозв’язків між жертвою та злочинцем; </a:t>
            </a:r>
          </a:p>
          <a:p>
            <a:pPr marL="457200" indent="-457200">
              <a:buAutoNum type="arabicParenR"/>
            </a:pPr>
            <a:r>
              <a:rPr lang="uk-UA" sz="2400" dirty="0"/>
              <a:t>розробка наукових рекомендацій з усунення або нейтралізації явищ, котрі сприяють </a:t>
            </a:r>
            <a:r>
              <a:rPr lang="uk-UA" sz="2400" dirty="0" err="1"/>
              <a:t>антисуспільній</a:t>
            </a:r>
            <a:r>
              <a:rPr lang="uk-UA" sz="2400" dirty="0"/>
              <a:t> злочинній поведінці; </a:t>
            </a:r>
          </a:p>
          <a:p>
            <a:pPr marL="457200" indent="-457200">
              <a:buAutoNum type="arabicParenR"/>
            </a:pPr>
            <a:r>
              <a:rPr lang="uk-UA" sz="2400" dirty="0"/>
              <a:t>наукова розробка заходів з виявлення осіб, схильних до скоєння злочинів, їх вивчення та здійснення ефективного профілактичного впливу на них.</a:t>
            </a:r>
          </a:p>
        </p:txBody>
      </p:sp>
    </p:spTree>
    <p:extLst>
      <p:ext uri="{BB962C8B-B14F-4D97-AF65-F5344CB8AC3E}">
        <p14:creationId xmlns:p14="http://schemas.microsoft.com/office/powerpoint/2010/main" val="110338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79EAF1-29EA-31FF-27EC-707983E5D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/>
              <a:t>Основні елементи кримінології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EAF2785-AEDD-B96C-0996-E6CF47F98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dirty="0"/>
              <a:t>1. </a:t>
            </a:r>
            <a:r>
              <a:rPr lang="ru-RU" sz="4000" dirty="0" err="1"/>
              <a:t>Злочинність</a:t>
            </a:r>
            <a:r>
              <a:rPr lang="ru-RU" sz="4000" dirty="0"/>
              <a:t> як </a:t>
            </a:r>
            <a:r>
              <a:rPr lang="ru-RU" sz="4000" dirty="0" err="1"/>
              <a:t>суспільно-правове</a:t>
            </a:r>
            <a:r>
              <a:rPr lang="ru-RU" sz="4000" dirty="0"/>
              <a:t> </a:t>
            </a:r>
            <a:r>
              <a:rPr lang="ru-RU" sz="4000" dirty="0" err="1"/>
              <a:t>явище</a:t>
            </a:r>
            <a:r>
              <a:rPr lang="ru-RU" sz="4000" dirty="0"/>
              <a:t>;</a:t>
            </a:r>
          </a:p>
          <a:p>
            <a:pPr marL="0" indent="0">
              <a:buNone/>
            </a:pPr>
            <a:r>
              <a:rPr lang="ru-RU" sz="4000" dirty="0"/>
              <a:t>2. Особа </a:t>
            </a:r>
            <a:r>
              <a:rPr lang="ru-RU" sz="4000" dirty="0" err="1"/>
              <a:t>злочинця</a:t>
            </a:r>
            <a:r>
              <a:rPr lang="ru-RU" sz="4000" dirty="0"/>
              <a:t>;</a:t>
            </a:r>
          </a:p>
          <a:p>
            <a:pPr marL="0" indent="0">
              <a:buNone/>
            </a:pPr>
            <a:r>
              <a:rPr lang="ru-RU" sz="4000" dirty="0"/>
              <a:t>3. Причини та </a:t>
            </a:r>
            <a:r>
              <a:rPr lang="ru-RU" sz="4000" dirty="0" err="1"/>
              <a:t>умови</a:t>
            </a:r>
            <a:r>
              <a:rPr lang="ru-RU" sz="4000" dirty="0"/>
              <a:t> (</a:t>
            </a:r>
            <a:r>
              <a:rPr lang="ru-RU" sz="4000" dirty="0" err="1"/>
              <a:t>детермінанти</a:t>
            </a:r>
            <a:r>
              <a:rPr lang="ru-RU" sz="4000" dirty="0"/>
              <a:t>) </a:t>
            </a:r>
            <a:r>
              <a:rPr lang="ru-RU" sz="4000" dirty="0" err="1"/>
              <a:t>злочинності</a:t>
            </a:r>
            <a:r>
              <a:rPr lang="ru-RU" sz="4000" dirty="0"/>
              <a:t>;</a:t>
            </a:r>
          </a:p>
          <a:p>
            <a:pPr marL="0" indent="0">
              <a:buNone/>
            </a:pPr>
            <a:r>
              <a:rPr lang="ru-RU" sz="4000" dirty="0"/>
              <a:t>4. </a:t>
            </a:r>
            <a:r>
              <a:rPr lang="ru-RU" sz="4000" dirty="0" err="1"/>
              <a:t>Попередження</a:t>
            </a:r>
            <a:r>
              <a:rPr lang="ru-RU" sz="4000" dirty="0"/>
              <a:t> </a:t>
            </a:r>
            <a:r>
              <a:rPr lang="ru-RU" sz="4000" dirty="0" err="1"/>
              <a:t>злочинності</a:t>
            </a:r>
            <a:r>
              <a:rPr lang="ru-RU" sz="4000" dirty="0"/>
              <a:t>;</a:t>
            </a:r>
          </a:p>
          <a:p>
            <a:pPr marL="0" indent="0">
              <a:buNone/>
            </a:pPr>
            <a:r>
              <a:rPr lang="ru-RU" sz="4000" dirty="0"/>
              <a:t>5. Жертва </a:t>
            </a:r>
            <a:r>
              <a:rPr lang="ru-RU" sz="4000" dirty="0" err="1"/>
              <a:t>злочину</a:t>
            </a:r>
            <a:r>
              <a:rPr lang="ru-RU" sz="40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542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1" y="76200"/>
            <a:ext cx="10463644" cy="109696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err="1"/>
              <a:t>Завдання</a:t>
            </a:r>
            <a:r>
              <a:rPr lang="ru-RU" sz="4400" b="1" dirty="0"/>
              <a:t> </a:t>
            </a:r>
            <a:r>
              <a:rPr lang="ru-RU" sz="4400" b="1" dirty="0" err="1"/>
              <a:t>кримінології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4627" y="1406237"/>
            <a:ext cx="10848109" cy="45720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1) </a:t>
            </a:r>
            <a:r>
              <a:rPr lang="ru-RU" sz="2400" b="1" dirty="0" err="1">
                <a:solidFill>
                  <a:schemeClr val="tx2"/>
                </a:solidFill>
              </a:rPr>
              <a:t>протосоціологічний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етап</a:t>
            </a:r>
            <a:r>
              <a:rPr lang="ru-RU" sz="2400" dirty="0">
                <a:solidFill>
                  <a:schemeClr val="tx2"/>
                </a:solidFill>
              </a:rPr>
              <a:t> (з </a:t>
            </a:r>
            <a:r>
              <a:rPr lang="ru-RU" sz="2400" dirty="0" err="1">
                <a:solidFill>
                  <a:schemeClr val="tx2"/>
                </a:solidFill>
              </a:rPr>
              <a:t>княжої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доби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IX – XIII </a:t>
            </a:r>
            <a:r>
              <a:rPr lang="ru-RU" sz="2400" dirty="0">
                <a:solidFill>
                  <a:schemeClr val="tx2"/>
                </a:solidFill>
              </a:rPr>
              <a:t>ст. до 60-х </a:t>
            </a:r>
            <a:r>
              <a:rPr lang="ru-RU" sz="2400" dirty="0" err="1">
                <a:solidFill>
                  <a:schemeClr val="tx2"/>
                </a:solidFill>
              </a:rPr>
              <a:t>рр</a:t>
            </a:r>
            <a:r>
              <a:rPr lang="ru-RU" sz="2400" dirty="0">
                <a:solidFill>
                  <a:schemeClr val="tx2"/>
                </a:solidFill>
              </a:rPr>
              <a:t>. </a:t>
            </a:r>
            <a:r>
              <a:rPr lang="en-US" sz="2400" dirty="0">
                <a:solidFill>
                  <a:schemeClr val="tx2"/>
                </a:solidFill>
              </a:rPr>
              <a:t>XIX </a:t>
            </a:r>
            <a:r>
              <a:rPr lang="ru-RU" sz="2400" dirty="0">
                <a:solidFill>
                  <a:schemeClr val="tx2"/>
                </a:solidFill>
              </a:rPr>
              <a:t>ст.) – </a:t>
            </a:r>
            <a:r>
              <a:rPr lang="ru-RU" sz="2400" dirty="0" err="1">
                <a:solidFill>
                  <a:schemeClr val="tx2"/>
                </a:solidFill>
              </a:rPr>
              <a:t>виникненням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соціального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знання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ідей</a:t>
            </a:r>
            <a:r>
              <a:rPr lang="ru-RU" sz="2400" dirty="0">
                <a:solidFill>
                  <a:schemeClr val="tx2"/>
                </a:solidFill>
              </a:rPr>
              <a:t> і </a:t>
            </a:r>
            <a:r>
              <a:rPr lang="ru-RU" sz="2400" dirty="0" err="1">
                <a:solidFill>
                  <a:schemeClr val="tx2"/>
                </a:solidFill>
              </a:rPr>
              <a:t>елементів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наукових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поглядів</a:t>
            </a:r>
            <a:r>
              <a:rPr lang="ru-RU" sz="2400" dirty="0">
                <a:solidFill>
                  <a:schemeClr val="tx2"/>
                </a:solidFill>
              </a:rPr>
              <a:t> на </a:t>
            </a:r>
            <a:r>
              <a:rPr lang="ru-RU" sz="2400" dirty="0" err="1">
                <a:solidFill>
                  <a:schemeClr val="tx2"/>
                </a:solidFill>
              </a:rPr>
              <a:t>суспільство</a:t>
            </a:r>
            <a:r>
              <a:rPr lang="ru-RU" sz="2400" dirty="0">
                <a:solidFill>
                  <a:schemeClr val="tx2"/>
                </a:solidFill>
              </a:rPr>
              <a:t>, державу, </a:t>
            </a:r>
            <a:r>
              <a:rPr lang="ru-RU" sz="2400" dirty="0" err="1">
                <a:solidFill>
                  <a:schemeClr val="tx2"/>
                </a:solidFill>
              </a:rPr>
              <a:t>людину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релігію</a:t>
            </a:r>
            <a:r>
              <a:rPr lang="ru-RU" sz="2400" dirty="0">
                <a:solidFill>
                  <a:schemeClr val="tx2"/>
                </a:solidFill>
              </a:rPr>
              <a:t>;</a:t>
            </a:r>
          </a:p>
          <a:p>
            <a:r>
              <a:rPr lang="ru-RU" sz="2400" dirty="0">
                <a:solidFill>
                  <a:schemeClr val="tx2"/>
                </a:solidFill>
              </a:rPr>
              <a:t>2) </a:t>
            </a:r>
            <a:r>
              <a:rPr lang="ru-RU" sz="2400" b="1" dirty="0" err="1">
                <a:solidFill>
                  <a:schemeClr val="tx2"/>
                </a:solidFill>
              </a:rPr>
              <a:t>етап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становлення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вітчизняної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академічної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соціології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(60-ті </a:t>
            </a:r>
            <a:r>
              <a:rPr lang="ru-RU" sz="2400" dirty="0" err="1">
                <a:solidFill>
                  <a:schemeClr val="tx2"/>
                </a:solidFill>
              </a:rPr>
              <a:t>рр</a:t>
            </a:r>
            <a:r>
              <a:rPr lang="ru-RU" sz="2400" dirty="0">
                <a:solidFill>
                  <a:schemeClr val="tx2"/>
                </a:solidFill>
              </a:rPr>
              <a:t>. </a:t>
            </a:r>
            <a:r>
              <a:rPr lang="en-US" sz="2400" dirty="0">
                <a:solidFill>
                  <a:schemeClr val="tx2"/>
                </a:solidFill>
              </a:rPr>
              <a:t>XIX </a:t>
            </a:r>
            <a:r>
              <a:rPr lang="ru-RU" sz="2400" dirty="0">
                <a:solidFill>
                  <a:schemeClr val="tx2"/>
                </a:solidFill>
              </a:rPr>
              <a:t>ст. – 20-ті </a:t>
            </a:r>
            <a:r>
              <a:rPr lang="ru-RU" sz="2400" dirty="0" err="1">
                <a:solidFill>
                  <a:schemeClr val="tx2"/>
                </a:solidFill>
              </a:rPr>
              <a:t>рр</a:t>
            </a:r>
            <a:r>
              <a:rPr lang="ru-RU" sz="2400" dirty="0">
                <a:solidFill>
                  <a:schemeClr val="tx2"/>
                </a:solidFill>
              </a:rPr>
              <a:t>. </a:t>
            </a:r>
            <a:r>
              <a:rPr lang="en-US" sz="2400" dirty="0">
                <a:solidFill>
                  <a:schemeClr val="tx2"/>
                </a:solidFill>
              </a:rPr>
              <a:t>XX </a:t>
            </a:r>
            <a:r>
              <a:rPr lang="ru-RU" sz="2400" dirty="0">
                <a:solidFill>
                  <a:schemeClr val="tx2"/>
                </a:solidFill>
              </a:rPr>
              <a:t>ст.) </a:t>
            </a:r>
            <a:r>
              <a:rPr lang="ru-RU" sz="2400" dirty="0" err="1">
                <a:solidFill>
                  <a:schemeClr val="tx2"/>
                </a:solidFill>
              </a:rPr>
              <a:t>пов'язаний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із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виникненням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соціології</a:t>
            </a:r>
            <a:r>
              <a:rPr lang="ru-RU" sz="2400" dirty="0">
                <a:solidFill>
                  <a:schemeClr val="tx2"/>
                </a:solidFill>
              </a:rPr>
              <a:t> та </a:t>
            </a:r>
            <a:r>
              <a:rPr lang="ru-RU" sz="2400" dirty="0" err="1">
                <a:solidFill>
                  <a:schemeClr val="tx2"/>
                </a:solidFill>
              </a:rPr>
              <a:t>використанняим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її</a:t>
            </a:r>
            <a:r>
              <a:rPr lang="ru-RU" sz="2400" dirty="0">
                <a:solidFill>
                  <a:schemeClr val="tx2"/>
                </a:solidFill>
              </a:rPr>
              <a:t> для </a:t>
            </a:r>
            <a:r>
              <a:rPr lang="ru-RU" sz="2400" dirty="0" err="1">
                <a:solidFill>
                  <a:schemeClr val="tx2"/>
                </a:solidFill>
              </a:rPr>
              <a:t>вивчення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українського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суспільства</a:t>
            </a:r>
            <a:r>
              <a:rPr lang="ru-RU" sz="2400" dirty="0">
                <a:solidFill>
                  <a:schemeClr val="tx2"/>
                </a:solidFill>
              </a:rPr>
              <a:t>. </a:t>
            </a:r>
          </a:p>
          <a:p>
            <a:r>
              <a:rPr lang="ru-RU" sz="2400" dirty="0">
                <a:solidFill>
                  <a:schemeClr val="tx2"/>
                </a:solidFill>
              </a:rPr>
              <a:t>3) </a:t>
            </a:r>
            <a:r>
              <a:rPr lang="ru-RU" sz="2400" b="1" dirty="0" err="1">
                <a:solidFill>
                  <a:schemeClr val="tx2"/>
                </a:solidFill>
              </a:rPr>
              <a:t>етап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занепаду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вітчизняної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соціології</a:t>
            </a:r>
            <a:r>
              <a:rPr lang="ru-RU" sz="2400" dirty="0">
                <a:solidFill>
                  <a:schemeClr val="tx2"/>
                </a:solidFill>
              </a:rPr>
              <a:t> (з 20-их до 60-их </a:t>
            </a:r>
            <a:r>
              <a:rPr lang="ru-RU" sz="2400" dirty="0" err="1">
                <a:solidFill>
                  <a:schemeClr val="tx2"/>
                </a:solidFill>
              </a:rPr>
              <a:t>рр</a:t>
            </a:r>
            <a:r>
              <a:rPr lang="ru-RU" sz="2400" dirty="0">
                <a:solidFill>
                  <a:schemeClr val="tx2"/>
                </a:solidFill>
              </a:rPr>
              <a:t>. </a:t>
            </a:r>
            <a:r>
              <a:rPr lang="en-US" sz="2400" dirty="0">
                <a:solidFill>
                  <a:schemeClr val="tx2"/>
                </a:solidFill>
              </a:rPr>
              <a:t>XX </a:t>
            </a:r>
            <a:r>
              <a:rPr lang="ru-RU" sz="2400" dirty="0">
                <a:solidFill>
                  <a:schemeClr val="tx2"/>
                </a:solidFill>
              </a:rPr>
              <a:t>ст.) </a:t>
            </a:r>
            <a:r>
              <a:rPr lang="ru-RU" sz="2400" dirty="0" err="1">
                <a:solidFill>
                  <a:schemeClr val="tx2"/>
                </a:solidFill>
              </a:rPr>
              <a:t>діяльність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соціологічних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студій</a:t>
            </a:r>
            <a:r>
              <a:rPr lang="ru-RU" sz="2400" dirty="0">
                <a:solidFill>
                  <a:schemeClr val="tx2"/>
                </a:solidFill>
              </a:rPr>
              <a:t> в СРСР та </a:t>
            </a:r>
            <a:r>
              <a:rPr lang="ru-RU" sz="2400" dirty="0" err="1">
                <a:solidFill>
                  <a:schemeClr val="tx2"/>
                </a:solidFill>
              </a:rPr>
              <a:t>українських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соціологів</a:t>
            </a:r>
            <a:r>
              <a:rPr lang="ru-RU" sz="2400" dirty="0">
                <a:solidFill>
                  <a:schemeClr val="tx2"/>
                </a:solidFill>
              </a:rPr>
              <a:t> в </a:t>
            </a:r>
            <a:r>
              <a:rPr lang="ru-RU" sz="2400" dirty="0" err="1">
                <a:solidFill>
                  <a:schemeClr val="tx2"/>
                </a:solidFill>
              </a:rPr>
              <a:t>еміграції</a:t>
            </a:r>
            <a:r>
              <a:rPr lang="ru-RU" sz="2400" dirty="0">
                <a:solidFill>
                  <a:schemeClr val="tx2"/>
                </a:solidFill>
              </a:rPr>
              <a:t>;</a:t>
            </a:r>
          </a:p>
          <a:p>
            <a:r>
              <a:rPr lang="ru-RU" sz="2400" dirty="0">
                <a:solidFill>
                  <a:schemeClr val="tx2"/>
                </a:solidFill>
              </a:rPr>
              <a:t>4) </a:t>
            </a:r>
            <a:r>
              <a:rPr lang="ru-RU" sz="2400" b="1" dirty="0" err="1">
                <a:solidFill>
                  <a:schemeClr val="tx2"/>
                </a:solidFill>
              </a:rPr>
              <a:t>сучасний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етан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розвитку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української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b="1" dirty="0" err="1">
                <a:solidFill>
                  <a:schemeClr val="tx2"/>
                </a:solidFill>
              </a:rPr>
              <a:t>соціології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(з 60-х </a:t>
            </a:r>
            <a:r>
              <a:rPr lang="ru-RU" sz="2400" dirty="0" err="1">
                <a:solidFill>
                  <a:schemeClr val="tx2"/>
                </a:solidFill>
              </a:rPr>
              <a:t>рр</a:t>
            </a:r>
            <a:r>
              <a:rPr lang="ru-RU" sz="2400" dirty="0">
                <a:solidFill>
                  <a:schemeClr val="tx2"/>
                </a:solidFill>
              </a:rPr>
              <a:t>. </a:t>
            </a:r>
            <a:r>
              <a:rPr lang="en-US" sz="2400" dirty="0">
                <a:solidFill>
                  <a:schemeClr val="tx2"/>
                </a:solidFill>
              </a:rPr>
              <a:t>XX </a:t>
            </a:r>
            <a:r>
              <a:rPr lang="ru-RU" sz="2400" dirty="0">
                <a:solidFill>
                  <a:schemeClr val="tx2"/>
                </a:solidFill>
              </a:rPr>
              <a:t>ст.) </a:t>
            </a:r>
            <a:r>
              <a:rPr lang="ru-RU" sz="2400" dirty="0" err="1">
                <a:solidFill>
                  <a:schemeClr val="tx2"/>
                </a:solidFill>
              </a:rPr>
              <a:t>характеризується</a:t>
            </a:r>
            <a:r>
              <a:rPr lang="ru-RU" sz="2400" dirty="0">
                <a:solidFill>
                  <a:schemeClr val="tx2"/>
                </a:solidFill>
              </a:rPr>
              <a:t> початком </a:t>
            </a:r>
            <a:r>
              <a:rPr lang="ru-RU" sz="2400" dirty="0" err="1">
                <a:solidFill>
                  <a:schemeClr val="tx2"/>
                </a:solidFill>
              </a:rPr>
              <a:t>відродження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цієї</a:t>
            </a:r>
            <a:r>
              <a:rPr lang="ru-RU" sz="2400" dirty="0">
                <a:solidFill>
                  <a:schemeClr val="tx2"/>
                </a:solidFill>
              </a:rPr>
              <a:t> науки, </a:t>
            </a:r>
            <a:r>
              <a:rPr lang="ru-RU" sz="2400" dirty="0" err="1">
                <a:solidFill>
                  <a:schemeClr val="tx2"/>
                </a:solidFill>
              </a:rPr>
              <a:t>спочатку</a:t>
            </a:r>
            <a:r>
              <a:rPr lang="ru-RU" sz="2400" dirty="0">
                <a:solidFill>
                  <a:schemeClr val="tx2"/>
                </a:solidFill>
              </a:rPr>
              <a:t> у </a:t>
            </a:r>
            <a:r>
              <a:rPr lang="ru-RU" sz="2400" dirty="0" err="1">
                <a:solidFill>
                  <a:schemeClr val="tx2"/>
                </a:solidFill>
              </a:rPr>
              <a:t>вигляді</a:t>
            </a:r>
            <a:r>
              <a:rPr lang="ru-RU" sz="2400" dirty="0">
                <a:solidFill>
                  <a:schemeClr val="tx2"/>
                </a:solidFill>
              </a:rPr>
              <a:t> конкретно-</a:t>
            </a:r>
            <a:r>
              <a:rPr lang="ru-RU" sz="2400" dirty="0" err="1">
                <a:solidFill>
                  <a:schemeClr val="tx2"/>
                </a:solidFill>
              </a:rPr>
              <a:t>соціологічних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досліджень</a:t>
            </a:r>
            <a:r>
              <a:rPr lang="ru-RU" sz="2400" dirty="0">
                <a:solidFill>
                  <a:schemeClr val="tx2"/>
                </a:solidFill>
              </a:rPr>
              <a:t>, а з </a:t>
            </a:r>
            <a:r>
              <a:rPr lang="ru-RU" sz="2400" dirty="0" err="1">
                <a:solidFill>
                  <a:schemeClr val="tx2"/>
                </a:solidFill>
              </a:rPr>
              <a:t>кінця</a:t>
            </a:r>
            <a:r>
              <a:rPr lang="ru-RU" sz="2400" dirty="0">
                <a:solidFill>
                  <a:schemeClr val="tx2"/>
                </a:solidFill>
              </a:rPr>
              <a:t> 80-х </a:t>
            </a:r>
            <a:r>
              <a:rPr lang="ru-RU" sz="2400" dirty="0" err="1">
                <a:solidFill>
                  <a:schemeClr val="tx2"/>
                </a:solidFill>
              </a:rPr>
              <a:t>рр</a:t>
            </a:r>
            <a:r>
              <a:rPr lang="ru-RU" sz="2400" dirty="0">
                <a:solidFill>
                  <a:schemeClr val="tx2"/>
                </a:solidFill>
              </a:rPr>
              <a:t>. як </a:t>
            </a:r>
            <a:r>
              <a:rPr lang="ru-RU" sz="2400" dirty="0" err="1">
                <a:solidFill>
                  <a:schemeClr val="tx2"/>
                </a:solidFill>
              </a:rPr>
              <a:t>самостійної</a:t>
            </a:r>
            <a:r>
              <a:rPr lang="ru-RU" sz="2400" dirty="0">
                <a:solidFill>
                  <a:schemeClr val="tx2"/>
                </a:solidFill>
              </a:rPr>
              <a:t> науки.</a:t>
            </a:r>
          </a:p>
          <a:p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>
                <a:solidFill>
                  <a:schemeClr val="tx2"/>
                </a:solidFill>
              </a:rPr>
              <a:t>Функції</a:t>
            </a:r>
            <a:r>
              <a:rPr lang="ru-RU" sz="3200" b="1" dirty="0">
                <a:solidFill>
                  <a:schemeClr val="tx2"/>
                </a:solidFill>
              </a:rPr>
              <a:t> </a:t>
            </a:r>
            <a:r>
              <a:rPr lang="ru-RU" sz="3200" b="1" dirty="0" err="1">
                <a:solidFill>
                  <a:schemeClr val="tx2"/>
                </a:solidFill>
              </a:rPr>
              <a:t>кримінології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200" dirty="0">
                <a:solidFill>
                  <a:schemeClr val="tx2"/>
                </a:solidFill>
              </a:rPr>
              <a:t>1) </a:t>
            </a:r>
            <a:r>
              <a:rPr lang="ru-RU" sz="3200" b="1" dirty="0" err="1">
                <a:solidFill>
                  <a:schemeClr val="tx2"/>
                </a:solidFill>
              </a:rPr>
              <a:t>Описова</a:t>
            </a:r>
            <a:r>
              <a:rPr lang="ru-RU" sz="3200" b="1" dirty="0">
                <a:solidFill>
                  <a:schemeClr val="tx2"/>
                </a:solidFill>
              </a:rPr>
              <a:t> </a:t>
            </a:r>
            <a:r>
              <a:rPr lang="ru-RU" sz="3200" b="1" dirty="0" err="1">
                <a:solidFill>
                  <a:schemeClr val="tx2"/>
                </a:solidFill>
              </a:rPr>
              <a:t>функція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полягає</a:t>
            </a:r>
            <a:r>
              <a:rPr lang="ru-RU" sz="3200" dirty="0">
                <a:solidFill>
                  <a:schemeClr val="tx2"/>
                </a:solidFill>
              </a:rPr>
              <a:t> у </a:t>
            </a:r>
            <a:r>
              <a:rPr lang="ru-RU" sz="3200" dirty="0" err="1">
                <a:solidFill>
                  <a:schemeClr val="tx2"/>
                </a:solidFill>
              </a:rPr>
              <a:t>виявленні</a:t>
            </a:r>
            <a:r>
              <a:rPr lang="ru-RU" sz="3200" dirty="0">
                <a:solidFill>
                  <a:schemeClr val="tx2"/>
                </a:solidFill>
              </a:rPr>
              <a:t>, </a:t>
            </a:r>
            <a:r>
              <a:rPr lang="ru-RU" sz="3200" dirty="0" err="1">
                <a:solidFill>
                  <a:schemeClr val="tx2"/>
                </a:solidFill>
              </a:rPr>
              <a:t>відображенні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визначених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фактів</a:t>
            </a:r>
            <a:r>
              <a:rPr lang="ru-RU" sz="3200" dirty="0">
                <a:solidFill>
                  <a:schemeClr val="tx2"/>
                </a:solidFill>
              </a:rPr>
              <a:t>, </a:t>
            </a:r>
            <a:r>
              <a:rPr lang="ru-RU" sz="3200" dirty="0" err="1">
                <a:solidFill>
                  <a:schemeClr val="tx2"/>
                </a:solidFill>
              </a:rPr>
              <a:t>соціальної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дійсності</a:t>
            </a:r>
            <a:r>
              <a:rPr lang="ru-RU" sz="3200" dirty="0">
                <a:solidFill>
                  <a:schemeClr val="tx2"/>
                </a:solidFill>
              </a:rPr>
              <a:t>, </a:t>
            </a:r>
            <a:r>
              <a:rPr lang="ru-RU" sz="3200" dirty="0" err="1">
                <a:solidFill>
                  <a:schemeClr val="tx2"/>
                </a:solidFill>
              </a:rPr>
              <a:t>котрі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пов’язані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зі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злочинністю</a:t>
            </a:r>
            <a:r>
              <a:rPr lang="ru-RU" sz="3200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2"/>
                </a:solidFill>
              </a:rPr>
              <a:t>2) </a:t>
            </a:r>
            <a:r>
              <a:rPr lang="ru-RU" sz="3200" b="1" dirty="0" err="1">
                <a:solidFill>
                  <a:schemeClr val="tx2"/>
                </a:solidFill>
              </a:rPr>
              <a:t>Пояснювальна</a:t>
            </a:r>
            <a:r>
              <a:rPr lang="ru-RU" sz="3200" b="1" dirty="0">
                <a:solidFill>
                  <a:schemeClr val="tx2"/>
                </a:solidFill>
              </a:rPr>
              <a:t> </a:t>
            </a:r>
            <a:r>
              <a:rPr lang="ru-RU" sz="3200" b="1" dirty="0" err="1">
                <a:solidFill>
                  <a:schemeClr val="tx2"/>
                </a:solidFill>
              </a:rPr>
              <a:t>функція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розкриває</a:t>
            </a:r>
            <a:r>
              <a:rPr lang="ru-RU" sz="3200" dirty="0">
                <a:solidFill>
                  <a:schemeClr val="tx2"/>
                </a:solidFill>
              </a:rPr>
              <a:t> на </a:t>
            </a:r>
            <a:r>
              <a:rPr lang="ru-RU" sz="3200" dirty="0" err="1">
                <a:solidFill>
                  <a:schemeClr val="tx2"/>
                </a:solidFill>
              </a:rPr>
              <a:t>підставі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емпіричних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даних</a:t>
            </a:r>
            <a:r>
              <a:rPr lang="ru-RU" sz="3200" dirty="0">
                <a:solidFill>
                  <a:schemeClr val="tx2"/>
                </a:solidFill>
              </a:rPr>
              <a:t> і </a:t>
            </a:r>
            <a:r>
              <a:rPr lang="ru-RU" sz="3200" dirty="0" err="1">
                <a:solidFill>
                  <a:schemeClr val="tx2"/>
                </a:solidFill>
              </a:rPr>
              <a:t>теоретичних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положень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сутність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досліджуваних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об’єктів</a:t>
            </a:r>
            <a:r>
              <a:rPr lang="ru-RU" sz="3200" dirty="0">
                <a:solidFill>
                  <a:schemeClr val="tx2"/>
                </a:solidFill>
              </a:rPr>
              <a:t>, </a:t>
            </a:r>
            <a:r>
              <a:rPr lang="ru-RU" sz="3200" dirty="0" err="1">
                <a:solidFill>
                  <a:schemeClr val="tx2"/>
                </a:solidFill>
              </a:rPr>
              <a:t>дає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їм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наукове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роз’яснення</a:t>
            </a:r>
            <a:r>
              <a:rPr lang="ru-RU" sz="3200" dirty="0">
                <a:solidFill>
                  <a:schemeClr val="tx2"/>
                </a:solidFill>
              </a:rPr>
              <a:t> (</a:t>
            </a:r>
            <a:r>
              <a:rPr lang="ru-RU" sz="3200" dirty="0" err="1">
                <a:solidFill>
                  <a:schemeClr val="tx2"/>
                </a:solidFill>
              </a:rPr>
              <a:t>закономірності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злочинності</a:t>
            </a:r>
            <a:r>
              <a:rPr lang="ru-RU" sz="3200" dirty="0">
                <a:solidFill>
                  <a:schemeClr val="tx2"/>
                </a:solidFill>
              </a:rPr>
              <a:t>, </a:t>
            </a:r>
            <a:r>
              <a:rPr lang="ru-RU" sz="3200" dirty="0" err="1">
                <a:solidFill>
                  <a:schemeClr val="tx2"/>
                </a:solidFill>
              </a:rPr>
              <a:t>дію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її</a:t>
            </a:r>
            <a:r>
              <a:rPr lang="ru-RU" sz="3200" dirty="0">
                <a:solidFill>
                  <a:schemeClr val="tx2"/>
                </a:solidFill>
              </a:rPr>
              <a:t> причин, </a:t>
            </a:r>
            <a:r>
              <a:rPr lang="ru-RU" sz="3200" dirty="0" err="1">
                <a:solidFill>
                  <a:schemeClr val="tx2"/>
                </a:solidFill>
              </a:rPr>
              <a:t>формування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особистості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злочинця</a:t>
            </a:r>
            <a:r>
              <a:rPr lang="ru-RU" sz="3200" dirty="0">
                <a:solidFill>
                  <a:schemeClr val="tx2"/>
                </a:solidFill>
              </a:rPr>
              <a:t>, </a:t>
            </a:r>
            <a:r>
              <a:rPr lang="ru-RU" sz="3200" dirty="0" err="1">
                <a:solidFill>
                  <a:schemeClr val="tx2"/>
                </a:solidFill>
              </a:rPr>
              <a:t>функціонування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системи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попередження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злочинності</a:t>
            </a:r>
            <a:r>
              <a:rPr lang="ru-RU" sz="3200" dirty="0">
                <a:solidFill>
                  <a:schemeClr val="tx2"/>
                </a:solidFill>
              </a:rPr>
              <a:t>).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2"/>
                </a:solidFill>
              </a:rPr>
              <a:t>3) </a:t>
            </a:r>
            <a:r>
              <a:rPr lang="ru-RU" sz="3200" b="1" dirty="0" err="1">
                <a:solidFill>
                  <a:schemeClr val="tx2"/>
                </a:solidFill>
              </a:rPr>
              <a:t>Прогностична</a:t>
            </a:r>
            <a:r>
              <a:rPr lang="ru-RU" sz="3200" b="1" dirty="0">
                <a:solidFill>
                  <a:schemeClr val="tx2"/>
                </a:solidFill>
              </a:rPr>
              <a:t> </a:t>
            </a:r>
            <a:r>
              <a:rPr lang="ru-RU" sz="3200" b="1" dirty="0" err="1">
                <a:solidFill>
                  <a:schemeClr val="tx2"/>
                </a:solidFill>
              </a:rPr>
              <a:t>функція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полягає</a:t>
            </a:r>
            <a:r>
              <a:rPr lang="ru-RU" sz="3200" dirty="0">
                <a:solidFill>
                  <a:schemeClr val="tx2"/>
                </a:solidFill>
              </a:rPr>
              <a:t> в тому, </a:t>
            </a:r>
            <a:r>
              <a:rPr lang="ru-RU" sz="3200" dirty="0" err="1">
                <a:solidFill>
                  <a:schemeClr val="tx2"/>
                </a:solidFill>
              </a:rPr>
              <a:t>що</a:t>
            </a:r>
            <a:r>
              <a:rPr lang="ru-RU" sz="3200" dirty="0">
                <a:solidFill>
                  <a:schemeClr val="tx2"/>
                </a:solidFill>
              </a:rPr>
              <a:t>, </a:t>
            </a:r>
            <a:r>
              <a:rPr lang="ru-RU" sz="3200" dirty="0" err="1">
                <a:solidFill>
                  <a:schemeClr val="tx2"/>
                </a:solidFill>
              </a:rPr>
              <a:t>вивчаючи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тенденції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зміни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кримінологічно-соціальних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процесів</a:t>
            </a:r>
            <a:r>
              <a:rPr lang="ru-RU" sz="3200" dirty="0">
                <a:solidFill>
                  <a:schemeClr val="tx2"/>
                </a:solidFill>
              </a:rPr>
              <a:t> та </a:t>
            </a:r>
            <a:r>
              <a:rPr lang="ru-RU" sz="3200" dirty="0" err="1">
                <a:solidFill>
                  <a:schemeClr val="tx2"/>
                </a:solidFill>
              </a:rPr>
              <a:t>явищ</a:t>
            </a:r>
            <a:r>
              <a:rPr lang="ru-RU" sz="3200" dirty="0">
                <a:solidFill>
                  <a:schemeClr val="tx2"/>
                </a:solidFill>
              </a:rPr>
              <a:t>, вона </a:t>
            </a:r>
            <a:r>
              <a:rPr lang="ru-RU" sz="3200" dirty="0" err="1">
                <a:solidFill>
                  <a:schemeClr val="tx2"/>
                </a:solidFill>
              </a:rPr>
              <a:t>прогнозує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їх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майбутній</a:t>
            </a:r>
            <a:r>
              <a:rPr lang="ru-RU" sz="3200" dirty="0">
                <a:solidFill>
                  <a:schemeClr val="tx2"/>
                </a:solidFill>
              </a:rPr>
              <a:t> стан і </a:t>
            </a:r>
            <a:r>
              <a:rPr lang="ru-RU" sz="3200" dirty="0" err="1">
                <a:solidFill>
                  <a:schemeClr val="tx2"/>
                </a:solidFill>
              </a:rPr>
              <a:t>розвиток</a:t>
            </a:r>
            <a:r>
              <a:rPr lang="ru-RU" sz="32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2"/>
                </a:solidFill>
              </a:rPr>
              <a:t>4) </a:t>
            </a:r>
            <a:r>
              <a:rPr lang="ru-RU" sz="3200" b="1" dirty="0">
                <a:solidFill>
                  <a:schemeClr val="tx2"/>
                </a:solidFill>
              </a:rPr>
              <a:t>Практично-</a:t>
            </a:r>
            <a:r>
              <a:rPr lang="ru-RU" sz="3200" b="1" dirty="0" err="1">
                <a:solidFill>
                  <a:schemeClr val="tx2"/>
                </a:solidFill>
              </a:rPr>
              <a:t>перетворювальна</a:t>
            </a:r>
            <a:r>
              <a:rPr lang="ru-RU" sz="3200" b="1" dirty="0">
                <a:solidFill>
                  <a:schemeClr val="tx2"/>
                </a:solidFill>
              </a:rPr>
              <a:t> </a:t>
            </a:r>
            <a:r>
              <a:rPr lang="ru-RU" sz="3200" b="1" dirty="0" err="1">
                <a:solidFill>
                  <a:schemeClr val="tx2"/>
                </a:solidFill>
              </a:rPr>
              <a:t>функція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кримінології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полягає</a:t>
            </a:r>
            <a:r>
              <a:rPr lang="ru-RU" sz="3200" dirty="0">
                <a:solidFill>
                  <a:schemeClr val="tx2"/>
                </a:solidFill>
              </a:rPr>
              <a:t> в тому, </a:t>
            </a:r>
            <a:r>
              <a:rPr lang="ru-RU" sz="3200" dirty="0" err="1">
                <a:solidFill>
                  <a:schemeClr val="tx2"/>
                </a:solidFill>
              </a:rPr>
              <a:t>що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кримінологічний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опис</a:t>
            </a:r>
            <a:r>
              <a:rPr lang="ru-RU" sz="3200" dirty="0">
                <a:solidFill>
                  <a:schemeClr val="tx2"/>
                </a:solidFill>
              </a:rPr>
              <a:t>, </a:t>
            </a:r>
            <a:r>
              <a:rPr lang="ru-RU" sz="3200" dirty="0" err="1">
                <a:solidFill>
                  <a:schemeClr val="tx2"/>
                </a:solidFill>
              </a:rPr>
              <a:t>пояснення</a:t>
            </a:r>
            <a:r>
              <a:rPr lang="ru-RU" sz="3200" dirty="0">
                <a:solidFill>
                  <a:schemeClr val="tx2"/>
                </a:solidFill>
              </a:rPr>
              <a:t>, прогноз, </a:t>
            </a:r>
            <a:r>
              <a:rPr lang="ru-RU" sz="3200" dirty="0" err="1">
                <a:solidFill>
                  <a:schemeClr val="tx2"/>
                </a:solidFill>
              </a:rPr>
              <a:t>передбачення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мають</a:t>
            </a:r>
            <a:r>
              <a:rPr lang="ru-RU" sz="3200" dirty="0">
                <a:solidFill>
                  <a:schemeClr val="tx2"/>
                </a:solidFill>
              </a:rPr>
              <a:t> бути </a:t>
            </a:r>
            <a:r>
              <a:rPr lang="ru-RU" sz="3200" dirty="0" err="1">
                <a:solidFill>
                  <a:schemeClr val="tx2"/>
                </a:solidFill>
              </a:rPr>
              <a:t>підпорядковані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інтересам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науково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обґрунтованого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управління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соціальними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процесами</a:t>
            </a:r>
            <a:r>
              <a:rPr lang="ru-RU" sz="3200" dirty="0">
                <a:solidFill>
                  <a:schemeClr val="tx2"/>
                </a:solidFill>
              </a:rPr>
              <a:t>, </a:t>
            </a:r>
            <a:r>
              <a:rPr lang="ru-RU" sz="3200" dirty="0" err="1">
                <a:solidFill>
                  <a:schemeClr val="tx2"/>
                </a:solidFill>
              </a:rPr>
              <a:t>пов’язаними</a:t>
            </a:r>
            <a:r>
              <a:rPr lang="ru-RU" sz="3200" dirty="0">
                <a:solidFill>
                  <a:schemeClr val="tx2"/>
                </a:solidFill>
              </a:rPr>
              <a:t> з </a:t>
            </a:r>
            <a:r>
              <a:rPr lang="ru-RU" sz="3200" dirty="0" err="1">
                <a:solidFill>
                  <a:schemeClr val="tx2"/>
                </a:solidFill>
              </a:rPr>
              <a:t>попередженням</a:t>
            </a:r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err="1">
                <a:solidFill>
                  <a:schemeClr val="tx2"/>
                </a:solidFill>
              </a:rPr>
              <a:t>злочинності</a:t>
            </a:r>
            <a:r>
              <a:rPr lang="ru-RU" sz="3200" dirty="0">
                <a:solidFill>
                  <a:schemeClr val="tx2"/>
                </a:solidFill>
              </a:rPr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>
                <a:solidFill>
                  <a:schemeClr val="tx2"/>
                </a:solidFill>
              </a:rPr>
              <a:t>Кількісні</a:t>
            </a:r>
            <a:r>
              <a:rPr lang="ru-RU" sz="3600" b="1" dirty="0">
                <a:solidFill>
                  <a:schemeClr val="tx2"/>
                </a:solidFill>
              </a:rPr>
              <a:t> та </a:t>
            </a:r>
            <a:r>
              <a:rPr lang="ru-RU" sz="3600" b="1" dirty="0" err="1">
                <a:solidFill>
                  <a:schemeClr val="tx2"/>
                </a:solidFill>
              </a:rPr>
              <a:t>якісні</a:t>
            </a:r>
            <a:r>
              <a:rPr lang="ru-RU" sz="3600" b="1" dirty="0">
                <a:solidFill>
                  <a:schemeClr val="tx2"/>
                </a:solidFill>
              </a:rPr>
              <a:t> </a:t>
            </a:r>
            <a:r>
              <a:rPr lang="ru-RU" sz="3600" b="1" dirty="0" err="1">
                <a:solidFill>
                  <a:schemeClr val="tx2"/>
                </a:solidFill>
              </a:rPr>
              <a:t>показники</a:t>
            </a:r>
            <a:r>
              <a:rPr lang="ru-RU" sz="3600" b="1" dirty="0">
                <a:solidFill>
                  <a:schemeClr val="tx2"/>
                </a:solidFill>
              </a:rPr>
              <a:t> </a:t>
            </a:r>
            <a:r>
              <a:rPr lang="ru-RU" sz="3600" b="1" dirty="0" err="1">
                <a:solidFill>
                  <a:schemeClr val="tx2"/>
                </a:solidFill>
              </a:rPr>
              <a:t>злочинності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C1F07F3-AB79-E45C-32F4-7431A5A36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b="1" dirty="0"/>
              <a:t>Стан </a:t>
            </a:r>
            <a:r>
              <a:rPr lang="ru-RU" sz="3200" b="1" dirty="0" err="1"/>
              <a:t>злочинності</a:t>
            </a:r>
            <a:r>
              <a:rPr lang="ru-RU" sz="3200" b="1" dirty="0"/>
              <a:t> </a:t>
            </a:r>
            <a:r>
              <a:rPr lang="ru-RU" sz="3200" dirty="0" err="1"/>
              <a:t>розуміється</a:t>
            </a:r>
            <a:r>
              <a:rPr lang="ru-RU" sz="3200" dirty="0"/>
              <a:t> як вся </a:t>
            </a:r>
            <a:r>
              <a:rPr lang="ru-RU" sz="3200" dirty="0" err="1"/>
              <a:t>сукупність</a:t>
            </a:r>
            <a:r>
              <a:rPr lang="ru-RU" sz="3200" dirty="0"/>
              <a:t> </a:t>
            </a:r>
            <a:r>
              <a:rPr lang="ru-RU" sz="3200" dirty="0" err="1"/>
              <a:t>її</a:t>
            </a:r>
            <a:r>
              <a:rPr lang="ru-RU" sz="3200" dirty="0"/>
              <a:t> </a:t>
            </a:r>
            <a:r>
              <a:rPr lang="ru-RU" sz="3200" dirty="0" err="1"/>
              <a:t>кількісно-якісних</a:t>
            </a:r>
            <a:r>
              <a:rPr lang="ru-RU" sz="3200" dirty="0"/>
              <a:t> </a:t>
            </a:r>
            <a:r>
              <a:rPr lang="ru-RU" sz="3200" dirty="0" err="1"/>
              <a:t>показників</a:t>
            </a:r>
            <a:r>
              <a:rPr lang="ru-RU" sz="3200" dirty="0"/>
              <a:t>.</a:t>
            </a:r>
          </a:p>
          <a:p>
            <a:pPr marL="0" indent="0">
              <a:buNone/>
            </a:pPr>
            <a:r>
              <a:rPr lang="ru-RU" sz="3200" b="1" dirty="0" err="1"/>
              <a:t>Рівень</a:t>
            </a:r>
            <a:r>
              <a:rPr lang="ru-RU" sz="3200" b="1" dirty="0"/>
              <a:t> </a:t>
            </a:r>
            <a:r>
              <a:rPr lang="ru-RU" sz="3200" b="1" dirty="0" err="1"/>
              <a:t>злочинності</a:t>
            </a:r>
            <a:r>
              <a:rPr lang="ru-RU" sz="3200" dirty="0"/>
              <a:t> -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відношення</a:t>
            </a:r>
            <a:r>
              <a:rPr lang="ru-RU" sz="3200" dirty="0"/>
              <a:t> числа </a:t>
            </a:r>
            <a:r>
              <a:rPr lang="ru-RU" sz="3200" dirty="0" err="1"/>
              <a:t>зареєстрованих</a:t>
            </a:r>
            <a:r>
              <a:rPr lang="ru-RU" sz="3200" dirty="0"/>
              <a:t> </a:t>
            </a:r>
            <a:r>
              <a:rPr lang="ru-RU" sz="3200" dirty="0" err="1"/>
              <a:t>злочинів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осіб</a:t>
            </a:r>
            <a:r>
              <a:rPr lang="ru-RU" sz="3200" dirty="0"/>
              <a:t>, </a:t>
            </a:r>
            <a:r>
              <a:rPr lang="ru-RU" sz="3200" dirty="0" err="1"/>
              <a:t>їх</a:t>
            </a:r>
            <a:r>
              <a:rPr lang="ru-RU" sz="3200" dirty="0"/>
              <a:t> вчинили, до </a:t>
            </a:r>
            <a:r>
              <a:rPr lang="ru-RU" sz="3200" dirty="0" err="1"/>
              <a:t>кількості</a:t>
            </a:r>
            <a:r>
              <a:rPr lang="ru-RU" sz="3200" dirty="0"/>
              <a:t> </a:t>
            </a:r>
            <a:r>
              <a:rPr lang="ru-RU" sz="3200" dirty="0" err="1"/>
              <a:t>населення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проживає</a:t>
            </a:r>
            <a:r>
              <a:rPr lang="ru-RU" sz="3200" dirty="0"/>
              <a:t> на </a:t>
            </a:r>
            <a:r>
              <a:rPr lang="ru-RU" sz="3200" dirty="0" err="1"/>
              <a:t>певній</a:t>
            </a:r>
            <a:r>
              <a:rPr lang="ru-RU" sz="3200" dirty="0"/>
              <a:t> </a:t>
            </a:r>
            <a:r>
              <a:rPr lang="ru-RU" sz="3200" dirty="0" err="1"/>
              <a:t>території</a:t>
            </a:r>
            <a:r>
              <a:rPr lang="ru-RU" sz="3200" dirty="0"/>
              <a:t>.</a:t>
            </a:r>
          </a:p>
          <a:p>
            <a:pPr marL="0" indent="0">
              <a:buNone/>
            </a:pPr>
            <a:r>
              <a:rPr lang="ru-RU" sz="3200" b="1" dirty="0"/>
              <a:t>Структура </a:t>
            </a:r>
            <a:r>
              <a:rPr lang="ru-RU" sz="3200" b="1" dirty="0" err="1"/>
              <a:t>злочинності</a:t>
            </a:r>
            <a:r>
              <a:rPr lang="ru-RU" sz="3200" dirty="0"/>
              <a:t> </a:t>
            </a:r>
            <a:r>
              <a:rPr lang="ru-RU" sz="3200" dirty="0" err="1"/>
              <a:t>являє</a:t>
            </a:r>
            <a:r>
              <a:rPr lang="ru-RU" sz="3200" dirty="0"/>
              <a:t> собою </a:t>
            </a:r>
            <a:r>
              <a:rPr lang="ru-RU" sz="3200" dirty="0" err="1"/>
              <a:t>співвідношення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питому вагу </a:t>
            </a:r>
            <a:r>
              <a:rPr lang="ru-RU" sz="3200" dirty="0" err="1"/>
              <a:t>окремих</a:t>
            </a:r>
            <a:r>
              <a:rPr lang="ru-RU" sz="3200" dirty="0"/>
              <a:t> </a:t>
            </a:r>
            <a:r>
              <a:rPr lang="ru-RU" sz="3200" dirty="0" err="1"/>
              <a:t>видів</a:t>
            </a:r>
            <a:r>
              <a:rPr lang="ru-RU" sz="3200" dirty="0"/>
              <a:t> </a:t>
            </a:r>
            <a:r>
              <a:rPr lang="ru-RU" sz="3200" dirty="0" err="1"/>
              <a:t>злочинів</a:t>
            </a:r>
            <a:r>
              <a:rPr lang="ru-RU" sz="3200" dirty="0"/>
              <a:t>, </a:t>
            </a:r>
            <a:r>
              <a:rPr lang="ru-RU" sz="3200" dirty="0" err="1"/>
              <a:t>виділених</a:t>
            </a:r>
            <a:r>
              <a:rPr lang="ru-RU" sz="3200" dirty="0"/>
              <a:t> за </a:t>
            </a:r>
            <a:r>
              <a:rPr lang="ru-RU" sz="3200" dirty="0" err="1"/>
              <a:t>кримінально-правовим</a:t>
            </a:r>
            <a:r>
              <a:rPr lang="ru-RU" sz="3200" dirty="0"/>
              <a:t>, </a:t>
            </a:r>
            <a:r>
              <a:rPr lang="ru-RU" sz="3200" dirty="0" err="1"/>
              <a:t>кримінологічним</a:t>
            </a:r>
            <a:r>
              <a:rPr lang="ru-RU" sz="3200" dirty="0"/>
              <a:t> </a:t>
            </a:r>
            <a:r>
              <a:rPr lang="ru-RU" sz="3200" dirty="0" err="1"/>
              <a:t>чи</a:t>
            </a:r>
            <a:r>
              <a:rPr lang="ru-RU" sz="3200" dirty="0"/>
              <a:t> </a:t>
            </a:r>
            <a:r>
              <a:rPr lang="ru-RU" sz="3200" dirty="0" err="1"/>
              <a:t>змішаним</a:t>
            </a:r>
            <a:r>
              <a:rPr lang="ru-RU" sz="3200" dirty="0"/>
              <a:t> </a:t>
            </a:r>
            <a:r>
              <a:rPr lang="ru-RU" sz="3200" dirty="0" err="1"/>
              <a:t>критерієм</a:t>
            </a:r>
            <a:r>
              <a:rPr lang="ru-RU" sz="3200" dirty="0"/>
              <a:t>. </a:t>
            </a:r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3A1C4B-9117-0224-AEAE-7D27069A1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/>
              <a:t>Кримінологічна характеристика організованої злочинності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BDD68D6-8B2E-D3EA-9D00-565A98A98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4000" dirty="0"/>
              <a:t>1. Поняття організованої злочинності.</a:t>
            </a:r>
          </a:p>
          <a:p>
            <a:pPr marL="0" indent="0">
              <a:buNone/>
            </a:pPr>
            <a:r>
              <a:rPr lang="uk-UA" sz="4000" dirty="0"/>
              <a:t>2. Ознаки організованих злочинних об’єднань.</a:t>
            </a:r>
          </a:p>
          <a:p>
            <a:pPr marL="0" indent="0">
              <a:buNone/>
            </a:pPr>
            <a:r>
              <a:rPr lang="uk-UA" sz="4000" dirty="0"/>
              <a:t>3. Ролі, функції та розподіл обов’язків у організованих злочинних об’єднаннях.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582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Научная литература 16 х 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62_TF03431380" id="{C5372053-071F-4A30-B713-CAC0FBBF8602}" vid="{47BF81C2-3D26-44B6-92D3-BB3940A76306}"/>
    </a:ext>
  </a:extLst>
</a:theme>
</file>

<file path=ppt/theme/theme2.xml><?xml version="1.0" encoding="utf-8"?>
<a:theme xmlns:a="http://schemas.openxmlformats.org/drawingml/2006/main" name="Тема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4873beb7-5857-4685-be1f-d57550cc96cc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Учебная презентация, макет с лентами и полосками (широкоэкранный формат)</Template>
  <TotalTime>0</TotalTime>
  <Words>718</Words>
  <Application>Microsoft Office PowerPoint</Application>
  <PresentationFormat>Широкий екран</PresentationFormat>
  <Paragraphs>62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9" baseType="lpstr">
      <vt:lpstr>Arial</vt:lpstr>
      <vt:lpstr>Euphemia</vt:lpstr>
      <vt:lpstr>Plantagenet Cherokee</vt:lpstr>
      <vt:lpstr>Wingdings</vt:lpstr>
      <vt:lpstr>Научная литература 16 х 9</vt:lpstr>
      <vt:lpstr> </vt:lpstr>
      <vt:lpstr>Поняття кримінології</vt:lpstr>
      <vt:lpstr>Об’єкт і предмет кримінології</vt:lpstr>
      <vt:lpstr>Завдання кримінології</vt:lpstr>
      <vt:lpstr>Основні елементи кримінології</vt:lpstr>
      <vt:lpstr>Завдання кримінології</vt:lpstr>
      <vt:lpstr>Функції кримінології</vt:lpstr>
      <vt:lpstr>Кількісні та якісні показники злочинності</vt:lpstr>
      <vt:lpstr>Кримінологічна характеристика організованої злочинності</vt:lpstr>
      <vt:lpstr>Детермінанти злочинності</vt:lpstr>
      <vt:lpstr>Особистість злочинця як об’єкт кримінологічного дослідження</vt:lpstr>
      <vt:lpstr>Кримінологічна класифікація і типологія злочинців</vt:lpstr>
      <vt:lpstr>Кримінологічне дослідження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2019-12-03T07:10:44Z</dcterms:created>
  <dcterms:modified xsi:type="dcterms:W3CDTF">2025-02-28T17:57:51Z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