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43D1-717F-44F2-964F-39D2191AA0C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B963-C58F-4958-AF05-6C34D7228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8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EB963-C58F-4958-AF05-6C34D7228F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7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EB963-C58F-4958-AF05-6C34D7228F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9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1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0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3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7D7C-5A9B-4D00-BCFC-205A481592EF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4D92-3A06-4606-A360-FD8F0C2A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5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МЕТОДИ ЗВЕДЕННЯ, ГРУПУВАННЯ І ЗОБРАЖЕННЯ СТАТИСТИЧНИХ ДАНИХ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Задачі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8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42504" t="38413" r="27349" b="33970"/>
          <a:stretch/>
        </p:blipFill>
        <p:spPr bwMode="auto">
          <a:xfrm>
            <a:off x="116732" y="365125"/>
            <a:ext cx="5301575" cy="2519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4"/>
          <a:srcRect l="45004" t="22223" r="25405" b="41968"/>
          <a:stretch/>
        </p:blipFill>
        <p:spPr bwMode="auto">
          <a:xfrm>
            <a:off x="5418307" y="2003815"/>
            <a:ext cx="6517531" cy="4620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52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45306" t="32066" r="24623" b="34534"/>
          <a:stretch/>
        </p:blipFill>
        <p:spPr bwMode="auto">
          <a:xfrm>
            <a:off x="199552" y="250561"/>
            <a:ext cx="6746842" cy="3514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/>
          <a:srcRect l="43715" t="71622" r="27004" b="10970"/>
          <a:stretch/>
        </p:blipFill>
        <p:spPr bwMode="auto">
          <a:xfrm>
            <a:off x="199552" y="3959157"/>
            <a:ext cx="6746842" cy="2402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43849" t="34617" r="27401" b="55963"/>
          <a:stretch/>
        </p:blipFill>
        <p:spPr bwMode="auto">
          <a:xfrm>
            <a:off x="6854758" y="4854870"/>
            <a:ext cx="5022714" cy="1244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248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5703" t="22371" r="25416" b="14278"/>
          <a:stretch/>
        </p:blipFill>
        <p:spPr bwMode="auto">
          <a:xfrm>
            <a:off x="198433" y="220561"/>
            <a:ext cx="5803533" cy="6433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186" t="23313" r="27404" b="16634"/>
          <a:stretch/>
        </p:blipFill>
        <p:spPr bwMode="auto">
          <a:xfrm>
            <a:off x="6096000" y="169746"/>
            <a:ext cx="5689600" cy="6534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027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Прибутковість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активів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комерційних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банків</a:t>
            </a:r>
            <a:r>
              <a:rPr lang="ru-RU" sz="3600" dirty="0" smtClean="0"/>
              <a:t> </a:t>
            </a:r>
            <a:r>
              <a:rPr lang="ru-RU" sz="3600" dirty="0" err="1" smtClean="0"/>
              <a:t>коливається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5 до 45%. </a:t>
            </a:r>
            <a:r>
              <a:rPr lang="ru-RU" sz="3600" dirty="0" err="1" smtClean="0"/>
              <a:t>Визначіть</a:t>
            </a:r>
            <a:r>
              <a:rPr lang="ru-RU" sz="3600" dirty="0" smtClean="0"/>
              <a:t> </a:t>
            </a:r>
            <a:r>
              <a:rPr lang="ru-RU" sz="3600" dirty="0" err="1" smtClean="0"/>
              <a:t>межі</a:t>
            </a:r>
            <a:r>
              <a:rPr lang="ru-RU" sz="3600" dirty="0" smtClean="0"/>
              <a:t> </a:t>
            </a:r>
            <a:r>
              <a:rPr lang="ru-RU" sz="3600" dirty="0" err="1" smtClean="0"/>
              <a:t>інтервалів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групування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банків</a:t>
            </a:r>
            <a:r>
              <a:rPr lang="ru-RU" sz="3600" dirty="0" smtClean="0"/>
              <a:t> у </a:t>
            </a:r>
            <a:r>
              <a:rPr lang="ru-RU" sz="3600" dirty="0" err="1" smtClean="0"/>
              <a:t>чотири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79" t="61551" r="27449" b="26824"/>
          <a:stretch/>
        </p:blipFill>
        <p:spPr>
          <a:xfrm>
            <a:off x="651753" y="1915502"/>
            <a:ext cx="10360804" cy="20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9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77" y="365125"/>
            <a:ext cx="5719863" cy="62983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/>
              <a:t>За </a:t>
            </a:r>
            <a:r>
              <a:rPr lang="ru-RU" sz="2900" dirty="0" err="1"/>
              <a:t>даними</a:t>
            </a:r>
            <a:r>
              <a:rPr lang="ru-RU" sz="2900" dirty="0"/>
              <a:t> </a:t>
            </a:r>
            <a:r>
              <a:rPr lang="ru-RU" sz="2900" dirty="0" err="1"/>
              <a:t>бюджетних</a:t>
            </a:r>
            <a:r>
              <a:rPr lang="ru-RU" sz="2900" dirty="0"/>
              <a:t> </a:t>
            </a:r>
            <a:r>
              <a:rPr lang="ru-RU" sz="2900" dirty="0" err="1"/>
              <a:t>обстежень</a:t>
            </a:r>
            <a:r>
              <a:rPr lang="ru-RU" sz="2900" dirty="0"/>
              <a:t> 20 </a:t>
            </a:r>
            <a:r>
              <a:rPr lang="ru-RU" sz="2900" dirty="0" err="1"/>
              <a:t>домогосподарств</a:t>
            </a:r>
            <a:r>
              <a:rPr lang="ru-RU" sz="2900" dirty="0"/>
              <a:t> </a:t>
            </a:r>
            <a:r>
              <a:rPr lang="ru-RU" sz="2900" dirty="0" smtClean="0"/>
              <a:t>провести </a:t>
            </a:r>
            <a:r>
              <a:rPr lang="ru-RU" sz="2900" dirty="0" err="1"/>
              <a:t>групування</a:t>
            </a:r>
            <a:r>
              <a:rPr lang="ru-RU" sz="2900" dirty="0"/>
              <a:t>:</a:t>
            </a:r>
          </a:p>
          <a:p>
            <a:pPr algn="just"/>
            <a:r>
              <a:rPr lang="ru-RU" sz="2900" dirty="0"/>
              <a:t>а) </a:t>
            </a:r>
            <a:r>
              <a:rPr lang="ru-RU" sz="2900" dirty="0" err="1"/>
              <a:t>групове</a:t>
            </a:r>
            <a:r>
              <a:rPr lang="ru-RU" sz="2900" dirty="0"/>
              <a:t> за </a:t>
            </a:r>
            <a:r>
              <a:rPr lang="ru-RU" sz="2900" dirty="0" err="1"/>
              <a:t>чисельністю</a:t>
            </a:r>
            <a:r>
              <a:rPr lang="ru-RU" sz="2900" dirty="0"/>
              <a:t> </a:t>
            </a:r>
            <a:r>
              <a:rPr lang="ru-RU" sz="2900" dirty="0" err="1"/>
              <a:t>членів</a:t>
            </a:r>
            <a:r>
              <a:rPr lang="ru-RU" sz="2900" dirty="0"/>
              <a:t> </a:t>
            </a:r>
            <a:r>
              <a:rPr lang="ru-RU" sz="2900" dirty="0" err="1"/>
              <a:t>домогосподарств</a:t>
            </a:r>
            <a:r>
              <a:rPr lang="ru-RU" sz="2900" dirty="0"/>
              <a:t>;</a:t>
            </a:r>
          </a:p>
          <a:p>
            <a:pPr algn="just"/>
            <a:r>
              <a:rPr lang="ru-RU" sz="2900" dirty="0"/>
              <a:t>б) </a:t>
            </a:r>
            <a:r>
              <a:rPr lang="ru-RU" sz="2900" dirty="0" err="1"/>
              <a:t>групове</a:t>
            </a:r>
            <a:r>
              <a:rPr lang="ru-RU" sz="2900" dirty="0"/>
              <a:t> за </a:t>
            </a:r>
            <a:r>
              <a:rPr lang="ru-RU" sz="2900" dirty="0" err="1"/>
              <a:t>загальним</a:t>
            </a:r>
            <a:r>
              <a:rPr lang="ru-RU" sz="2900" dirty="0"/>
              <a:t> </a:t>
            </a:r>
            <a:r>
              <a:rPr lang="ru-RU" sz="2900" dirty="0" err="1"/>
              <a:t>грошовим</a:t>
            </a:r>
            <a:r>
              <a:rPr lang="ru-RU" sz="2900" dirty="0"/>
              <a:t> доходом </a:t>
            </a:r>
            <a:r>
              <a:rPr lang="ru-RU" sz="2900" dirty="0" err="1"/>
              <a:t>домогосподарств</a:t>
            </a:r>
            <a:r>
              <a:rPr lang="ru-RU" sz="2900" dirty="0"/>
              <a:t>;</a:t>
            </a: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00" dirty="0"/>
              <a:t>в) </a:t>
            </a:r>
            <a:r>
              <a:rPr lang="ru-RU" sz="2900" dirty="0" err="1"/>
              <a:t>комбінаційне</a:t>
            </a:r>
            <a:r>
              <a:rPr lang="ru-RU" sz="2900" dirty="0"/>
              <a:t> за </a:t>
            </a:r>
            <a:r>
              <a:rPr lang="ru-RU" sz="2900" dirty="0" err="1"/>
              <a:t>двома</a:t>
            </a:r>
            <a:r>
              <a:rPr lang="ru-RU" sz="2900" dirty="0"/>
              <a:t> </a:t>
            </a:r>
            <a:r>
              <a:rPr lang="ru-RU" sz="2900" dirty="0" err="1"/>
              <a:t>ознаками</a:t>
            </a:r>
            <a:r>
              <a:rPr lang="ru-RU" sz="2900" dirty="0"/>
              <a:t>: </a:t>
            </a:r>
            <a:r>
              <a:rPr lang="ru-RU" sz="2900" dirty="0" err="1"/>
              <a:t>чисельністю</a:t>
            </a:r>
            <a:r>
              <a:rPr lang="ru-RU" sz="2900" dirty="0"/>
              <a:t> </a:t>
            </a:r>
            <a:r>
              <a:rPr lang="ru-RU" sz="2900" dirty="0" err="1"/>
              <a:t>членів</a:t>
            </a:r>
            <a:r>
              <a:rPr lang="ru-RU" sz="2900" dirty="0"/>
              <a:t> </a:t>
            </a:r>
            <a:r>
              <a:rPr lang="ru-RU" sz="2900" dirty="0" err="1"/>
              <a:t>домогосподарств</a:t>
            </a:r>
            <a:r>
              <a:rPr lang="ru-RU" sz="2900" dirty="0"/>
              <a:t> та </a:t>
            </a:r>
            <a:r>
              <a:rPr lang="ru-RU" sz="2900" dirty="0" err="1"/>
              <a:t>загальним</a:t>
            </a:r>
            <a:r>
              <a:rPr lang="ru-RU" sz="2900" dirty="0"/>
              <a:t> </a:t>
            </a:r>
            <a:r>
              <a:rPr lang="ru-RU" sz="2900" dirty="0" err="1"/>
              <a:t>грошовим</a:t>
            </a:r>
            <a:r>
              <a:rPr lang="ru-RU" sz="2900" dirty="0"/>
              <a:t> доходом </a:t>
            </a:r>
            <a:r>
              <a:rPr lang="ru-RU" sz="2900" dirty="0" err="1"/>
              <a:t>домогосподарства</a:t>
            </a:r>
            <a:r>
              <a:rPr lang="ru-RU" sz="2900" dirty="0" smtClean="0"/>
              <a:t>.</a:t>
            </a:r>
            <a:r>
              <a:rPr kumimoji="0" lang="ru-RU" altLang="ru-RU" sz="2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групувань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статистичними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підсумків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 на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домогосподарство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на одного члена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середньодушовий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alt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kumimoji="0" lang="ru-RU" altLang="ru-RU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таблицею.</a:t>
            </a:r>
          </a:p>
          <a:p>
            <a:pPr algn="just"/>
            <a:r>
              <a:rPr lang="ru-RU" sz="2900" dirty="0"/>
              <a:t>д) </a:t>
            </a:r>
            <a:r>
              <a:rPr lang="ru-RU" sz="2900" dirty="0" err="1"/>
              <a:t>виділити</a:t>
            </a:r>
            <a:r>
              <a:rPr lang="ru-RU" sz="2900" dirty="0"/>
              <a:t> в </a:t>
            </a:r>
            <a:r>
              <a:rPr lang="ru-RU" sz="2900" dirty="0" err="1"/>
              <a:t>окрему</a:t>
            </a:r>
            <a:r>
              <a:rPr lang="ru-RU" sz="2900" dirty="0"/>
              <a:t> </a:t>
            </a:r>
            <a:r>
              <a:rPr lang="ru-RU" sz="2900" dirty="0" err="1"/>
              <a:t>таблицю</a:t>
            </a:r>
            <a:r>
              <a:rPr lang="ru-RU" sz="2900" dirty="0"/>
              <a:t> </a:t>
            </a:r>
            <a:r>
              <a:rPr lang="ru-RU" sz="2900" dirty="0" err="1"/>
              <a:t>залежність</a:t>
            </a:r>
            <a:r>
              <a:rPr lang="ru-RU" sz="2900" dirty="0"/>
              <a:t> </a:t>
            </a:r>
            <a:r>
              <a:rPr lang="ru-RU" sz="2900" dirty="0" err="1"/>
              <a:t>середньодушового</a:t>
            </a:r>
            <a:r>
              <a:rPr lang="ru-RU" sz="2900" dirty="0"/>
              <a:t> доходу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кількості</a:t>
            </a:r>
            <a:r>
              <a:rPr lang="ru-RU" sz="2900" dirty="0"/>
              <a:t> </a:t>
            </a:r>
            <a:r>
              <a:rPr lang="ru-RU" sz="2900" dirty="0" err="1"/>
              <a:t>членів</a:t>
            </a:r>
            <a:r>
              <a:rPr lang="ru-RU" sz="2900" dirty="0"/>
              <a:t> </a:t>
            </a:r>
            <a:r>
              <a:rPr lang="ru-RU" sz="2900" dirty="0" err="1"/>
              <a:t>домогосподарств</a:t>
            </a:r>
            <a:r>
              <a:rPr lang="ru-RU" sz="2900" dirty="0"/>
              <a:t>.</a:t>
            </a:r>
          </a:p>
          <a:p>
            <a:pPr algn="just"/>
            <a:r>
              <a:rPr lang="ru-RU" sz="2900" dirty="0"/>
              <a:t>3. За </a:t>
            </a:r>
            <a:r>
              <a:rPr lang="ru-RU" sz="2900" dirty="0" err="1"/>
              <a:t>первинними</a:t>
            </a:r>
            <a:r>
              <a:rPr lang="ru-RU" sz="2900" dirty="0"/>
              <a:t> </a:t>
            </a:r>
            <a:r>
              <a:rPr lang="ru-RU" sz="2900" dirty="0" err="1"/>
              <a:t>даними</a:t>
            </a:r>
            <a:r>
              <a:rPr lang="ru-RU" sz="2900" dirty="0"/>
              <a:t> </a:t>
            </a:r>
            <a:r>
              <a:rPr lang="ru-RU" sz="2900" dirty="0" err="1" smtClean="0"/>
              <a:t>скласти</a:t>
            </a:r>
            <a:r>
              <a:rPr lang="ru-RU" sz="2900" dirty="0" smtClean="0"/>
              <a:t> </a:t>
            </a:r>
            <a:r>
              <a:rPr lang="ru-RU" sz="2900" dirty="0" err="1"/>
              <a:t>типологічне</a:t>
            </a:r>
            <a:r>
              <a:rPr lang="ru-RU" sz="2900" dirty="0"/>
              <a:t> </a:t>
            </a:r>
            <a:r>
              <a:rPr lang="ru-RU" sz="2900" dirty="0" err="1"/>
              <a:t>групування</a:t>
            </a:r>
            <a:r>
              <a:rPr lang="ru-RU" sz="2900" dirty="0"/>
              <a:t>, </a:t>
            </a:r>
            <a:r>
              <a:rPr lang="ru-RU" sz="2900" dirty="0" err="1"/>
              <a:t>виділивши</a:t>
            </a:r>
            <a:r>
              <a:rPr lang="ru-RU" sz="2900" dirty="0"/>
              <a:t> </a:t>
            </a:r>
            <a:r>
              <a:rPr lang="ru-RU" sz="2900" dirty="0" err="1"/>
              <a:t>групи</a:t>
            </a:r>
            <a:r>
              <a:rPr lang="ru-RU" sz="2900" dirty="0"/>
              <a:t> </a:t>
            </a:r>
            <a:r>
              <a:rPr lang="ru-RU" sz="2900" dirty="0" err="1"/>
              <a:t>бідних</a:t>
            </a:r>
            <a:r>
              <a:rPr lang="ru-RU" sz="2900" dirty="0"/>
              <a:t>, </a:t>
            </a:r>
            <a:r>
              <a:rPr lang="ru-RU" sz="2900" dirty="0" err="1"/>
              <a:t>середніх</a:t>
            </a:r>
            <a:r>
              <a:rPr lang="ru-RU" sz="2900" dirty="0"/>
              <a:t> та </a:t>
            </a:r>
            <a:r>
              <a:rPr lang="ru-RU" sz="2900" dirty="0" err="1"/>
              <a:t>заможних</a:t>
            </a:r>
            <a:r>
              <a:rPr lang="ru-RU" sz="2900" dirty="0"/>
              <a:t> </a:t>
            </a:r>
            <a:r>
              <a:rPr lang="ru-RU" sz="2900" dirty="0" err="1"/>
              <a:t>домогосподарств</a:t>
            </a:r>
            <a:r>
              <a:rPr lang="ru-RU" sz="2900" dirty="0"/>
              <a:t>.</a:t>
            </a:r>
          </a:p>
          <a:p>
            <a:pPr marL="0" lvl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04852"/>
              </p:ext>
            </p:extLst>
          </p:nvPr>
        </p:nvGraphicFramePr>
        <p:xfrm>
          <a:off x="6022739" y="628713"/>
          <a:ext cx="5669907" cy="5791541"/>
        </p:xfrm>
        <a:graphic>
          <a:graphicData uri="http://schemas.openxmlformats.org/drawingml/2006/table">
            <a:tbl>
              <a:tblPr firstRow="1" firstCol="1" bandRow="1"/>
              <a:tblGrid>
                <a:gridCol w="1445470"/>
                <a:gridCol w="1408146"/>
                <a:gridCol w="1357249"/>
                <a:gridCol w="1459042"/>
              </a:tblGrid>
              <a:tr h="438901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Порядковий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номер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домогосподарстві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грошовий дохід гр. од.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Середньодушовий дохід гр. од.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134,7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157,6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3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92" marR="36692" marT="36692" marB="36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33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085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дискретною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підрахунку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кожного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2, 3 і 4 члени).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зведено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691599"/>
              </p:ext>
            </p:extLst>
          </p:nvPr>
        </p:nvGraphicFramePr>
        <p:xfrm>
          <a:off x="1813195" y="2011879"/>
          <a:ext cx="6970881" cy="2530940"/>
        </p:xfrm>
        <a:graphic>
          <a:graphicData uri="http://schemas.openxmlformats.org/drawingml/2006/table">
            <a:tbl>
              <a:tblPr firstRow="1" firstCol="1" bandRow="1"/>
              <a:tblGrid>
                <a:gridCol w="3565874"/>
                <a:gridCol w="3405007"/>
              </a:tblGrid>
              <a:tr h="506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Чисельність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А З О 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89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місячний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неперервна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варіації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172 до 710 гр. од., а тому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інтервальний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Сформуємо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200; 200-400; 400-600; 600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місячним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доходом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62763"/>
              </p:ext>
            </p:extLst>
          </p:nvPr>
        </p:nvGraphicFramePr>
        <p:xfrm>
          <a:off x="1380010" y="1926237"/>
          <a:ext cx="6645309" cy="3054325"/>
        </p:xfrm>
        <a:graphic>
          <a:graphicData uri="http://schemas.openxmlformats.org/drawingml/2006/table">
            <a:tbl>
              <a:tblPr firstRow="1" firstCol="1" bandRow="1"/>
              <a:tblGrid>
                <a:gridCol w="3425682"/>
                <a:gridCol w="3219627"/>
              </a:tblGrid>
              <a:tr h="756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гр. од.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менше 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200-400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400-600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і більше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А З О 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4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грошовим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доходом)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Комбінаційне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грошовим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доходом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12983"/>
              </p:ext>
            </p:extLst>
          </p:nvPr>
        </p:nvGraphicFramePr>
        <p:xfrm>
          <a:off x="1090199" y="1773766"/>
          <a:ext cx="9425401" cy="3464158"/>
        </p:xfrm>
        <a:graphic>
          <a:graphicData uri="http://schemas.openxmlformats.org/drawingml/2006/table">
            <a:tbl>
              <a:tblPr firstRow="1" firstCol="1" bandRow="1"/>
              <a:tblGrid>
                <a:gridCol w="2229471"/>
                <a:gridCol w="1123469"/>
                <a:gridCol w="1341435"/>
                <a:gridCol w="1630017"/>
                <a:gridCol w="1669774"/>
                <a:gridCol w="1431235"/>
              </a:tblGrid>
              <a:tr h="8584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Чисельність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гр. од.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200-400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400-600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і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розрахуємо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діленням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грошового доходу по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число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одного члена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розрахуємо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діленням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грошового доходу по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сумарну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занесемо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Узагальнені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на одного члена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45029"/>
              </p:ext>
            </p:extLst>
          </p:nvPr>
        </p:nvGraphicFramePr>
        <p:xfrm>
          <a:off x="1155085" y="1690688"/>
          <a:ext cx="7745724" cy="2810510"/>
        </p:xfrm>
        <a:graphic>
          <a:graphicData uri="http://schemas.openxmlformats.org/drawingml/2006/table">
            <a:tbl>
              <a:tblPr firstRow="1" firstCol="1" bandRow="1"/>
              <a:tblGrid>
                <a:gridCol w="1899400"/>
                <a:gridCol w="846306"/>
                <a:gridCol w="1099226"/>
                <a:gridCol w="1147864"/>
                <a:gridCol w="1196502"/>
                <a:gridCol w="1556426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Чисельність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Сумарна кількість членів домогосподарств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 за місяць, гр. од.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грошовий дохід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середньому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одне домогосподарство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одного члена домогосподарства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В=А*Б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Д=Г/Б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Е=Г/В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сукупністю в цілому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60493" y="74711"/>
            <a:ext cx="8162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5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534"/>
          </a:xfrm>
        </p:spPr>
        <p:txBody>
          <a:bodyPr>
            <a:norm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середньодушового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покажемо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виділивши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графи А, Б і Е.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1.6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факторної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середньодушовий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125,1-137,0=-11,9 гр. од.,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110,5-125,1=-14,6 гр. од.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5277" y="3147473"/>
          <a:ext cx="6481446" cy="1707642"/>
        </p:xfrm>
        <a:graphic>
          <a:graphicData uri="http://schemas.openxmlformats.org/drawingml/2006/table">
            <a:tbl>
              <a:tblPr firstRow="1" firstCol="1" bandRow="1"/>
              <a:tblGrid>
                <a:gridCol w="3240723"/>
                <a:gridCol w="1524888"/>
                <a:gridCol w="17158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Чисельність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домогосподарств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домогосподарств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Середньодушовий доход , гр. од.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сукупністю в цілому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9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0934"/>
          </a:xfrm>
        </p:spPr>
        <p:txBody>
          <a:bodyPr>
            <a:normAutofit/>
          </a:bodyPr>
          <a:lstStyle/>
          <a:p>
            <a:pPr lvl="0" indent="45085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прошарок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попадає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121±121/3,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81 до 161 гр. од..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середньодушовим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доходом 161 гр. од. і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типологічного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занесемо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1.7.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1.7.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Типологічні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середньодушового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доходу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виявилось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достатку -11 , за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межею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бідності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- 4,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20 %.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Середньодушовий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становить: 181,9; 117,4; 68,7; гр. од.,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2,6 рази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бідних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13963"/>
              </p:ext>
            </p:extLst>
          </p:nvPr>
        </p:nvGraphicFramePr>
        <p:xfrm>
          <a:off x="1008839" y="2784862"/>
          <a:ext cx="8709094" cy="3713216"/>
        </p:xfrm>
        <a:graphic>
          <a:graphicData uri="http://schemas.openxmlformats.org/drawingml/2006/table">
            <a:tbl>
              <a:tblPr firstRow="1" firstCol="1" bandRow="1"/>
              <a:tblGrid>
                <a:gridCol w="3506630"/>
                <a:gridCol w="1365288"/>
                <a:gridCol w="1322173"/>
                <a:gridCol w="1322173"/>
                <a:gridCol w="1192830"/>
              </a:tblGrid>
              <a:tr h="450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душовий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гр. од.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грошовий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 домогоспо-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дарств, гр. од.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душовий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дохід, гр. од.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дарств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домогоспо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дарств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81-161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 і більше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сукупністю в цілому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49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707</Words>
  <Application>Microsoft Office PowerPoint</Application>
  <PresentationFormat>Широкоэкранный</PresentationFormat>
  <Paragraphs>244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МЕТОДИ ЗВЕДЕННЯ, ГРУПУВАННЯ І ЗОБРАЖЕННЯ СТАТИСТИЧНИХ ДАНИХ  Задачі</vt:lpstr>
      <vt:lpstr>Прибутковість активів комерційних банків коливається від 5 до 45%. Визначіть межі інтервалів для групування банків у чотири групи. </vt:lpstr>
      <vt:lpstr>Презентация PowerPoint</vt:lpstr>
      <vt:lpstr>1. а) Кількість членів у домогосподарстві є дискретною ознакою, і групування зводиться до підрахунку числа домогосподарств для кожного значення ознаки (у нашому випадку ця ознака набуває значень: 2, 3 і 4 члени). результати зведено у таблицю 1.2. Таблиця 1.2. Групування домогосподарств за чисельністю членів домогосподарства </vt:lpstr>
      <vt:lpstr>б) Грошовий місячний дохід домогосподарства – ознака неперервна, межі її варіації досить широкі – від 172 до 710 гр. од., а тому доцільно складати інтервальний ряд розподілу. Сформуємо чотири інтервали: менше 200; 200-400; 400-600; 600 і більше. Результати подамо у вигляді таблиці 1.3. Таблиця 1.3. Розподіл домогосподарств за загальним місячним доходом </vt:lpstr>
      <vt:lpstr>в) групування домогосподарств одночасно за двома ознаками (чисельність членів у домогосподарстві і загальним грошовим доходом) подамо у вигляді таблиці 1.4. Таблиця 1.4. Комбінаційне групування домогосподарств за чисельністю членів і загальним грошовим доходом </vt:lpstr>
      <vt:lpstr>г) Середній дохід на одне домогосподарство розрахуємо діленням загального грошового доходу по групі на число домогосподарств у цій групі. Середній дохід на одного члена домогосподарства розрахуємо діленням загального грошового доходу по групі на сумарну кількість членів домогосподарств по кожній групі. Результати занесемо в таблицю 1.5. Таблиця 1.5. Узагальнені показники домогосподарств (середній дохід на одне домогосподарство та на одного члена домогосподарства). </vt:lpstr>
      <vt:lpstr>д) Залежність середньодушового доходу від кількості членів домогосподарств покажемо шляхом аналітичного групування, виділивши з таблиці 1.5 графи А, Б і Е. Таблиця 1.6 . Вплив факторної ознаки (чисельність членів домогосподарств) на результативну (середньодушовий дохід) зростає:  ефект впливу другої групи 125,1-137,0=-11,9 гр. од., третьої групи 110,5-125,1=-14,6 гр. од. </vt:lpstr>
      <vt:lpstr>Середній прошарок попадає в інтервал 121±121/3, тобто від 81 до 161 гр. од.. Домогосподарства із середньодушовим доходом 161 гр. од. і більше відносяться до заможних. Результати типологічного групування занесемо в таблицю 1.7. Таблиця 1.7. Типологічні групування за рівнем середньодушового доходу Заможних домогосподарств виявилось 5, середнього достатку -11 , за межею бідності - 4, або 20 %. Середньодушовий дохід у групах відповідно становить: 181,9; 117,4; 68,7; гр. од., тобто дохід заможних домогосподарств в 2,6 рази перевищує дохід бідних.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2024-08-12T16:33:24Z</dcterms:created>
  <dcterms:modified xsi:type="dcterms:W3CDTF">2024-08-12T17:38:06Z</dcterms:modified>
</cp:coreProperties>
</file>