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130077-7505-422E-88D7-121DA6281426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89C349A-73E9-4496-90EC-6E94193D20E9}">
      <dgm:prSet phldrT="[Текст]"/>
      <dgm:spPr>
        <a:xfrm>
          <a:off x="1793488" y="757886"/>
          <a:ext cx="1804325" cy="1804325"/>
        </a:xfrm>
        <a:solidFill>
          <a:srgbClr val="4BACC6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Адміністративне </a:t>
          </a:r>
        </a:p>
        <a:p>
          <a:r>
            <a:rPr lang="uk-UA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обслуговування</a:t>
          </a:r>
          <a:endParaRPr lang="uk-UA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A5275B2-FF05-431B-AA88-22F55211D3FD}" type="parTrans" cxnId="{3FFB2FDE-9331-4D2B-939A-51ACBFD74318}">
      <dgm:prSet/>
      <dgm:spPr/>
      <dgm:t>
        <a:bodyPr/>
        <a:lstStyle/>
        <a:p>
          <a:endParaRPr lang="ru-RU"/>
        </a:p>
      </dgm:t>
    </dgm:pt>
    <dgm:pt modelId="{2622D51A-8E53-44FF-AD7C-75599804F45E}" type="sibTrans" cxnId="{3FFB2FDE-9331-4D2B-939A-51ACBFD74318}">
      <dgm:prSet/>
      <dgm:spPr/>
      <dgm:t>
        <a:bodyPr/>
        <a:lstStyle/>
        <a:p>
          <a:endParaRPr lang="ru-RU"/>
        </a:p>
      </dgm:t>
    </dgm:pt>
    <dgm:pt modelId="{65A37E88-2E51-4448-9C60-10FEB58E853E}">
      <dgm:prSet phldrT="[Текст]" custT="1"/>
      <dgm:spPr>
        <a:xfrm>
          <a:off x="2216160" y="-16638"/>
          <a:ext cx="958980" cy="1001986"/>
        </a:xfrm>
        <a:solidFill>
          <a:srgbClr val="4BACC6">
            <a:alpha val="50000"/>
            <a:hueOff val="-1419125"/>
            <a:satOff val="5687"/>
            <a:lumOff val="123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Нормативно-правова підсистема  </a:t>
          </a: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обслуговування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BCCEE410-F494-40F9-9623-9F78400E9F87}" type="parTrans" cxnId="{D8EEB006-50AC-4175-B8FF-D8E038EC2050}">
      <dgm:prSet/>
      <dgm:spPr/>
      <dgm:t>
        <a:bodyPr/>
        <a:lstStyle/>
        <a:p>
          <a:endParaRPr lang="ru-RU"/>
        </a:p>
      </dgm:t>
    </dgm:pt>
    <dgm:pt modelId="{8CBD92D7-4B23-449E-8F99-95A38CC4BBD8}" type="sibTrans" cxnId="{D8EEB006-50AC-4175-B8FF-D8E038EC2050}">
      <dgm:prSet/>
      <dgm:spPr/>
      <dgm:t>
        <a:bodyPr/>
        <a:lstStyle/>
        <a:p>
          <a:endParaRPr lang="ru-RU"/>
        </a:p>
      </dgm:t>
    </dgm:pt>
    <dgm:pt modelId="{706D405E-54EE-40BC-8A6C-7BBAEEDD1E5D}">
      <dgm:prSet phldrT="[Текст]" custT="1"/>
      <dgm:spPr>
        <a:xfrm>
          <a:off x="1686338" y="2242032"/>
          <a:ext cx="998396" cy="954560"/>
        </a:xfrm>
        <a:solidFill>
          <a:srgbClr val="4BACC6">
            <a:alpha val="50000"/>
            <a:hueOff val="-7095626"/>
            <a:satOff val="28436"/>
            <a:lumOff val="61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Кадрова підсистема </a:t>
          </a: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управління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EBDB8F4E-9AB1-42FD-8FB1-9082DB7E9E6C}" type="parTrans" cxnId="{3A739FD2-D5CF-432D-A012-4B824641DB81}">
      <dgm:prSet/>
      <dgm:spPr/>
      <dgm:t>
        <a:bodyPr/>
        <a:lstStyle/>
        <a:p>
          <a:endParaRPr lang="ru-RU"/>
        </a:p>
      </dgm:t>
    </dgm:pt>
    <dgm:pt modelId="{CFD4E623-7F93-40A1-B22F-5EE02A795223}" type="sibTrans" cxnId="{3A739FD2-D5CF-432D-A012-4B824641DB81}">
      <dgm:prSet/>
      <dgm:spPr/>
      <dgm:t>
        <a:bodyPr/>
        <a:lstStyle/>
        <a:p>
          <a:endParaRPr lang="ru-RU"/>
        </a:p>
      </dgm:t>
    </dgm:pt>
    <dgm:pt modelId="{405EDA3A-5DE0-490F-B42D-35B9FD10A7B2}">
      <dgm:prSet phldrT="[Текст]" custT="1"/>
      <dgm:spPr>
        <a:xfrm>
          <a:off x="1068671" y="1426860"/>
          <a:ext cx="961524" cy="989609"/>
        </a:xfrm>
        <a:solidFill>
          <a:srgbClr val="4BACC6">
            <a:alpha val="50000"/>
            <a:hueOff val="-8514751"/>
            <a:satOff val="34124"/>
            <a:lumOff val="739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Комунікаційна підсистема адміністративного управління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5B37F756-9D5F-4438-AA5C-34449AF51539}" type="parTrans" cxnId="{481C8277-6332-4F04-8C01-AC194CBF5049}">
      <dgm:prSet/>
      <dgm:spPr/>
      <dgm:t>
        <a:bodyPr/>
        <a:lstStyle/>
        <a:p>
          <a:endParaRPr lang="ru-RU"/>
        </a:p>
      </dgm:t>
    </dgm:pt>
    <dgm:pt modelId="{8B55E511-0E33-4DE6-A1BC-A34737750CA9}" type="sibTrans" cxnId="{481C8277-6332-4F04-8C01-AC194CBF5049}">
      <dgm:prSet/>
      <dgm:spPr/>
      <dgm:t>
        <a:bodyPr/>
        <a:lstStyle/>
        <a:p>
          <a:endParaRPr lang="ru-RU"/>
        </a:p>
      </dgm:t>
    </dgm:pt>
    <dgm:pt modelId="{6044B982-4031-4E99-94DF-78A1169AFA49}">
      <dgm:prSet phldrT="[Текст]" custT="1"/>
      <dgm:spPr>
        <a:xfrm>
          <a:off x="1302000" y="444593"/>
          <a:ext cx="948912" cy="964844"/>
        </a:xfrm>
        <a:solidFill>
          <a:srgbClr val="4BACC6">
            <a:alpha val="50000"/>
            <a:hueOff val="-9933876"/>
            <a:satOff val="39811"/>
            <a:lumOff val="862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Інституціональна підсистема </a:t>
          </a:r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</a:t>
          </a:r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управління</a:t>
          </a:r>
          <a:endParaRPr lang="ru-RU" sz="11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A2A7BAAB-2A96-4F50-B905-F85FBAC67CCB}" type="parTrans" cxnId="{B607D467-96B8-41E1-B5F8-A54371C6CC35}">
      <dgm:prSet/>
      <dgm:spPr/>
      <dgm:t>
        <a:bodyPr/>
        <a:lstStyle/>
        <a:p>
          <a:endParaRPr lang="ru-RU"/>
        </a:p>
      </dgm:t>
    </dgm:pt>
    <dgm:pt modelId="{EF7EB486-72D6-4098-861A-35800E5A449C}" type="sibTrans" cxnId="{B607D467-96B8-41E1-B5F8-A54371C6CC35}">
      <dgm:prSet/>
      <dgm:spPr/>
      <dgm:t>
        <a:bodyPr/>
        <a:lstStyle/>
        <a:p>
          <a:endParaRPr lang="ru-RU"/>
        </a:p>
      </dgm:t>
    </dgm:pt>
    <dgm:pt modelId="{2F22B550-5DB7-4652-9640-9A725C6FF2D4}">
      <dgm:prSet custT="1"/>
      <dgm:spPr>
        <a:xfrm>
          <a:off x="3080349" y="421759"/>
          <a:ext cx="1068990" cy="1010512"/>
        </a:xfrm>
        <a:solidFill>
          <a:srgbClr val="4BACC6">
            <a:alpha val="50000"/>
            <a:hueOff val="-2838251"/>
            <a:satOff val="11375"/>
            <a:lumOff val="246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Функціонально-структурна складова </a:t>
          </a:r>
        </a:p>
        <a:p>
          <a:pPr>
            <a:spcAft>
              <a:spcPts val="0"/>
            </a:spcAft>
          </a:pPr>
          <a:r>
            <a:rPr lang="uk-UA" sz="11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Адміністративної служби</a:t>
          </a:r>
          <a:endParaRPr lang="uk-UA" sz="11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2006151C-D3A2-4DEC-A78E-CA20DC466E86}" type="parTrans" cxnId="{1DF55070-8551-4F2B-A43A-F35412770006}">
      <dgm:prSet/>
      <dgm:spPr/>
      <dgm:t>
        <a:bodyPr/>
        <a:lstStyle/>
        <a:p>
          <a:endParaRPr lang="uk-UA"/>
        </a:p>
      </dgm:t>
    </dgm:pt>
    <dgm:pt modelId="{FCA61D43-C56C-400C-B477-5A2E1266BBE7}" type="sibTrans" cxnId="{1DF55070-8551-4F2B-A43A-F35412770006}">
      <dgm:prSet/>
      <dgm:spPr/>
      <dgm:t>
        <a:bodyPr/>
        <a:lstStyle/>
        <a:p>
          <a:endParaRPr lang="uk-UA"/>
        </a:p>
      </dgm:t>
    </dgm:pt>
    <dgm:pt modelId="{2E16FAD2-85B3-4787-BCA0-9F67FE036ECA}">
      <dgm:prSet custT="1"/>
      <dgm:spPr>
        <a:xfrm>
          <a:off x="2691708" y="2225396"/>
          <a:ext cx="1028113" cy="987831"/>
        </a:xfrm>
        <a:solidFill>
          <a:srgbClr val="4BACC6">
            <a:alpha val="50000"/>
            <a:hueOff val="-5676501"/>
            <a:satOff val="22749"/>
            <a:lumOff val="493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uk-UA" sz="11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Культурна складова адміністративного управління</a:t>
          </a:r>
          <a:endParaRPr lang="ru-RU" sz="11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CAC8CEC-ACFC-4E40-ACF8-2F546BED5350}" type="parTrans" cxnId="{D0E4153B-D2E9-41F2-A43A-1A0DA70DC1BA}">
      <dgm:prSet/>
      <dgm:spPr/>
      <dgm:t>
        <a:bodyPr/>
        <a:lstStyle/>
        <a:p>
          <a:endParaRPr lang="uk-UA"/>
        </a:p>
      </dgm:t>
    </dgm:pt>
    <dgm:pt modelId="{83CA88F8-0BF3-46C5-9E9B-2D627B432AC3}" type="sibTrans" cxnId="{D0E4153B-D2E9-41F2-A43A-1A0DA70DC1BA}">
      <dgm:prSet/>
      <dgm:spPr/>
      <dgm:t>
        <a:bodyPr/>
        <a:lstStyle/>
        <a:p>
          <a:endParaRPr lang="uk-UA"/>
        </a:p>
      </dgm:t>
    </dgm:pt>
    <dgm:pt modelId="{D9BF6E31-A8BF-42E2-9005-059A34078FCC}" type="pres">
      <dgm:prSet presAssocID="{EE130077-7505-422E-88D7-121DA628142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D20C70-6D36-439C-8E3F-DEB31E3BDF9A}" type="pres">
      <dgm:prSet presAssocID="{EE130077-7505-422E-88D7-121DA6281426}" presName="radial" presStyleCnt="0">
        <dgm:presLayoutVars>
          <dgm:animLvl val="ctr"/>
        </dgm:presLayoutVars>
      </dgm:prSet>
      <dgm:spPr/>
    </dgm:pt>
    <dgm:pt modelId="{CD9A5BA5-2671-4CD7-B5F6-0153FA25DB4B}" type="pres">
      <dgm:prSet presAssocID="{489C349A-73E9-4496-90EC-6E94193D20E9}" presName="centerShape" presStyleLbl="vennNode1" presStyleIdx="0" presStyleCnt="7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177CBDD-9954-4F6A-AB70-22CEDAD2170A}" type="pres">
      <dgm:prSet presAssocID="{65A37E88-2E51-4448-9C60-10FEB58E853E}" presName="node" presStyleLbl="vennNode1" presStyleIdx="1" presStyleCnt="7" custScaleX="141147" custScaleY="137562" custRadScaleRad="92988" custRadScaleInc="496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FEC7A5EB-13D2-45C1-BBD9-55447068BC57}" type="pres">
      <dgm:prSet presAssocID="{2F22B550-5DB7-4652-9640-9A725C6FF2D4}" presName="node" presStyleLbl="vennNode1" presStyleIdx="2" presStyleCnt="7" custScaleX="124442" custScaleY="120256" custRadScaleRad="108684" custRadScaleInc="274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F841627-5FDB-46BD-B60D-9A9A70D36508}" type="pres">
      <dgm:prSet presAssocID="{2E16FAD2-85B3-4787-BCA0-9F67FE036ECA}" presName="node" presStyleLbl="vennNode1" presStyleIdx="3" presStyleCnt="7" custScaleX="140732" custScaleY="14443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8311A242-B945-4195-B72B-1630DF90A4F7}" type="pres">
      <dgm:prSet presAssocID="{706D405E-54EE-40BC-8A6C-7BBAEEDD1E5D}" presName="node" presStyleLbl="vennNode1" presStyleIdx="4" presStyleCnt="7" custScaleX="110667" custScaleY="105808" custRadScaleRad="98501" custRadScaleInc="-121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6DC24910-9E4A-484C-9DCE-BEC7B2A492F7}" type="pres">
      <dgm:prSet presAssocID="{405EDA3A-5DE0-490F-B42D-35B9FD10A7B2}" presName="node" presStyleLbl="vennNode1" presStyleIdx="5" presStyleCnt="7" custScaleX="143497" custScaleY="138364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90207A9F-2C18-42F6-B9B8-E688652E5667}" type="pres">
      <dgm:prSet presAssocID="{6044B982-4031-4E99-94DF-78A1169AFA49}" presName="node" presStyleLbl="vennNode1" presStyleIdx="6" presStyleCnt="7" custScaleX="135805" custScaleY="12931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F9C66DDA-8FE8-4E1E-84AB-11B707482104}" type="presOf" srcId="{706D405E-54EE-40BC-8A6C-7BBAEEDD1E5D}" destId="{8311A242-B945-4195-B72B-1630DF90A4F7}" srcOrd="0" destOrd="0" presId="urn:microsoft.com/office/officeart/2005/8/layout/radial3"/>
    <dgm:cxn modelId="{A77FD7EA-A8ED-45C9-B563-D7E0DB2FA894}" type="presOf" srcId="{405EDA3A-5DE0-490F-B42D-35B9FD10A7B2}" destId="{6DC24910-9E4A-484C-9DCE-BEC7B2A492F7}" srcOrd="0" destOrd="0" presId="urn:microsoft.com/office/officeart/2005/8/layout/radial3"/>
    <dgm:cxn modelId="{1DF55070-8551-4F2B-A43A-F35412770006}" srcId="{489C349A-73E9-4496-90EC-6E94193D20E9}" destId="{2F22B550-5DB7-4652-9640-9A725C6FF2D4}" srcOrd="1" destOrd="0" parTransId="{2006151C-D3A2-4DEC-A78E-CA20DC466E86}" sibTransId="{FCA61D43-C56C-400C-B477-5A2E1266BBE7}"/>
    <dgm:cxn modelId="{D32EF97A-252C-4946-9180-048755118543}" type="presOf" srcId="{6044B982-4031-4E99-94DF-78A1169AFA49}" destId="{90207A9F-2C18-42F6-B9B8-E688652E5667}" srcOrd="0" destOrd="0" presId="urn:microsoft.com/office/officeart/2005/8/layout/radial3"/>
    <dgm:cxn modelId="{B607D467-96B8-41E1-B5F8-A54371C6CC35}" srcId="{489C349A-73E9-4496-90EC-6E94193D20E9}" destId="{6044B982-4031-4E99-94DF-78A1169AFA49}" srcOrd="5" destOrd="0" parTransId="{A2A7BAAB-2A96-4F50-B905-F85FBAC67CCB}" sibTransId="{EF7EB486-72D6-4098-861A-35800E5A449C}"/>
    <dgm:cxn modelId="{7DC2ACF1-2E31-48F2-8EBB-A467F646BFC3}" type="presOf" srcId="{2F22B550-5DB7-4652-9640-9A725C6FF2D4}" destId="{FEC7A5EB-13D2-45C1-BBD9-55447068BC57}" srcOrd="0" destOrd="0" presId="urn:microsoft.com/office/officeart/2005/8/layout/radial3"/>
    <dgm:cxn modelId="{3A739FD2-D5CF-432D-A012-4B824641DB81}" srcId="{489C349A-73E9-4496-90EC-6E94193D20E9}" destId="{706D405E-54EE-40BC-8A6C-7BBAEEDD1E5D}" srcOrd="3" destOrd="0" parTransId="{EBDB8F4E-9AB1-42FD-8FB1-9082DB7E9E6C}" sibTransId="{CFD4E623-7F93-40A1-B22F-5EE02A795223}"/>
    <dgm:cxn modelId="{F9B898A3-3AA0-4B41-81AB-353D0596B02B}" type="presOf" srcId="{EE130077-7505-422E-88D7-121DA6281426}" destId="{D9BF6E31-A8BF-42E2-9005-059A34078FCC}" srcOrd="0" destOrd="0" presId="urn:microsoft.com/office/officeart/2005/8/layout/radial3"/>
    <dgm:cxn modelId="{50B9B3F1-C02A-45FA-8141-F92AF886CB68}" type="presOf" srcId="{489C349A-73E9-4496-90EC-6E94193D20E9}" destId="{CD9A5BA5-2671-4CD7-B5F6-0153FA25DB4B}" srcOrd="0" destOrd="0" presId="urn:microsoft.com/office/officeart/2005/8/layout/radial3"/>
    <dgm:cxn modelId="{3FFB2FDE-9331-4D2B-939A-51ACBFD74318}" srcId="{EE130077-7505-422E-88D7-121DA6281426}" destId="{489C349A-73E9-4496-90EC-6E94193D20E9}" srcOrd="0" destOrd="0" parTransId="{3A5275B2-FF05-431B-AA88-22F55211D3FD}" sibTransId="{2622D51A-8E53-44FF-AD7C-75599804F45E}"/>
    <dgm:cxn modelId="{EE6BF5BB-E44B-4915-BC73-227D7FB0E094}" type="presOf" srcId="{2E16FAD2-85B3-4787-BCA0-9F67FE036ECA}" destId="{9F841627-5FDB-46BD-B60D-9A9A70D36508}" srcOrd="0" destOrd="0" presId="urn:microsoft.com/office/officeart/2005/8/layout/radial3"/>
    <dgm:cxn modelId="{A4E04950-04EF-45D0-A644-3E423991DBE8}" type="presOf" srcId="{65A37E88-2E51-4448-9C60-10FEB58E853E}" destId="{0177CBDD-9954-4F6A-AB70-22CEDAD2170A}" srcOrd="0" destOrd="0" presId="urn:microsoft.com/office/officeart/2005/8/layout/radial3"/>
    <dgm:cxn modelId="{D8EEB006-50AC-4175-B8FF-D8E038EC2050}" srcId="{489C349A-73E9-4496-90EC-6E94193D20E9}" destId="{65A37E88-2E51-4448-9C60-10FEB58E853E}" srcOrd="0" destOrd="0" parTransId="{BCCEE410-F494-40F9-9623-9F78400E9F87}" sibTransId="{8CBD92D7-4B23-449E-8F99-95A38CC4BBD8}"/>
    <dgm:cxn modelId="{D0E4153B-D2E9-41F2-A43A-1A0DA70DC1BA}" srcId="{489C349A-73E9-4496-90EC-6E94193D20E9}" destId="{2E16FAD2-85B3-4787-BCA0-9F67FE036ECA}" srcOrd="2" destOrd="0" parTransId="{3CAC8CEC-ACFC-4E40-ACF8-2F546BED5350}" sibTransId="{83CA88F8-0BF3-46C5-9E9B-2D627B432AC3}"/>
    <dgm:cxn modelId="{481C8277-6332-4F04-8C01-AC194CBF5049}" srcId="{489C349A-73E9-4496-90EC-6E94193D20E9}" destId="{405EDA3A-5DE0-490F-B42D-35B9FD10A7B2}" srcOrd="4" destOrd="0" parTransId="{5B37F756-9D5F-4438-AA5C-34449AF51539}" sibTransId="{8B55E511-0E33-4DE6-A1BC-A34737750CA9}"/>
    <dgm:cxn modelId="{288C965E-7418-4C10-B6AE-61D548FFB1C9}" type="presParOf" srcId="{D9BF6E31-A8BF-42E2-9005-059A34078FCC}" destId="{2AD20C70-6D36-439C-8E3F-DEB31E3BDF9A}" srcOrd="0" destOrd="0" presId="urn:microsoft.com/office/officeart/2005/8/layout/radial3"/>
    <dgm:cxn modelId="{0521E99D-84AF-405F-9F24-070C5120B3C7}" type="presParOf" srcId="{2AD20C70-6D36-439C-8E3F-DEB31E3BDF9A}" destId="{CD9A5BA5-2671-4CD7-B5F6-0153FA25DB4B}" srcOrd="0" destOrd="0" presId="urn:microsoft.com/office/officeart/2005/8/layout/radial3"/>
    <dgm:cxn modelId="{3A156948-E6A6-4202-AADA-049F6F0FCA20}" type="presParOf" srcId="{2AD20C70-6D36-439C-8E3F-DEB31E3BDF9A}" destId="{0177CBDD-9954-4F6A-AB70-22CEDAD2170A}" srcOrd="1" destOrd="0" presId="urn:microsoft.com/office/officeart/2005/8/layout/radial3"/>
    <dgm:cxn modelId="{D1C7DD23-83A4-41F9-996D-F50EFE133397}" type="presParOf" srcId="{2AD20C70-6D36-439C-8E3F-DEB31E3BDF9A}" destId="{FEC7A5EB-13D2-45C1-BBD9-55447068BC57}" srcOrd="2" destOrd="0" presId="urn:microsoft.com/office/officeart/2005/8/layout/radial3"/>
    <dgm:cxn modelId="{AA481A06-FB2C-4842-81F7-090BDE919605}" type="presParOf" srcId="{2AD20C70-6D36-439C-8E3F-DEB31E3BDF9A}" destId="{9F841627-5FDB-46BD-B60D-9A9A70D36508}" srcOrd="3" destOrd="0" presId="urn:microsoft.com/office/officeart/2005/8/layout/radial3"/>
    <dgm:cxn modelId="{2D08396E-8C34-4E2F-B2E4-6165264D0C7E}" type="presParOf" srcId="{2AD20C70-6D36-439C-8E3F-DEB31E3BDF9A}" destId="{8311A242-B945-4195-B72B-1630DF90A4F7}" srcOrd="4" destOrd="0" presId="urn:microsoft.com/office/officeart/2005/8/layout/radial3"/>
    <dgm:cxn modelId="{AE21E052-6599-463E-8788-1657352FFCA2}" type="presParOf" srcId="{2AD20C70-6D36-439C-8E3F-DEB31E3BDF9A}" destId="{6DC24910-9E4A-484C-9DCE-BEC7B2A492F7}" srcOrd="5" destOrd="0" presId="urn:microsoft.com/office/officeart/2005/8/layout/radial3"/>
    <dgm:cxn modelId="{74F980F8-837A-4356-B750-F96B654BEDBA}" type="presParOf" srcId="{2AD20C70-6D36-439C-8E3F-DEB31E3BDF9A}" destId="{90207A9F-2C18-42F6-B9B8-E688652E5667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A5BA5-2671-4CD7-B5F6-0153FA25DB4B}">
      <dsp:nvSpPr>
        <dsp:cNvPr id="0" name=""/>
        <dsp:cNvSpPr/>
      </dsp:nvSpPr>
      <dsp:spPr>
        <a:xfrm>
          <a:off x="2989922" y="1078250"/>
          <a:ext cx="2444452" cy="2444452"/>
        </a:xfrm>
        <a:prstGeom prst="ellipse">
          <a:avLst/>
        </a:prstGeom>
        <a:solidFill>
          <a:srgbClr val="4BACC6">
            <a:alpha val="5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Адміністративне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обслуговування</a:t>
          </a:r>
          <a:endParaRPr lang="uk-UA" sz="18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347904" y="1436232"/>
        <a:ext cx="1728488" cy="1728488"/>
      </dsp:txXfrm>
    </dsp:sp>
    <dsp:sp modelId="{0177CBDD-9954-4F6A-AB70-22CEDAD2170A}">
      <dsp:nvSpPr>
        <dsp:cNvPr id="0" name=""/>
        <dsp:cNvSpPr/>
      </dsp:nvSpPr>
      <dsp:spPr>
        <a:xfrm>
          <a:off x="3426464" y="-18461"/>
          <a:ext cx="1725135" cy="1681318"/>
        </a:xfrm>
        <a:prstGeom prst="ellipse">
          <a:avLst/>
        </a:prstGeom>
        <a:solidFill>
          <a:srgbClr val="4BACC6">
            <a:alpha val="50000"/>
            <a:hueOff val="-1419125"/>
            <a:satOff val="5687"/>
            <a:lumOff val="123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Нормативно-правова підсистема  </a:t>
          </a: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обслуговування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679104" y="227762"/>
        <a:ext cx="1219855" cy="1188872"/>
      </dsp:txXfrm>
    </dsp:sp>
    <dsp:sp modelId="{FEC7A5EB-13D2-45C1-BBD9-55447068BC57}">
      <dsp:nvSpPr>
        <dsp:cNvPr id="0" name=""/>
        <dsp:cNvSpPr/>
      </dsp:nvSpPr>
      <dsp:spPr>
        <a:xfrm>
          <a:off x="4974292" y="743991"/>
          <a:ext cx="1520962" cy="1469800"/>
        </a:xfrm>
        <a:prstGeom prst="ellipse">
          <a:avLst/>
        </a:prstGeom>
        <a:solidFill>
          <a:srgbClr val="4BACC6">
            <a:alpha val="50000"/>
            <a:hueOff val="-2838251"/>
            <a:satOff val="11375"/>
            <a:lumOff val="246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Функціонально-структурна складова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Адміністративної служби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5197032" y="959238"/>
        <a:ext cx="1075482" cy="1039306"/>
      </dsp:txXfrm>
    </dsp:sp>
    <dsp:sp modelId="{9F841627-5FDB-46BD-B60D-9A9A70D36508}">
      <dsp:nvSpPr>
        <dsp:cNvPr id="0" name=""/>
        <dsp:cNvSpPr/>
      </dsp:nvSpPr>
      <dsp:spPr>
        <a:xfrm>
          <a:off x="4730743" y="2213796"/>
          <a:ext cx="1720063" cy="1765261"/>
        </a:xfrm>
        <a:prstGeom prst="ellipse">
          <a:avLst/>
        </a:prstGeom>
        <a:solidFill>
          <a:srgbClr val="4BACC6">
            <a:alpha val="50000"/>
            <a:hueOff val="-5676501"/>
            <a:satOff val="22749"/>
            <a:lumOff val="493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Культурна складова адміністративного управління</a:t>
          </a:r>
          <a:endParaRPr lang="ru-RU" sz="1100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4982640" y="2472312"/>
        <a:ext cx="1216269" cy="1248229"/>
      </dsp:txXfrm>
    </dsp:sp>
    <dsp:sp modelId="{8311A242-B945-4195-B72B-1630DF90A4F7}">
      <dsp:nvSpPr>
        <dsp:cNvPr id="0" name=""/>
        <dsp:cNvSpPr/>
      </dsp:nvSpPr>
      <dsp:spPr>
        <a:xfrm>
          <a:off x="3537834" y="3221906"/>
          <a:ext cx="1352601" cy="1293213"/>
        </a:xfrm>
        <a:prstGeom prst="ellipse">
          <a:avLst/>
        </a:prstGeom>
        <a:solidFill>
          <a:srgbClr val="4BACC6">
            <a:alpha val="50000"/>
            <a:hueOff val="-7095626"/>
            <a:satOff val="28436"/>
            <a:lumOff val="616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Кадрова підсистема </a:t>
          </a: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управління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735918" y="3411293"/>
        <a:ext cx="956433" cy="914439"/>
      </dsp:txXfrm>
    </dsp:sp>
    <dsp:sp modelId="{6DC24910-9E4A-484C-9DCE-BEC7B2A492F7}">
      <dsp:nvSpPr>
        <dsp:cNvPr id="0" name=""/>
        <dsp:cNvSpPr/>
      </dsp:nvSpPr>
      <dsp:spPr>
        <a:xfrm>
          <a:off x="1956593" y="2250866"/>
          <a:ext cx="1753857" cy="1691121"/>
        </a:xfrm>
        <a:prstGeom prst="ellipse">
          <a:avLst/>
        </a:prstGeom>
        <a:solidFill>
          <a:srgbClr val="4BACC6">
            <a:alpha val="50000"/>
            <a:hueOff val="-8514751"/>
            <a:satOff val="34124"/>
            <a:lumOff val="739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Комунікаційна підсистема адміністративного управління</a:t>
          </a:r>
          <a:endParaRPr lang="uk-UA" sz="1100" kern="1200" noProof="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213439" y="2498525"/>
        <a:ext cx="1240165" cy="1195803"/>
      </dsp:txXfrm>
    </dsp:sp>
    <dsp:sp modelId="{90207A9F-2C18-42F6-B9B8-E688652E5667}">
      <dsp:nvSpPr>
        <dsp:cNvPr id="0" name=""/>
        <dsp:cNvSpPr/>
      </dsp:nvSpPr>
      <dsp:spPr>
        <a:xfrm>
          <a:off x="2003600" y="714295"/>
          <a:ext cx="1659844" cy="1580460"/>
        </a:xfrm>
        <a:prstGeom prst="ellipse">
          <a:avLst/>
        </a:prstGeom>
        <a:solidFill>
          <a:srgbClr val="4BACC6">
            <a:alpha val="50000"/>
            <a:hueOff val="-9933876"/>
            <a:satOff val="39811"/>
            <a:lumOff val="862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Інституціональна підсистема </a:t>
          </a: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адміністративного </a:t>
          </a:r>
          <a:r>
            <a:rPr lang="uk-UA" sz="11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управління</a:t>
          </a:r>
          <a:endParaRPr lang="ru-RU" sz="1100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246679" y="945748"/>
        <a:ext cx="1173686" cy="111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1/22/2018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1/22/2018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к</a:t>
            </a:r>
            <a:r>
              <a:rPr lang="uk-UA" dirty="0" err="1" smtClean="0"/>
              <a:t>.філос.н</a:t>
            </a:r>
            <a:r>
              <a:rPr lang="uk-UA" dirty="0" smtClean="0"/>
              <a:t>, доцент, </a:t>
            </a:r>
            <a:r>
              <a:rPr lang="uk-UA" dirty="0" err="1" smtClean="0"/>
              <a:t>Масюк</a:t>
            </a:r>
            <a:r>
              <a:rPr lang="uk-UA" dirty="0" smtClean="0"/>
              <a:t> О.П.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uk-UA" sz="3200" dirty="0" smtClean="0"/>
              <a:t>Презентація курсу </a:t>
            </a:r>
            <a:r>
              <a:rPr lang="uk-UA" sz="3200" dirty="0" smtClean="0"/>
              <a:t>«Організація надання адміністративних послуг»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8747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 засвоєння основних засад надання адміністративних послуг в соціальній сфері;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 аналіз практики адміністрування соціального простору в Україні;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опрацювання досвіду та перспектив адміністративного обслуговування в нашій країні;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контроль знань студентів щодо організації та реорганізації адміністрування суспільного життя в формі заліку.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курсу </a:t>
            </a:r>
            <a:r>
              <a:rPr lang="uk-UA" dirty="0" smtClean="0"/>
              <a:t>«організація надання адміністративних послуг»: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>
                <a:latin typeface="Comic Sans MS" panose="030F0702030302020204" pitchFamily="66" charset="0"/>
              </a:rPr>
              <a:t>Державні послуги</a:t>
            </a:r>
            <a:r>
              <a:rPr lang="uk-UA" dirty="0" smtClean="0">
                <a:latin typeface="Comic Sans MS" panose="030F0702030302020204" pitchFamily="66" charset="0"/>
              </a:rPr>
              <a:t>–це послуги, що надаються органами державної влади (як правило, лише виконавчої) та державними установами, організаціями, підприємствами.</a:t>
            </a:r>
            <a:endParaRPr lang="uk-UA" dirty="0" smtClean="0">
              <a:latin typeface="Comic Sans MS" panose="030F0702030302020204" pitchFamily="66" charset="0"/>
            </a:endParaRPr>
          </a:p>
          <a:p>
            <a:pPr algn="just"/>
            <a:r>
              <a:rPr lang="uk-UA" b="1" dirty="0" smtClean="0">
                <a:latin typeface="Comic Sans MS" panose="030F0702030302020204" pitchFamily="66" charset="0"/>
              </a:rPr>
              <a:t>Муніципальні послуги </a:t>
            </a:r>
            <a:r>
              <a:rPr lang="uk-UA" dirty="0" smtClean="0">
                <a:latin typeface="Comic Sans MS" panose="030F0702030302020204" pitchFamily="66" charset="0"/>
              </a:rPr>
              <a:t>– послуги, що надаються органами місцевого самоврядування та комунальними установами, організаціями, підприємствами</a:t>
            </a:r>
            <a:r>
              <a:rPr lang="uk-UA" dirty="0" smtClean="0">
                <a:latin typeface="Comic Sans MS" panose="030F0702030302020204" pitchFamily="66" charset="0"/>
              </a:rPr>
              <a:t>. </a:t>
            </a:r>
          </a:p>
          <a:p>
            <a:pPr algn="just"/>
            <a:r>
              <a:rPr lang="uk-UA" b="1" dirty="0" smtClean="0">
                <a:latin typeface="Comic Sans MS" panose="030F0702030302020204" pitchFamily="66" charset="0"/>
              </a:rPr>
              <a:t>Адміністративні послуги </a:t>
            </a:r>
            <a:r>
              <a:rPr lang="uk-UA" dirty="0" smtClean="0">
                <a:latin typeface="Comic Sans MS" panose="030F0702030302020204" pitchFamily="66" charset="0"/>
              </a:rPr>
              <a:t>– це публічні послуги, які надаються органами виконавчої влади та органами місцевого самоврядування, іншими уповноваженими особами, і надання яких пов’язане з реалізацією владних повноважень (тобто прийняттям владних рішень /вчиненням реєстраційних дій тощо).</a:t>
            </a:r>
          </a:p>
          <a:p>
            <a:pPr algn="just"/>
            <a:endParaRPr lang="uk-UA" dirty="0"/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Основні поняття курсу «адміністративне управління в соціальній роботі»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8650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b="1" dirty="0"/>
              <a:t>Нормуючий рівень</a:t>
            </a:r>
            <a:r>
              <a:rPr lang="uk-UA" dirty="0"/>
              <a:t> передбачає створення норм, стандартів, параметрів суспільного життя та механізмів їх забезпечення в суспільно-державних відносинах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Контролюючий рівень</a:t>
            </a:r>
            <a:r>
              <a:rPr lang="uk-UA" dirty="0"/>
              <a:t> включає в себе роботу державних та громадських інстанцій, які аналізують, контролюють та сприяють оптимізації процесу надання </a:t>
            </a:r>
            <a:r>
              <a:rPr lang="uk-UA" dirty="0" smtClean="0"/>
              <a:t>адміністративних </a:t>
            </a:r>
            <a:r>
              <a:rPr lang="uk-UA" dirty="0"/>
              <a:t>послуг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Методологічний рівень</a:t>
            </a:r>
            <a:r>
              <a:rPr lang="uk-UA" dirty="0"/>
              <a:t> є суб’єктивним відображенням сукупності менеджерських важелів в організації роботи конкретної </a:t>
            </a:r>
            <a:r>
              <a:rPr lang="uk-UA" dirty="0" smtClean="0"/>
              <a:t>адміністративної </a:t>
            </a:r>
            <a:r>
              <a:rPr lang="uk-UA" dirty="0"/>
              <a:t>служби.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три </a:t>
            </a:r>
            <a:r>
              <a:rPr lang="uk-UA" sz="2800" dirty="0" smtClean="0"/>
              <a:t>рівні </a:t>
            </a:r>
            <a:r>
              <a:rPr lang="uk-UA" sz="2800" dirty="0" smtClean="0"/>
              <a:t>управління адміністративним обслуговуванням: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209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04865"/>
            <a:ext cx="7056783" cy="2970386"/>
          </a:xfrm>
        </p:spPr>
      </p:pic>
    </p:spTree>
    <p:extLst>
      <p:ext uri="{BB962C8B-B14F-4D97-AF65-F5344CB8AC3E}">
        <p14:creationId xmlns:p14="http://schemas.microsoft.com/office/powerpoint/2010/main" val="2127876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1) за змістом адміністративної діяльності щодо надання послуг: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видача дозволів (на зайняття окремими видами підприємницької діяльності; на проведення мітингів, демонстрацій; на розміщення реклами), у тому числі акредитація, атестація, сертифікація;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реєстрація з ведення реєстрів (реєстрація актів громадського стану, суб’єктів підприємницької діяльності), у тому числі легалізація суб’єктів (легалізація об’єднань громадян);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легалізація актів (консульська легалізація документів), </a:t>
            </a:r>
            <a:r>
              <a:rPr lang="uk-UA" sz="2400" dirty="0" err="1" smtClean="0"/>
              <a:t>нострифікація</a:t>
            </a:r>
            <a:r>
              <a:rPr lang="uk-UA" sz="2400" dirty="0" smtClean="0"/>
              <a:t> (визнання дипломів, виданих в інших країнах) та верифікація (встановлення достовірності сертифікатів про походження товарів з України);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соціальні послуги – визнання певного статусу, прав особи (призначення пенсій, субсидій);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2) за рівнем встановлення повноважень щодо надання адміністративних послуг та правового регулювання процедури їх надання, зокрема: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централізованим регулюванням (закони, акти Президента України, Кабінету Міністрів України та центральних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 локальним регулюванням (акти органів місцевого самоврядування, місцевих органів виконавчої влади);</a:t>
            </a:r>
          </a:p>
          <a:p>
            <a:pPr marL="4572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2400" dirty="0" smtClean="0"/>
              <a:t>• адміністративні послуги зі “змішаним” регулюванням (коли одночасно здійснюється централізоване та локальне регулювання);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uk-UA" sz="2400" dirty="0" smtClean="0"/>
              <a:t>3) за предметом (характером) питань, за розв’язанням яких звертаються особи до адміністративних органів: підприємницькі (або господарські); соціальні; земельні; будівельно-комунальні; житлові та ін.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 smtClean="0">
                <a:latin typeface="Book Antiqua" pitchFamily="18" charset="0"/>
              </a:rPr>
              <a:t>Класифікація адміністративних послуг в Україні: </a:t>
            </a:r>
            <a:endParaRPr lang="uk-UA" sz="18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00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ЕЛЕМЕНТИ </a:t>
            </a:r>
            <a:r>
              <a:rPr lang="uk-UA" sz="2800" dirty="0" smtClean="0"/>
              <a:t>СИСТЕМИ </a:t>
            </a:r>
            <a:r>
              <a:rPr lang="uk-UA" sz="2800" dirty="0" smtClean="0"/>
              <a:t>УПРАВЛІННЯ адміністративним обслуговуванням</a:t>
            </a:r>
            <a:endParaRPr lang="uk-UA" sz="28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628732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686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 </a:t>
            </a:r>
            <a:r>
              <a:rPr lang="uk-UA" sz="1800" i="1" dirty="0" smtClean="0">
                <a:latin typeface="Bookman Old Style" pitchFamily="18" charset="0"/>
              </a:rPr>
              <a:t>раціональне використання </a:t>
            </a:r>
            <a:r>
              <a:rPr lang="uk-UA" sz="1800" i="1" dirty="0">
                <a:latin typeface="Bookman Old Style" pitchFamily="18" charset="0"/>
              </a:rPr>
              <a:t>ресурсів забезпечення роботи </a:t>
            </a:r>
            <a:r>
              <a:rPr lang="uk-UA" sz="1800" i="1" dirty="0" smtClean="0">
                <a:latin typeface="Bookman Old Style" pitchFamily="18" charset="0"/>
              </a:rPr>
              <a:t>адміністративної служби;</a:t>
            </a:r>
            <a:endParaRPr lang="uk-UA" sz="1800" i="1" dirty="0">
              <a:latin typeface="Bookman Old Style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створення </a:t>
            </a:r>
            <a:r>
              <a:rPr lang="uk-UA" sz="1800" i="1" dirty="0" smtClean="0">
                <a:latin typeface="Bookman Old Style" pitchFamily="18" charset="0"/>
              </a:rPr>
              <a:t>ефективної організаційної </a:t>
            </a:r>
            <a:r>
              <a:rPr lang="uk-UA" sz="1800" i="1" dirty="0">
                <a:latin typeface="Bookman Old Style" pitchFamily="18" charset="0"/>
              </a:rPr>
              <a:t>структури </a:t>
            </a:r>
            <a:r>
              <a:rPr lang="uk-UA" sz="1800" i="1" dirty="0" smtClean="0">
                <a:latin typeface="Bookman Old Style" pitchFamily="18" charset="0"/>
              </a:rPr>
              <a:t>для </a:t>
            </a:r>
            <a:r>
              <a:rPr lang="uk-UA" sz="1800" i="1" dirty="0" smtClean="0">
                <a:latin typeface="Bookman Old Style" pitchFamily="18" charset="0"/>
              </a:rPr>
              <a:t>надання адміністративних послуг;</a:t>
            </a:r>
            <a:endParaRPr lang="uk-UA" sz="1800" i="1" dirty="0" smtClean="0">
              <a:latin typeface="Bookman Old Style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накопичення та збереження трудового потенціалу в межах зазначеної професійної діяльності.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Формулювання та розвиток професійної культури </a:t>
            </a:r>
            <a:r>
              <a:rPr lang="uk-UA" sz="1800" i="1" dirty="0" smtClean="0">
                <a:latin typeface="Bookman Old Style" pitchFamily="18" charset="0"/>
              </a:rPr>
              <a:t>адміністративного обслуговування.</a:t>
            </a:r>
            <a:endParaRPr lang="uk-UA" sz="1800" i="1" dirty="0">
              <a:latin typeface="Bookman Old Style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Курс «організація надання адміністративних послуг» </a:t>
            </a:r>
            <a:r>
              <a:rPr lang="uk-UA" sz="2400" dirty="0" smtClean="0"/>
              <a:t>забезпечує: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3797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4401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190</TotalTime>
  <Words>537</Words>
  <Application>Microsoft Office PowerPoint</Application>
  <PresentationFormat>Экран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Book Antiqua</vt:lpstr>
      <vt:lpstr>Bookman Old Style</vt:lpstr>
      <vt:lpstr>Calibri</vt:lpstr>
      <vt:lpstr>Comic Sans MS</vt:lpstr>
      <vt:lpstr>Franklin Gothic Medium</vt:lpstr>
      <vt:lpstr>Wingdings</vt:lpstr>
      <vt:lpstr>Wingdings 2</vt:lpstr>
      <vt:lpstr>Сетка</vt:lpstr>
      <vt:lpstr>Презентація курсу «Організація надання адміністративних послуг»</vt:lpstr>
      <vt:lpstr>завдання курсу «організація надання адміністративних послуг»:</vt:lpstr>
      <vt:lpstr>Основні поняття курсу «адміністративне управління в соціальній роботі»</vt:lpstr>
      <vt:lpstr>три рівні управління адміністративним обслуговуванням:</vt:lpstr>
      <vt:lpstr>Презентация PowerPoint</vt:lpstr>
      <vt:lpstr>Класифікація адміністративних послуг в Україні: </vt:lpstr>
      <vt:lpstr>ЕЛЕМЕНТИ СИСТЕМИ УПРАВЛІННЯ адміністративним обслуговуванням</vt:lpstr>
      <vt:lpstr>Курс «організація надання адміністративних послуг» забезпечує:</vt:lpstr>
      <vt:lpstr>Дякую за увагу! 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«Менеджмент соціальної роботи»</dc:title>
  <dc:creator>Олег</dc:creator>
  <cp:lastModifiedBy>Oleg</cp:lastModifiedBy>
  <cp:revision>22</cp:revision>
  <dcterms:created xsi:type="dcterms:W3CDTF">2015-12-30T19:32:50Z</dcterms:created>
  <dcterms:modified xsi:type="dcterms:W3CDTF">2018-01-22T17:18:49Z</dcterms:modified>
</cp:coreProperties>
</file>