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/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Мистецтво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ілюстрацій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728792" cy="175260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курсу </a:t>
            </a:r>
            <a:r>
              <a:rPr lang="ru-RU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бакалаврату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спеціальності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022 «Дизайн»</a:t>
            </a:r>
          </a:p>
          <a:p>
            <a:r>
              <a:rPr lang="uk-UA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Викладач: </a:t>
            </a:r>
            <a:r>
              <a:rPr lang="uk-UA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Рашевська</a:t>
            </a:r>
            <a:r>
              <a:rPr lang="uk-UA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Анна Анатоліївна</a:t>
            </a: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sz="3400" b="1" dirty="0" smtClean="0"/>
              <a:t>Мета </a:t>
            </a:r>
            <a:r>
              <a:rPr lang="uk-UA" sz="3400" b="1" dirty="0" smtClean="0"/>
              <a:t>та завдання навчальної дисципліни</a:t>
            </a:r>
            <a:endParaRPr lang="ru-RU" sz="3400" dirty="0" smtClean="0"/>
          </a:p>
          <a:p>
            <a:pPr algn="just"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dirty="0" smtClean="0"/>
              <a:t>Метою</a:t>
            </a:r>
            <a:r>
              <a:rPr lang="uk-UA" sz="2400" dirty="0" smtClean="0"/>
              <a:t> вивчення дисципліни </a:t>
            </a:r>
            <a:r>
              <a:rPr lang="uk-UA" sz="2400" dirty="0" err="1" smtClean="0"/>
              <a:t>“Мистецтво</a:t>
            </a:r>
            <a:r>
              <a:rPr lang="uk-UA" sz="2400" dirty="0" smtClean="0"/>
              <a:t> </a:t>
            </a:r>
            <a:r>
              <a:rPr lang="uk-UA" sz="2400" dirty="0" err="1" smtClean="0"/>
              <a:t>ілюстрацій”</a:t>
            </a:r>
            <a:r>
              <a:rPr lang="uk-UA" sz="2400" dirty="0" smtClean="0"/>
              <a:t> є формування у студентів творчого мислення,  заснованого на синтезі фантазії, логіки і </a:t>
            </a:r>
            <a:r>
              <a:rPr lang="uk-UA" sz="2400" dirty="0" smtClean="0"/>
              <a:t>розрахунках; розвиток професійної </a:t>
            </a:r>
            <a:r>
              <a:rPr lang="uk-UA" sz="2400" dirty="0" err="1" smtClean="0"/>
              <a:t>майстерністі</a:t>
            </a:r>
            <a:r>
              <a:rPr lang="uk-UA" sz="2400" dirty="0" smtClean="0"/>
              <a:t> та вміння виконувати </a:t>
            </a:r>
            <a:r>
              <a:rPr lang="uk-UA" sz="2400" dirty="0" smtClean="0"/>
              <a:t>графічні завдання </a:t>
            </a:r>
            <a:r>
              <a:rPr lang="uk-UA" sz="2400" dirty="0" smtClean="0"/>
              <a:t>різної складності.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Основними </a:t>
            </a:r>
            <a:r>
              <a:rPr lang="uk-UA" b="1" dirty="0" smtClean="0"/>
              <a:t>завданнями </a:t>
            </a:r>
            <a:r>
              <a:rPr lang="uk-UA" dirty="0" smtClean="0"/>
              <a:t>вивчення дисципліни </a:t>
            </a:r>
            <a:r>
              <a:rPr lang="uk-UA" dirty="0" err="1" smtClean="0"/>
              <a:t>“Мистецтво</a:t>
            </a:r>
            <a:r>
              <a:rPr lang="uk-UA" dirty="0" smtClean="0"/>
              <a:t> ілюстрацій» є</a:t>
            </a:r>
            <a:r>
              <a:rPr lang="uk-UA" b="1" dirty="0" smtClean="0"/>
              <a:t>: </a:t>
            </a:r>
            <a:endParaRPr lang="uk-UA" b="1" dirty="0" smtClean="0"/>
          </a:p>
          <a:p>
            <a:pPr>
              <a:buNone/>
            </a:pPr>
            <a:endParaRPr lang="ru-RU" dirty="0" smtClean="0"/>
          </a:p>
          <a:p>
            <a:r>
              <a:rPr lang="uk-UA" dirty="0" smtClean="0"/>
              <a:t>засвоєння </a:t>
            </a:r>
            <a:r>
              <a:rPr lang="uk-UA" dirty="0" smtClean="0"/>
              <a:t>графічних прийомів та методів оформлення дизайну книги;</a:t>
            </a:r>
            <a:endParaRPr lang="ru-RU" dirty="0" smtClean="0"/>
          </a:p>
          <a:p>
            <a:r>
              <a:rPr lang="uk-UA" dirty="0" smtClean="0"/>
              <a:t>формування </a:t>
            </a:r>
            <a:r>
              <a:rPr lang="uk-UA" dirty="0" smtClean="0"/>
              <a:t>навичок графічного пошуку; </a:t>
            </a:r>
            <a:endParaRPr lang="ru-RU" dirty="0" smtClean="0"/>
          </a:p>
          <a:p>
            <a:r>
              <a:rPr lang="uk-UA" dirty="0" smtClean="0"/>
              <a:t>навчити </a:t>
            </a:r>
            <a:r>
              <a:rPr lang="uk-UA" dirty="0" smtClean="0"/>
              <a:t>використовувати знання та вміння здобуті </a:t>
            </a:r>
            <a:r>
              <a:rPr lang="uk-UA" dirty="0" smtClean="0"/>
              <a:t>під час вивчення дисципліни на </a:t>
            </a:r>
            <a:r>
              <a:rPr lang="uk-UA" dirty="0" smtClean="0"/>
              <a:t>практиці при розробці ілюстрацій в графічному дизайні;</a:t>
            </a:r>
            <a:endParaRPr lang="ru-RU" dirty="0" smtClean="0"/>
          </a:p>
          <a:p>
            <a:r>
              <a:rPr lang="uk-UA" dirty="0" smtClean="0"/>
              <a:t>забезпечити </a:t>
            </a:r>
            <a:r>
              <a:rPr lang="uk-UA" dirty="0" smtClean="0"/>
              <a:t>достатній фаховий рівень для творчої діяльності на  виробництві,  в установах та закладах, що використовують в своїй діяльності графічний дизайн.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Згідно з вимогами освітньо-професійної  програми студенти повинні </a:t>
            </a:r>
            <a:r>
              <a:rPr lang="uk-UA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</a:t>
            </a:r>
            <a:r>
              <a:rPr lang="uk-UA" sz="4200" b="1" dirty="0" smtClean="0"/>
              <a:t>Знати:</a:t>
            </a:r>
            <a:endParaRPr lang="ru-RU" sz="4200" dirty="0" smtClean="0"/>
          </a:p>
          <a:p>
            <a:r>
              <a:rPr lang="uk-UA" dirty="0" smtClean="0"/>
              <a:t>основні </a:t>
            </a:r>
            <a:r>
              <a:rPr lang="uk-UA" dirty="0" smtClean="0"/>
              <a:t>поняття і загальні відомості про процес розробки ілюстрацій, його етапи і вимоги щодо оформлення книги;</a:t>
            </a:r>
            <a:endParaRPr lang="ru-RU" dirty="0" smtClean="0"/>
          </a:p>
          <a:p>
            <a:r>
              <a:rPr lang="uk-UA" dirty="0" smtClean="0"/>
              <a:t>історію </a:t>
            </a:r>
            <a:r>
              <a:rPr lang="uk-UA" dirty="0" smtClean="0"/>
              <a:t>розвитку книжкової графіки, художні стилі, тенденції розвитку сучасного графічного дизайну, вимоги до художника-дизайнера, різновиди об’єктів прикладної графіки та основні критерії естетичної цінності продукту дизайн-діяльності у прикладній графіці;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sz="4600" b="1" dirty="0" smtClean="0"/>
              <a:t>Уміти</a:t>
            </a:r>
            <a:r>
              <a:rPr lang="uk-UA" sz="4600" b="1" dirty="0" smtClean="0"/>
              <a:t>:</a:t>
            </a:r>
          </a:p>
          <a:p>
            <a:pPr algn="ctr">
              <a:buNone/>
            </a:pPr>
            <a:endParaRPr lang="ru-RU" dirty="0" smtClean="0"/>
          </a:p>
          <a:p>
            <a:r>
              <a:rPr lang="uk-UA" sz="3900" dirty="0" smtClean="0"/>
              <a:t>вивчати </a:t>
            </a:r>
            <a:r>
              <a:rPr lang="uk-UA" sz="3900" dirty="0" smtClean="0"/>
              <a:t>та аналізувати </a:t>
            </a:r>
            <a:r>
              <a:rPr lang="uk-UA" sz="3900" dirty="0" smtClean="0"/>
              <a:t>аналоги та </a:t>
            </a:r>
            <a:r>
              <a:rPr lang="uk-UA" sz="3900" dirty="0" smtClean="0"/>
              <a:t>зразки книжкової графіки;</a:t>
            </a:r>
            <a:endParaRPr lang="ru-RU" sz="3900" dirty="0" smtClean="0"/>
          </a:p>
          <a:p>
            <a:r>
              <a:rPr lang="uk-UA" sz="3900" b="1" dirty="0" smtClean="0"/>
              <a:t> </a:t>
            </a:r>
            <a:r>
              <a:rPr lang="uk-UA" sz="3900" dirty="0" smtClean="0"/>
              <a:t>обробляти </a:t>
            </a:r>
            <a:r>
              <a:rPr lang="uk-UA" sz="3900" dirty="0" smtClean="0"/>
              <a:t>потрібний інформаційний матеріал та систематизувати його;</a:t>
            </a:r>
            <a:endParaRPr lang="ru-RU" sz="3900" dirty="0" smtClean="0"/>
          </a:p>
          <a:p>
            <a:r>
              <a:rPr lang="uk-UA" sz="3900" dirty="0" smtClean="0"/>
              <a:t>створювати </a:t>
            </a:r>
            <a:r>
              <a:rPr lang="uk-UA" sz="3900" dirty="0" smtClean="0"/>
              <a:t>власну концепцію при виконанні практичних і самостійних робіт;</a:t>
            </a:r>
            <a:endParaRPr lang="ru-RU" sz="3900" dirty="0" smtClean="0"/>
          </a:p>
          <a:p>
            <a:r>
              <a:rPr lang="uk-UA" sz="3900" dirty="0" smtClean="0"/>
              <a:t>виконувати </a:t>
            </a:r>
            <a:r>
              <a:rPr lang="uk-UA" sz="3900" dirty="0" smtClean="0"/>
              <a:t>оригінал-макет, професійно виконувати графічні роботи;</a:t>
            </a:r>
            <a:endParaRPr lang="ru-RU" sz="3900" dirty="0" smtClean="0"/>
          </a:p>
          <a:p>
            <a:r>
              <a:rPr lang="uk-UA" sz="3900" dirty="0" smtClean="0"/>
              <a:t>вміло </a:t>
            </a:r>
            <a:r>
              <a:rPr lang="uk-UA" sz="3900" dirty="0" smtClean="0"/>
              <a:t>використовувати матеріали і інструменти, комп’ютер та іншу підсобну техніку для досягання мети.</a:t>
            </a:r>
            <a:endParaRPr lang="ru-RU" sz="3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/>
              <a:t>Міждисциплінарні </a:t>
            </a:r>
            <a:r>
              <a:rPr lang="uk-UA" b="1" dirty="0" smtClean="0"/>
              <a:t>зв’язки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sz="2500" dirty="0" smtClean="0"/>
              <a:t>дисципліна «Мистецтво ілюстрацій» пов’язана </a:t>
            </a:r>
            <a:r>
              <a:rPr lang="uk-UA" sz="2500" dirty="0" smtClean="0"/>
              <a:t>з такими </a:t>
            </a:r>
            <a:r>
              <a:rPr lang="uk-UA" sz="2500" dirty="0" smtClean="0"/>
              <a:t>курсами професійного спрямування: </a:t>
            </a:r>
            <a:endParaRPr lang="uk-UA" sz="2500" dirty="0" smtClean="0"/>
          </a:p>
          <a:p>
            <a:pPr>
              <a:buNone/>
            </a:pPr>
            <a:endParaRPr lang="uk-UA" sz="2500" dirty="0" smtClean="0"/>
          </a:p>
          <a:p>
            <a:r>
              <a:rPr lang="uk-UA" sz="2500" dirty="0" smtClean="0"/>
              <a:t>«</a:t>
            </a:r>
            <a:r>
              <a:rPr lang="uk-UA" sz="2500" dirty="0" smtClean="0"/>
              <a:t>Рисунок</a:t>
            </a:r>
            <a:r>
              <a:rPr lang="uk-UA" sz="2500" dirty="0" smtClean="0"/>
              <a:t>»</a:t>
            </a:r>
          </a:p>
          <a:p>
            <a:r>
              <a:rPr lang="uk-UA" sz="2500" dirty="0" smtClean="0"/>
              <a:t>«</a:t>
            </a:r>
            <a:r>
              <a:rPr lang="uk-UA" sz="2500" dirty="0" smtClean="0"/>
              <a:t>Живопис</a:t>
            </a:r>
            <a:r>
              <a:rPr lang="uk-UA" sz="2500" dirty="0" smtClean="0"/>
              <a:t>»</a:t>
            </a:r>
          </a:p>
          <a:p>
            <a:r>
              <a:rPr lang="uk-UA" sz="2500" dirty="0" smtClean="0"/>
              <a:t>«</a:t>
            </a:r>
            <a:r>
              <a:rPr lang="uk-UA" sz="2500" dirty="0" smtClean="0"/>
              <a:t>Шрифти</a:t>
            </a:r>
            <a:r>
              <a:rPr lang="uk-UA" sz="2500" dirty="0" smtClean="0"/>
              <a:t>» </a:t>
            </a:r>
          </a:p>
          <a:p>
            <a:r>
              <a:rPr lang="uk-UA" sz="2500" dirty="0" smtClean="0"/>
              <a:t>«</a:t>
            </a:r>
            <a:r>
              <a:rPr lang="uk-UA" sz="2500" dirty="0" smtClean="0"/>
              <a:t>Композиція</a:t>
            </a:r>
            <a:r>
              <a:rPr lang="uk-UA" sz="2500" dirty="0" smtClean="0"/>
              <a:t>»</a:t>
            </a:r>
          </a:p>
          <a:p>
            <a:r>
              <a:rPr lang="uk-UA" sz="2500" dirty="0" smtClean="0"/>
              <a:t>«</a:t>
            </a:r>
            <a:r>
              <a:rPr lang="uk-UA" sz="2500" dirty="0" err="1" smtClean="0"/>
              <a:t>Кольорознавство</a:t>
            </a:r>
            <a:r>
              <a:rPr lang="uk-UA" sz="2500" dirty="0" smtClean="0"/>
              <a:t>»</a:t>
            </a:r>
            <a:endParaRPr lang="ru-RU" sz="2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6700" dirty="0" smtClean="0"/>
              <a:t>Успіхів!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267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Мистецтво ілюстрацій</vt:lpstr>
      <vt:lpstr>Слайд 2</vt:lpstr>
      <vt:lpstr>Слайд 3</vt:lpstr>
      <vt:lpstr>Слайд 4</vt:lpstr>
      <vt:lpstr>Слайд 5</vt:lpstr>
      <vt:lpstr>Слайд 6</vt:lpstr>
      <vt:lpstr>Успіхів!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Мистецтво ілюстрацій</dc:title>
  <dc:creator>Рашман</dc:creator>
  <cp:lastModifiedBy>Рашман</cp:lastModifiedBy>
  <cp:revision>7</cp:revision>
  <dcterms:created xsi:type="dcterms:W3CDTF">2021-04-23T14:49:28Z</dcterms:created>
  <dcterms:modified xsi:type="dcterms:W3CDTF">2021-04-23T15:18:40Z</dcterms:modified>
</cp:coreProperties>
</file>