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52"/>
  </p:notesMasterIdLst>
  <p:sldIdLst>
    <p:sldId id="256" r:id="rId2"/>
    <p:sldId id="352" r:id="rId3"/>
    <p:sldId id="258" r:id="rId4"/>
    <p:sldId id="283" r:id="rId5"/>
    <p:sldId id="259" r:id="rId6"/>
    <p:sldId id="329" r:id="rId7"/>
    <p:sldId id="330" r:id="rId8"/>
    <p:sldId id="331" r:id="rId9"/>
    <p:sldId id="260" r:id="rId10"/>
    <p:sldId id="261" r:id="rId11"/>
    <p:sldId id="332" r:id="rId12"/>
    <p:sldId id="333" r:id="rId13"/>
    <p:sldId id="334" r:id="rId14"/>
    <p:sldId id="335" r:id="rId15"/>
    <p:sldId id="336" r:id="rId16"/>
    <p:sldId id="337" r:id="rId17"/>
    <p:sldId id="301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275" r:id="rId50"/>
    <p:sldId id="274" r:id="rId5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08.01.2024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80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0449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Насінні рослини</a:t>
            </a:r>
            <a:b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5EE7647-202B-E564-34BC-C7C4BA478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313A45-0BFF-5A2B-9440-5C0E2D64545C}"/>
              </a:ext>
            </a:extLst>
          </p:cNvPr>
          <p:cNvSpPr txBox="1"/>
          <p:nvPr/>
        </p:nvSpPr>
        <p:spPr>
          <a:xfrm>
            <a:off x="2715208" y="228743"/>
            <a:ext cx="88547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</a:t>
            </a:r>
            <a:r>
              <a:rPr lang="uk-UA" sz="1800" b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Бенетитові</a:t>
            </a:r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b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Бенетитопсиди</a:t>
            </a:r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Bennettitopsida</a:t>
            </a:r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Мезозойські рослини (30-40 тис видів). Вимерла група, що існувала від пермського періоду до пізньої крейди (найбільшу роль відігравали в юрському періоді та в ранній крейді). Походять імовірно від насінних папоротей. Листки перисті, рідше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цільнокраї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Будова стебла як у саговникових, але кора порівняно тонка. Спорофіли були зібрані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двостатеві рідше одностатеві. Насінні зачатки з пилковою камерою,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насінного зачатку витягнутий у довгу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мікропілярну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трубку. За зовнішнім виглядом були схожі на саговникових вимерлих і сучасних.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Вільямсонія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Цикадоідея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Беннеттитовые (Bennettitopsida) | Ботаника. Реферат, доклад, сообщение,  кратко, презентация, лекция, шпаргалка, конспект, ГДЗ, тест">
            <a:extLst>
              <a:ext uri="{FF2B5EF4-FFF2-40B4-BE49-F238E27FC236}">
                <a16:creationId xmlns:a16="http://schemas.microsoft.com/office/drawing/2014/main" id="{D2039F16-C98F-7F23-80FC-4182489B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00" y="3572046"/>
            <a:ext cx="8984932" cy="305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Вильямсония Сьюорда Williamsonia sewardiana">
            <a:extLst>
              <a:ext uri="{FF2B5EF4-FFF2-40B4-BE49-F238E27FC236}">
                <a16:creationId xmlns:a16="http://schemas.microsoft.com/office/drawing/2014/main" id="{6BA0554B-9D0F-028A-F01F-DCCA72FA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5" y="1642188"/>
            <a:ext cx="2332401" cy="41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1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36549-CE0D-29C2-53BD-F04C7CB6249B}"/>
              </a:ext>
            </a:extLst>
          </p:cNvPr>
          <p:cNvSpPr txBox="1"/>
          <p:nvPr/>
        </p:nvSpPr>
        <p:spPr>
          <a:xfrm>
            <a:off x="2372433" y="433803"/>
            <a:ext cx="946709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Саговникові або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Цикадопсиди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Сycadopsida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 100 сучасних видів, 1 родина, 2 підродини, 9 родів. Поділ на підродини здійснюється за формою та будовою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макроспорофілів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Сучасні голонасінні, але відомі також у викопному стані. Виникли ще до пізнього карбону. Розквіт – юрський період. Походять від насінних папоротей. Листки пірчасті,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Стебла мають товсту серцевину, відносно слабко розвинену вторинну деревину та товсту кору. Такий тип будови стебла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маноксильним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Спорофіли зібрані в одностатеві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Насінні зачатки з пилковою камерою. Сперматозоїди з чисельними джгутиками. Архегонії розвинені. До даного класу належать тропічні і субтропічні голонасінні. Для більшості родів характерний строгий ендемізм. Як правило, не утворюють щільних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поодинокі або ж зростають невеликими групками.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 саговникові розвивають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 рахунок укороченого стебла та дуже розвиненого і потовщеного головного кореня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бульбовидне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утворення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бульбокорінь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 правило, саговникові мають на верхівці розетку з великих пірчастих листків - своєрідну крону. Схожі на пальми. Листки варіюють за розмірами, мають шкірясту консистенцію з товстим шаром кутикули.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Саговник поникающий - Cycas revoluta Thunb. &gt; Голосеменные – Gymnospermae &gt;  Семенные растения – Embryophyta - Siphonogama &gt; Дере">
            <a:extLst>
              <a:ext uri="{FF2B5EF4-FFF2-40B4-BE49-F238E27FC236}">
                <a16:creationId xmlns:a16="http://schemas.microsoft.com/office/drawing/2014/main" id="{9175C8BF-4112-2C5D-6A65-EBFE7B00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3" y="2208712"/>
            <a:ext cx="22669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1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1" y="0"/>
            <a:ext cx="2112925" cy="1023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008ADB-B67C-8A0E-59E7-D681FF1C617E}"/>
              </a:ext>
            </a:extLst>
          </p:cNvPr>
          <p:cNvSpPr txBox="1"/>
          <p:nvPr/>
        </p:nvSpPr>
        <p:spPr>
          <a:xfrm>
            <a:off x="1785526" y="177811"/>
            <a:ext cx="92642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Саговникові – дводомні рослини. Клас включає 1 порядок Саговникові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Cycadales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1 родину Саговникові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Cycadaceae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яку поділяють на дві підродини: Саговникові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Cycadoideae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Замієві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Zamioideae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Підродина Саговникові включає один рід Саговник. Це дерев’янисті рослини, за розмірами менші за хвойні, ростуть дуже повільно (за 1000 років виростають на 20 м).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 зібрані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(шишки).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верхівці, далі ріст відбувається за рахунок більшої пазушної бруньки, закінчується ріст знову ж таки утворенням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процес повторюється знову. Насінина саговника дуже велика – від 1 до 8 см</a:t>
            </a:r>
            <a:r>
              <a:rPr lang="uk-UA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Цикас Революта (Саговник пониклий) Cycas Revoluta, висота 20 - 30см, об'єм  горщика 0,5 л – низькі ціни, кредит, оплата частинами в інтернет-магазині  ROZETKA | Купити в Україні: Києві, Харкові, Дніпрі, Одесі, Запоріжжі, Львові">
            <a:extLst>
              <a:ext uri="{FF2B5EF4-FFF2-40B4-BE49-F238E27FC236}">
                <a16:creationId xmlns:a16="http://schemas.microsoft.com/office/drawing/2014/main" id="{5DE14E2F-73F5-0315-41AC-88B05323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2900467"/>
            <a:ext cx="3765991" cy="376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аговниковидные — Википедия">
            <a:extLst>
              <a:ext uri="{FF2B5EF4-FFF2-40B4-BE49-F238E27FC236}">
                <a16:creationId xmlns:a16="http://schemas.microsoft.com/office/drawing/2014/main" id="{321526A9-49ED-3B78-2888-ADE80CA3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42" y="2940945"/>
            <a:ext cx="2892603" cy="37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Величественный Цикас, или Саговник . Уход в домашних условиях. Фото —  Ботаничка">
            <a:extLst>
              <a:ext uri="{FF2B5EF4-FFF2-40B4-BE49-F238E27FC236}">
                <a16:creationId xmlns:a16="http://schemas.microsoft.com/office/drawing/2014/main" id="{028FEA71-34B8-D3A2-3BB1-E314553D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63" y="2940945"/>
            <a:ext cx="4971156" cy="37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606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55E52-0A93-B8E0-7C64-DDFA2E42C572}"/>
              </a:ext>
            </a:extLst>
          </p:cNvPr>
          <p:cNvSpPr txBox="1"/>
          <p:nvPr/>
        </p:nvSpPr>
        <p:spPr>
          <a:xfrm>
            <a:off x="2265681" y="393910"/>
            <a:ext cx="9264283" cy="290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400"/>
              </a:spcBef>
            </a:pP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</a:t>
            </a:r>
            <a:r>
              <a:rPr lang="uk-UA" sz="1800" b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Гнетові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або </a:t>
            </a:r>
            <a:r>
              <a:rPr lang="uk-UA" sz="1800" b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Гнетопсиди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b="1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Gnetopsida</a:t>
            </a:r>
            <a:r>
              <a:rPr lang="uk-UA" sz="1800" b="1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рослини походять, імовірно,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бенетитових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Листки цілокраї. Стебло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маноксильної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будови (у вельвічії),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піноксильної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(кора і серцевина відносно тонкі, вторинна деревина розвинена і компактна). У деревині є справжні судини, відсутні смоляні ходи; характерна наявність довгої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мікропілярної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трубки, що нагадує стовпчик маточки покритонасінних; наявний покрив із лусок навколо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нагадує оцвітину. Спорофіли зібрані в одностатеві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походять від двостатевих. Насінні зачатки з рудиментарною пилковою камерою. Чоловічі гамети без джгутиків. Архегонії розвинені або відсутні.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8" name="Picture 4" descr="Гнетовые растения">
            <a:extLst>
              <a:ext uri="{FF2B5EF4-FFF2-40B4-BE49-F238E27FC236}">
                <a16:creationId xmlns:a16="http://schemas.microsoft.com/office/drawing/2014/main" id="{359B6F38-1A11-97C0-410E-7C4C950F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" y="3560218"/>
            <a:ext cx="8951570" cy="27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Гнетум / Деревья / Энциклопедия растений / FloraPedia.ru - Энциклопедия  растений">
            <a:extLst>
              <a:ext uri="{FF2B5EF4-FFF2-40B4-BE49-F238E27FC236}">
                <a16:creationId xmlns:a16="http://schemas.microsoft.com/office/drawing/2014/main" id="{C7D0F577-92C6-89C5-F29E-F1A80258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593" y="3567167"/>
            <a:ext cx="2697489" cy="27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20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05FB2-B1F7-C7C2-C403-8ED88206FA79}"/>
              </a:ext>
            </a:extLst>
          </p:cNvPr>
          <p:cNvSpPr txBox="1"/>
          <p:nvPr/>
        </p:nvSpPr>
        <p:spPr>
          <a:xfrm>
            <a:off x="2189585" y="717809"/>
            <a:ext cx="9209314" cy="5852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Ефедрові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Ephedrales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Ephedraсеае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Ефедра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Ephedra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включає 40 видів. В основному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ксерофільні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напівксерофільні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рослини. Невисокі, звичайно, дуже галузисті кущі, напівкущі, рідше деревця з членистими ребристими пагонами, що нагадують хвощі. Листки дрібні лусковидні, редуковані.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одностатеві, рослини звичайно дводомні.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мають вигляд дрібних шишечок, що складаються з кількох пар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черепитчасто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розташованих лусочок. У пазусі кожної пари лусок є 1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несе до 8 мікроспорангіїв (пилкових мішків), які відкриваються овальною щілиною.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Жіночі шишки складаються з 1-3 частин, які мають 1-3 насінних зачатки, оточені 2-3 парами «приквітків», зрослих при основі.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Насінний зачаток має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ендоспермом і 2-5 архегоніями. Зовні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оточений 2 покривами, з яких внутрішній тонший - витягнутий в тонку, довгу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мікропілярну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трубку.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 запліднення з насінного зачатка розвивається насінина, яка здебільшого має вигляд соковитої ягоди, оскільки зовнішній покрив насінного зачатка та приквіткові лусочки стають соковитими (у деяких пустельних видів зовнішній покрив сухий).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83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CE561-79EB-28BC-3DEE-5189B599E88F}"/>
              </a:ext>
            </a:extLst>
          </p:cNvPr>
          <p:cNvSpPr txBox="1"/>
          <p:nvPr/>
        </p:nvSpPr>
        <p:spPr>
          <a:xfrm>
            <a:off x="2425959" y="122659"/>
            <a:ext cx="80606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ефедра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двоколоскова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низький кущ (20-30 см), дуже галузистий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тонкоребристими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зеленувато-жовтими пагонами. Насіння має вигляд яскраво червоної ягоди. Молоді пагони містять алкалоїд ефедрин, що використовується у медицині.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Хвойник, эфедра в альпинарии">
            <a:extLst>
              <a:ext uri="{FF2B5EF4-FFF2-40B4-BE49-F238E27FC236}">
                <a16:creationId xmlns:a16="http://schemas.microsoft.com/office/drawing/2014/main" id="{A482443A-F4FD-5D11-726E-020F3442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9" y="1350732"/>
            <a:ext cx="3685592" cy="27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Что вам известно о растение эфедра? - ФорексДеньги: Форекс форум для  трейдеров Форум - ФорексДеньги: Форекс форум для трейдеров">
            <a:extLst>
              <a:ext uri="{FF2B5EF4-FFF2-40B4-BE49-F238E27FC236}">
                <a16:creationId xmlns:a16="http://schemas.microsoft.com/office/drawing/2014/main" id="{CFB052EC-473E-B409-D000-F00AF548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414" y="1458619"/>
            <a:ext cx="3985690" cy="53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Эфедра (хвойник) — Алтайский биосферный заповедник">
            <a:extLst>
              <a:ext uri="{FF2B5EF4-FFF2-40B4-BE49-F238E27FC236}">
                <a16:creationId xmlns:a16="http://schemas.microsoft.com/office/drawing/2014/main" id="{E0403704-5CF6-0425-7C90-B93D94A7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1" y="2070270"/>
            <a:ext cx="2753873" cy="36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Хвойник хвощевой (эфедра хвощевая, эфедра горная)">
            <a:extLst>
              <a:ext uri="{FF2B5EF4-FFF2-40B4-BE49-F238E27FC236}">
                <a16:creationId xmlns:a16="http://schemas.microsoft.com/office/drawing/2014/main" id="{709FBB2B-B517-18A6-029F-563B8B1B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32" y="4189956"/>
            <a:ext cx="4545330" cy="25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90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0B9F0-8A38-2717-B648-ABD7F9D62257}"/>
              </a:ext>
            </a:extLst>
          </p:cNvPr>
          <p:cNvSpPr txBox="1"/>
          <p:nvPr/>
        </p:nvSpPr>
        <p:spPr>
          <a:xfrm>
            <a:off x="2112925" y="125933"/>
            <a:ext cx="95732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Гнетові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Gnetales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Gnetaсеае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Гнетум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Gnetum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налічує близько 40 видів, поширені у тропічній Азії, Південній Америці й Африці. Здебільшого деревовидні ліани вологих тропічних лісів, рідше дерева з прямим стовбуром або кущі. Листки здебільшого з широкою пластинкою, шкірясті, з пірчастим жилкуванням, за зовнішнім виглядом схожі на листки дводольних. Стебла і пагони членисті.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чоловічих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кільчасто розміщені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несуть на верхівці по два мікроспорангія і з боків оточені двома листочками (зачаткова оцвітина).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жіночих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насінні зачатки також розміщені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вісі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кільчасто і кожен з них міститься у пазусі двох зрослих листочків.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немає архегоніїв (на відміну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Макроспора, що розвивається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 утворює тканинного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Її ядро ділиться, одне із утворених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зливається при заплідненні зі спермієм і дає початок зародку. Насінина має зовнішню м’ясисту оболонку.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Гнетум">
            <a:extLst>
              <a:ext uri="{FF2B5EF4-FFF2-40B4-BE49-F238E27FC236}">
                <a16:creationId xmlns:a16="http://schemas.microsoft.com/office/drawing/2014/main" id="{31ABDC2D-88D2-2236-F28B-7D4B1F06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5526"/>
            <a:ext cx="2112924" cy="2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Гнетум : лекарственное растение, применение, отзывы, полезные свойства,  противопоказания, в народной медицине">
            <a:extLst>
              <a:ext uri="{FF2B5EF4-FFF2-40B4-BE49-F238E27FC236}">
                <a16:creationId xmlns:a16="http://schemas.microsoft.com/office/drawing/2014/main" id="{30F93EEA-0A9D-3E79-CD81-997BF244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30" y="4702465"/>
            <a:ext cx="2951797" cy="1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rees of Tropical Asia">
            <a:extLst>
              <a:ext uri="{FF2B5EF4-FFF2-40B4-BE49-F238E27FC236}">
                <a16:creationId xmlns:a16="http://schemas.microsoft.com/office/drawing/2014/main" id="{BA2512E5-7D08-399E-51D7-4070D227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86" y="4388305"/>
            <a:ext cx="3277552" cy="22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Гнетум - Wikiwand">
            <a:extLst>
              <a:ext uri="{FF2B5EF4-FFF2-40B4-BE49-F238E27FC236}">
                <a16:creationId xmlns:a16="http://schemas.microsoft.com/office/drawing/2014/main" id="{5B1A14F4-08BD-9D33-2C6A-31EA594C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58" y="4724816"/>
            <a:ext cx="2920205" cy="19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0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8D3B8-4464-66BB-A810-9E4C4DF64149}"/>
              </a:ext>
            </a:extLst>
          </p:cNvPr>
          <p:cNvSpPr txBox="1"/>
          <p:nvPr/>
        </p:nvSpPr>
        <p:spPr>
          <a:xfrm>
            <a:off x="2003050" y="227033"/>
            <a:ext cx="970686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Вельвічієві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Welwitschiales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Вельвічієві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Welwitschiaсеае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Вельвічія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Welwitschia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 Вельвічія дивна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mirabilis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що росте у кам’янистих пустелях Південно-західної тропічної Африки. Стовбур короткий, товстий (до 1 м у діаметрі), майже цілком заглиблений у землю, від нього відходить довгий тонкий корінь, що сягає рівня ґрунтових вод. Листки у молодих рослин (їх тільки 2) – великі, шкірясті,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стьожковидної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форми 2-3 м, розвиваються і ростуть листки протягом 100 років. У старшому віці розриваються на окремі стьожки, кінці яких поступово відмирають.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Вельвічія - дводомна рослина. Чоловічі й жіночі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утворюються на різних рослинах, зібрані у галузисті „суцвіття”.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Архегоніїв немає. Зародок насінини має дві сім’ядолі,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гіпокотиль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довгий зародковий корінець і ніжку, якою висисає вміст ендосперму при проростанні насінини.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 descr="Удивительная вельвичия: описание. ﻿ Вельвичия удивительная - растение  пустыни Намиб">
            <a:extLst>
              <a:ext uri="{FF2B5EF4-FFF2-40B4-BE49-F238E27FC236}">
                <a16:creationId xmlns:a16="http://schemas.microsoft.com/office/drawing/2014/main" id="{B2A7AC2B-3D00-C0C4-C4DA-8AE440CC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71" y="4693848"/>
            <a:ext cx="3046247" cy="20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ельвичия — Википедия">
            <a:extLst>
              <a:ext uri="{FF2B5EF4-FFF2-40B4-BE49-F238E27FC236}">
                <a16:creationId xmlns:a16="http://schemas.microsoft.com/office/drawing/2014/main" id="{240B434B-ED28-11BE-F0CE-393960FE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386" y="4674616"/>
            <a:ext cx="2703542" cy="20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Вельвичия — прекрасный Страшила. — Kid-mama">
            <a:extLst>
              <a:ext uri="{FF2B5EF4-FFF2-40B4-BE49-F238E27FC236}">
                <a16:creationId xmlns:a16="http://schemas.microsoft.com/office/drawing/2014/main" id="{B83D36E4-9D73-4309-4ADC-86402C9D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29" y="4674616"/>
            <a:ext cx="2732702" cy="204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Вельвичия удивительная (лат. Welwitschia mirabilis) — Интересные животные">
            <a:extLst>
              <a:ext uri="{FF2B5EF4-FFF2-40B4-BE49-F238E27FC236}">
                <a16:creationId xmlns:a16="http://schemas.microsoft.com/office/drawing/2014/main" id="{DAF1748B-4B68-A288-CE43-69CBB62D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" y="4693848"/>
            <a:ext cx="3047027" cy="20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8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DAA18-90AC-A7CB-BCCF-059B054C8CC9}"/>
              </a:ext>
            </a:extLst>
          </p:cNvPr>
          <p:cNvSpPr txBox="1"/>
          <p:nvPr/>
        </p:nvSpPr>
        <p:spPr>
          <a:xfrm>
            <a:off x="2045970" y="165204"/>
            <a:ext cx="975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Гінкгопсиди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Ginkgopsida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Ginkgoales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Ginkgoсеае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дволопатеве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biloba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Батьківщина – південно-західний Китай, у Китаї та Японії культивують як священне дерево.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високе дерево, 30-40 м висотою, з пірамідальною, далі розлогою кроною та гладенькою, темно-сірою корою. Листки розміщені на видовжених пагонах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розсіяно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укорочених - пучками.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C2C66-D065-3667-85F0-DF8FE74D190F}"/>
              </a:ext>
            </a:extLst>
          </p:cNvPr>
          <p:cNvSpPr txBox="1"/>
          <p:nvPr/>
        </p:nvSpPr>
        <p:spPr>
          <a:xfrm>
            <a:off x="269572" y="2473528"/>
            <a:ext cx="95545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Вторинна деревина добре розвинена, складається з трахеїд – анатомічна будова кореня схожа з будовою стебла. Листки черешкові із віялоподібною цілісною або дволопатевою пластинкою. Жилки дихотомічно розгалужені. На зиму листки опадають.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дводомна рослина.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виникають на укорочених пагонах і зібрані в завислі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сережки. Кожний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складається з ніжки і двох спорангіїв.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ще називають тичинками. Мікроспори – пилок,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еліптичної форми з 2 оболонками (екзина і інтина). Проростання мікроспори починається всередині мікроспорангія. Утворюється три клітини: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проталіальна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гаусторіальна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Гинкго Билоба &quot;Двулопастный&quot; купить почтой в Одессе, Киеве, Украине |  Agro-Market">
            <a:extLst>
              <a:ext uri="{FF2B5EF4-FFF2-40B4-BE49-F238E27FC236}">
                <a16:creationId xmlns:a16="http://schemas.microsoft.com/office/drawing/2014/main" id="{6381CE58-1C64-346E-900D-FBF2EE45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19" y="2638732"/>
            <a:ext cx="2239646" cy="31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❀ Гинкго билоба — роскошный солетер для вашего сада | GreenMarket">
            <a:extLst>
              <a:ext uri="{FF2B5EF4-FFF2-40B4-BE49-F238E27FC236}">
                <a16:creationId xmlns:a16="http://schemas.microsoft.com/office/drawing/2014/main" id="{ADE1F0CE-11AD-BD87-92B6-A8DDAF77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87" y="5218526"/>
            <a:ext cx="2868930" cy="147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Гинкго билоба: 5 уникальных свойств">
            <a:extLst>
              <a:ext uri="{FF2B5EF4-FFF2-40B4-BE49-F238E27FC236}">
                <a16:creationId xmlns:a16="http://schemas.microsoft.com/office/drawing/2014/main" id="{75218853-544D-9746-F61E-B1653472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82" y="5152148"/>
            <a:ext cx="3700463" cy="154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1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8E698-60BE-BA39-F539-06D5BB63F2D7}"/>
              </a:ext>
            </a:extLst>
          </p:cNvPr>
          <p:cNvSpPr txBox="1"/>
          <p:nvPr/>
        </p:nvSpPr>
        <p:spPr>
          <a:xfrm>
            <a:off x="2185456" y="147197"/>
            <a:ext cx="94767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також виникають на кінцях укорочених пагонів у пазухах листків, але не зібрані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Вони складаються з насінного зачатка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та особливого валика при основі.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Насінні зачатки сидять по два на особливій ніжці. Насінний зачаток складається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мікропіле,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архегоніями, над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пилкова камера.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Пилок починає розвиватись в пилковій камері: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гаусторіальної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клітини розвивається пилкова трубка, яка прикріплюється до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 дає початок двом багатоджгутиковим сперматозоїдам. Один сперматозоїд зливається з яйцеклітиною, утворюється зигота, а далі зародок з двома сім’ядолями, оточений ендоспермом. Насінний зачаток перетворюється на насінину, оточену товстим м’ясистим шаром.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6" name="Picture 2" descr="Культура Гінкго білоба. Особливості вирощування, догляд, зберігання,  обробіток грунту, захист від шкідників | ІАС &quot;Аграрії разом&quot;">
            <a:extLst>
              <a:ext uri="{FF2B5EF4-FFF2-40B4-BE49-F238E27FC236}">
                <a16:creationId xmlns:a16="http://schemas.microsoft.com/office/drawing/2014/main" id="{359D964D-4ADE-9A4A-117F-091BC7C4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05" y="3790771"/>
            <a:ext cx="2838700" cy="2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Гинкго оказались смертны">
            <a:extLst>
              <a:ext uri="{FF2B5EF4-FFF2-40B4-BE49-F238E27FC236}">
                <a16:creationId xmlns:a16="http://schemas.microsoft.com/office/drawing/2014/main" id="{31E3FAB7-B94B-9CD5-322A-978EB7D0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00" y="3714175"/>
            <a:ext cx="4172902" cy="29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Деревья гинкго почти достигли бессмертия, 15 января 2020 – аналитический  портал ПОЛИТ.РУ">
            <a:extLst>
              <a:ext uri="{FF2B5EF4-FFF2-40B4-BE49-F238E27FC236}">
                <a16:creationId xmlns:a16="http://schemas.microsoft.com/office/drawing/2014/main" id="{A6C10EF2-AFCD-7C0B-3F1C-242CB0CE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736" y="460214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4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05D435-4F8C-F2E5-745F-B6E2E1CF5EAC}"/>
              </a:ext>
            </a:extLst>
          </p:cNvPr>
          <p:cNvSpPr txBox="1"/>
          <p:nvPr/>
        </p:nvSpPr>
        <p:spPr>
          <a:xfrm>
            <a:off x="3048740" y="2278887"/>
            <a:ext cx="6094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dirty="0">
                <a:solidFill>
                  <a:srgbClr val="FFFF00"/>
                </a:solidFill>
              </a:rPr>
              <a:t>ЗАГАЛЬНИЙ ОГЛЯД ГОЛОНАСІННИХ</a:t>
            </a:r>
            <a:endParaRPr lang="ru-UA" sz="54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D625F439-509B-DE7F-BCBD-9D5667AB5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47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0AC1A-54AB-33E2-8409-B9E50F881F28}"/>
              </a:ext>
            </a:extLst>
          </p:cNvPr>
          <p:cNvSpPr txBox="1"/>
          <p:nvPr/>
        </p:nvSpPr>
        <p:spPr>
          <a:xfrm>
            <a:off x="2112925" y="192287"/>
            <a:ext cx="9920454" cy="2072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400"/>
              </a:spcBef>
            </a:pP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Хвойні або </a:t>
            </a:r>
            <a:r>
              <a:rPr lang="uk-UA" sz="1800" b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Пінопсиди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b="1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Pinopsida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UA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Хвойні об’єднує 2 підкласи.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Кордаїти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Cordaitidae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Кордаїтові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Cordaitales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Кордаїтові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Cordaitaсеае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Давно вимерлі рослини, існували переважно в палеозої. Утворювали ліси зі струнких високих (20-30 м) дерев.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410" name="Picture 2" descr="Студопедия — КЛАСС ХВОЙНЫЕ, ИЛИ ПИНОПСИДЫ (PINOPSIDA, ИЛИ CONIFEROPSIDA)">
            <a:extLst>
              <a:ext uri="{FF2B5EF4-FFF2-40B4-BE49-F238E27FC236}">
                <a16:creationId xmlns:a16="http://schemas.microsoft.com/office/drawing/2014/main" id="{1A60C0C2-07FE-ACDC-31A3-75961CF34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26" y="2265162"/>
            <a:ext cx="5970742" cy="42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F0AD1B2-2B1D-DC7B-3D8D-48A01A0A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7" y="2515889"/>
            <a:ext cx="2384963" cy="15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Все хвойные деревья, их классификация, целебные и декоративные свойства">
            <a:extLst>
              <a:ext uri="{FF2B5EF4-FFF2-40B4-BE49-F238E27FC236}">
                <a16:creationId xmlns:a16="http://schemas.microsoft.com/office/drawing/2014/main" id="{856768D0-576C-7FB3-800C-9ACE3B5F8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57292"/>
          <a:stretch/>
        </p:blipFill>
        <p:spPr bwMode="auto">
          <a:xfrm>
            <a:off x="9037874" y="2373255"/>
            <a:ext cx="2925288" cy="42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89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-2325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B1A64-333C-168A-795B-74622CD80194}"/>
              </a:ext>
            </a:extLst>
          </p:cNvPr>
          <p:cNvSpPr txBox="1"/>
          <p:nvPr/>
        </p:nvSpPr>
        <p:spPr>
          <a:xfrm>
            <a:off x="2187570" y="91646"/>
            <a:ext cx="100044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Хвойні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Pinidae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цього підкласу належать понад 600 видів рослин, переважно дерев і кущів. Дерева іноді бувають гігантських розмірів, так ялина і смерека досягають висоти 60-76 м, а гігантська секвоя підносить свою крону до 140 м. Хвойні зустрічаються на всіх континентах світу (крім Антарктиди), значні площі вони займають у помірних і холодних поясах, де формують великі хвойні ліси.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Характерною особливістю хвойних є те, що гілки розміщуються неначе кільцями, причому щороку утворюється тільки одне кільце. Це дає змогу підрахувати вік рослини.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34ED7-A208-E3A5-924E-8ACC1685E1EF}"/>
              </a:ext>
            </a:extLst>
          </p:cNvPr>
          <p:cNvSpPr txBox="1"/>
          <p:nvPr/>
        </p:nvSpPr>
        <p:spPr>
          <a:xfrm>
            <a:off x="231710" y="2854979"/>
            <a:ext cx="117285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Анатомічна будова стебла одноманітна. Є смоляні ходи, що містять ефірні олії, смоли і бальзами.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спилі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стебла добре видно річні кільця деревини. Справжніх судин у хвойних немає, їх провідні тканини складаються із трахеїд і ситовидних трубок. Хвойні, за незначним винятком, - вічнозелені рослини. Їх листки дрібні, голчасті або лускоподібні. Листорозміщення спіральне, супротивне або кільчасте. Листок покритий епідермісом з товстостінних клітин з добре вираженим шаром кутикули. Під епідермісом – шар механічних клітин та смоляні ходи. Мезофіл слабо диференційований і складається з майже однакових клітин. Розмножуються хвойні насінням і живцями.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9CC613-540A-901C-702C-8396DEB1DEBF}"/>
              </a:ext>
            </a:extLst>
          </p:cNvPr>
          <p:cNvSpPr txBox="1"/>
          <p:nvPr/>
        </p:nvSpPr>
        <p:spPr>
          <a:xfrm>
            <a:off x="74644" y="5163303"/>
            <a:ext cx="11885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Хвойні – однодомні рослини, за винятком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ялівця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Мікро-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зібрані в одностатеві шишки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звичайно на одній рослині. Особливості розмноження хвойних розглядаються нижче, в питанні „Життєвий цикл сосни звичайної”.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Хвойні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Пініди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Pinidae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об’єднує 7 порядків (2 представлені викопними формами):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78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31EF69-2AF4-D170-D092-ABF4E5F707E6}"/>
              </a:ext>
            </a:extLst>
          </p:cNvPr>
          <p:cNvSpPr txBox="1"/>
          <p:nvPr/>
        </p:nvSpPr>
        <p:spPr>
          <a:xfrm>
            <a:off x="2677885" y="0"/>
            <a:ext cx="88010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Араукарієві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Araucariales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Араукарієві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Araucariaсеае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- 2 роди, 40 видів у Південній півкулі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Араукарія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Araucariа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Aгатіс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Agathis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2" descr="араукария">
            <a:extLst>
              <a:ext uri="{FF2B5EF4-FFF2-40B4-BE49-F238E27FC236}">
                <a16:creationId xmlns:a16="http://schemas.microsoft.com/office/drawing/2014/main" id="{860A126A-DF2A-9114-ECAD-3A0FFA89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923" y="1612314"/>
            <a:ext cx="5064243" cy="505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52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4D8AC-BF66-5AF3-0DB3-5F8DEC1BEA37}"/>
              </a:ext>
            </a:extLst>
          </p:cNvPr>
          <p:cNvSpPr txBox="1"/>
          <p:nvPr/>
        </p:nvSpPr>
        <p:spPr>
          <a:xfrm>
            <a:off x="2043404" y="144468"/>
            <a:ext cx="90716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Кипарисові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Cupressales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Кипарисові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Cupressaсеае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- 20 родів, 150 видів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Кипарис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Cupressus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-15 видів.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дикій флорі України тепер немає. В культурі (Крим) випробувано всі 15 видів.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Ялівець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Juniperus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- 70 видів, в Україні - 8.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2" name="Picture 2" descr="кипарис">
            <a:extLst>
              <a:ext uri="{FF2B5EF4-FFF2-40B4-BE49-F238E27FC236}">
                <a16:creationId xmlns:a16="http://schemas.microsoft.com/office/drawing/2014/main" id="{D79249EC-90D7-1870-24B9-5A6A4FE7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36" y="2012930"/>
            <a:ext cx="5876925" cy="4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6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49" y="-27871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8810F-0B74-F3B7-6FF6-84B54E82EEB2}"/>
              </a:ext>
            </a:extLst>
          </p:cNvPr>
          <p:cNvSpPr txBox="1"/>
          <p:nvPr/>
        </p:nvSpPr>
        <p:spPr>
          <a:xfrm>
            <a:off x="2547258" y="0"/>
            <a:ext cx="8894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Подокарпові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Podocarpales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Подокарпові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Podocarpaceae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Подокарпус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Podocarpus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- 100 видів (Індія, Японія, Китай та в Південній півкулі)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506" name="Picture 2" descr="Ногоплодник (Podocarpus)">
            <a:extLst>
              <a:ext uri="{FF2B5EF4-FFF2-40B4-BE49-F238E27FC236}">
                <a16:creationId xmlns:a16="http://schemas.microsoft.com/office/drawing/2014/main" id="{3A72463D-0146-414D-98FA-F5B5BF35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48" y="1586084"/>
            <a:ext cx="8075295" cy="48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274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B9BC7-7F1C-C7A0-940B-D46AD6DDFE6D}"/>
              </a:ext>
            </a:extLst>
          </p:cNvPr>
          <p:cNvSpPr txBox="1"/>
          <p:nvPr/>
        </p:nvSpPr>
        <p:spPr>
          <a:xfrm>
            <a:off x="2112925" y="0"/>
            <a:ext cx="89037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Тисові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Тисові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Тис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 роди, 20 видів. Північна півкуля. Давня група.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Тис ягідний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Taxus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baccata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росте в Карпатах і гірському Криму, під охороною.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 descr="тис">
            <a:extLst>
              <a:ext uri="{FF2B5EF4-FFF2-40B4-BE49-F238E27FC236}">
                <a16:creationId xmlns:a16="http://schemas.microsoft.com/office/drawing/2014/main" id="{1E671C7A-69C7-3578-1647-A128DC62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39" y="1477328"/>
            <a:ext cx="7050405" cy="52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19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74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51D21-D9BA-BD6C-7001-BEAD6B43F281}"/>
              </a:ext>
            </a:extLst>
          </p:cNvPr>
          <p:cNvSpPr txBox="1"/>
          <p:nvPr/>
        </p:nvSpPr>
        <p:spPr>
          <a:xfrm>
            <a:off x="2008095" y="0"/>
            <a:ext cx="98997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Соснові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Соснові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– 10 родів, 250 видів. Поширення - Північна півкуля. Поділяється на дві групи родів: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 – що мають видовжені і вкорочені пагони. Сосна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100 видів, в Україні росте 6, в культурі 35 видів. Модрина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Larix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- 20 видів, в Україні - 1, в культурі - 10 видів, листки опадаючі. Кедр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Cadrus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 види, в Україні в культурі.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ІІ – що мають тільки видовжені пагони. Ялина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Picea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- 40-45 видів, в Україні - 26. Ялиця, або смерека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Abies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- 45 видів, в культурі 20 видів.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8A882-6A57-A2BF-EA75-CAD58D0A0225}"/>
              </a:ext>
            </a:extLst>
          </p:cNvPr>
          <p:cNvSpPr txBox="1"/>
          <p:nvPr/>
        </p:nvSpPr>
        <p:spPr>
          <a:xfrm>
            <a:off x="2317021" y="2579906"/>
            <a:ext cx="95908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Сосна звичайна є типовим представником хвойних. Це високе світлолюбне дерево, що досягає 50 м заввишки і живе в середньому 150-200 років, але може досягати і більшого віку, тобто жити до 400 років. Щороку на сосні утворюються нові пагони, які розташовані на стовбурі кільчасто. До сорокарічного віку за кількістю цих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кілець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легко визначити вік сосни. У густих насадженнях лісу сосна швидко втрачає нижні гілки, які в затінку засихають і відвалюються і невелика крона зосереджується на верхівці стовбура. Лише на узліссях і на зріджених місцях при відсутності бічного затінення формується широка крона з товстими гілками, які розміщені досить низько. Сосна має пагони двох типів - видовжені і вкорочені. Видовжені пагони вкриті бурими лускоподібними листками. У пазухах їх розташовані дуже вкорочені пагони, що несуть по 2 голчастих листка, які називаються хвоїнками (кількість хвоїнок на вкорочених пагонах – таксономічна ознака хвойних). У сосни утворюються шишки двох типів: жіночі та чоловічі. Звичайно чоловічі шишки утворюються на нижніх гілках дерева а жіночі на верхівці. У деяких видів вони розміщуються на одній і тій же гілці, але при цьому жіночі шишки ближче до її кінця.</a:t>
            </a:r>
            <a:endParaRPr lang="ru-UA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561D4E-A1AE-45BA-6547-06BF8EA10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" y="2086028"/>
            <a:ext cx="1740777" cy="263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8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1818AA-9331-C3AC-FD90-2F7E3134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25" y="81788"/>
            <a:ext cx="4730619" cy="6694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77796A-4F9E-D0C1-B402-8558A9D9E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5" y="81788"/>
            <a:ext cx="4730619" cy="669442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растение, овощ&#10;&#10;Автоматически созданное описание">
            <a:extLst>
              <a:ext uri="{FF2B5EF4-FFF2-40B4-BE49-F238E27FC236}">
                <a16:creationId xmlns:a16="http://schemas.microsoft.com/office/drawing/2014/main" id="{FB97F9B3-00DB-7C53-9EE5-121DE9EA3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" y="2013122"/>
            <a:ext cx="2112925" cy="28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75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F5CA63-ADB5-FFF5-1554-1F5901811F3A}"/>
              </a:ext>
            </a:extLst>
          </p:cNvPr>
          <p:cNvSpPr txBox="1"/>
          <p:nvPr/>
        </p:nvSpPr>
        <p:spPr>
          <a:xfrm>
            <a:off x="2112925" y="0"/>
            <a:ext cx="99017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Весною на гілках сосни одночасно можна жіночі шишки трьох типів. На верхівках молодих пагонів утворюються дрібні кулясті шишечки зеленого кольору з червонуватим відтінком (це шишки 1-го року життя). При основі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можна побачити минулорічні зелені шишки конусоподібної форми з закритими лусками - це шишки 2-го року життя. Нижче на стеблі розміщуються коричнево-бурі дерев'янисті шишки з відкритими лусками, при основі яких знаходиться достигле насіння - це шишки 3-го року життя. Крім того, при основі однорічних видовжених пагонів розміщуються чоловічі шишки жовтого кольору (довжина 1-2 см), які по-декілька зібрані у великі колоски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738C8-901B-ACC9-881F-A23F77EF5562}"/>
              </a:ext>
            </a:extLst>
          </p:cNvPr>
          <p:cNvSpPr txBox="1"/>
          <p:nvPr/>
        </p:nvSpPr>
        <p:spPr>
          <a:xfrm>
            <a:off x="2319713" y="2585323"/>
            <a:ext cx="948821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7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Чоловіча шишка (</a:t>
            </a:r>
            <a:r>
              <a:rPr lang="uk-UA" sz="17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мікростробіл</a:t>
            </a:r>
            <a:r>
              <a:rPr lang="uk-UA" sz="17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являє собою пагін з добре розвиненою віссю, на якій спірально розташовані луски (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що мають вигляд плоских листочків, які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черепичасто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налягають одна на одну. На зовнішньому боці луски розміщуються по два великих пилкових мішка (мікроспорангії), в яких формується пилок. Всередині мікроспорангіїв знаходиться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спорогенна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тканина, з якої в результаті мейозу утворюється велика кількість мікроспор. Кожна мікроспора одноядерна,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має дві оболонки: зовнішню - екзину і внутрішню - інтину та має два повітряні мішки, які виникають внаслідок розходження екзини та інтини. Тут же, у мікроспорангії, мікроспори проростають, утворюючи чоловічий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який називається пилком. В результаті поділу ядра мікроспори утворюється дві клітини: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сифоногенна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клітини. Покриви мікроспори залишаються покривами пилку. Після цього мікроспорангії розкриваються поздовжньою щілиною і пилок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висипається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назовні. Повітряні мішки полегшують перенесення його вітром. Дальший розвиток чоловічого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відбувається на жіночих шишках усередині насінного зачатка. На початку літа, виконавши свою функцію запилення,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мікростробіли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спадають.</a:t>
            </a:r>
            <a:endParaRPr lang="ru-UA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1E64807-DD5F-39EE-C286-E87BB20CD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r="11450"/>
          <a:stretch/>
        </p:blipFill>
        <p:spPr>
          <a:xfrm>
            <a:off x="89075" y="2581245"/>
            <a:ext cx="223063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4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A96D6-43B6-048A-FBF5-2AB77AE35A16}"/>
              </a:ext>
            </a:extLst>
          </p:cNvPr>
          <p:cNvSpPr txBox="1"/>
          <p:nvPr/>
        </p:nvSpPr>
        <p:spPr>
          <a:xfrm>
            <a:off x="2078776" y="112693"/>
            <a:ext cx="100490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Жіночі шишки (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мегастробіли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мають складнішу будову, за розмірами вони відносно більші, ніж чоловічі шишки. На головній осі розташовані лусочки двох типів: покривні і насінні, пізніше вони зростаються і складається враження, що на осі шишки розміщуються однотипні луски, на яких лежать насінини. На верхньому боці насінних лусок розвивається по два насінних зачатки. Молодий насінний зачаток складається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мегаспорангієм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Він яйцеподібної форми і зростається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лише біля верхівки, що повернена до осі шишки,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має отвір - мікропіле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пилковхід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Спочатку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складається з однорідних диплоїдних клітин. Потім у середній його частині відокремлюється одна велика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археспоріальна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клітина. Вони, ділиться шляхом мейозу, утворюючи чотири мегаспори. Далі три з них відмирають, а четверта дає початок жіночому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представлений первинним ендоспермом, в якому накопичені запасні поживні речовини. У верхній частині первинного ендосперму утворюються два архегонія, кожний з яких має по одній яйцеклітині. Отже, жіночий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голонасінних - це первинний ендосперм з двома </a:t>
            </a:r>
            <a:r>
              <a:rPr lang="uk-UA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архегоніями.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36DEE6-F6C1-8E4A-5741-E2B489759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1" y="4375691"/>
            <a:ext cx="5066522" cy="243430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7EC5ADE-83AB-3956-96D5-45F96E60A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2" y="4330026"/>
            <a:ext cx="2054117" cy="247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1933540" y="1005435"/>
            <a:ext cx="9278532" cy="393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Вищі рослини представлено двома відділами: Голонасінні й Покритонасінні, які відрізняються від інших відділів наявністю насіння. Утворення насіння обумовило величезну перевагу насінних рослин над споровими. Спори: 1) не захищені від несприятливих умов, 2) не мають запасу поживних речовин, 3) процес запліднення у спорових вимагає наявності води, що не завжди може бути забезпечене на суші. Величезна кількість спор гине. У більшості спорових спори проростають поза материнським організмом. У різноспорових видів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розвиваються не залишаючи мікро- і макроспор. Наприклад, у сальвінії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селягинели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плаунка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селягинели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плаунка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формування жіночого заростку, розвиток на ньому архегонію й навіть утворення молодого спорофіта відбувається усередині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мегаспорангію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деяких видів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селягинели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 відбувається тоді, коли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перебуває на материнській рослині.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Отдел Покрытосеменные • Биология, Растения и грибы | Фоксфорд Учебник">
            <a:extLst>
              <a:ext uri="{FF2B5EF4-FFF2-40B4-BE49-F238E27FC236}">
                <a16:creationId xmlns:a16="http://schemas.microsoft.com/office/drawing/2014/main" id="{D2E9BCC2-A32A-BB89-E23A-2F31C5BC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56" y="4954969"/>
            <a:ext cx="4348066" cy="166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олосеменные растения - презентация онлайн">
            <a:extLst>
              <a:ext uri="{FF2B5EF4-FFF2-40B4-BE49-F238E27FC236}">
                <a16:creationId xmlns:a16="http://schemas.microsoft.com/office/drawing/2014/main" id="{7FA3A01B-852F-2F89-E3C6-5D41DBB1C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0136" r="2753" b="38542"/>
          <a:stretch/>
        </p:blipFill>
        <p:spPr bwMode="auto">
          <a:xfrm>
            <a:off x="1933540" y="4996642"/>
            <a:ext cx="4954555" cy="16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40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C5C837-E26F-F371-C4E6-2DA6B9C6C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67" y="99210"/>
            <a:ext cx="4705995" cy="6659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75DEAC-C160-8A81-878A-AC59A360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36" y="99211"/>
            <a:ext cx="4705994" cy="6659576"/>
          </a:xfrm>
          <a:prstGeom prst="rect">
            <a:avLst/>
          </a:prstGeom>
        </p:spPr>
      </p:pic>
      <p:pic>
        <p:nvPicPr>
          <p:cNvPr id="22530" name="Picture 2" descr="Сосна обыкновенная рисунок - 65 фото">
            <a:extLst>
              <a:ext uri="{FF2B5EF4-FFF2-40B4-BE49-F238E27FC236}">
                <a16:creationId xmlns:a16="http://schemas.microsoft.com/office/drawing/2014/main" id="{EFF0671F-B56C-D742-A30C-C3D4D06A0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" y="1565252"/>
            <a:ext cx="2335943" cy="29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40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1A34D-B8DD-9884-D584-330C60EC953E}"/>
              </a:ext>
            </a:extLst>
          </p:cNvPr>
          <p:cNvSpPr txBox="1"/>
          <p:nvPr/>
        </p:nvSpPr>
        <p:spPr>
          <a:xfrm>
            <a:off x="2676808" y="612844"/>
            <a:ext cx="94322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другій половині травня пилок із чоловічих шишок переноситься на насінні зачатки і уловлюється краплиною густої рідини, що виповнює простір між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Підсихаючи, рідина втягує пилок всередину насінного зачатка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Після запилення мікропіле заростає. Лусочки жіночої шишки змикаються. Чоловічий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продовжує свій розвиток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Екзина лопається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сифоногенна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клітина, оточена інтиною, утворює пилкову трубку, яка занурюється в тканину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росте у напрямку до архегонія. По пилковій трубці проходить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клітина, яка ділиться і утворює два спермії - чоловічі гамети без джгутиків. Пилкова трубка крізь шийку архегонія сягає яйцеклітини. В ній підвищується тургор, кінчик її лопається, і вміст викидається у цитоплазму яйцеклітини. Один із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зливається з ядром яйцеклітини, а другий відмирає. Від запилення до запліднення у сосни минає близько 13 місяців. Із зиготи розвивається зародок, який росте за рахунок запасних продуктів ендосперму і складається з зародкового корінця, стебельця, брунечки і кількох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сім'ядолей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(5-12). Зародок оточений ендоспермом, який використовується під час проростання.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перетворюється на насінну оболонку. Так насінний зачаток перетворюється на насіння. Воно лежить на насінній лусочці і має крилоподібний виріст - спеціальне пристосування, яке сприяє поширенню вітром. Насіння дозріває восени, на другий рік після запліднення.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B304A7-BF3D-D88F-4DC6-637D98A1D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3" y="2794129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0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4543FB8-8B07-2506-DB81-6E3F556E8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70041-0249-B322-FE26-6A8D0DC7DEBA}"/>
              </a:ext>
            </a:extLst>
          </p:cNvPr>
          <p:cNvSpPr txBox="1"/>
          <p:nvPr/>
        </p:nvSpPr>
        <p:spPr>
          <a:xfrm>
            <a:off x="2486607" y="2217967"/>
            <a:ext cx="68066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Загальний огляд Покритонасінних</a:t>
            </a:r>
            <a:endParaRPr lang="ru-UA" sz="5400" dirty="0"/>
          </a:p>
        </p:txBody>
      </p:sp>
    </p:spTree>
    <p:extLst>
      <p:ext uri="{BB962C8B-B14F-4D97-AF65-F5344CB8AC3E}">
        <p14:creationId xmlns:p14="http://schemas.microsoft.com/office/powerpoint/2010/main" val="2696557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27902-A0E8-056D-CCBE-CBB4299A9952}"/>
              </a:ext>
            </a:extLst>
          </p:cNvPr>
          <p:cNvSpPr txBox="1"/>
          <p:nvPr/>
        </p:nvSpPr>
        <p:spPr>
          <a:xfrm>
            <a:off x="884853" y="1270367"/>
            <a:ext cx="1042229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Магноліофіти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Квіткові, або Покритонасінні (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Magnoliophyta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Anthophyta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Angiospermaе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Вони посідають найважливіше місце поміж усіх сучасних рослин. Це найпоширеніша в сучасну геологічну епоху група рослин на Земній кулі. Вона є домінуючою на суші та  найважливішою за тією роллю, яку представники цієї групи відіграють у загальному кругообігу речовин. Вони існують у всіх кліматичних зонах, зростають у найрізноманітніших рослинних угрупованнях, в низинних і гірських регіонах, на суші й у воді, як у природних ценозах, так і в агрофітоценозах.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Квіткові рослини — найбільш високоорганізована група, вони найскладніші з усіх рослин за будовою, розвитком і процесами, які в них відбуваються. Нарешті, це наймолодша група і в хронологічному, і у філогенетичному плані: вона почала свою ходу по нашій планеті в першій половині крейдяного періоду, коли інші основні групи рослинного світу вже повністю сформувались, а деякі з них на той час почали вимирати або й зовсім вимерли.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84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7A290-48C7-C294-10E8-12A73754CAE6}"/>
              </a:ext>
            </a:extLst>
          </p:cNvPr>
          <p:cNvSpPr txBox="1"/>
          <p:nvPr/>
        </p:nvSpPr>
        <p:spPr>
          <a:xfrm>
            <a:off x="963878" y="991364"/>
            <a:ext cx="108981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Слід відзначити, що квіткові рослини і за кількістю видів, родів та родин перевершують всі групи рослинного світу, разом узяті. В теперішній час при більш вузькому розумінні виду і після відкриття багатьох нових, раніше не відомих науці видів, налічується щонайменше 250 000 видів квіткових рослин. Вони складають майже 13 000 родів і 533 родини.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Квіткові рослини забезпечують життя всіх вищих тварин суші, а також переважної більшості інших гетеротрофних організмів, в тому числі і найбільшого в світі класу комах.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Майже всі Покритонасінні ведуть незалежний спосіб життя, хоча серед них відомі й паразити та сапрофіти, котрі значною мірою або повністю позбавлені хлорофілу, у зв'язку з паразитним способом життя деякі з вегетативних органів можуть бути втрачені.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Magnoliophyta | Tentative Plant Scientist">
            <a:extLst>
              <a:ext uri="{FF2B5EF4-FFF2-40B4-BE49-F238E27FC236}">
                <a16:creationId xmlns:a16="http://schemas.microsoft.com/office/drawing/2014/main" id="{13FF1DFC-7264-4BB1-98A2-26C59F0A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3" y="3853686"/>
            <a:ext cx="3422704" cy="29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noliophyta | Tentative Plant Scientist">
            <a:extLst>
              <a:ext uri="{FF2B5EF4-FFF2-40B4-BE49-F238E27FC236}">
                <a16:creationId xmlns:a16="http://schemas.microsoft.com/office/drawing/2014/main" id="{6F4B94A2-22E7-9ED2-59B8-4A64597F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19" y="3853686"/>
            <a:ext cx="3123398" cy="29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noliophyta | Tentative Plant Scientist">
            <a:extLst>
              <a:ext uri="{FF2B5EF4-FFF2-40B4-BE49-F238E27FC236}">
                <a16:creationId xmlns:a16="http://schemas.microsoft.com/office/drawing/2014/main" id="{A8ED9331-7526-F69E-0C84-12D62787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5" y="3853686"/>
            <a:ext cx="2699014" cy="30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61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6AE79-E441-9B3D-6A07-BB958FCDCFDB}"/>
              </a:ext>
            </a:extLst>
          </p:cNvPr>
          <p:cNvSpPr txBox="1"/>
          <p:nvPr/>
        </p:nvSpPr>
        <p:spPr>
          <a:xfrm>
            <a:off x="320351" y="1171536"/>
            <a:ext cx="1155129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Вегетативні органи квіткових рослин досягають найбільшої складності і різноманітності своєї будови. Корінь може бути стрижневий (головний) з бічними коренями, часто розвиваються численні додаткові корені, які формують мичкувату кореневу систему, а в особливих випадках — повітряні, дихальні, опорні тощо. Часто трапляються також мікоризи (симбіоз кореня з грибом),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бактеріоризи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(симбіоз кореня з бактеріями) та інші видозміни кореня. Коренева система, крім звичайних функцій (прикріплення до субстрату і всмоктування води з мінеральними речовинами), може виконувати ще й функцію запасання поживних речовин. Зміна функції викликає зміну будови органу.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 разом з листками складає пагін. Він звичайно добре розвинутий і може бути дерев'янистим чи трав'янистим, багаторічним чи однорічним; різноманітним за характером росту (прямостоячим, лежачим, повзучим, висхідним, чіпким, витким тощо), виповненим чи порожнистим; округлим, три- чотиригранним у поперечному розрізі; з шипами та волосками і т. ін. Частими є видозміни стебла і взагалі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як надземного (у вигляді колючок, вусиків,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філокладіїв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кладодіїв), так і підземного (у вигляді столонів, бульб, кореневищ, цибулин і бульбоцибулин).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стебло буває слабо розвинутим, і листки розміщуються на вкороченому пагоні у вигляді листкової розетки (у подорожника, кульбаби, дворічників на першому році їхньої вегетації тощо).-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14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DA0E3-DC4E-A6E9-4D6C-AEB532CB587F}"/>
              </a:ext>
            </a:extLst>
          </p:cNvPr>
          <p:cNvSpPr txBox="1"/>
          <p:nvPr/>
        </p:nvSpPr>
        <p:spPr>
          <a:xfrm>
            <a:off x="335903" y="1023956"/>
            <a:ext cx="113740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Найбільша складність і різноманітність будови серед усіх вегетативних органів виявляється в листка. Тут спостерігаються різні типи листкорозміщення та комбінації частин листка (черешкові, сидячі, піхвові, з прилистками тощо), різноманітні форми листкової пластинки та її краю, а також типи жилкування листкових пластинок. Листки можуть бути лопатеві, роздільні та розсічені, можуть бути прості чи складні; на них бувають волоски і шипи, а самі листки або їхні частини перетворюються в колючки .(наприклад, у барбарису, будяка, .кактусів) або вусики (в гороху, чини). У багатьох рослин листки змінюються настільки, що виконують зовсім незвичайні функції, як, наприклад, листки комахоїдних рослин.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 все ж таки найхарактернішим органом квіткових рослин є генеративний — квітка, яка, крім інших частин, обов'язково складається з тичинок (андроцей) та маточок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 звідси виникла й одна з назв цієї групи рослин — Квіткові, або (мало вживане)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Гінеціатні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(Маточкові).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Галицький Національний природний парк - Орієнтування у світі флори">
            <a:extLst>
              <a:ext uri="{FF2B5EF4-FFF2-40B4-BE49-F238E27FC236}">
                <a16:creationId xmlns:a16="http://schemas.microsoft.com/office/drawing/2014/main" id="{93961918-0269-D12A-36C9-15752DD7E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1" y="4134802"/>
            <a:ext cx="3269644" cy="27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алицький Національний природний парк - Орієнтування у світі флори">
            <a:extLst>
              <a:ext uri="{FF2B5EF4-FFF2-40B4-BE49-F238E27FC236}">
                <a16:creationId xmlns:a16="http://schemas.microsoft.com/office/drawing/2014/main" id="{98DAF715-F8BF-8BE2-CB6B-A4CA592A3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99" y="4134802"/>
            <a:ext cx="3269644" cy="27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алицький Національний природний парк - Орієнтування у світі флори">
            <a:extLst>
              <a:ext uri="{FF2B5EF4-FFF2-40B4-BE49-F238E27FC236}">
                <a16:creationId xmlns:a16="http://schemas.microsoft.com/office/drawing/2014/main" id="{BBA63CA3-FC82-FBE1-B432-C52A3E78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17" y="4260958"/>
            <a:ext cx="3675529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40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8C3FF-E4EA-31B7-0F55-9B6DF25A278C}"/>
              </a:ext>
            </a:extLst>
          </p:cNvPr>
          <p:cNvSpPr txBox="1"/>
          <p:nvPr/>
        </p:nvSpPr>
        <p:spPr>
          <a:xfrm>
            <a:off x="576942" y="1417625"/>
            <a:ext cx="1103811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 Квіткових, як і для всіх вищих рослин, характерна й обов'язкова присутність у циклі розвитку двох різних генерацій або двох фаз розвитку (двох "поколінь") — спорофіта (безстатева генерація з подвійним набором хромосом)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(статеве покоління з одинарним набором хромосом). Ці дві генерації послідовно і в певному порядку змінюють одна одну незалежно від зовнішніх умов, а спорофіт (диплоїд), як і в усіх інших Архегоніат (крім мохів), більш зримо виражений, тобто, по суті, явно переважає над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Мейоз, як і в усіх інших вищих рослин, у Квіткових відбувається в момент утворення спор у спорангіях.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розвиваються зі спор, дуже редуковані і завжди одностатеві (як у різноспорових Архегоніат); порівняно зі спорофітом вони дуже недовговічні. Дорослі квіткові рослини, що складаються з кореня, стебла, листка і квітки, — це спорофіт. У певний період життя рослини-спорофіта, а саме після накопичення достатньої кількості пластичних речовин та інших субстанцій, необхідних для переходу до процесу статевого розмноження, розвивається спеціальний орган розмноження (точніше  сукупність органів), що називається квіткою.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68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AF132-1B3B-5477-1DFC-F13B3EE50A28}"/>
              </a:ext>
            </a:extLst>
          </p:cNvPr>
          <p:cNvSpPr txBox="1"/>
          <p:nvPr/>
        </p:nvSpPr>
        <p:spPr>
          <a:xfrm>
            <a:off x="115077" y="1134471"/>
            <a:ext cx="119618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Квітка в типових випадках, як пагін, сидить у пазусі покривного листка, має квітконіжку, а часто і приквітки, квітколоже, до якого  прикріплюються оцвітина (що складається із  чашечки і віночка, проста або подвійна, вільна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зрослолиста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правильна або неправильна) та головні частини квітки (тичинки та маточки).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Квітки можуть бути маточковими, тичинковими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-тичинковими, а в деяких випадках не мати ні маточок, ні тичинок. Вони часто зібрані в різноманітні суцвіття — одновісні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моноподіальні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багатовісні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симподіальні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прості, складні та змішані.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Квітка – орган статевого розмноження. Будова квітки.">
            <a:extLst>
              <a:ext uri="{FF2B5EF4-FFF2-40B4-BE49-F238E27FC236}">
                <a16:creationId xmlns:a16="http://schemas.microsoft.com/office/drawing/2014/main" id="{7AA18EA2-9F32-12FB-CEC0-BEB7ED797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28971" r="2086" b="7487"/>
          <a:stretch/>
        </p:blipFill>
        <p:spPr bwMode="auto">
          <a:xfrm>
            <a:off x="295274" y="3276311"/>
            <a:ext cx="6389370" cy="31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Що таке квітка: будова, функції, репродуктивна система">
            <a:extLst>
              <a:ext uri="{FF2B5EF4-FFF2-40B4-BE49-F238E27FC236}">
                <a16:creationId xmlns:a16="http://schemas.microsoft.com/office/drawing/2014/main" id="{957EA1F8-B546-05A7-CD5F-36C2204C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868" y="3276311"/>
            <a:ext cx="4236721" cy="31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13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069B5-05A0-C70C-DD1C-143F460C7392}"/>
              </a:ext>
            </a:extLst>
          </p:cNvPr>
          <p:cNvSpPr txBox="1"/>
          <p:nvPr/>
        </p:nvSpPr>
        <p:spPr>
          <a:xfrm>
            <a:off x="329681" y="1120676"/>
            <a:ext cx="115326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Будову квітки часто відображають допомогою формул та діаграм. Будова квітки, її оцвітини, ..тичинок і маточок, зав'язі, насінних зачатків та їхніх частин має велике значення в класифікації квіткових рослин. При віднесенні їх до певних порядків, родин, родів і видів на ці ознаки завжди звертається велика увага.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квітці відбувається запилення, тобто перенесення пилку з тичинок на маточку, як правило, комахами, вітром або якимось іншим чином (птахами, ссавцями, водою тощо). Частіше відбувається запилення комахами (ентомофілія), а не вітром (анемофілія), а також перехресне запилення, а не самозапилення.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Конспект з теми: &quot;Будова квітки. Різноманітність квіток.&quot;">
            <a:extLst>
              <a:ext uri="{FF2B5EF4-FFF2-40B4-BE49-F238E27FC236}">
                <a16:creationId xmlns:a16="http://schemas.microsoft.com/office/drawing/2014/main" id="{217D5DC0-ACDF-7335-08E5-4DE9D1BDB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" y="3465674"/>
            <a:ext cx="5019560" cy="31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езентація до уроку: &quot;Будова квітки&quot;">
            <a:extLst>
              <a:ext uri="{FF2B5EF4-FFF2-40B4-BE49-F238E27FC236}">
                <a16:creationId xmlns:a16="http://schemas.microsoft.com/office/drawing/2014/main" id="{ACB08E1D-5B9C-7537-0EDC-49C0A288B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168369"/>
            <a:ext cx="6193038" cy="34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14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Picture 2" descr="Голосеменные">
            <a:extLst>
              <a:ext uri="{FF2B5EF4-FFF2-40B4-BE49-F238E27FC236}">
                <a16:creationId xmlns:a16="http://schemas.microsoft.com/office/drawing/2014/main" id="{CB217C11-29F6-6CD5-9953-2EEA4AE26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11" y="298246"/>
            <a:ext cx="8925979" cy="62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C9B39-D441-6595-CC30-472EAE924B0A}"/>
              </a:ext>
            </a:extLst>
          </p:cNvPr>
          <p:cNvSpPr txBox="1"/>
          <p:nvPr/>
        </p:nvSpPr>
        <p:spPr>
          <a:xfrm>
            <a:off x="363893" y="1166843"/>
            <a:ext cx="115326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квіткових рослин завжди одностатевий (як у різноспорових Архегоніат, наприклад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): чоловічий— це пророслий пилок, що проростає в пилкову трубку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сифоногенною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(або вегетативною) і генеративною клітинами, а пізніше з двома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жіночий — це зародковий мішок з сімома клітинами в ньому, про які вже йшлося раніше.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Зародок і ендосперм, розвиваючись, витісняють інші клітини зародкового мішка, які були в ньому до запліднення, і займають звичайно весь насінний зачаток. Останній перетворюється в насінину, його покриви — в шкірку насінини, зав'язь — у плід, а її стінки — в оплодень. Звідси і виникла назва відділу Покритонасінні, оскільки в них насінина знаходиться всередині плоду.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87B08-65EB-5E2D-18F0-4A9BF6F9F702}"/>
              </a:ext>
            </a:extLst>
          </p:cNvPr>
          <p:cNvSpPr txBox="1"/>
          <p:nvPr/>
        </p:nvSpPr>
        <p:spPr>
          <a:xfrm>
            <a:off x="295470" y="3646562"/>
            <a:ext cx="116010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Поживні речовини в насінині квіткової рослини можуть відкладатися ще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це буде перисперм (наприклад у рослин із родин Гвоздичних, Перцевих тощо), а також в сім'ядолях (наприклад, у рослин із родин Бобових, Гарбузових, Хрестоцвітих та ін.); у цьому випадку ендосперм звичайно не розвивається.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 квіткових рослин явно переважає в циклі розвитку над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порівняно ще більше розвинутий, 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навпаки, ще більше редукований, ніж в Архегоніат. У зв'язку з цим вислів "статеві органи квітки" щодо тичинок і маточок є просто помилковим. Квітка — це орган (точніше сукупність органів) безстатевого розмноження, гомологічний спороносному колоску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плаунів і хвощів.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97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0BE1E-F3E8-C1DF-09B1-A1E9F69C3E7A}"/>
              </a:ext>
            </a:extLst>
          </p:cNvPr>
          <p:cNvSpPr txBox="1"/>
          <p:nvPr/>
        </p:nvSpPr>
        <p:spPr>
          <a:xfrm>
            <a:off x="578497" y="1128948"/>
            <a:ext cx="1089815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анатомічному відношенні квіткові рослини також є найбільш досконалими представниками рослинного світу. Вони складаються з багатьох тканин, які досягають найвищої складності організації та диференціації.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 характерними є наявність судин ксилеми, відсутніх майже в усіх Архегоніат, і вторинні анатомічні зміни, які відбуваються під час потовщення стебла та кореня і утворення в них вторинних тканин (ксилеми, флоеми, перидерми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fa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кірки).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Високий ступінь морфологічного й анатомічного розвитку Квіткових перебуває в прямій залежності від їхньої екології. Вже в крейдяному періоді вони "завоювали" сушу, витіснивши майже всіх своїх попередників — Архегоніат. У переважній більшості випадків квіткові рослини пристосовані до життя на суші в найрізноманітніших екологічних умовах — від тропіків до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тундр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високих гір, від сухих та освітлених місцезростань (пустель) до боліт і водойм, навіть морських (тобто солоних).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3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2ADFE-255B-D618-9C10-84118196B41B}"/>
              </a:ext>
            </a:extLst>
          </p:cNvPr>
          <p:cNvSpPr txBox="1"/>
          <p:nvPr/>
        </p:nvSpPr>
        <p:spPr>
          <a:xfrm>
            <a:off x="394996" y="1239440"/>
            <a:ext cx="1140200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Найхарактернішими особливостями рослин цього відділу, що відрізняють їх від решти відділів вищих рослин, є такі: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1) насінні зачатки вміщені в більш або менш замкнуту порожнину (зав'язь), утворену однією або кількома зрослими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карпелами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плодолистками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2) пилкові зерна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вловлюються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 мікропіле насінних зачатків, а приймочкою;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3)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позбавлені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гаметангіїв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розвиваються в результаті мінімальної кількості мітотичних поділів;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4) так зване «подвійне запліднення», яке характеризується тим, що в результаті потрійного злиття (злиття одного з двох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сперміїв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двома полярними ядрами) утворюється триплоїдне первинне ядро ендосперму — спеціальної поживної тканини для зародка, який розвивається (ця тканина притаманна лише Покритонасінним).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 інших насінних рослин Покритонасінні відрізняються досить сильно, і проміжні форми між ними до цього часу не знайдені.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50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AC9A1-49F6-EEBB-4C2F-8A1B762C0BCB}"/>
              </a:ext>
            </a:extLst>
          </p:cNvPr>
          <p:cNvSpPr txBox="1"/>
          <p:nvPr/>
        </p:nvSpPr>
        <p:spPr>
          <a:xfrm>
            <a:off x="217714" y="721577"/>
            <a:ext cx="119058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r"/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відділі </a:t>
            </a:r>
            <a:r>
              <a:rPr lang="uk-UA" sz="24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Magnoliophyta</a:t>
            </a:r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виділяють лише два класи: Дводольні (</a:t>
            </a:r>
            <a:r>
              <a:rPr lang="uk-UA" sz="24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Magnoliopsida</a:t>
            </a:r>
            <a:r>
              <a:rPr lang="uk-UA" sz="24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Однодольні (</a:t>
            </a:r>
            <a:r>
              <a:rPr lang="uk-UA" sz="24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Liliopsida</a:t>
            </a:r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які, в' свою чергу поділяють на 11 підкласів, 533 родини, близько 13 000 родів і, ймовірно, не менше 250 000 видів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Методичний матеріал &quot;Систематика рослин.&quot;">
            <a:extLst>
              <a:ext uri="{FF2B5EF4-FFF2-40B4-BE49-F238E27FC236}">
                <a16:creationId xmlns:a16="http://schemas.microsoft.com/office/drawing/2014/main" id="{F6A71955-64E0-14DA-1C6D-9B1630530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6" y="2071395"/>
            <a:ext cx="4738326" cy="45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12D4C3-4A8D-B829-E1A9-5046F329F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84" y="2492181"/>
            <a:ext cx="6739890" cy="33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3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FA9758-7A61-E79E-8674-587B3CD7905C}"/>
              </a:ext>
            </a:extLst>
          </p:cNvPr>
          <p:cNvSpPr txBox="1"/>
          <p:nvPr/>
        </p:nvSpPr>
        <p:spPr>
          <a:xfrm>
            <a:off x="457200" y="1192802"/>
            <a:ext cx="110847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Різниця між цими двома класами полягає в наступному :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1. Зародок Дводольних має дві сім'ядолі, в Однодольних — одну. Але у Дводольних іноді бувають дві неоднакові за величиною сім'ядолі, наприклад у редьки, нічної красуні  з родини Капустяних, або одна сім'ядоля внаслідок зникнення другої, при злитті двох в одну, наприклад у пшінки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Жовтецевих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рясту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Руткових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цикламена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Первоцвітих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інших, тобто у представників різних родин. Нараховується до 40 подібних  випадків. У Однодольних дві сім'ядолі трапляються ще рідше. Незважаючи на винятки, ця ознака — одна з важливіших для обох груп і зручна в практичному відношенні.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2. У Дводольних сім'ядолі латеральні (мають бічне розташування), в Однодольних — термінальні (знаходяться на верхівці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Виняток — в Однодольних з родин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Комелінових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Діоскорейних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Покритонасінні, або квіткові | Тест з біології – «На Урок»">
            <a:extLst>
              <a:ext uri="{FF2B5EF4-FFF2-40B4-BE49-F238E27FC236}">
                <a16:creationId xmlns:a16="http://schemas.microsoft.com/office/drawing/2014/main" id="{DB413A77-2948-6D27-0AF4-BED398DD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62" y="4170287"/>
            <a:ext cx="6624498" cy="24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39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87FC1A-FC2F-CD75-3E72-A1CFF05C55EC}"/>
              </a:ext>
            </a:extLst>
          </p:cNvPr>
          <p:cNvSpPr txBox="1"/>
          <p:nvPr/>
        </p:nvSpPr>
        <p:spPr>
          <a:xfrm>
            <a:off x="177281" y="1135359"/>
            <a:ext cx="115792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3. Корінь Дводольних має діяльний камбій, він часто буває головним з бічними коренями, але можуть бути і додаткові корені, тобто мичкувата коренева система; в Однодольних головний корінь частіше відмирає і діяльність камбію не спостерігається, а функціонують, як правило, додаткові корені.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4. У кореня Дводольних звичайно мало тяжів первинної деревини; в Однодольних він частіше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поліархний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(тяжів первинної деревини багато).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5. Стебло Дводольних має одне коло провідних пучків, причому чітко виділяються кора та серцевина; в Однодольних же провідних пучків багато, вони розміщені без видимого порядку і поділ внутрішньої частини стебла на кору і серцевину не такий чіткий. Але в деяких Дводольних, наприклад, у рутвиці, воронцю,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Жовтецевих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ноголиста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родини Барбарисових, деяких Перцевих, Селерових розміщення пучків таке, як у Однодольних.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Класифікація Покритонасінних Семантика та основні семантичні одиниці: відділ,  клас, порядок, родина, рід, вид Сільськогосподарські рослини: зернові,  бобові, овочеві, плодові, ягідні » Допомога учням">
            <a:extLst>
              <a:ext uri="{FF2B5EF4-FFF2-40B4-BE49-F238E27FC236}">
                <a16:creationId xmlns:a16="http://schemas.microsoft.com/office/drawing/2014/main" id="{DD3E1D51-54B9-AF8A-BA7D-BF18CD50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12" y="4347166"/>
            <a:ext cx="3749040" cy="2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резентація на тему: Покритонасінні">
            <a:extLst>
              <a:ext uri="{FF2B5EF4-FFF2-40B4-BE49-F238E27FC236}">
                <a16:creationId xmlns:a16="http://schemas.microsoft.com/office/drawing/2014/main" id="{C1BFFE69-E934-8928-E272-E09C0DE0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26" y="4274680"/>
            <a:ext cx="4530638" cy="25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75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E25A7-6712-24F0-82AF-85B031B86A18}"/>
              </a:ext>
            </a:extLst>
          </p:cNvPr>
          <p:cNvSpPr txBox="1"/>
          <p:nvPr/>
        </p:nvSpPr>
        <p:spPr>
          <a:xfrm>
            <a:off x="195942" y="1338028"/>
            <a:ext cx="115979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6. У Дводольних у провідних пучках є камбій, завдяки якому відбувається потовщення стебла, в  Однодольних камбій відсутній і вторинного потовщення стебла не виникає. Як виняток, потовщення буває тільки у деревовидних драцен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Драценових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кордилини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Астелієвих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воно є результатом новоутворення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судинноволокнистих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пучків периферійної частини стебла. Однак, у 23 видів Однодольних (деяких Лілійних — лілії , рябчика, а також кукурудзи, рогозу та ін.) камбій є, але він рано призупиняє свою діяльність, а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ноголиста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Дводольних камбій відсутній.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7. Листки у дводольних рослин різноманітної будови: вони можуть мати піхви і прилистки, часто бувають розсіченими і складними, з можливим жилкуванням всіх чотирьох типів (лінійне, дугове,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перйстосітчасте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пальчастосітчасте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але два останні типи в них переважають. У Однодольних листки частіше піхвові, без прилистків, або з одним прилистком, але зрослим з двох, у Дводольних, як Правило, два прилистки. Листки в Однодольних прості, цілокраї, з жилкуванням лінійним або дуговим, розсічені листки бувають лише в Пальм та Ароїдних, складні листки зовсім відсутні; у Дводольних листки теж можуть бути піхвовими, без прилистків, вузькими, з лінійним або дугоподібним жилкуванням, наприклад, у представників родини Гвоздичних,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Подорожникових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тощо.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96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562AD4-BFA7-7775-1A96-4F6F56C8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9073F6-4CD0-DBAC-A0CD-ECC9A5E14646}"/>
              </a:ext>
            </a:extLst>
          </p:cNvPr>
          <p:cNvSpPr txBox="1"/>
          <p:nvPr/>
        </p:nvSpPr>
        <p:spPr>
          <a:xfrm>
            <a:off x="301690" y="1099496"/>
            <a:ext cx="115886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8. Квітки у Дводольних частіше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п'ятиколові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чотириколові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п'яти-, чотиричленні (якщо квітка колова), тобто квітки мають два кола оцвітини, два або одне коло тичинок і одне коло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плодолистків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(з цих кіл деяких може не бути), а в колі звичайно буває п'ять, чотири або два члени. Тому для Дводольних типова формула — Са5 Со5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+-5 G5 (або менша кількість членів у колі). У Однодольних квітки часто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п'ятиколові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тричленні; типова формула —Са3 Со3 А3+3 G3.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Щоправда, з цього правила є багато винятків. Так, у деяких Дводольних (Барбарисових, Лаврових та ін.) кола бувають тричленними, а в деяких Однодольних, зокрема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Трилієвих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(вороняче око), a також у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рдеста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в колах по чотири члени. Яка будова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примітивніша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п'ятичленна чи тричленна, — сказати важко. Можливо, що розвиток квітки відбувався в обох напрямках. Крім того, слід враховувати, що дуже часто спостерігається редукція кількості деяких частин квітки.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218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5EE7647-202B-E564-34BC-C7C4BA478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562CD-13AD-BFC7-BEE3-1AAC6B89815B}"/>
              </a:ext>
            </a:extLst>
          </p:cNvPr>
          <p:cNvSpPr txBox="1"/>
          <p:nvPr/>
        </p:nvSpPr>
        <p:spPr>
          <a:xfrm>
            <a:off x="393985" y="1382086"/>
            <a:ext cx="116166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9. Різниця між Дводольними та Однодольними існує і в розміщенні мікроспор: у Дводольних переважає симультанний тип утворення мікроспор, за яким чотири мікроспори розміщені тетраедром; в Однодольних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сукцеданний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тип, за яким всі чотири мікроспори лежать в одній площині. Виняток з цього правила знаходимо в Дводольних у родинах Магнолієвих,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Куширових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Однодольних — у родинах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Орхідних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Півникових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Ситникових, Пальм тощо.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416AD-5500-7C07-EFED-8AA53A448095}"/>
              </a:ext>
            </a:extLst>
          </p:cNvPr>
          <p:cNvSpPr txBox="1"/>
          <p:nvPr/>
        </p:nvSpPr>
        <p:spPr>
          <a:xfrm>
            <a:off x="287693" y="3217545"/>
            <a:ext cx="116166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Таким чином, у стислому вигляді основними, найбільш характерними рисами Дводольних є такі: зародок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Магноліопсид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двома  сім'ядолями, іноді з однією,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трьома-чотирма. Сім'ядолі з трьома провідними пучками. Листки з перистим, рідше з пальчастим жилкуванням, іноді жилкування дугоподібне або паралельне, звичайно незамкнуте. Черешок звичайно чітко виражений. Листових слідів від одного до трьох, іноді більше. Провідна система стебла звичайно складається з одного кільця провідних пучків, як правило, з камбієм. У флоемі є паренхіма. Кора і серцевина стебла звичайно добре диференційовані. Первинний (зародковий) корінець розвивається в головний корінь. Чохлик і епідерма кореня мають в онтогенезі спільне походження (за винятком порядку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Деревні або трав'янисті рослини, іноді вторинні деревні рослини. Квітки найчастіше п'яти-, (рідше) чотиричленні, і лише в деяких (переважно примітивних) таксонів тричленні.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84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77CD1D-4E7C-9EAD-885B-C756D9C7E6E6}"/>
              </a:ext>
            </a:extLst>
          </p:cNvPr>
          <p:cNvSpPr txBox="1"/>
          <p:nvPr/>
        </p:nvSpPr>
        <p:spPr>
          <a:xfrm>
            <a:off x="214603" y="1238561"/>
            <a:ext cx="116259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насінних рослин проростання мегаспори й утворення жіночого заростку, запліднення й розвиток нового спорофіта (зародка) завжди відбувається усередині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коли він знаходиться на материнській рослині.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оточуючим його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інтегументом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сім’язачатком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якого після запліднення розвивається насіння. У більшості насінних рослин перетворення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сім’язачатка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сформоване насіння відбувається на самій материнській рослині. Внутрішнє запліднення, розвиток зародка усередині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сім’язачатку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поява насіння - головні біологічні переваги насінних рослин, що дали їм можливість повніше пристосуватися до наземних умов і досягти більш високого рівня розвитку. Насіння містить запас поживних речовин і необхідний ферментативний апарат, щоб зародок міг розвиватися.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Виникненню голонасінних рослин передувало кілька важливих еволюційних подій, які відбулися у девонський період: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виникнення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різноспоровості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виникнення камбію й деревних форм (наприклад,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археоптерис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велике дерево до 30 м висотою із кроною гілок).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1968 р. ученими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Петитом і Ч. Беком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верхньодевонських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відкладеннях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Північної Америки знайдене найдавніше насіння. Ця знахідка свідчить про те, що предків насінних рослин слід шукати серед палеозойських видів, вік яких не молодше пізнього девону, тобто серед найдавніших папоротеподібних.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63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2995127" y="695058"/>
            <a:ext cx="8969827" cy="532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Голонасінні – це давня група рослин, яка відома з кам’яновугільного періоду палеозойської ери. У сучасній флорі налічується близько 800 видів з 12 родин. Багато видів вимерло.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Розквиту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досягли у мезозої, у цей час почали й вимирати. На території України відомо близько 87 видів з 6 родин, серед яких багато інтродукованих (ввезених з інших місцевостей).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Голонасінні поширені на всіх континентах, але переважно в місцевостях з прохолодним і помірним кліматом. Вони представлені переважно деревами, кущами, рідше здерев’янілими ліанами, трав’янистих рослин серед них немає.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Голонасінні, на відміну від вищих спорових рослин (архегоніат), характеризуються наявністю насінних зачатків, з яких утворюється насіння з зародком. Насінні зачатки – це видозмінені у процесі еволюції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Назва „голонасінні” говорить про те, що насіння цих рослин розміщене відкрито (голо) на насінних лусках у шишках і нічим не захищене. Завдяки утворенню насіння голонасінні переважають над споровими, що дало змогу їм панувати на суші. Усі голонасінні - різноспорові рослини</a:t>
            </a:r>
            <a:r>
              <a:rPr lang="uk-UA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Голосеменные растения: примеры самых распространенных, их жизненный цикл">
            <a:extLst>
              <a:ext uri="{FF2B5EF4-FFF2-40B4-BE49-F238E27FC236}">
                <a16:creationId xmlns:a16="http://schemas.microsoft.com/office/drawing/2014/main" id="{BFA935B8-33AE-EF99-6EB2-F21F53A5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87453"/>
            <a:ext cx="2698114" cy="18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3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2226741" y="146918"/>
            <a:ext cx="9590854" cy="393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циклі розвитку голонасінних також відбувається зміна поколінь, або зміна ядерних фаз, переважає спорофіт.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них, порівняно з папоротеподібними, дуже редукований (до окремих клітин). Чоловічий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являє собою пророслу мікроспору (пилок) і зовсім позбавлений антеридіїв. Сперматозоїди у сучасних голонасінних (крім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гінкгових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саговникових) не мають джгутиків і перетворені на спермії. Весь цикл розвитку жіночого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процес запліднення відбувається всередині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насінному зачатку. Жіночий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утворюється з макроспори і представлений первинним ендоспермом з 2-5 архегоніями. Після запліднення яйцеклітини із зиготи утворюється зародок, який не залишає оболонки макроспори. Зародок складається з корінця, брунечки і зародкових листочків,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сім’ядолей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кількості від 2 до 15. Із зародка насінини через певний період спокою розвивається нове, спорове покоління (спорофіт).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Размножение ⚠️ голосеменных и покрытосеменных растений: схема, с помощью  чего, как называется орган">
            <a:extLst>
              <a:ext uri="{FF2B5EF4-FFF2-40B4-BE49-F238E27FC236}">
                <a16:creationId xmlns:a16="http://schemas.microsoft.com/office/drawing/2014/main" id="{36EEF0B2-C7CE-5E36-D92C-7D4297648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/>
          <a:stretch/>
        </p:blipFill>
        <p:spPr bwMode="auto">
          <a:xfrm>
            <a:off x="2301382" y="4077931"/>
            <a:ext cx="3906257" cy="26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троение шишки">
            <a:extLst>
              <a:ext uri="{FF2B5EF4-FFF2-40B4-BE49-F238E27FC236}">
                <a16:creationId xmlns:a16="http://schemas.microsoft.com/office/drawing/2014/main" id="{EF6D8910-F302-6378-4F98-2BAA2C7A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8"/>
          <a:stretch/>
        </p:blipFill>
        <p:spPr bwMode="auto">
          <a:xfrm>
            <a:off x="6959845" y="4077931"/>
            <a:ext cx="4857750" cy="26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4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2576259" y="853680"/>
            <a:ext cx="9326182" cy="5345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Спорофіт 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 сама рослина, стебло якої характеризується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моноподіальним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галуженням, має камбій і здатне до вторинного потовщення. Деревина займає майже всю масу стовбура і утворена лише трахеїдами, з яких весняні (тонкостінні) – виконують провідну функцію, а осінні (товстостінні) - механічну функцію. Судин у більшості видів немає. Серцевина розвинена слабо, кора дуже тонка. Ситоподібні трубки без клітин супутниць. За розмірами і особливостями будови листків серед голонасінних проявляються дві лінії еволюції –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мегафільна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представлена рослинами з великими розсіченими листками, подібними до листків папоротеподібних 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мікрофільна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представлена рослинами з дрібними суцільними, лускоподібними або голчастими листками. Анатомічна будова листків складніша, ніж у папоротеподібних. В них добре розвинена стовпчаста паренхіма. Голонасінні за невеликим винятком – вічнозелені рослини. Листки (голки) живуть на деревах 2-5 років, опадають щороку тільки частково.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Сосна | Статья">
            <a:extLst>
              <a:ext uri="{FF2B5EF4-FFF2-40B4-BE49-F238E27FC236}">
                <a16:creationId xmlns:a16="http://schemas.microsoft.com/office/drawing/2014/main" id="{26C67D5D-5413-46B4-1DF1-A9E7404A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" y="1785066"/>
            <a:ext cx="2421347" cy="34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5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562AD4-BFA7-7775-1A96-4F6F56C8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ACD15-E041-0053-FF32-7BF34E0D67E2}"/>
              </a:ext>
            </a:extLst>
          </p:cNvPr>
          <p:cNvSpPr txBox="1"/>
          <p:nvPr/>
        </p:nvSpPr>
        <p:spPr>
          <a:xfrm>
            <a:off x="2511377" y="97262"/>
            <a:ext cx="9199983" cy="156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Відділ Голонасінні поділяють на 6 класів. Два з них представлені виключно викопними формами. Це класи Насінні папороті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Бенетитові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Інші чотири класи представлені як викопними формами, так і видами, що зустрічаються у сучасній флорі планети. Це класи: Саговникові,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Гінкгові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Гнетові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ті Хвойні.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642C3-492C-46E4-9210-608094BED1AE}"/>
              </a:ext>
            </a:extLst>
          </p:cNvPr>
          <p:cNvSpPr txBox="1"/>
          <p:nvPr/>
        </p:nvSpPr>
        <p:spPr>
          <a:xfrm>
            <a:off x="213770" y="1818760"/>
            <a:ext cx="11764460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400"/>
              </a:spcBef>
            </a:pP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Насінні папороті або </a:t>
            </a:r>
            <a:r>
              <a:rPr lang="uk-UA" sz="1800" b="0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лігіноптеридопсиди</a:t>
            </a: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Lyginopteridopsida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Pteridospermae</a:t>
            </a: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 найдавніший клас голонасінних, геологічна історія якого починається з кінця девону до ранньої крейди (розквіт кам’яновугільний, пермський період). Для більш примітивних представників характерні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пірчасті листки, далі у процесі еволюції листки стають цілісними. Насінні зачатки з пилковою камерою, часто бувають оточені особливим покривом -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купулою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являє собою видозмінені частини листка.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були відсутні. Повністю вимерла група. Зараз описано декілька сотень видів. Перехідна група між папоротями і голонасінними.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медулоза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каллиматотека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4.3.1. Строение голосеменных">
            <a:extLst>
              <a:ext uri="{FF2B5EF4-FFF2-40B4-BE49-F238E27FC236}">
                <a16:creationId xmlns:a16="http://schemas.microsoft.com/office/drawing/2014/main" id="{00D2A925-AA63-AB7C-E204-D7E67A00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66" y="4274596"/>
            <a:ext cx="8120062" cy="24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73374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6364</Words>
  <Application>Microsoft Office PowerPoint</Application>
  <PresentationFormat>Широкоэкранный</PresentationFormat>
  <Paragraphs>139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Bookman Old Style</vt:lpstr>
      <vt:lpstr>Calibri</vt:lpstr>
      <vt:lpstr>Calibri Light</vt:lpstr>
      <vt:lpstr>Times New Roman</vt:lpstr>
      <vt:lpstr>Trade Gothic Next Cond</vt:lpstr>
      <vt:lpstr>Trade Gothic Next Light</vt:lpstr>
      <vt:lpstr>PortalVTI</vt:lpstr>
      <vt:lpstr>Насінні рослини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21</cp:revision>
  <dcterms:created xsi:type="dcterms:W3CDTF">2022-09-18T07:22:36Z</dcterms:created>
  <dcterms:modified xsi:type="dcterms:W3CDTF">2024-01-08T08:24:47Z</dcterms:modified>
</cp:coreProperties>
</file>