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5" r:id="rId4"/>
    <p:sldId id="259" r:id="rId5"/>
    <p:sldId id="274" r:id="rId6"/>
    <p:sldId id="260" r:id="rId7"/>
    <p:sldId id="273" r:id="rId8"/>
    <p:sldId id="261" r:id="rId9"/>
    <p:sldId id="276" r:id="rId10"/>
    <p:sldId id="266" r:id="rId11"/>
    <p:sldId id="270" r:id="rId12"/>
    <p:sldId id="262" r:id="rId13"/>
    <p:sldId id="271" r:id="rId14"/>
    <p:sldId id="263" r:id="rId15"/>
    <p:sldId id="272" r:id="rId16"/>
    <p:sldId id="264" r:id="rId17"/>
    <p:sldId id="277" r:id="rId18"/>
    <p:sldId id="26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A0801B-1DCC-4906-A1B0-72060F9C6EA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358246" cy="1714512"/>
          </a:xfrm>
        </p:spPr>
        <p:txBody>
          <a:bodyPr>
            <a:normAutofit fontScale="90000"/>
          </a:bodyPr>
          <a:lstStyle/>
          <a:p>
            <a:pPr algn="l"/>
            <a:r>
              <a:rPr lang="uk-UA" sz="2400" b="1" i="1" dirty="0"/>
              <a:t>Тема 8. Витрати, прибуток, рентабельність і цінова політика підприємства туристичної </a:t>
            </a:r>
            <a:r>
              <a:rPr lang="uk-UA" sz="2400" b="1" i="1" dirty="0" smtClean="0"/>
              <a:t>галузі</a:t>
            </a:r>
            <a:br>
              <a:rPr lang="uk-UA" sz="2400" b="1" i="1" dirty="0" smtClean="0"/>
            </a:br>
            <a:r>
              <a:rPr lang="uk-UA" sz="2400" b="1" i="1" dirty="0" smtClean="0"/>
              <a:t/>
            </a:r>
            <a:br>
              <a:rPr lang="uk-UA" sz="2400" b="1" i="1" dirty="0" smtClean="0"/>
            </a:br>
            <a:r>
              <a:rPr lang="uk-UA" sz="2400" i="1" dirty="0" smtClean="0"/>
              <a:t>питання: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068" y="1785926"/>
            <a:ext cx="8143932" cy="4786322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ü"/>
            </a:pPr>
            <a:r>
              <a:rPr lang="uk-UA" sz="1900" dirty="0">
                <a:solidFill>
                  <a:schemeClr val="tx1"/>
                </a:solidFill>
              </a:rPr>
              <a:t>Поняття витрат. </a:t>
            </a:r>
            <a:r>
              <a:rPr lang="uk-UA" sz="1900" dirty="0" smtClean="0">
                <a:solidFill>
                  <a:schemeClr val="tx1"/>
                </a:solidFill>
              </a:rPr>
              <a:t>Структура </a:t>
            </a:r>
            <a:r>
              <a:rPr lang="uk-UA" sz="1900" dirty="0">
                <a:solidFill>
                  <a:schemeClr val="tx1"/>
                </a:solidFill>
              </a:rPr>
              <a:t>собівартості.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Види </a:t>
            </a:r>
            <a:r>
              <a:rPr lang="uk-UA" sz="1900" dirty="0">
                <a:solidFill>
                  <a:schemeClr val="tx1"/>
                </a:solidFill>
              </a:rPr>
              <a:t>калькуляцій. </a:t>
            </a:r>
            <a:r>
              <a:rPr lang="uk-UA" sz="1900" dirty="0" smtClean="0">
                <a:solidFill>
                  <a:schemeClr val="tx1"/>
                </a:solidFill>
              </a:rPr>
              <a:t>Розрахунок </a:t>
            </a:r>
            <a:r>
              <a:rPr lang="uk-UA" sz="1900" dirty="0">
                <a:solidFill>
                  <a:schemeClr val="tx1"/>
                </a:solidFill>
              </a:rPr>
              <a:t>калькуляцій.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Сутність </a:t>
            </a:r>
            <a:r>
              <a:rPr lang="uk-UA" sz="1900" dirty="0">
                <a:solidFill>
                  <a:schemeClr val="tx1"/>
                </a:solidFill>
              </a:rPr>
              <a:t>поняття «прибуток». </a:t>
            </a:r>
            <a:r>
              <a:rPr lang="uk-UA" sz="1900" dirty="0" smtClean="0">
                <a:solidFill>
                  <a:schemeClr val="tx1"/>
                </a:solidFill>
              </a:rPr>
              <a:t>Види </a:t>
            </a:r>
            <a:r>
              <a:rPr lang="uk-UA" sz="1900" dirty="0">
                <a:solidFill>
                  <a:schemeClr val="tx1"/>
                </a:solidFill>
              </a:rPr>
              <a:t>прибутку та методика їх розрахунку.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Поняття </a:t>
            </a:r>
            <a:r>
              <a:rPr lang="uk-UA" sz="1900" dirty="0">
                <a:solidFill>
                  <a:schemeClr val="tx1"/>
                </a:solidFill>
              </a:rPr>
              <a:t>рентабельності. Види рентабельності.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Роль </a:t>
            </a:r>
            <a:r>
              <a:rPr lang="uk-UA" sz="1900" dirty="0">
                <a:solidFill>
                  <a:schemeClr val="tx1"/>
                </a:solidFill>
              </a:rPr>
              <a:t>цін в управлінні підприємством туристичної галузі. Цінова політика підприємства. </a:t>
            </a:r>
            <a:r>
              <a:rPr lang="uk-UA" sz="1900" dirty="0" smtClean="0">
                <a:solidFill>
                  <a:schemeClr val="tx1"/>
                </a:solidFill>
              </a:rPr>
              <a:t>Фактори</a:t>
            </a:r>
            <a:r>
              <a:rPr lang="uk-UA" sz="1900" dirty="0">
                <a:solidFill>
                  <a:schemeClr val="tx1"/>
                </a:solidFill>
              </a:rPr>
              <a:t>, що впливають на формування структури і рівня ціни.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Ціноутворення</a:t>
            </a:r>
            <a:r>
              <a:rPr lang="uk-UA" sz="1900" dirty="0">
                <a:solidFill>
                  <a:schemeClr val="tx1"/>
                </a:solidFill>
              </a:rPr>
              <a:t>. Методи ціноутворення: визначення, класифікація.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Оцінка </a:t>
            </a:r>
            <a:r>
              <a:rPr lang="uk-UA" sz="1900" dirty="0">
                <a:solidFill>
                  <a:schemeClr val="tx1"/>
                </a:solidFill>
              </a:rPr>
              <a:t>ефективності господарської діяльності. Основні напрямки підвищення ефективності виробництва.</a:t>
            </a:r>
            <a:endParaRPr lang="ru-RU" sz="19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endParaRPr lang="ru-RU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3DBBDF-7CE1-4DC8-9B5B-1A61E688E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596" y="714356"/>
            <a:ext cx="7093653" cy="1357323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Роль цін в управлінні підприємством туристичної галузі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4AC8F54-2790-40C5-9934-2E9C9D19A9F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85720" y="2143116"/>
            <a:ext cx="8050895" cy="45184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ідеєю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Маркса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(1818-1883), </a:t>
            </a:r>
            <a:r>
              <a:rPr lang="uk-UA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грошовий вираз вартості товару (робіт, послуг), оскільки вартість будь-якого товару становить основу ціни.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перебуває у прямій залежності від вартості товару, зі зменшенням вартості ціна товару знижується та, з її збільшенням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 </a:t>
            </a:r>
            <a:r>
              <a:rPr lang="uk-UA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тільки показує, як ефективно використовується праця, а й також у підсумку визначає величину сукупних витрат виробництва (собівартості) продукції та розмір прибутку, який одержує виробник (продавець) за рахунок виробництва й реалізації товару.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1E58DD1-38DF-47BC-B9E9-2D44E49031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3308" r="3305" b="9360"/>
          <a:stretch/>
        </p:blipFill>
        <p:spPr>
          <a:xfrm>
            <a:off x="7034085" y="-143822"/>
            <a:ext cx="2001794" cy="16310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58822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E587791-DFBD-4E71-B0C9-F1D944C459E1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79971" y="928670"/>
            <a:ext cx="8637373" cy="576869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 задача цінової політики </a:t>
            </a:r>
            <a:r>
              <a:rPr lang="uk-UA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знайти оптимальну ціну товару 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 ціноутворення </a:t>
            </a:r>
            <a:r>
              <a:rPr lang="uk-UA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 виживання                   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максимізація поточної прибутку                    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 лідерства по показниках частки ринку                    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 лідерства по показниках якості товару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100" b="1" i="1" u="sng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uk-UA" sz="2100" b="1" i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ЩО ВИЗНАЧАЮТЬ </a:t>
            </a:r>
            <a:r>
              <a:rPr lang="uk-UA" sz="2100" b="1" i="1" u="sng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ЦІНОВУ ПОЛІТИКУ</a:t>
            </a:r>
            <a:r>
              <a:rPr lang="uk-UA" sz="21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ПОПИТ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ФІСКАЛЬНА ПОЛІТИКА ДЕРЖАВИ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CAA178E-94C1-443F-ACF0-B5EB77E144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5" t="7541" r="6134" b="5328"/>
          <a:stretch/>
        </p:blipFill>
        <p:spPr>
          <a:xfrm>
            <a:off x="6264875" y="3860565"/>
            <a:ext cx="2344695" cy="23672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7467600" cy="500066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1"/>
                </a:solidFill>
              </a:rPr>
              <a:t>Цінова політика підприємства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4109991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85619523-C42B-40BE-98DA-8017756DBF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8596" y="857232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uk-UA" sz="28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складається з таких компонентів, як: 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uk-UA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 суспільно-необхідні витрати, тобто, собівартість 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норми прибутку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 прибуток, що визначається співвідношенням попиту і пропозиції,  яке залежить від новизни товару 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 товару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 чинників </a:t>
            </a:r>
            <a:endParaRPr lang="uk-UA" sz="2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B2A1FAC-9350-4304-B4B8-60E0933AD78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57549" y="1433384"/>
            <a:ext cx="8557855" cy="435781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numCol="2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Зовнішні ( впливають на рівень попиту ):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 попиту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 на ринку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 фактори: інфляція, процентні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ставки, рівні доходів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 чинники: законодавчі заходи,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 обмежують ціни на продукцію     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Внутрішні ( надають вплив на прибуток ):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 цілі компанії 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 комплексу маркетингу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Витрати, що визначають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 ціну (постійні,  які не залежать від обсягу виробництва, і змінні, що залежать від нього )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 життєвого циклу товару; 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 постачальників і посередників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Фактори, що впливають на формування структури і рівня ціни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354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tx1"/>
                </a:solidFill>
              </a:rPr>
              <a:t>Ціноутворення. Методи ціноутворення: визначення, класифікація. </a:t>
            </a:r>
            <a:br>
              <a:rPr lang="uk-UA" sz="2200" dirty="0" smtClean="0">
                <a:solidFill>
                  <a:schemeClr val="tx1"/>
                </a:solidFill>
              </a:rPr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 політику в галузі ціноутворення впливають конкуренти та їх можлива реакція на зміну цін на ринку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 цін конкурентів - важливий елемент діяльності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 сфері ціноутворення </a:t>
            </a:r>
            <a:endParaRPr lang="ru-RU" dirty="0"/>
          </a:p>
        </p:txBody>
      </p:sp>
      <p:pic>
        <p:nvPicPr>
          <p:cNvPr id="4" name="Рисунок 3" descr="depositphotos_27256641-stock-photo-3d-small-concept-of-crea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4714884"/>
            <a:ext cx="1857373" cy="185737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23679A9-C06C-43DA-B1DC-FD0008EE61C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28596" y="428604"/>
            <a:ext cx="8215370" cy="61946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ціноутворення: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метод, що базується на витратах виробництва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</a:t>
            </a: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 доходу на капітал: ґрунтується на додаванні до витрат на одиницю продукції відсотка на вкладений капітал         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(перевага 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 можливості враховувати 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плату за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фінансові ресурси, залучені для виробництва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 реалізації товару)  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 цін з орієнтацією на попит 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</a:t>
            </a: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 встановлення ціни на основі поточних цін: використовується на ринках чистої й олігополістичної конкуренції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кінцевої ціни </a:t>
            </a:r>
          </a:p>
          <a:p>
            <a:pPr>
              <a:spcBef>
                <a:spcPts val="0"/>
              </a:spcBef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151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chemeClr val="tx1"/>
                </a:solidFill>
              </a:rPr>
              <a:t>Оцінка ефективності господарської діяльності. Основні напрямки підвищення ефективності виробництва.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чистого грошового потоку в </a:t>
            </a:r>
            <a:r>
              <a:rPr lang="ru-RU" dirty="0" err="1" smtClean="0"/>
              <a:t>туристичному</a:t>
            </a:r>
            <a:r>
              <a:rPr lang="ru-RU" dirty="0" smtClean="0"/>
              <a:t> </a:t>
            </a:r>
            <a:r>
              <a:rPr lang="ru-RU" dirty="0" err="1" smtClean="0"/>
              <a:t>бізнесі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збільшенням</a:t>
            </a:r>
            <a:r>
              <a:rPr lang="ru-RU" dirty="0" smtClean="0"/>
              <a:t> </a:t>
            </a:r>
            <a:r>
              <a:rPr lang="ru-RU" dirty="0" err="1" smtClean="0"/>
              <a:t>частки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ньому</a:t>
            </a:r>
            <a:r>
              <a:rPr lang="ru-RU" dirty="0" smtClean="0"/>
              <a:t> чистого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основної</a:t>
            </a:r>
            <a:r>
              <a:rPr lang="ru-RU" dirty="0" smtClean="0"/>
              <a:t> </a:t>
            </a:r>
            <a:r>
              <a:rPr lang="ru-RU" dirty="0" err="1" smtClean="0"/>
              <a:t>операційної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одержуваної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операційних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позареалізаційних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то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чистого грошового потоку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неефективним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buNone/>
            </a:pP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комплексу </a:t>
            </a:r>
            <a:r>
              <a:rPr lang="ru-RU" dirty="0" err="1" smtClean="0"/>
              <a:t>заходів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прискорення</a:t>
            </a:r>
            <a:r>
              <a:rPr lang="ru-RU" dirty="0" smtClean="0"/>
              <a:t> </a:t>
            </a:r>
            <a:r>
              <a:rPr lang="ru-RU" dirty="0" err="1" smtClean="0"/>
              <a:t>науково-технічного</a:t>
            </a:r>
            <a:r>
              <a:rPr lang="ru-RU" dirty="0" smtClean="0"/>
              <a:t> та </a:t>
            </a:r>
            <a:r>
              <a:rPr lang="ru-RU" dirty="0" err="1" smtClean="0"/>
              <a:t>організаційного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endParaRPr lang="ru-RU" dirty="0" smtClean="0"/>
          </a:p>
          <a:p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endParaRPr lang="ru-RU" dirty="0" smtClean="0"/>
          </a:p>
          <a:p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та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продукту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різносторонній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та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зовнішньоекономічної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693d120ee9e6df9303195a2d2503bc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29132"/>
            <a:ext cx="2833998" cy="212549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Контрольні питання: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k-UA" dirty="0" smtClean="0"/>
              <a:t>Поняття витрат. Структура собівартості.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Види калькуляцій. Розрахунок калькуляцій.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Сутність поняття «прибуток». Види прибутку та методика їх розрахунку.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Поняття рентабельності. Види рентабельності.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Роль цін в управлінні підприємством туристичної галузі. Цінова політика підприємства. Фактори, що впливають на формування структури і рівня ціни.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Ціноутворення. Методи ціноутворення: визначення, класифікація.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Оцінка ефективності господарської діяльності. Основні напрямки підвищення ефективності виробництва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Поняття витрат. </a:t>
            </a:r>
            <a:br>
              <a:rPr lang="uk-UA" sz="3200" dirty="0" smtClean="0">
                <a:solidFill>
                  <a:schemeClr val="tx1"/>
                </a:solidFill>
              </a:rPr>
            </a:br>
            <a:r>
              <a:rPr lang="uk-UA" sz="3200" dirty="0" smtClean="0">
                <a:solidFill>
                  <a:schemeClr val="tx1"/>
                </a:solidFill>
              </a:rPr>
              <a:t>Структура собівартості.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- економічний показник суми витрат підприємств, фірм у процесі господарської діяльності</a:t>
            </a:r>
          </a:p>
          <a:p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формування</a:t>
            </a:r>
            <a:r>
              <a:rPr lang="ru-RU" dirty="0" smtClean="0"/>
              <a:t> та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виражається</a:t>
            </a:r>
            <a:r>
              <a:rPr lang="ru-RU" dirty="0" smtClean="0"/>
              <a:t> в </a:t>
            </a:r>
            <a:r>
              <a:rPr lang="ru-RU" dirty="0" err="1" smtClean="0"/>
              <a:t>грошовій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,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собівартість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Собівартість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поточні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Собівартість</a:t>
            </a:r>
            <a:r>
              <a:rPr lang="ru-RU" dirty="0" smtClean="0"/>
              <a:t> </a:t>
            </a:r>
            <a:r>
              <a:rPr lang="ru-RU" dirty="0" err="1" smtClean="0"/>
              <a:t>реалізованого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виробничої</a:t>
            </a:r>
            <a:r>
              <a:rPr lang="ru-RU" dirty="0" smtClean="0"/>
              <a:t> </a:t>
            </a:r>
            <a:r>
              <a:rPr lang="ru-RU" dirty="0" err="1" smtClean="0"/>
              <a:t>собівартості</a:t>
            </a:r>
            <a:r>
              <a:rPr lang="ru-RU" dirty="0" smtClean="0"/>
              <a:t>, </a:t>
            </a:r>
            <a:r>
              <a:rPr lang="ru-RU" dirty="0" err="1" smtClean="0"/>
              <a:t>нерозподілених</a:t>
            </a:r>
            <a:r>
              <a:rPr lang="ru-RU" dirty="0" smtClean="0"/>
              <a:t>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наднормативних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85728"/>
            <a:ext cx="8501122" cy="618822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Структуру </a:t>
            </a:r>
            <a:r>
              <a:rPr lang="ru-RU" dirty="0" err="1" smtClean="0"/>
              <a:t>виробничої</a:t>
            </a:r>
            <a:r>
              <a:rPr lang="ru-RU" dirty="0" smtClean="0"/>
              <a:t> </a:t>
            </a:r>
            <a:r>
              <a:rPr lang="ru-RU" dirty="0" err="1" smtClean="0"/>
              <a:t>собівартості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закупівлю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та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віднесені</a:t>
            </a:r>
            <a:r>
              <a:rPr lang="ru-RU" dirty="0" smtClean="0"/>
              <a:t> на </a:t>
            </a:r>
            <a:r>
              <a:rPr lang="ru-RU" dirty="0" err="1" smtClean="0"/>
              <a:t>конкретний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оплату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заробітну</a:t>
            </a:r>
            <a:r>
              <a:rPr lang="ru-RU" dirty="0" smtClean="0"/>
              <a:t> плату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виплати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, </a:t>
            </a:r>
            <a:r>
              <a:rPr lang="ru-RU" dirty="0" err="1" smtClean="0"/>
              <a:t>зайнятим</a:t>
            </a:r>
            <a:r>
              <a:rPr lang="ru-RU" dirty="0" smtClean="0"/>
              <a:t> </a:t>
            </a:r>
            <a:r>
              <a:rPr lang="ru-RU" dirty="0" err="1" smtClean="0"/>
              <a:t>формуванням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та </a:t>
            </a:r>
            <a:r>
              <a:rPr lang="ru-RU" dirty="0" err="1" smtClean="0"/>
              <a:t>наданням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віднесені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на </a:t>
            </a:r>
            <a:r>
              <a:rPr lang="ru-RU" dirty="0" err="1" smtClean="0"/>
              <a:t>конкретний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віднесені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на </a:t>
            </a:r>
            <a:r>
              <a:rPr lang="ru-RU" dirty="0" err="1" smtClean="0"/>
              <a:t>конкретний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відрахування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заходи, плата за </a:t>
            </a:r>
            <a:r>
              <a:rPr lang="ru-RU" dirty="0" err="1" smtClean="0"/>
              <a:t>оренду</a:t>
            </a:r>
            <a:r>
              <a:rPr lang="ru-RU" dirty="0" smtClean="0"/>
              <a:t> </a:t>
            </a:r>
            <a:r>
              <a:rPr lang="ru-RU" dirty="0" err="1" smtClean="0"/>
              <a:t>земельних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майнових</a:t>
            </a:r>
            <a:r>
              <a:rPr lang="ru-RU" dirty="0" smtClean="0"/>
              <a:t> </a:t>
            </a:r>
            <a:r>
              <a:rPr lang="ru-RU" dirty="0" err="1" smtClean="0"/>
              <a:t>паїв</a:t>
            </a:r>
            <a:r>
              <a:rPr lang="ru-RU" dirty="0" smtClean="0"/>
              <a:t>, </a:t>
            </a:r>
            <a:r>
              <a:rPr lang="ru-RU" dirty="0" err="1" smtClean="0"/>
              <a:t>амортизація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загальновиробничі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оплату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управлінського</a:t>
            </a:r>
            <a:r>
              <a:rPr lang="ru-RU" dirty="0" smtClean="0"/>
              <a:t> персоналу </a:t>
            </a:r>
            <a:r>
              <a:rPr lang="ru-RU" dirty="0" err="1" smtClean="0"/>
              <a:t>структурних</a:t>
            </a:r>
            <a:r>
              <a:rPr lang="ru-RU" dirty="0" smtClean="0"/>
              <a:t> </a:t>
            </a:r>
            <a:r>
              <a:rPr lang="ru-RU" dirty="0" err="1" smtClean="0"/>
              <a:t>підрозділів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відрахування</a:t>
            </a:r>
            <a:r>
              <a:rPr lang="ru-RU" dirty="0" smtClean="0"/>
              <a:t> на </a:t>
            </a:r>
            <a:r>
              <a:rPr lang="ru-RU" dirty="0" err="1" smtClean="0"/>
              <a:t>соціальні</a:t>
            </a:r>
            <a:r>
              <a:rPr lang="ru-RU" dirty="0" smtClean="0"/>
              <a:t> заходи,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відрядження</a:t>
            </a:r>
            <a:r>
              <a:rPr lang="ru-RU" dirty="0" smtClean="0"/>
              <a:t>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техніку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,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Види калькуляцій. Розрахунок калькуляцій.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4873752"/>
          </a:xfrm>
        </p:spPr>
        <p:txBody>
          <a:bodyPr/>
          <a:lstStyle/>
          <a:p>
            <a:r>
              <a:rPr lang="ru-RU" dirty="0" err="1" smtClean="0"/>
              <a:t>Розрахунок</a:t>
            </a:r>
            <a:r>
              <a:rPr lang="ru-RU" dirty="0" smtClean="0"/>
              <a:t> </a:t>
            </a:r>
            <a:r>
              <a:rPr lang="ru-RU" dirty="0" err="1" smtClean="0"/>
              <a:t>собівартості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спочатку</a:t>
            </a:r>
            <a:r>
              <a:rPr lang="ru-RU" dirty="0" smtClean="0"/>
              <a:t> за основною </a:t>
            </a:r>
            <a:r>
              <a:rPr lang="ru-RU" dirty="0" err="1" smtClean="0"/>
              <a:t>діяльністю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пакета </a:t>
            </a:r>
            <a:r>
              <a:rPr lang="ru-RU" dirty="0" err="1" smtClean="0"/>
              <a:t>послуг</a:t>
            </a:r>
            <a:r>
              <a:rPr lang="ru-RU" dirty="0" smtClean="0"/>
              <a:t> на </a:t>
            </a:r>
            <a:r>
              <a:rPr lang="ru-RU" dirty="0" err="1" smtClean="0"/>
              <a:t>групу</a:t>
            </a:r>
            <a:r>
              <a:rPr lang="ru-RU" dirty="0" smtClean="0"/>
              <a:t> </a:t>
            </a:r>
            <a:r>
              <a:rPr lang="ru-RU" dirty="0" err="1" smtClean="0"/>
              <a:t>туристів</a:t>
            </a:r>
            <a:r>
              <a:rPr lang="ru-RU" dirty="0" smtClean="0"/>
              <a:t> у </a:t>
            </a:r>
            <a:r>
              <a:rPr lang="ru-RU" dirty="0" err="1" smtClean="0"/>
              <a:t>цілому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собівартість</a:t>
            </a:r>
            <a:r>
              <a:rPr lang="ru-RU" dirty="0" smtClean="0"/>
              <a:t> у </a:t>
            </a:r>
            <a:r>
              <a:rPr lang="ru-RU" dirty="0" err="1" smtClean="0"/>
              <a:t>розрахунку</a:t>
            </a:r>
            <a:r>
              <a:rPr lang="ru-RU" dirty="0" smtClean="0"/>
              <a:t> на одного туриста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встановлюється</a:t>
            </a:r>
            <a:r>
              <a:rPr lang="ru-RU" dirty="0" smtClean="0"/>
              <a:t> </a:t>
            </a:r>
            <a:r>
              <a:rPr lang="ru-RU" dirty="0" err="1" smtClean="0"/>
              <a:t>ціна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передбачених</a:t>
            </a:r>
            <a:r>
              <a:rPr lang="ru-RU" dirty="0" smtClean="0"/>
              <a:t> </a:t>
            </a:r>
            <a:r>
              <a:rPr lang="ru-RU" dirty="0" err="1" smtClean="0"/>
              <a:t>туристичною</a:t>
            </a:r>
            <a:r>
              <a:rPr lang="ru-RU" dirty="0" smtClean="0"/>
              <a:t> </a:t>
            </a:r>
            <a:r>
              <a:rPr lang="ru-RU" dirty="0" err="1" smtClean="0"/>
              <a:t>путівкою</a:t>
            </a:r>
            <a:r>
              <a:rPr lang="ru-RU" dirty="0" smtClean="0"/>
              <a:t> (ваучером).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428604"/>
            <a:ext cx="8572560" cy="60453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Для </a:t>
            </a:r>
            <a:r>
              <a:rPr lang="ru-RU" dirty="0" err="1" smtClean="0"/>
              <a:t>розрахунків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(</a:t>
            </a:r>
            <a:r>
              <a:rPr lang="ru-RU" i="1" dirty="0" smtClean="0"/>
              <a:t>Ц</a:t>
            </a:r>
            <a:r>
              <a:rPr lang="ru-RU" dirty="0" smtClean="0"/>
              <a:t>) пакета </a:t>
            </a:r>
            <a:r>
              <a:rPr lang="ru-RU" dirty="0" err="1" smtClean="0"/>
              <a:t>послуг</a:t>
            </a:r>
            <a:r>
              <a:rPr lang="ru-RU" dirty="0" smtClean="0"/>
              <a:t> одного туриста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формулу: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2000" i="1" dirty="0" smtClean="0"/>
              <a:t>С + П - </a:t>
            </a:r>
            <a:r>
              <a:rPr lang="ru-RU" sz="2000" i="1" dirty="0" err="1" smtClean="0"/>
              <a:t>З</a:t>
            </a:r>
            <a:r>
              <a:rPr lang="ru-RU" sz="2000" i="1" baseline="-25000" dirty="0" err="1" smtClean="0"/>
              <a:t>н</a:t>
            </a:r>
            <a:r>
              <a:rPr lang="ru-RU" sz="2000" i="1" baseline="-25000" dirty="0" smtClean="0"/>
              <a:t>      </a:t>
            </a:r>
            <a:r>
              <a:rPr lang="ru-RU" sz="2000" i="1" dirty="0" smtClean="0"/>
              <a:t> </a:t>
            </a:r>
            <a:r>
              <a:rPr lang="ru-RU" sz="2000" i="1" dirty="0" err="1" smtClean="0"/>
              <a:t>РК</a:t>
            </a:r>
            <a:r>
              <a:rPr lang="ru-RU" sz="2000" i="1" baseline="-25000" dirty="0" err="1" smtClean="0"/>
              <a:t>зб</a:t>
            </a:r>
            <a:r>
              <a:rPr lang="ru-RU" sz="2000" i="1" baseline="-25000" dirty="0" smtClean="0"/>
              <a:t>         </a:t>
            </a:r>
            <a:r>
              <a:rPr lang="ru-RU" sz="2000" i="1" dirty="0" smtClean="0"/>
              <a:t>100 + НДС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i="1" dirty="0" smtClean="0"/>
              <a:t>          Ц = {----------------  </a:t>
            </a:r>
            <a:r>
              <a:rPr lang="ru-RU" sz="2000" i="1" dirty="0" err="1" smtClean="0"/>
              <a:t>х</a:t>
            </a:r>
            <a:r>
              <a:rPr lang="ru-RU" sz="2000" i="1" dirty="0" smtClean="0"/>
              <a:t> ------}   </a:t>
            </a:r>
            <a:r>
              <a:rPr lang="ru-RU" sz="2000" i="1" dirty="0" err="1" smtClean="0"/>
              <a:t>х</a:t>
            </a:r>
            <a:r>
              <a:rPr lang="ru-RU" sz="2000" i="1" dirty="0" smtClean="0"/>
              <a:t> --------------</a:t>
            </a:r>
            <a:r>
              <a:rPr lang="ru-RU" sz="2000" dirty="0" smtClean="0"/>
              <a:t>                              </a:t>
            </a:r>
            <a:br>
              <a:rPr lang="ru-RU" sz="2000" dirty="0" smtClean="0"/>
            </a:br>
            <a:r>
              <a:rPr lang="ru-RU" sz="2000" i="1" dirty="0" err="1" smtClean="0"/>
              <a:t>Ч</a:t>
            </a:r>
            <a:r>
              <a:rPr lang="ru-RU" sz="2000" i="1" baseline="-25000" dirty="0" err="1" smtClean="0"/>
              <a:t>тур</a:t>
            </a:r>
            <a:r>
              <a:rPr lang="ru-RU" sz="2000" i="1" baseline="-25000" dirty="0" smtClean="0"/>
              <a:t>            </a:t>
            </a:r>
            <a:r>
              <a:rPr lang="ru-RU" sz="2000" i="1" dirty="0" smtClean="0"/>
              <a:t> 100               100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де</a:t>
            </a:r>
            <a:r>
              <a:rPr lang="ru-RU" i="1" dirty="0" smtClean="0"/>
              <a:t> С </a:t>
            </a:r>
            <a:r>
              <a:rPr lang="ru-RU" dirty="0" smtClean="0"/>
              <a:t>- </a:t>
            </a:r>
            <a:r>
              <a:rPr lang="ru-RU" dirty="0" err="1" smtClean="0"/>
              <a:t>собівартість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включених</a:t>
            </a:r>
            <a:r>
              <a:rPr lang="ru-RU" dirty="0" smtClean="0"/>
              <a:t> до турпакета;</a:t>
            </a:r>
            <a:br>
              <a:rPr lang="ru-RU" dirty="0" smtClean="0"/>
            </a:br>
            <a:r>
              <a:rPr lang="ru-RU" i="1" dirty="0" smtClean="0"/>
              <a:t>П </a:t>
            </a:r>
            <a:r>
              <a:rPr lang="ru-RU" dirty="0" smtClean="0"/>
              <a:t>- </a:t>
            </a:r>
            <a:r>
              <a:rPr lang="ru-RU" dirty="0" err="1" smtClean="0"/>
              <a:t>планова</a:t>
            </a:r>
            <a:r>
              <a:rPr lang="ru-RU" dirty="0" smtClean="0"/>
              <a:t> сума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підприємства-туроператора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i="1" dirty="0" err="1" smtClean="0"/>
              <a:t>З</a:t>
            </a:r>
            <a:r>
              <a:rPr lang="ru-RU" i="1" baseline="-25000" dirty="0" err="1" smtClean="0"/>
              <a:t>н</a:t>
            </a:r>
            <a:r>
              <a:rPr lang="ru-RU" dirty="0" smtClean="0"/>
              <a:t> - </a:t>
            </a:r>
            <a:r>
              <a:rPr lang="ru-RU" dirty="0" err="1" smtClean="0"/>
              <a:t>сума</a:t>
            </a:r>
            <a:r>
              <a:rPr lang="ru-RU" dirty="0" smtClean="0"/>
              <a:t> </a:t>
            </a:r>
            <a:r>
              <a:rPr lang="ru-RU" dirty="0" err="1" smtClean="0"/>
              <a:t>знижок</a:t>
            </a:r>
            <a:r>
              <a:rPr lang="ru-RU" dirty="0" smtClean="0"/>
              <a:t>, </a:t>
            </a:r>
            <a:r>
              <a:rPr lang="ru-RU" dirty="0" err="1" smtClean="0"/>
              <a:t>наданих</a:t>
            </a:r>
            <a:r>
              <a:rPr lang="ru-RU" dirty="0" smtClean="0"/>
              <a:t> туристам туроператором;</a:t>
            </a:r>
            <a:br>
              <a:rPr lang="ru-RU" dirty="0" smtClean="0"/>
            </a:br>
            <a:r>
              <a:rPr lang="ru-RU" i="1" dirty="0" err="1" smtClean="0"/>
              <a:t>РК</a:t>
            </a:r>
            <a:r>
              <a:rPr lang="ru-RU" i="1" baseline="-25000" dirty="0" err="1" smtClean="0"/>
              <a:t>зб</a:t>
            </a:r>
            <a:r>
              <a:rPr lang="ru-RU" i="1" baseline="-25000" dirty="0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комісійного</a:t>
            </a:r>
            <a:r>
              <a:rPr lang="ru-RU" dirty="0" smtClean="0"/>
              <a:t> </a:t>
            </a:r>
            <a:r>
              <a:rPr lang="ru-RU" dirty="0" err="1" smtClean="0"/>
              <a:t>збору</a:t>
            </a:r>
            <a:r>
              <a:rPr lang="ru-RU" dirty="0" smtClean="0"/>
              <a:t>, % до </a:t>
            </a:r>
            <a:r>
              <a:rPr lang="ru-RU" dirty="0" err="1" smtClean="0"/>
              <a:t>оптової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турпакета;</a:t>
            </a:r>
            <a:br>
              <a:rPr lang="ru-RU" dirty="0" smtClean="0"/>
            </a:br>
            <a:r>
              <a:rPr lang="ru-RU" i="1" dirty="0" err="1" smtClean="0"/>
              <a:t>Ч</a:t>
            </a:r>
            <a:r>
              <a:rPr lang="ru-RU" i="1" baseline="-25000" dirty="0" err="1" smtClean="0"/>
              <a:t>тур</a:t>
            </a:r>
            <a:r>
              <a:rPr lang="ru-RU" baseline="-25000" dirty="0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туристів</a:t>
            </a:r>
            <a:r>
              <a:rPr lang="ru-RU" dirty="0" smtClean="0"/>
              <a:t> у </a:t>
            </a:r>
            <a:r>
              <a:rPr lang="ru-RU" dirty="0" err="1" smtClean="0"/>
              <a:t>групі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Сутність поняття «прибуток». Види прибутку та методика їх розрахунку.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метою </a:t>
            </a:r>
            <a:r>
              <a:rPr lang="ru-RU" dirty="0" err="1" smtClean="0"/>
              <a:t>і</a:t>
            </a:r>
            <a:r>
              <a:rPr lang="ru-RU" dirty="0" smtClean="0"/>
              <a:t> результатом </a:t>
            </a:r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підприємницьких</a:t>
            </a:r>
            <a:r>
              <a:rPr lang="ru-RU" dirty="0" smtClean="0"/>
              <a:t> структур як </a:t>
            </a:r>
            <a:r>
              <a:rPr lang="ru-RU" dirty="0" err="1" smtClean="0"/>
              <a:t>фізичних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суб'єктами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розширеного</a:t>
            </a:r>
            <a:r>
              <a:rPr lang="ru-RU" dirty="0" smtClean="0"/>
              <a:t>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тому </a:t>
            </a:r>
            <a:r>
              <a:rPr lang="ru-RU" dirty="0" err="1" smtClean="0"/>
              <a:t>виступає</a:t>
            </a:r>
            <a:r>
              <a:rPr lang="ru-RU" dirty="0" smtClean="0"/>
              <a:t> </a:t>
            </a:r>
            <a:r>
              <a:rPr lang="ru-RU" dirty="0" err="1" smtClean="0"/>
              <a:t>критерієм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як </a:t>
            </a:r>
            <a:r>
              <a:rPr lang="ru-RU" dirty="0" err="1" smtClean="0"/>
              <a:t>фінансового</a:t>
            </a:r>
            <a:r>
              <a:rPr lang="ru-RU" dirty="0" smtClean="0"/>
              <a:t> результату </a:t>
            </a:r>
            <a:r>
              <a:rPr lang="ru-RU" dirty="0" err="1" smtClean="0"/>
              <a:t>діяльності</a:t>
            </a:r>
            <a:r>
              <a:rPr lang="ru-RU" dirty="0" smtClean="0"/>
              <a:t> доход </a:t>
            </a:r>
            <a:r>
              <a:rPr lang="ru-RU" dirty="0" err="1" smtClean="0"/>
              <a:t>зіставляється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витратами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Результатом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різниця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позитивним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негативним</a:t>
            </a:r>
            <a:r>
              <a:rPr lang="ru-RU" dirty="0" smtClean="0"/>
              <a:t> </a:t>
            </a:r>
            <a:r>
              <a:rPr lang="ru-RU" dirty="0" err="1" smtClean="0"/>
              <a:t>значенням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i="1" dirty="0" err="1" smtClean="0"/>
              <a:t>позитивне</a:t>
            </a:r>
            <a:r>
              <a:rPr lang="ru-RU" i="1" dirty="0" smtClean="0"/>
              <a:t> - </a:t>
            </a:r>
            <a:r>
              <a:rPr lang="ru-RU" i="1" dirty="0" err="1" smtClean="0"/>
              <a:t>прибуток</a:t>
            </a:r>
            <a:r>
              <a:rPr lang="ru-RU" i="1" dirty="0" smtClean="0"/>
              <a:t>, </a:t>
            </a:r>
          </a:p>
          <a:p>
            <a:pPr>
              <a:buFont typeface="Wingdings" pitchFamily="2" charset="2"/>
              <a:buChar char="ü"/>
            </a:pPr>
            <a:r>
              <a:rPr lang="ru-RU" i="1" dirty="0" err="1" smtClean="0"/>
              <a:t>негативне</a:t>
            </a:r>
            <a:r>
              <a:rPr lang="ru-RU" i="1" dirty="0" smtClean="0"/>
              <a:t> - </a:t>
            </a:r>
            <a:r>
              <a:rPr lang="ru-RU" i="1" dirty="0" err="1" smtClean="0"/>
              <a:t>збиток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доходу,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підприємству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відшкодування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 та </a:t>
            </a:r>
            <a:r>
              <a:rPr lang="ru-RU" dirty="0" err="1" smtClean="0"/>
              <a:t>обов'язкових</a:t>
            </a:r>
            <a:r>
              <a:rPr lang="ru-RU" dirty="0" smtClean="0"/>
              <a:t> </a:t>
            </a:r>
            <a:r>
              <a:rPr lang="ru-RU" dirty="0" err="1" smtClean="0"/>
              <a:t>зборів</a:t>
            </a:r>
            <a:r>
              <a:rPr lang="ru-RU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i="1" dirty="0" smtClean="0"/>
              <a:t>П = </a:t>
            </a:r>
            <a:r>
              <a:rPr lang="ru-RU" i="1" dirty="0" err="1" smtClean="0"/>
              <a:t>Д</a:t>
            </a:r>
            <a:r>
              <a:rPr lang="ru-RU" i="1" baseline="-25000" dirty="0" err="1" smtClean="0"/>
              <a:t>ч</a:t>
            </a:r>
            <a:r>
              <a:rPr lang="ru-RU" i="1" baseline="-25000" dirty="0" smtClean="0"/>
              <a:t> </a:t>
            </a:r>
            <a:r>
              <a:rPr lang="ru-RU" i="1" dirty="0" smtClean="0"/>
              <a:t>- В – П</a:t>
            </a:r>
            <a:r>
              <a:rPr lang="ru-RU" i="1" baseline="-25000" dirty="0" smtClean="0"/>
              <a:t>од,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i="1" dirty="0" smtClean="0"/>
              <a:t>         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де </a:t>
            </a:r>
            <a:r>
              <a:rPr lang="ru-RU" i="1" dirty="0" smtClean="0"/>
              <a:t>П </a:t>
            </a:r>
            <a:r>
              <a:rPr lang="ru-RU" dirty="0" smtClean="0"/>
              <a:t>- </a:t>
            </a:r>
            <a:r>
              <a:rPr lang="ru-RU" dirty="0" err="1" smtClean="0"/>
              <a:t>чистий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Д</a:t>
            </a:r>
            <a:r>
              <a:rPr lang="ru-RU" i="1" baseline="-25000" dirty="0" err="1" smtClean="0"/>
              <a:t>ч</a:t>
            </a:r>
            <a:r>
              <a:rPr lang="ru-RU" i="1" dirty="0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чистий</a:t>
            </a:r>
            <a:r>
              <a:rPr lang="ru-RU" dirty="0" smtClean="0"/>
              <a:t> доход</a:t>
            </a:r>
            <a:br>
              <a:rPr lang="ru-RU" dirty="0" smtClean="0"/>
            </a:br>
            <a:r>
              <a:rPr lang="ru-RU" i="1" dirty="0" smtClean="0"/>
              <a:t>В</a:t>
            </a:r>
            <a:r>
              <a:rPr lang="ru-RU" dirty="0" smtClean="0"/>
              <a:t> - </a:t>
            </a:r>
            <a:r>
              <a:rPr lang="ru-RU" dirty="0" err="1" smtClean="0"/>
              <a:t>витрати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</a:t>
            </a:r>
            <a:r>
              <a:rPr lang="ru-RU" i="1" baseline="-25000" dirty="0" smtClean="0"/>
              <a:t>од</a:t>
            </a:r>
            <a:r>
              <a:rPr lang="ru-RU" dirty="0" smtClean="0"/>
              <a:t> - </a:t>
            </a:r>
            <a:r>
              <a:rPr lang="ru-RU" dirty="0" err="1" smtClean="0"/>
              <a:t>податки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обов'язкові</a:t>
            </a:r>
            <a:r>
              <a:rPr lang="ru-RU" dirty="0" smtClean="0"/>
              <a:t> </a:t>
            </a:r>
            <a:r>
              <a:rPr lang="ru-RU" dirty="0" err="1" smtClean="0"/>
              <a:t>збори</a:t>
            </a:r>
            <a:endParaRPr lang="ru-RU" dirty="0" smtClean="0"/>
          </a:p>
          <a:p>
            <a:pPr marL="0" indent="0">
              <a:spcBef>
                <a:spcPts val="0"/>
              </a:spcBef>
            </a:pPr>
            <a:endParaRPr lang="ru-RU" dirty="0"/>
          </a:p>
        </p:txBody>
      </p:sp>
      <p:pic>
        <p:nvPicPr>
          <p:cNvPr id="4" name="Рисунок 3" descr="завантаження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429132"/>
            <a:ext cx="2257425" cy="202882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Поняття рентабельності. Види рентабельності.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Прибуток</a:t>
            </a:r>
            <a:r>
              <a:rPr lang="ru-RU" dirty="0" smtClean="0"/>
              <a:t> як </a:t>
            </a:r>
            <a:r>
              <a:rPr lang="ru-RU" dirty="0" err="1" smtClean="0"/>
              <a:t>абсолютний</a:t>
            </a:r>
            <a:r>
              <a:rPr lang="ru-RU" dirty="0" smtClean="0"/>
              <a:t> </a:t>
            </a:r>
            <a:r>
              <a:rPr lang="ru-RU" dirty="0" err="1" smtClean="0"/>
              <a:t>синтетичний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доходу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діючої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 smtClean="0"/>
              <a:t>доходу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Сума </a:t>
            </a:r>
            <a:r>
              <a:rPr lang="ru-RU" dirty="0" err="1" smtClean="0"/>
              <a:t>прибутку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над </a:t>
            </a:r>
            <a:r>
              <a:rPr lang="ru-RU" dirty="0" err="1" smtClean="0"/>
              <a:t>витратами</a:t>
            </a:r>
            <a:r>
              <a:rPr lang="ru-RU" dirty="0" smtClean="0"/>
              <a:t>, </a:t>
            </a:r>
            <a:r>
              <a:rPr lang="ru-RU" dirty="0" err="1" smtClean="0"/>
              <a:t>податковими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обов'язковими</a:t>
            </a:r>
            <a:r>
              <a:rPr lang="ru-RU" dirty="0" smtClean="0"/>
              <a:t> платежами, а 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як </a:t>
            </a:r>
            <a:r>
              <a:rPr lang="ru-RU" dirty="0" err="1" smtClean="0"/>
              <a:t>відсоткове</a:t>
            </a:r>
            <a:r>
              <a:rPr lang="ru-RU" dirty="0" smtClean="0"/>
              <a:t>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суми</a:t>
            </a:r>
            <a:r>
              <a:rPr lang="ru-RU" dirty="0" smtClean="0"/>
              <a:t> </a:t>
            </a:r>
            <a:r>
              <a:rPr lang="ru-RU" dirty="0" err="1" smtClean="0"/>
              <a:t>отриманого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до </a:t>
            </a:r>
            <a:r>
              <a:rPr lang="ru-RU" dirty="0" err="1" smtClean="0"/>
              <a:t>якого-небудь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043890" cy="604534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Система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r>
              <a:rPr lang="ru-RU" dirty="0" err="1" smtClean="0"/>
              <a:t>охопює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характерзує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припадає</a:t>
            </a:r>
            <a:r>
              <a:rPr lang="ru-RU" dirty="0" smtClean="0"/>
              <a:t> на </a:t>
            </a:r>
            <a:r>
              <a:rPr lang="ru-RU" dirty="0" err="1" smtClean="0"/>
              <a:t>одиницю</a:t>
            </a:r>
            <a:r>
              <a:rPr lang="ru-RU" dirty="0" smtClean="0"/>
              <a:t> </a:t>
            </a:r>
            <a:r>
              <a:rPr lang="ru-RU" dirty="0" err="1" smtClean="0"/>
              <a:t>виручки</a:t>
            </a:r>
            <a:r>
              <a:rPr lang="ru-RU" dirty="0" smtClean="0"/>
              <a:t> (доходу)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турпослуг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на </a:t>
            </a:r>
            <a:r>
              <a:rPr lang="ru-RU" dirty="0" err="1" smtClean="0"/>
              <a:t>одиницю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виручки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частку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в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ціні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(</a:t>
            </a:r>
            <a:r>
              <a:rPr lang="ru-RU" dirty="0" err="1" smtClean="0"/>
              <a:t>послуги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Розрахунок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виду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87</TotalTime>
  <Words>652</Words>
  <Application>Microsoft Office PowerPoint</Application>
  <PresentationFormat>Экран (4:3)</PresentationFormat>
  <Paragraphs>118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Тема 8. Витрати, прибуток, рентабельність і цінова політика підприємства туристичної галузі  питання:  </vt:lpstr>
      <vt:lpstr>Поняття витрат.  Структура собівартості.  </vt:lpstr>
      <vt:lpstr>Презентация PowerPoint</vt:lpstr>
      <vt:lpstr>Види калькуляцій. Розрахунок калькуляцій.  </vt:lpstr>
      <vt:lpstr>Презентация PowerPoint</vt:lpstr>
      <vt:lpstr>Сутність поняття «прибуток». Види прибутку та методика їх розрахунку.  </vt:lpstr>
      <vt:lpstr>Презентация PowerPoint</vt:lpstr>
      <vt:lpstr>Поняття рентабельності. Види рентабельності.  </vt:lpstr>
      <vt:lpstr>Презентация PowerPoint</vt:lpstr>
      <vt:lpstr>Роль цін в управлінні підприємством туристичної галузі  </vt:lpstr>
      <vt:lpstr>Цінова політика підприємства</vt:lpstr>
      <vt:lpstr>Презентация PowerPoint</vt:lpstr>
      <vt:lpstr>Фактори, що впливають на формування структури і рівня ціни</vt:lpstr>
      <vt:lpstr>Ціноутворення. Методи ціноутворення: визначення, класифікація.  </vt:lpstr>
      <vt:lpstr>Презентация PowerPoint</vt:lpstr>
      <vt:lpstr>Оцінка ефективності господарської діяльності. Основні напрямки підвищення ефективності виробництва.</vt:lpstr>
      <vt:lpstr>Презентация PowerPoint</vt:lpstr>
      <vt:lpstr>Контрольні питання: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8. Витрати, прибуток, рентабельність і цінова політика підприємства туристичної галузі</dc:title>
  <dc:creator>ASUS</dc:creator>
  <cp:lastModifiedBy>ASUS</cp:lastModifiedBy>
  <cp:revision>18</cp:revision>
  <dcterms:created xsi:type="dcterms:W3CDTF">2020-05-17T09:40:19Z</dcterms:created>
  <dcterms:modified xsi:type="dcterms:W3CDTF">2021-03-09T16:40:10Z</dcterms:modified>
</cp:coreProperties>
</file>