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3" r:id="rId4"/>
    <p:sldId id="286" r:id="rId5"/>
    <p:sldId id="260" r:id="rId6"/>
    <p:sldId id="258" r:id="rId7"/>
    <p:sldId id="264" r:id="rId8"/>
    <p:sldId id="265" r:id="rId9"/>
    <p:sldId id="267" r:id="rId10"/>
    <p:sldId id="268" r:id="rId11"/>
    <p:sldId id="287" r:id="rId12"/>
    <p:sldId id="266" r:id="rId13"/>
    <p:sldId id="262" r:id="rId14"/>
    <p:sldId id="263" r:id="rId15"/>
    <p:sldId id="271" r:id="rId16"/>
    <p:sldId id="269" r:id="rId17"/>
    <p:sldId id="275" r:id="rId18"/>
    <p:sldId id="272" r:id="rId19"/>
    <p:sldId id="273" r:id="rId20"/>
    <p:sldId id="274" r:id="rId21"/>
    <p:sldId id="285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6F6C-5B08-4F0C-AF0E-2ADB02594D4A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FA80-3BDD-4EA1-B6EC-771D31B8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identity"/>
          <p:cNvPicPr>
            <a:picLocks noChangeAspect="1" noChangeArrowheads="1"/>
          </p:cNvPicPr>
          <p:nvPr/>
        </p:nvPicPr>
        <p:blipFill>
          <a:blip r:embed="rId2" cstate="print"/>
          <a:srcRect l="7428"/>
          <a:stretch>
            <a:fillRect/>
          </a:stretch>
        </p:blipFill>
        <p:spPr bwMode="auto">
          <a:xfrm>
            <a:off x="0" y="388189"/>
            <a:ext cx="4232360" cy="64698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400600" cy="2506290"/>
          </a:xfrm>
        </p:spPr>
        <p:txBody>
          <a:bodyPr>
            <a:normAutofit/>
          </a:bodyPr>
          <a:lstStyle/>
          <a:p>
            <a:r>
              <a:rPr lang="en-US" dirty="0" smtClean="0"/>
              <a:t>Narratives of Identity :</a:t>
            </a:r>
            <a:br>
              <a:rPr lang="en-US" dirty="0" smtClean="0"/>
            </a:br>
            <a:r>
              <a:rPr lang="en-US" dirty="0" smtClean="0"/>
              <a:t>Victorian patterns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564904"/>
            <a:ext cx="4618856" cy="35612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Post-Modern Crisis of Identity: Victorian roots</a:t>
            </a:r>
          </a:p>
          <a:p>
            <a:r>
              <a:rPr lang="en-US" dirty="0" smtClean="0"/>
              <a:t>Victorian society in transit</a:t>
            </a:r>
          </a:p>
          <a:p>
            <a:r>
              <a:rPr lang="en-US" dirty="0" smtClean="0"/>
              <a:t>Dickens’s “Great Expectations” as an identity crisis narrative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050" name="AutoShape 2" descr="Картинки по запросу Victorian Soci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Картинки по запросу Victorian Soci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victorian underclass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6444208" y="3418978"/>
            <a:ext cx="2699792" cy="34390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Under Class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“Irish, Blacks and lower classes”</a:t>
            </a:r>
          </a:p>
          <a:p>
            <a:r>
              <a:rPr lang="en-US" dirty="0" smtClean="0"/>
              <a:t>Marginalized </a:t>
            </a:r>
          </a:p>
          <a:p>
            <a:r>
              <a:rPr lang="en-US" dirty="0" smtClean="0"/>
              <a:t>Superstitions: </a:t>
            </a:r>
          </a:p>
          <a:p>
            <a:pPr>
              <a:buFontTx/>
              <a:buChar char="-"/>
            </a:pPr>
            <a:r>
              <a:rPr lang="en-US" dirty="0" smtClean="0"/>
              <a:t>Having no religion but only superstition</a:t>
            </a:r>
          </a:p>
          <a:p>
            <a:pPr>
              <a:buFontTx/>
              <a:buChar char="-"/>
            </a:pPr>
            <a:r>
              <a:rPr lang="en-US" dirty="0" smtClean="0"/>
              <a:t>Criminal: no respect for private property, no notions of property</a:t>
            </a:r>
          </a:p>
          <a:p>
            <a:pPr>
              <a:buFontTx/>
              <a:buChar char="-"/>
            </a:pPr>
            <a:r>
              <a:rPr lang="en-US" dirty="0" smtClean="0"/>
              <a:t>Unreasonable and irrational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Childlike, easily excited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Excessively </a:t>
            </a:r>
            <a:r>
              <a:rPr lang="en-US" dirty="0" smtClean="0"/>
              <a:t>sexual</a:t>
            </a:r>
          </a:p>
          <a:p>
            <a:pPr>
              <a:buFontTx/>
              <a:buChar char="-"/>
            </a:pPr>
            <a:r>
              <a:rPr lang="en-US" dirty="0" smtClean="0"/>
              <a:t>Filthy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Картинки по запросу mary gloster"/>
          <p:cNvPicPr>
            <a:picLocks noChangeAspect="1" noChangeArrowheads="1"/>
          </p:cNvPicPr>
          <p:nvPr/>
        </p:nvPicPr>
        <p:blipFill>
          <a:blip r:embed="rId2" cstate="print"/>
          <a:srcRect l="24803"/>
          <a:stretch>
            <a:fillRect/>
          </a:stretch>
        </p:blipFill>
        <p:spPr bwMode="auto">
          <a:xfrm>
            <a:off x="0" y="0"/>
            <a:ext cx="9167702" cy="6858001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5220072" y="332656"/>
            <a:ext cx="3744416" cy="4392488"/>
          </a:xfrm>
          <a:prstGeom prst="wedgeRoundRectCallout">
            <a:avLst>
              <a:gd name="adj1" fmla="val -80220"/>
              <a:gd name="adj2" fmla="val -79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2080" y="620688"/>
            <a:ext cx="38519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Master at two-and-twenty</a:t>
            </a:r>
            <a:r>
              <a:rPr lang="en-US" sz="2000" dirty="0" smtClean="0"/>
              <a:t>,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and married at twenty-three</a:t>
            </a:r>
          </a:p>
          <a:p>
            <a:pPr>
              <a:buNone/>
            </a:pPr>
            <a:r>
              <a:rPr lang="en-US" sz="2000" dirty="0" smtClean="0"/>
              <a:t>Ten thousand men on the pay-roll,  and forty freighters at sea! </a:t>
            </a:r>
          </a:p>
          <a:p>
            <a:pPr>
              <a:buNone/>
            </a:pPr>
            <a:r>
              <a:rPr lang="en-US" sz="2000" dirty="0" smtClean="0"/>
              <a:t>Fifty years between' </a:t>
            </a:r>
            <a:r>
              <a:rPr lang="en-US" sz="2000" dirty="0" err="1" smtClean="0"/>
              <a:t>em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and </a:t>
            </a:r>
            <a:r>
              <a:rPr lang="en-US" sz="2000" dirty="0" smtClean="0"/>
              <a:t>every year of it fight,</a:t>
            </a:r>
          </a:p>
          <a:p>
            <a:pPr>
              <a:buNone/>
            </a:pPr>
            <a:r>
              <a:rPr lang="en-US" sz="2000" dirty="0" smtClean="0"/>
              <a:t>And now I'm Sir Anthony </a:t>
            </a:r>
            <a:r>
              <a:rPr lang="en-US" sz="2000" dirty="0" err="1" smtClean="0"/>
              <a:t>Gloster</a:t>
            </a:r>
            <a:r>
              <a:rPr lang="en-US" sz="2000" dirty="0" smtClean="0"/>
              <a:t>, dying, a </a:t>
            </a:r>
            <a:r>
              <a:rPr lang="en-US" sz="2000" dirty="0" err="1" smtClean="0"/>
              <a:t>baronite</a:t>
            </a:r>
            <a:r>
              <a:rPr lang="en-US" sz="2000" dirty="0" smtClean="0"/>
              <a:t>…</a:t>
            </a:r>
          </a:p>
          <a:p>
            <a:pPr>
              <a:buNone/>
            </a:pPr>
            <a:r>
              <a:rPr lang="en-US" sz="2000" dirty="0" smtClean="0"/>
              <a:t>I didn't begin with </a:t>
            </a:r>
            <a:r>
              <a:rPr lang="en-US" sz="2000" dirty="0" err="1" smtClean="0"/>
              <a:t>askings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 </a:t>
            </a:r>
            <a:r>
              <a:rPr lang="en-US" sz="2000" dirty="0" smtClean="0"/>
              <a:t>took my job and I stuck;</a:t>
            </a:r>
          </a:p>
          <a:p>
            <a:pPr>
              <a:buNone/>
            </a:pPr>
            <a:r>
              <a:rPr lang="en-US" sz="2000" dirty="0" smtClean="0"/>
              <a:t>I took the chances they wouldn't, an' now they're calling it luck. </a:t>
            </a:r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5253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…</a:t>
            </a:r>
            <a:r>
              <a:rPr lang="en-US" dirty="0" smtClean="0"/>
              <a:t>I </a:t>
            </a:r>
            <a:r>
              <a:rPr lang="en-US" dirty="0"/>
              <a:t>thought - it doesn't matter - you seemed to </a:t>
            </a:r>
            <a:r>
              <a:rPr lang="en-US" dirty="0" err="1"/>
              <a:t>favour</a:t>
            </a:r>
            <a:r>
              <a:rPr lang="en-US" dirty="0"/>
              <a:t> your </a:t>
            </a:r>
            <a:r>
              <a:rPr lang="en-US" dirty="0" smtClean="0"/>
              <a:t>ma,</a:t>
            </a:r>
          </a:p>
          <a:p>
            <a:pPr>
              <a:buNone/>
            </a:pPr>
            <a:r>
              <a:rPr lang="en-US" dirty="0" smtClean="0"/>
              <a:t>But </a:t>
            </a:r>
            <a:r>
              <a:rPr lang="en-US" dirty="0"/>
              <a:t>you're nearer forty than thirty, and I know the kind you </a:t>
            </a:r>
            <a:r>
              <a:rPr lang="en-US" dirty="0" smtClean="0"/>
              <a:t>are.</a:t>
            </a:r>
          </a:p>
          <a:p>
            <a:pPr>
              <a:buNone/>
            </a:pPr>
            <a:r>
              <a:rPr lang="en-US" dirty="0" err="1" smtClean="0"/>
              <a:t>Harrer</a:t>
            </a:r>
            <a:r>
              <a:rPr lang="en-US" dirty="0" smtClean="0"/>
              <a:t> </a:t>
            </a:r>
            <a:r>
              <a:rPr lang="en-US" dirty="0"/>
              <a:t>an' Trinity College! I ought to ha' sent you to sea -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But </a:t>
            </a:r>
            <a:r>
              <a:rPr lang="en-US" dirty="0"/>
              <a:t>I stood you an education, an' what have you done for </a:t>
            </a:r>
            <a:r>
              <a:rPr lang="en-US" dirty="0" smtClean="0"/>
              <a:t>me?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things I knew was proper you wouldn't thank me to </a:t>
            </a:r>
            <a:r>
              <a:rPr lang="en-US" dirty="0" smtClean="0"/>
              <a:t>give,</a:t>
            </a:r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dirty="0"/>
              <a:t>the things I knew was rotten you said was the way to </a:t>
            </a:r>
            <a:r>
              <a:rPr lang="en-US" dirty="0" smtClean="0"/>
              <a:t>live.</a:t>
            </a:r>
          </a:p>
          <a:p>
            <a:pPr>
              <a:buNone/>
            </a:pPr>
            <a:r>
              <a:rPr lang="en-US" dirty="0" smtClean="0"/>
              <a:t>For </a:t>
            </a:r>
            <a:r>
              <a:rPr lang="en-US" dirty="0"/>
              <a:t>you muddled with books and pictures,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     </a:t>
            </a:r>
            <a:r>
              <a:rPr lang="en-US" dirty="0" smtClean="0"/>
              <a:t>an</a:t>
            </a:r>
            <a:r>
              <a:rPr lang="en-US" dirty="0"/>
              <a:t>' china an' </a:t>
            </a:r>
            <a:r>
              <a:rPr lang="en-US" dirty="0" err="1"/>
              <a:t>etchin's</a:t>
            </a:r>
            <a:r>
              <a:rPr lang="en-US" dirty="0"/>
              <a:t> an' fans.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dirty="0"/>
              <a:t>your rooms at college was beastly </a:t>
            </a:r>
            <a:r>
              <a:rPr lang="en-US" dirty="0" smtClean="0"/>
              <a:t>–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    </a:t>
            </a:r>
            <a:r>
              <a:rPr lang="en-US" dirty="0" smtClean="0"/>
              <a:t>more </a:t>
            </a:r>
            <a:r>
              <a:rPr lang="en-US" dirty="0"/>
              <a:t>like a whore's than a </a:t>
            </a:r>
            <a:r>
              <a:rPr lang="en-US" dirty="0" smtClean="0"/>
              <a:t>man's;</a:t>
            </a:r>
          </a:p>
          <a:p>
            <a:pPr>
              <a:buNone/>
            </a:pPr>
            <a:r>
              <a:rPr lang="en-US" dirty="0" smtClean="0"/>
              <a:t>Till </a:t>
            </a:r>
            <a:r>
              <a:rPr lang="en-US" dirty="0"/>
              <a:t>you married that thin-flanked woman,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    </a:t>
            </a:r>
            <a:r>
              <a:rPr lang="en-US" dirty="0" smtClean="0"/>
              <a:t>as </a:t>
            </a:r>
            <a:r>
              <a:rPr lang="en-US" dirty="0"/>
              <a:t>white and as stale as a </a:t>
            </a:r>
            <a:r>
              <a:rPr lang="en-US" dirty="0" smtClean="0"/>
              <a:t>bone,</a:t>
            </a:r>
          </a:p>
          <a:p>
            <a:pPr>
              <a:buNone/>
            </a:pPr>
            <a:r>
              <a:rPr lang="en-US" dirty="0" smtClean="0"/>
              <a:t>An</a:t>
            </a:r>
            <a:r>
              <a:rPr lang="en-US" dirty="0"/>
              <a:t>' she gave you your social nonsense;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    </a:t>
            </a:r>
            <a:r>
              <a:rPr lang="en-US" dirty="0" smtClean="0"/>
              <a:t>but </a:t>
            </a:r>
            <a:r>
              <a:rPr lang="en-US" dirty="0"/>
              <a:t>where's that kid o' your own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en-US" dirty="0" smtClean="0"/>
              <a:t>(Rudyard Kipling. Mary </a:t>
            </a:r>
            <a:r>
              <a:rPr lang="en-US" dirty="0" err="1" smtClean="0"/>
              <a:t>Gloster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movement of individuals, families, households, or other categories of people within or between social strata in a society. It is a change in social </a:t>
            </a:r>
            <a:r>
              <a:rPr lang="en-US" dirty="0" smtClean="0"/>
              <a:t>status</a:t>
            </a:r>
            <a:r>
              <a:rPr lang="en-US" dirty="0"/>
              <a:t> </a:t>
            </a:r>
            <a:r>
              <a:rPr lang="en-US" dirty="0" smtClean="0"/>
              <a:t>relative </a:t>
            </a:r>
            <a:r>
              <a:rPr lang="en-US" dirty="0"/>
              <a:t>to others' social location within a given society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Vertical </a:t>
            </a:r>
            <a:r>
              <a:rPr lang="en-US" dirty="0" err="1" smtClean="0"/>
              <a:t>vs</a:t>
            </a:r>
            <a:r>
              <a:rPr lang="en-US" dirty="0" smtClean="0"/>
              <a:t> horizontal</a:t>
            </a:r>
          </a:p>
          <a:p>
            <a:r>
              <a:rPr lang="en-US" dirty="0" smtClean="0"/>
              <a:t>Upward </a:t>
            </a:r>
            <a:r>
              <a:rPr lang="en-US" dirty="0" err="1" smtClean="0"/>
              <a:t>vs</a:t>
            </a:r>
            <a:r>
              <a:rPr lang="en-US" dirty="0" smtClean="0"/>
              <a:t> downward</a:t>
            </a:r>
          </a:p>
          <a:p>
            <a:r>
              <a:rPr lang="en-US" dirty="0" err="1" smtClean="0"/>
              <a:t>Intragenerational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intergenerational </a:t>
            </a:r>
            <a:endParaRPr lang="en-US" dirty="0"/>
          </a:p>
        </p:txBody>
      </p:sp>
      <p:pic>
        <p:nvPicPr>
          <p:cNvPr id="25602" name="Picture 2" descr="Картинки по запросу social mobility lad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315791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Obstacles for Social Mobility </a:t>
            </a:r>
            <a:br>
              <a:rPr lang="en-US" dirty="0" smtClean="0"/>
            </a:br>
            <a:r>
              <a:rPr lang="en-US" dirty="0" smtClean="0"/>
              <a:t>in Victorian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dirty="0" smtClean="0"/>
              <a:t>Rigid and closed social structure</a:t>
            </a:r>
          </a:p>
          <a:p>
            <a:r>
              <a:rPr lang="en-US" dirty="0" smtClean="0"/>
              <a:t>School </a:t>
            </a:r>
            <a:r>
              <a:rPr lang="en-US" dirty="0"/>
              <a:t>allocation based on family </a:t>
            </a:r>
            <a:r>
              <a:rPr lang="en-US" dirty="0" smtClean="0"/>
              <a:t>occupation</a:t>
            </a:r>
          </a:p>
          <a:p>
            <a:r>
              <a:rPr lang="en-US" dirty="0"/>
              <a:t>Social </a:t>
            </a:r>
            <a:r>
              <a:rPr lang="en-US" dirty="0" smtClean="0"/>
              <a:t>exclusivity of higher education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Left Brace 3"/>
          <p:cNvSpPr/>
          <p:nvPr/>
        </p:nvSpPr>
        <p:spPr>
          <a:xfrm rot="16200000">
            <a:off x="4211960" y="-387424"/>
            <a:ext cx="504056" cy="81369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AutoShape 2" descr="Картинки по запросу self-made 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Картинки по запросу self-made 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Картинки по запросу self-made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91000"/>
            <a:ext cx="3810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Картинки по запросу self-made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54461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“Self-Help” by Samuel Smiles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"Heaven helps those who help </a:t>
            </a:r>
            <a:r>
              <a:rPr lang="en-US" b="1" dirty="0" smtClean="0"/>
              <a:t>themselves“</a:t>
            </a:r>
          </a:p>
          <a:p>
            <a:r>
              <a:rPr lang="en-US" dirty="0"/>
              <a:t>No laws, however stringent, can make the idle industrious, the thriftless provident, or the drunken </a:t>
            </a:r>
            <a:r>
              <a:rPr lang="en-US" dirty="0" smtClean="0"/>
              <a:t>sober</a:t>
            </a:r>
          </a:p>
          <a:p>
            <a:r>
              <a:rPr lang="en-US" dirty="0"/>
              <a:t>The greatest slave is not he who is ruled by a despot, great though that evil be, but he who is in the thrall of his own moral ignorance, selfishness, and </a:t>
            </a:r>
            <a:r>
              <a:rPr lang="en-US" dirty="0" smtClean="0"/>
              <a:t>vice</a:t>
            </a:r>
          </a:p>
          <a:p>
            <a:r>
              <a:rPr lang="en-US" dirty="0" smtClean="0"/>
              <a:t>Riches </a:t>
            </a:r>
            <a:r>
              <a:rPr lang="en-US" dirty="0"/>
              <a:t>and rank have no necessary </a:t>
            </a:r>
            <a:r>
              <a:rPr lang="en-US" dirty="0" smtClean="0"/>
              <a:t>connection </a:t>
            </a:r>
            <a:r>
              <a:rPr lang="en-US" dirty="0"/>
              <a:t>with genuine gentlemanly </a:t>
            </a:r>
            <a:r>
              <a:rPr lang="en-US" dirty="0" smtClean="0"/>
              <a:t>qualities</a:t>
            </a:r>
          </a:p>
          <a:p>
            <a:r>
              <a:rPr lang="en-US" dirty="0"/>
              <a:t>The crown and glory of life is Character.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Картинки по запросу great expectations"/>
          <p:cNvPicPr>
            <a:picLocks noChangeAspect="1" noChangeArrowheads="1"/>
          </p:cNvPicPr>
          <p:nvPr/>
        </p:nvPicPr>
        <p:blipFill>
          <a:blip r:embed="rId2" cstate="print"/>
          <a:srcRect l="1938" r="10660"/>
          <a:stretch>
            <a:fillRect/>
          </a:stretch>
        </p:blipFill>
        <p:spPr bwMode="auto">
          <a:xfrm>
            <a:off x="0" y="0"/>
            <a:ext cx="91476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“Great Expectations”: </a:t>
            </a:r>
            <a:br>
              <a:rPr lang="en-US" dirty="0" smtClean="0"/>
            </a:br>
            <a:r>
              <a:rPr lang="en-US" dirty="0" smtClean="0"/>
              <a:t>Self-Identification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49068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“The typical </a:t>
            </a:r>
            <a:r>
              <a:rPr lang="en-US" dirty="0" smtClean="0"/>
              <a:t>Dickensian hero</a:t>
            </a:r>
            <a:r>
              <a:rPr lang="en-US" dirty="0"/>
              <a:t>, like Pip . . . has no given status or relation to nature, to family, or to </a:t>
            </a:r>
            <a:r>
              <a:rPr lang="en-US" dirty="0" smtClean="0"/>
              <a:t>the community </a:t>
            </a:r>
            <a:r>
              <a:rPr lang="en-US" dirty="0"/>
              <a:t>. . . Any status he attains in the world will be the result of his own efforts. </a:t>
            </a:r>
            <a:r>
              <a:rPr lang="en-US" dirty="0" smtClean="0"/>
              <a:t>He will </a:t>
            </a:r>
            <a:r>
              <a:rPr lang="en-US" dirty="0"/>
              <a:t>be totally responsible, himself, for any identity he achieves”</a:t>
            </a:r>
          </a:p>
        </p:txBody>
      </p:sp>
      <p:pic>
        <p:nvPicPr>
          <p:cNvPr id="32770" name="Picture 2" descr="Картинки по запросу great expect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127" y="1844824"/>
            <a:ext cx="3331656" cy="4727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Bildungsroman</a:t>
            </a:r>
            <a:r>
              <a:rPr lang="en-US" dirty="0" smtClean="0"/>
              <a:t>: Generic Cliché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Consequent linear structure</a:t>
            </a:r>
          </a:p>
          <a:p>
            <a:r>
              <a:rPr lang="en-US" dirty="0" smtClean="0"/>
              <a:t>Main theme: personal development </a:t>
            </a:r>
          </a:p>
          <a:p>
            <a:r>
              <a:rPr lang="en-US" dirty="0" smtClean="0"/>
              <a:t>Main problem: accepting socially appropriate set of values, social success </a:t>
            </a:r>
          </a:p>
          <a:p>
            <a:r>
              <a:rPr lang="en-US" dirty="0" smtClean="0"/>
              <a:t>Conflicts: both external (protagonist </a:t>
            </a:r>
            <a:r>
              <a:rPr lang="en-US" dirty="0" err="1" smtClean="0"/>
              <a:t>vs</a:t>
            </a:r>
            <a:r>
              <a:rPr lang="en-US" dirty="0" smtClean="0"/>
              <a:t> society) and internal (painful coming-of-age)  </a:t>
            </a:r>
          </a:p>
          <a:p>
            <a:r>
              <a:rPr lang="en-US" dirty="0" smtClean="0"/>
              <a:t>Broadening horizons: from “small world” to “great world”, from innocence to experience </a:t>
            </a:r>
          </a:p>
          <a:p>
            <a:r>
              <a:rPr lang="en-US" dirty="0" smtClean="0"/>
              <a:t>Authoritative figures acting as main agents of influence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570186"/>
          </a:xfrm>
        </p:spPr>
        <p:txBody>
          <a:bodyPr>
            <a:noAutofit/>
          </a:bodyPr>
          <a:lstStyle/>
          <a:p>
            <a:r>
              <a:rPr lang="en-US" sz="4600" dirty="0" smtClean="0"/>
              <a:t>How would you identify yourself? 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Картинки по запросу who am i what am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1"/>
            <a:ext cx="9173724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Картинки по запросу great expectations"/>
          <p:cNvPicPr>
            <a:picLocks noChangeAspect="1" noChangeArrowheads="1"/>
          </p:cNvPicPr>
          <p:nvPr/>
        </p:nvPicPr>
        <p:blipFill>
          <a:blip r:embed="rId2" cstate="print"/>
          <a:srcRect l="2768" r="22146"/>
          <a:stretch>
            <a:fillRect/>
          </a:stretch>
        </p:blipFill>
        <p:spPr bwMode="auto">
          <a:xfrm>
            <a:off x="-56754" y="-34830"/>
            <a:ext cx="9200754" cy="6892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holden caulfield"/>
          <p:cNvPicPr>
            <a:picLocks noChangeAspect="1" noChangeArrowheads="1"/>
          </p:cNvPicPr>
          <p:nvPr/>
        </p:nvPicPr>
        <p:blipFill>
          <a:blip r:embed="rId2" cstate="print"/>
          <a:srcRect l="14725" t="10799" r="17671" b="11780"/>
          <a:stretch>
            <a:fillRect/>
          </a:stretch>
        </p:blipFill>
        <p:spPr bwMode="auto">
          <a:xfrm>
            <a:off x="6664934" y="4018887"/>
            <a:ext cx="2479066" cy="2839113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 flipH="1">
            <a:off x="0" y="0"/>
            <a:ext cx="8244408" cy="5805264"/>
          </a:xfrm>
          <a:prstGeom prst="cloudCallout">
            <a:avLst>
              <a:gd name="adj1" fmla="val -36361"/>
              <a:gd name="adj2" fmla="val 515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1600" y="764704"/>
            <a:ext cx="61926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you really want to hear about it, the first thing you'll probably want to know is where I was born, and what my lousy childhood was like, and how my parents were occupied, and all that David Copperfield kind of crap, but I don't feel like going into it...  </a:t>
            </a:r>
          </a:p>
          <a:p>
            <a:pPr algn="ctr"/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Postmodern Identity </a:t>
            </a:r>
            <a:r>
              <a:rPr lang="en-US" dirty="0" smtClean="0"/>
              <a:t>Crisis: </a:t>
            </a:r>
            <a:br>
              <a:rPr lang="en-US" dirty="0" smtClean="0"/>
            </a:br>
            <a:r>
              <a:rPr lang="en-US" dirty="0" smtClean="0"/>
              <a:t>Victorian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1. Urbanization undermined traditional community in which identity was formed. Community was replaced by fluid sets of relationships.</a:t>
            </a:r>
          </a:p>
          <a:p>
            <a:r>
              <a:rPr lang="en-US" dirty="0" smtClean="0"/>
              <a:t>2. Changes in work patterns resulted in a change in family structure, a split between the private (home) world and the </a:t>
            </a:r>
            <a:r>
              <a:rPr lang="en-US" dirty="0" smtClean="0"/>
              <a:t>public</a:t>
            </a:r>
            <a:r>
              <a:rPr lang="en-US" dirty="0" smtClean="0"/>
              <a:t> </a:t>
            </a:r>
            <a:r>
              <a:rPr lang="en-US" dirty="0" smtClean="0"/>
              <a:t>(work</a:t>
            </a:r>
            <a:r>
              <a:rPr lang="en-US" dirty="0" smtClean="0"/>
              <a:t>) world.</a:t>
            </a:r>
          </a:p>
          <a:p>
            <a:r>
              <a:rPr lang="en-US" dirty="0" smtClean="0"/>
              <a:t>3. Shift in public values: at the workplace, traditional ethics (a source of the self) was replaced by the value of efficiency and technique.</a:t>
            </a:r>
          </a:p>
          <a:p>
            <a:r>
              <a:rPr lang="en-US" dirty="0" smtClean="0"/>
              <a:t>4. The result of these changes (secularization) was a draining of meaning from public life (privatization). Meaning and identity (including religion) now became a private, leisure time activity.</a:t>
            </a:r>
          </a:p>
          <a:p>
            <a:r>
              <a:rPr lang="en-US" dirty="0" smtClean="0"/>
              <a:t>5. Formerly 'secular' activities took on a sacred, identity-forming character.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Картинки по запросу judge the 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88832" cy="5242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Картинки по запросу identity chart"/>
          <p:cNvPicPr>
            <a:picLocks noChangeAspect="1" noChangeArrowheads="1"/>
          </p:cNvPicPr>
          <p:nvPr/>
        </p:nvPicPr>
        <p:blipFill>
          <a:blip r:embed="rId2" cstate="print"/>
          <a:srcRect t="3428" b="4285"/>
          <a:stretch>
            <a:fillRect/>
          </a:stretch>
        </p:blipFill>
        <p:spPr bwMode="auto">
          <a:xfrm>
            <a:off x="1619672" y="53965"/>
            <a:ext cx="5868144" cy="6804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Картинки по запросу identity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26942"/>
            <a:ext cx="9038880" cy="5526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what am I"/>
          <p:cNvPicPr>
            <a:picLocks noChangeAspect="1" noChangeArrowheads="1"/>
          </p:cNvPicPr>
          <p:nvPr/>
        </p:nvPicPr>
        <p:blipFill>
          <a:blip r:embed="rId2" cstate="print"/>
          <a:srcRect l="5438"/>
          <a:stretch>
            <a:fillRect/>
          </a:stretch>
        </p:blipFill>
        <p:spPr bwMode="auto">
          <a:xfrm>
            <a:off x="0" y="0"/>
            <a:ext cx="9137568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24128" y="260648"/>
            <a:ext cx="3240360" cy="5904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476672"/>
            <a:ext cx="2952328" cy="56494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 / profession</a:t>
            </a:r>
          </a:p>
          <a:p>
            <a:r>
              <a:rPr lang="en-US" dirty="0" smtClean="0"/>
              <a:t>Social status</a:t>
            </a:r>
          </a:p>
          <a:p>
            <a:r>
              <a:rPr lang="en-US" dirty="0" smtClean="0"/>
              <a:t>Social network and family ties</a:t>
            </a:r>
          </a:p>
          <a:p>
            <a:r>
              <a:rPr lang="en-US" dirty="0" smtClean="0"/>
              <a:t>Income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Nation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Age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British Bee 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1700808"/>
            <a:ext cx="3106688" cy="48965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Social diversity shaped in hierarchical way</a:t>
            </a:r>
          </a:p>
          <a:p>
            <a:r>
              <a:rPr lang="en-US" dirty="0" smtClean="0"/>
              <a:t>Evolutionary idea of species variety</a:t>
            </a:r>
          </a:p>
          <a:p>
            <a:r>
              <a:rPr lang="en-US" dirty="0" smtClean="0"/>
              <a:t>Common ethos uniting the whole structure</a:t>
            </a:r>
            <a:endParaRPr lang="en-US" dirty="0"/>
          </a:p>
        </p:txBody>
      </p:sp>
      <p:pic>
        <p:nvPicPr>
          <p:cNvPr id="1026" name="Picture 2" descr="http://beasley.sdsu.edu/British%20Studies_files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4927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Upper Class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7403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				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old hereditary aristocracy + new gentry who owed their success to commerce, industry, and the professions; </a:t>
            </a:r>
          </a:p>
          <a:p>
            <a:pPr>
              <a:buFontTx/>
              <a:buChar char="-"/>
            </a:pPr>
            <a:r>
              <a:rPr lang="en-US" dirty="0" smtClean="0"/>
              <a:t>consciousness </a:t>
            </a:r>
            <a:r>
              <a:rPr lang="en-US" dirty="0"/>
              <a:t>formed </a:t>
            </a:r>
            <a:r>
              <a:rPr lang="en-US" dirty="0" smtClean="0"/>
              <a:t>by </a:t>
            </a:r>
            <a:r>
              <a:rPr lang="en-US" dirty="0"/>
              <a:t>the Public </a:t>
            </a:r>
            <a:r>
              <a:rPr lang="en-US" dirty="0" smtClean="0"/>
              <a:t>Schools and Universities; </a:t>
            </a:r>
          </a:p>
          <a:p>
            <a:pPr>
              <a:buFontTx/>
              <a:buChar char="-"/>
            </a:pPr>
            <a:r>
              <a:rPr lang="en-US" dirty="0" smtClean="0"/>
              <a:t>maintained </a:t>
            </a:r>
            <a:r>
              <a:rPr lang="en-US" dirty="0"/>
              <a:t>control over </a:t>
            </a:r>
            <a:r>
              <a:rPr lang="en-US" dirty="0" smtClean="0"/>
              <a:t>the                                   </a:t>
            </a:r>
            <a:r>
              <a:rPr lang="en-US" dirty="0"/>
              <a:t>political </a:t>
            </a:r>
            <a:r>
              <a:rPr lang="en-US" dirty="0" smtClean="0"/>
              <a:t>system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Картинки по запросу victorian upper 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4245217"/>
            <a:ext cx="3419872" cy="2612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victorian middle class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100" y="3667124"/>
            <a:ext cx="2247900" cy="31908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Middle Class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 large: up to 200,000 assessments </a:t>
            </a:r>
          </a:p>
          <a:p>
            <a:r>
              <a:rPr lang="en-US" dirty="0" smtClean="0"/>
              <a:t>Partially involved into political processes after the Reform Act 1832 and  the abolition of the Corn Laws in 1846</a:t>
            </a:r>
          </a:p>
          <a:p>
            <a:r>
              <a:rPr lang="en-US" dirty="0" smtClean="0"/>
              <a:t>Average income from £300 to 5,000 a year (profits of business, the professions and investments): </a:t>
            </a:r>
          </a:p>
          <a:p>
            <a:pPr>
              <a:buFontTx/>
              <a:buChar char="-"/>
            </a:pPr>
            <a:r>
              <a:rPr lang="en-US" dirty="0" smtClean="0"/>
              <a:t>Merchants and bankers;</a:t>
            </a:r>
          </a:p>
          <a:p>
            <a:pPr>
              <a:buFontTx/>
              <a:buChar char="-"/>
            </a:pPr>
            <a:r>
              <a:rPr lang="en-US" dirty="0" smtClean="0"/>
              <a:t>Ship, factory and mine owners;</a:t>
            </a:r>
          </a:p>
          <a:p>
            <a:pPr>
              <a:buFontTx/>
              <a:buChar char="-"/>
            </a:pPr>
            <a:r>
              <a:rPr lang="en-US" dirty="0" smtClean="0"/>
              <a:t>Teachers and physicians; </a:t>
            </a:r>
          </a:p>
          <a:p>
            <a:pPr>
              <a:buFontTx/>
              <a:buChar char="-"/>
            </a:pPr>
            <a:r>
              <a:rPr lang="en-US" dirty="0" smtClean="0"/>
              <a:t>Solicitors and barristers; </a:t>
            </a:r>
          </a:p>
          <a:p>
            <a:pPr>
              <a:buFontTx/>
              <a:buChar char="-"/>
            </a:pPr>
            <a:r>
              <a:rPr lang="en-US" dirty="0" smtClean="0"/>
              <a:t>Architects and engineers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working class victorian"/>
          <p:cNvPicPr>
            <a:picLocks noChangeAspect="1" noChangeArrowheads="1"/>
          </p:cNvPicPr>
          <p:nvPr/>
        </p:nvPicPr>
        <p:blipFill>
          <a:blip r:embed="rId2" cstate="print"/>
          <a:srcRect r="14336" b="10193"/>
          <a:stretch>
            <a:fillRect/>
          </a:stretch>
        </p:blipFill>
        <p:spPr bwMode="auto">
          <a:xfrm>
            <a:off x="6656519" y="3356992"/>
            <a:ext cx="2487481" cy="35010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Working Class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Profession </a:t>
            </a:r>
            <a:r>
              <a:rPr lang="en-US" dirty="0" err="1" smtClean="0"/>
              <a:t>vs</a:t>
            </a:r>
            <a:r>
              <a:rPr lang="en-US" dirty="0" smtClean="0"/>
              <a:t> Craft </a:t>
            </a:r>
          </a:p>
          <a:p>
            <a:r>
              <a:rPr lang="en-US" dirty="0" smtClean="0"/>
              <a:t>Income could have been higher than that of the middle class</a:t>
            </a:r>
          </a:p>
          <a:p>
            <a:r>
              <a:rPr lang="en-US" dirty="0" smtClean="0"/>
              <a:t>Shut from political activity and struggling hard to get involved (Chartists, Trade Unions) </a:t>
            </a:r>
          </a:p>
          <a:p>
            <a:r>
              <a:rPr lang="en-US" dirty="0" smtClean="0"/>
              <a:t>Internal </a:t>
            </a:r>
            <a:r>
              <a:rPr lang="en-US" dirty="0" smtClean="0"/>
              <a:t>hierarchy: </a:t>
            </a:r>
          </a:p>
          <a:p>
            <a:pPr>
              <a:buFontTx/>
              <a:buChar char="-"/>
            </a:pPr>
            <a:r>
              <a:rPr lang="en-US" dirty="0" smtClean="0"/>
              <a:t>Skilled craftsman / artisan; </a:t>
            </a:r>
          </a:p>
          <a:p>
            <a:pPr>
              <a:buFontTx/>
              <a:buChar char="-"/>
            </a:pPr>
            <a:r>
              <a:rPr lang="en-US" dirty="0" smtClean="0"/>
              <a:t>Semi-skilled Operative;</a:t>
            </a:r>
          </a:p>
          <a:p>
            <a:pPr>
              <a:buFontTx/>
              <a:buChar char="-"/>
            </a:pPr>
            <a:r>
              <a:rPr lang="en-US" dirty="0" err="1" smtClean="0"/>
              <a:t>Labourer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617</Words>
  <Application>Microsoft Office PowerPoint</Application>
  <PresentationFormat>On-screen Show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Narratives of Identity : Victorian patterns </vt:lpstr>
      <vt:lpstr>How would you identify yourself? </vt:lpstr>
      <vt:lpstr>Slide 3</vt:lpstr>
      <vt:lpstr>Slide 4</vt:lpstr>
      <vt:lpstr>Slide 5</vt:lpstr>
      <vt:lpstr>The British Bee Hive</vt:lpstr>
      <vt:lpstr>Upper Class</vt:lpstr>
      <vt:lpstr>Middle Class</vt:lpstr>
      <vt:lpstr>Working Class</vt:lpstr>
      <vt:lpstr>Under Class</vt:lpstr>
      <vt:lpstr>Slide 11</vt:lpstr>
      <vt:lpstr>Slide 12</vt:lpstr>
      <vt:lpstr>Social Mobility </vt:lpstr>
      <vt:lpstr>Obstacles for Social Mobility  in Victorian Britain</vt:lpstr>
      <vt:lpstr>Slide 15</vt:lpstr>
      <vt:lpstr>“Self-Help” by Samuel Smiles</vt:lpstr>
      <vt:lpstr>Slide 17</vt:lpstr>
      <vt:lpstr>“Great Expectations”:  Self-Identification Narrative</vt:lpstr>
      <vt:lpstr>Bildungsroman: Generic Cliché </vt:lpstr>
      <vt:lpstr>Slide 20</vt:lpstr>
      <vt:lpstr>Slide 21</vt:lpstr>
      <vt:lpstr>Postmodern Identity Crisis:  Victorian Roots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the_mockturtle</dc:creator>
  <cp:lastModifiedBy>the_mockturtle</cp:lastModifiedBy>
  <cp:revision>98</cp:revision>
  <dcterms:created xsi:type="dcterms:W3CDTF">2016-11-11T17:21:35Z</dcterms:created>
  <dcterms:modified xsi:type="dcterms:W3CDTF">2016-11-12T21:09:32Z</dcterms:modified>
</cp:coreProperties>
</file>