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56" r:id="rId3"/>
    <p:sldId id="257" r:id="rId4"/>
    <p:sldId id="258" r:id="rId5"/>
    <p:sldId id="259" r:id="rId6"/>
    <p:sldId id="260" r:id="rId7"/>
    <p:sldId id="261" r:id="rId8"/>
    <p:sldId id="262" r:id="rId9"/>
    <p:sldId id="263" r:id="rId10"/>
    <p:sldId id="264" r:id="rId11"/>
    <p:sldId id="274" r:id="rId12"/>
    <p:sldId id="267" r:id="rId13"/>
    <p:sldId id="265" r:id="rId14"/>
    <p:sldId id="266" r:id="rId15"/>
    <p:sldId id="275" r:id="rId16"/>
    <p:sldId id="276" r:id="rId17"/>
    <p:sldId id="277" r:id="rId18"/>
    <p:sldId id="279" r:id="rId19"/>
    <p:sldId id="280" r:id="rId20"/>
    <p:sldId id="281" r:id="rId21"/>
    <p:sldId id="268" r:id="rId22"/>
    <p:sldId id="269" r:id="rId23"/>
    <p:sldId id="270" r:id="rId24"/>
    <p:sldId id="271" r:id="rId25"/>
    <p:sldId id="272" r:id="rId26"/>
    <p:sldId id="317" r:id="rId27"/>
    <p:sldId id="273"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04" r:id="rId42"/>
    <p:sldId id="316" r:id="rId43"/>
    <p:sldId id="305" r:id="rId44"/>
    <p:sldId id="306" r:id="rId45"/>
    <p:sldId id="307" r:id="rId46"/>
    <p:sldId id="308" r:id="rId47"/>
    <p:sldId id="310" r:id="rId48"/>
    <p:sldId id="311" r:id="rId49"/>
    <p:sldId id="312" r:id="rId50"/>
    <p:sldId id="313" r:id="rId51"/>
    <p:sldId id="314" r:id="rId52"/>
    <p:sldId id="326" r:id="rId53"/>
    <p:sldId id="327" r:id="rId54"/>
    <p:sldId id="328" r:id="rId55"/>
    <p:sldId id="296" r:id="rId56"/>
    <p:sldId id="329" r:id="rId57"/>
    <p:sldId id="318" r:id="rId58"/>
    <p:sldId id="297" r:id="rId59"/>
    <p:sldId id="319" r:id="rId60"/>
    <p:sldId id="320" r:id="rId61"/>
    <p:sldId id="321" r:id="rId62"/>
    <p:sldId id="322" r:id="rId63"/>
    <p:sldId id="323" r:id="rId64"/>
    <p:sldId id="324" r:id="rId65"/>
    <p:sldId id="303" r:id="rId66"/>
    <p:sldId id="298" r:id="rId67"/>
    <p:sldId id="299" r:id="rId68"/>
    <p:sldId id="300" r:id="rId69"/>
    <p:sldId id="301" r:id="rId70"/>
    <p:sldId id="302" r:id="rId7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272"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12"/>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ru-RU" smtClean="0"/>
              <a:t>Образец заголовка</a:t>
            </a:r>
            <a:endParaRPr lang="en-US" dirty="0"/>
          </a:p>
        </p:txBody>
      </p:sp>
      <p:sp>
        <p:nvSpPr>
          <p:cNvPr id="8" name="Date Placeholder 3"/>
          <p:cNvSpPr>
            <a:spLocks noGrp="1"/>
          </p:cNvSpPr>
          <p:nvPr>
            <p:ph type="dt" sz="half" idx="10"/>
          </p:nvPr>
        </p:nvSpPr>
        <p:spPr/>
        <p:txBody>
          <a:bodyPr/>
          <a:lstStyle>
            <a:lvl1pPr>
              <a:defRPr/>
            </a:lvl1pPr>
          </a:lstStyle>
          <a:p>
            <a:pPr>
              <a:defRPr/>
            </a:pPr>
            <a:fld id="{485BF295-8823-439E-9616-BD753FA96F24}" type="datetimeFigureOut">
              <a:rPr lang="ru-RU"/>
              <a:pPr>
                <a:defRPr/>
              </a:pPr>
              <a:t>02.11.2022</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C79D32E7-1AD0-452F-B465-1BE09667D18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2C4A6BEB-7ADF-4ED4-8297-B89EB41C69CB}" type="datetimeFigureOut">
              <a:rPr lang="ru-RU"/>
              <a:pPr>
                <a:defRPr/>
              </a:pPr>
              <a:t>02.11.2022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5BF027B-9E5B-4BC0-B416-198B5C6C2D7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6D54B0F5-5622-417A-BFE1-3F19815941B5}" type="datetimeFigureOut">
              <a:rPr lang="ru-RU"/>
              <a:pPr>
                <a:defRPr/>
              </a:pPr>
              <a:t>02.11.2022</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B14965B-7AA2-4CF1-BDBD-A0E2F227709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4"/>
          </p:nvPr>
        </p:nvSpPr>
        <p:spPr/>
        <p:txBody>
          <a:bodyPr/>
          <a:lstStyle>
            <a:lvl1pPr>
              <a:defRPr/>
            </a:lvl1pPr>
          </a:lstStyle>
          <a:p>
            <a:pPr>
              <a:defRPr/>
            </a:pPr>
            <a:fld id="{9988FBFA-E74C-4AC6-9AF2-240252F3E636}" type="datetimeFigureOut">
              <a:rPr lang="ru-RU"/>
              <a:pPr>
                <a:defRPr/>
              </a:pPr>
              <a:t>02.11.2022</a:t>
            </a:fld>
            <a:endParaRPr lang="ru-RU"/>
          </a:p>
        </p:txBody>
      </p:sp>
      <p:sp>
        <p:nvSpPr>
          <p:cNvPr id="5" name="Footer Placeholder 4"/>
          <p:cNvSpPr>
            <a:spLocks noGrp="1"/>
          </p:cNvSpPr>
          <p:nvPr>
            <p:ph type="ftr" sz="quarter" idx="15"/>
          </p:nvPr>
        </p:nvSpPr>
        <p:spPr/>
        <p:txBody>
          <a:bodyPr/>
          <a:lstStyle>
            <a:lvl1pPr>
              <a:defRPr/>
            </a:lvl1pPr>
          </a:lstStyle>
          <a:p>
            <a:pPr>
              <a:defRPr/>
            </a:pPr>
            <a:endParaRPr lang="ru-RU"/>
          </a:p>
        </p:txBody>
      </p:sp>
      <p:sp>
        <p:nvSpPr>
          <p:cNvPr id="6" name="Slide Number Placeholder 5"/>
          <p:cNvSpPr>
            <a:spLocks noGrp="1"/>
          </p:cNvSpPr>
          <p:nvPr>
            <p:ph type="sldNum" sz="quarter" idx="16"/>
          </p:nvPr>
        </p:nvSpPr>
        <p:spPr/>
        <p:txBody>
          <a:bodyPr/>
          <a:lstStyle>
            <a:lvl1pPr>
              <a:defRPr/>
            </a:lvl1pPr>
          </a:lstStyle>
          <a:p>
            <a:pPr>
              <a:defRPr/>
            </a:pPr>
            <a:fld id="{165DC18E-F5AF-403C-A882-10452587DACA}"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8"/>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8" name="Date Placeholder 3"/>
          <p:cNvSpPr>
            <a:spLocks noGrp="1"/>
          </p:cNvSpPr>
          <p:nvPr>
            <p:ph type="dt" sz="half" idx="10"/>
          </p:nvPr>
        </p:nvSpPr>
        <p:spPr/>
        <p:txBody>
          <a:bodyPr/>
          <a:lstStyle>
            <a:lvl1pPr>
              <a:defRPr/>
            </a:lvl1pPr>
          </a:lstStyle>
          <a:p>
            <a:pPr>
              <a:defRPr/>
            </a:pPr>
            <a:fld id="{4D6684D2-33DF-4BEA-A192-8D4FB3161A27}" type="datetimeFigureOut">
              <a:rPr lang="ru-RU"/>
              <a:pPr>
                <a:defRPr/>
              </a:pPr>
              <a:t>02.11.2022</a:t>
            </a:fld>
            <a:endParaRPr lang="ru-RU"/>
          </a:p>
        </p:txBody>
      </p:sp>
      <p:sp>
        <p:nvSpPr>
          <p:cNvPr id="9" name="Footer Placeholder 4"/>
          <p:cNvSpPr>
            <a:spLocks noGrp="1"/>
          </p:cNvSpPr>
          <p:nvPr>
            <p:ph type="ftr" sz="quarter" idx="11"/>
          </p:nvPr>
        </p:nvSpPr>
        <p:spPr/>
        <p:txBody>
          <a:bodyPr/>
          <a:lstStyle>
            <a:lvl1pPr>
              <a:defRPr/>
            </a:lvl1pPr>
          </a:lstStyle>
          <a:p>
            <a:pPr>
              <a:defRPr/>
            </a:pPr>
            <a:endParaRPr lang="ru-RU"/>
          </a:p>
        </p:txBody>
      </p:sp>
      <p:sp>
        <p:nvSpPr>
          <p:cNvPr id="10" name="Slide Number Placeholder 5"/>
          <p:cNvSpPr>
            <a:spLocks noGrp="1"/>
          </p:cNvSpPr>
          <p:nvPr>
            <p:ph type="sldNum" sz="quarter" idx="12"/>
          </p:nvPr>
        </p:nvSpPr>
        <p:spPr/>
        <p:txBody>
          <a:bodyPr/>
          <a:lstStyle>
            <a:lvl1pPr>
              <a:defRPr/>
            </a:lvl1pPr>
          </a:lstStyle>
          <a:p>
            <a:pPr>
              <a:defRPr/>
            </a:pPr>
            <a:fld id="{9693AB7B-5315-4A8A-81A3-656689502028}"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EF683ECE-91F7-437C-8BC9-AE63ADF36F44}" type="datetimeFigureOut">
              <a:rPr lang="ru-RU"/>
              <a:pPr>
                <a:defRPr/>
              </a:pPr>
              <a:t>02.11.2022</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A7D1D445-D2A7-45CE-A554-3D4CDB30FA3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0" name="Title 9"/>
          <p:cNvSpPr>
            <a:spLocks noGrp="1"/>
          </p:cNvSpPr>
          <p:nvPr>
            <p:ph type="title"/>
          </p:nvPr>
        </p:nvSpPr>
        <p:spPr/>
        <p:txBody>
          <a:bodyPr/>
          <a:lstStyle/>
          <a:p>
            <a:r>
              <a:rPr lang="ru-RU" smtClean="0"/>
              <a:t>Образец заголовка</a:t>
            </a:r>
            <a:endParaRPr lang="en-US" dirty="0"/>
          </a:p>
        </p:txBody>
      </p:sp>
      <p:sp>
        <p:nvSpPr>
          <p:cNvPr id="7" name="Date Placeholder 3"/>
          <p:cNvSpPr>
            <a:spLocks noGrp="1"/>
          </p:cNvSpPr>
          <p:nvPr>
            <p:ph type="dt" sz="half" idx="10"/>
          </p:nvPr>
        </p:nvSpPr>
        <p:spPr/>
        <p:txBody>
          <a:bodyPr/>
          <a:lstStyle>
            <a:lvl1pPr>
              <a:defRPr/>
            </a:lvl1pPr>
          </a:lstStyle>
          <a:p>
            <a:pPr>
              <a:defRPr/>
            </a:pPr>
            <a:fld id="{2D5FE4F6-295B-42F3-B0DF-D566AB4E9BD5}" type="datetimeFigureOut">
              <a:rPr lang="ru-RU"/>
              <a:pPr>
                <a:defRPr/>
              </a:pPr>
              <a:t>02.11.2022</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BF474807-84BF-4D05-B4F5-0E8CB999F5C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A387BA2F-D3C7-4026-9568-EBAA6C99E5DE}" type="datetimeFigureOut">
              <a:rPr lang="ru-RU"/>
              <a:pPr>
                <a:defRPr/>
              </a:pPr>
              <a:t>02.11.2022</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78761D51-DCB2-47BE-8836-5620807857C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51D88D-FC02-42A4-84D8-FEF9CF9AABDE}" type="datetimeFigureOut">
              <a:rPr lang="ru-RU"/>
              <a:pPr>
                <a:defRPr/>
              </a:pPr>
              <a:t>02.11.2022</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78C4615B-68D6-45CE-B6EE-604FA56F1CC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14879867-66A2-4C79-8577-E4547AFC9631}" type="datetimeFigureOut">
              <a:rPr lang="ru-RU"/>
              <a:pPr>
                <a:defRPr/>
              </a:pPr>
              <a:t>02.11.2022</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0426BD29-B931-4D93-A74F-A493F85CA04D}"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9"/>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ru-RU" smtClean="0"/>
              <a:t>Образец заголовка</a:t>
            </a:r>
            <a:endParaRPr lang="en-US" dirty="0"/>
          </a:p>
        </p:txBody>
      </p:sp>
      <p:sp>
        <p:nvSpPr>
          <p:cNvPr id="9" name="Date Placeholder 4"/>
          <p:cNvSpPr>
            <a:spLocks noGrp="1"/>
          </p:cNvSpPr>
          <p:nvPr>
            <p:ph type="dt" sz="half" idx="10"/>
          </p:nvPr>
        </p:nvSpPr>
        <p:spPr/>
        <p:txBody>
          <a:bodyPr/>
          <a:lstStyle>
            <a:lvl1pPr>
              <a:defRPr/>
            </a:lvl1pPr>
          </a:lstStyle>
          <a:p>
            <a:pPr>
              <a:defRPr/>
            </a:pPr>
            <a:fld id="{6D4B9602-BEFA-4D79-B315-B2F5F52C340F}" type="datetimeFigureOut">
              <a:rPr lang="ru-RU"/>
              <a:pPr>
                <a:defRPr/>
              </a:pPr>
              <a:t>02.11.2022</a:t>
            </a:fld>
            <a:endParaRPr lang="ru-RU"/>
          </a:p>
        </p:txBody>
      </p:sp>
      <p:sp>
        <p:nvSpPr>
          <p:cNvPr id="10" name="Footer Placeholder 5"/>
          <p:cNvSpPr>
            <a:spLocks noGrp="1"/>
          </p:cNvSpPr>
          <p:nvPr>
            <p:ph type="ftr" sz="quarter" idx="11"/>
          </p:nvPr>
        </p:nvSpPr>
        <p:spPr/>
        <p:txBody>
          <a:bodyPr/>
          <a:lstStyle>
            <a:lvl1pPr>
              <a:defRPr/>
            </a:lvl1pPr>
          </a:lstStyle>
          <a:p>
            <a:pPr>
              <a:defRPr/>
            </a:pPr>
            <a:endParaRPr lang="ru-RU"/>
          </a:p>
        </p:txBody>
      </p:sp>
      <p:sp>
        <p:nvSpPr>
          <p:cNvPr id="11" name="Slide Number Placeholder 6"/>
          <p:cNvSpPr>
            <a:spLocks noGrp="1"/>
          </p:cNvSpPr>
          <p:nvPr>
            <p:ph type="sldNum" sz="quarter" idx="12"/>
          </p:nvPr>
        </p:nvSpPr>
        <p:spPr/>
        <p:txBody>
          <a:bodyPr/>
          <a:lstStyle>
            <a:lvl1pPr>
              <a:defRPr/>
            </a:lvl1pPr>
          </a:lstStyle>
          <a:p>
            <a:pPr>
              <a:defRPr/>
            </a:pPr>
            <a:fld id="{1CDCC3D5-63B2-4918-B33C-3871A2757FA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fontAlgn="auto">
              <a:spcBef>
                <a:spcPts val="0"/>
              </a:spcBef>
              <a:spcAft>
                <a:spcPts val="0"/>
              </a:spcAft>
              <a:defRPr sz="1100" b="1" smtClean="0">
                <a:solidFill>
                  <a:schemeClr val="tx1">
                    <a:lumMod val="50000"/>
                    <a:lumOff val="50000"/>
                  </a:schemeClr>
                </a:solidFill>
                <a:latin typeface="+mn-lt"/>
                <a:cs typeface="+mn-cs"/>
              </a:defRPr>
            </a:lvl1pPr>
          </a:lstStyle>
          <a:p>
            <a:pPr>
              <a:defRPr/>
            </a:pPr>
            <a:fld id="{172F72FE-E23A-4076-8173-4B912E68D05F}" type="datetimeFigureOut">
              <a:rPr lang="ru-RU"/>
              <a:pPr>
                <a:defRPr/>
              </a:pPr>
              <a:t>02.11.2022</a:t>
            </a:fld>
            <a:endParaRPr lang="ru-RU"/>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1">
                    <a:lumMod val="50000"/>
                    <a:lumOff val="50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chemeClr val="tx1">
                    <a:lumMod val="50000"/>
                    <a:lumOff val="50000"/>
                  </a:schemeClr>
                </a:solidFill>
                <a:latin typeface="+mn-lt"/>
                <a:cs typeface="+mn-cs"/>
              </a:defRPr>
            </a:lvl1pPr>
          </a:lstStyle>
          <a:p>
            <a:pPr>
              <a:defRPr/>
            </a:pPr>
            <a:fld id="{E4A84A85-6EB4-47F6-9FC1-3AA58D64FE4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2" r:id="rId1"/>
    <p:sldLayoutId id="2147483671" r:id="rId2"/>
    <p:sldLayoutId id="2147483673" r:id="rId3"/>
    <p:sldLayoutId id="2147483670" r:id="rId4"/>
    <p:sldLayoutId id="2147483669" r:id="rId5"/>
    <p:sldLayoutId id="2147483668" r:id="rId6"/>
    <p:sldLayoutId id="2147483667" r:id="rId7"/>
    <p:sldLayoutId id="2147483666" r:id="rId8"/>
    <p:sldLayoutId id="2147483674" r:id="rId9"/>
    <p:sldLayoutId id="2147483665" r:id="rId10"/>
    <p:sldLayoutId id="2147483664" r:id="rId11"/>
  </p:sldLayoutIdLst>
  <p:timing>
    <p:tnLst>
      <p:par>
        <p:cTn id="1" dur="indefinite" restart="never" nodeType="tmRoot"/>
      </p:par>
    </p:tnLst>
  </p:timing>
  <p:txStyles>
    <p:titleStyle>
      <a:lvl1pPr marL="319088" indent="-319088" algn="r" rtl="0" fontAlgn="base">
        <a:spcBef>
          <a:spcPct val="0"/>
        </a:spcBef>
        <a:spcAft>
          <a:spcPct val="0"/>
        </a:spcAft>
        <a:buClr>
          <a:srgbClr val="91581F"/>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fontAlgn="base">
        <a:spcBef>
          <a:spcPct val="0"/>
        </a:spcBef>
        <a:spcAft>
          <a:spcPct val="0"/>
        </a:spcAft>
        <a:buClr>
          <a:srgbClr val="91581F"/>
        </a:buClr>
        <a:buSzPct val="128000"/>
        <a:buFont typeface="Georgia" pitchFamily="18" charset="0"/>
        <a:buChar char="*"/>
        <a:defRPr sz="4600" b="1">
          <a:solidFill>
            <a:schemeClr val="tx1"/>
          </a:solidFill>
          <a:latin typeface="Trebuchet MS" pitchFamily="34" charset="0"/>
        </a:defRPr>
      </a:lvl2pPr>
      <a:lvl3pPr marL="319088" indent="-319088" algn="r" rtl="0" fontAlgn="base">
        <a:spcBef>
          <a:spcPct val="0"/>
        </a:spcBef>
        <a:spcAft>
          <a:spcPct val="0"/>
        </a:spcAft>
        <a:buClr>
          <a:srgbClr val="91581F"/>
        </a:buClr>
        <a:buSzPct val="128000"/>
        <a:buFont typeface="Georgia" pitchFamily="18" charset="0"/>
        <a:buChar char="*"/>
        <a:defRPr sz="4600" b="1">
          <a:solidFill>
            <a:schemeClr val="tx1"/>
          </a:solidFill>
          <a:latin typeface="Trebuchet MS" pitchFamily="34" charset="0"/>
        </a:defRPr>
      </a:lvl3pPr>
      <a:lvl4pPr marL="319088" indent="-319088" algn="r" rtl="0" fontAlgn="base">
        <a:spcBef>
          <a:spcPct val="0"/>
        </a:spcBef>
        <a:spcAft>
          <a:spcPct val="0"/>
        </a:spcAft>
        <a:buClr>
          <a:srgbClr val="91581F"/>
        </a:buClr>
        <a:buSzPct val="128000"/>
        <a:buFont typeface="Georgia" pitchFamily="18" charset="0"/>
        <a:buChar char="*"/>
        <a:defRPr sz="4600" b="1">
          <a:solidFill>
            <a:schemeClr val="tx1"/>
          </a:solidFill>
          <a:latin typeface="Trebuchet MS" pitchFamily="34" charset="0"/>
        </a:defRPr>
      </a:lvl4pPr>
      <a:lvl5pPr marL="319088" indent="-319088" algn="r" rtl="0" fontAlgn="base">
        <a:spcBef>
          <a:spcPct val="0"/>
        </a:spcBef>
        <a:spcAft>
          <a:spcPct val="0"/>
        </a:spcAft>
        <a:buClr>
          <a:srgbClr val="91581F"/>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fontAlgn="base">
        <a:spcBef>
          <a:spcPct val="20000"/>
        </a:spcBef>
        <a:spcAft>
          <a:spcPts val="300"/>
        </a:spcAft>
        <a:buClr>
          <a:srgbClr val="91581F"/>
        </a:buClr>
        <a:buSzPct val="130000"/>
        <a:buFont typeface="Georgia" pitchFamily="18" charset="0"/>
        <a:buChar char="*"/>
        <a:defRPr sz="2200" kern="1200">
          <a:solidFill>
            <a:srgbClr val="404040"/>
          </a:solidFill>
          <a:latin typeface="+mn-lt"/>
          <a:ea typeface="+mn-ea"/>
          <a:cs typeface="+mn-cs"/>
        </a:defRPr>
      </a:lvl1pPr>
      <a:lvl2pPr marL="547688" indent="-182563" algn="l" rtl="0" fontAlgn="base">
        <a:spcBef>
          <a:spcPct val="20000"/>
        </a:spcBef>
        <a:spcAft>
          <a:spcPts val="300"/>
        </a:spcAft>
        <a:buClr>
          <a:srgbClr val="91581F"/>
        </a:buClr>
        <a:buSzPct val="130000"/>
        <a:buFont typeface="Georgia" pitchFamily="18" charset="0"/>
        <a:buChar char="*"/>
        <a:defRPr sz="2000" kern="1200">
          <a:solidFill>
            <a:srgbClr val="404040"/>
          </a:solidFill>
          <a:latin typeface="+mn-lt"/>
          <a:ea typeface="+mn-ea"/>
          <a:cs typeface="+mn-cs"/>
        </a:defRPr>
      </a:lvl2pPr>
      <a:lvl3pPr marL="822325" indent="-182563" algn="l" rtl="0" fontAlgn="base">
        <a:spcBef>
          <a:spcPct val="20000"/>
        </a:spcBef>
        <a:spcAft>
          <a:spcPts val="300"/>
        </a:spcAft>
        <a:buClr>
          <a:srgbClr val="91581F"/>
        </a:buClr>
        <a:buSzPct val="130000"/>
        <a:buFont typeface="Georgia" pitchFamily="18" charset="0"/>
        <a:buChar char="*"/>
        <a:defRPr kern="1200">
          <a:solidFill>
            <a:srgbClr val="404040"/>
          </a:solidFill>
          <a:latin typeface="+mn-lt"/>
          <a:ea typeface="+mn-ea"/>
          <a:cs typeface="+mn-cs"/>
        </a:defRPr>
      </a:lvl3pPr>
      <a:lvl4pPr marL="1096963" indent="-182563" algn="l" rtl="0" fontAlgn="base">
        <a:spcBef>
          <a:spcPct val="20000"/>
        </a:spcBef>
        <a:spcAft>
          <a:spcPts val="300"/>
        </a:spcAft>
        <a:buClr>
          <a:srgbClr val="91581F"/>
        </a:buClr>
        <a:buSzPct val="130000"/>
        <a:buFont typeface="Georgia" pitchFamily="18" charset="0"/>
        <a:buChar char="*"/>
        <a:defRPr sz="1600" kern="1200">
          <a:solidFill>
            <a:srgbClr val="404040"/>
          </a:solidFill>
          <a:latin typeface="+mn-lt"/>
          <a:ea typeface="+mn-ea"/>
          <a:cs typeface="+mn-cs"/>
        </a:defRPr>
      </a:lvl4pPr>
      <a:lvl5pPr marL="1389063" indent="-182563" algn="l" rtl="0" fontAlgn="base">
        <a:spcBef>
          <a:spcPct val="20000"/>
        </a:spcBef>
        <a:spcAft>
          <a:spcPts val="300"/>
        </a:spcAft>
        <a:buClr>
          <a:srgbClr val="91581F"/>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1908175" y="1665288"/>
            <a:ext cx="5384800" cy="4926012"/>
          </a:xfrm>
          <a:prstGeom prst="rect">
            <a:avLst/>
          </a:prstGeom>
          <a:noFill/>
          <a:ln w="9525">
            <a:noFill/>
            <a:miter lim="800000"/>
            <a:headEnd/>
            <a:tailEnd/>
          </a:ln>
        </p:spPr>
      </p:pic>
      <p:sp>
        <p:nvSpPr>
          <p:cNvPr id="3" name="TextBox 2"/>
          <p:cNvSpPr txBox="1"/>
          <p:nvPr/>
        </p:nvSpPr>
        <p:spPr>
          <a:xfrm>
            <a:off x="395288" y="398463"/>
            <a:ext cx="8280400" cy="107791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uk-UA" sz="2800" b="1" i="1" dirty="0">
                <a:solidFill>
                  <a:srgbClr val="FF0000"/>
                </a:solidFill>
              </a:rPr>
              <a:t>УПРАВЛІННЯ КОНФЛІКТАМИ</a:t>
            </a:r>
          </a:p>
          <a:p>
            <a:pPr fontAlgn="auto">
              <a:spcBef>
                <a:spcPts val="0"/>
              </a:spcBef>
              <a:spcAft>
                <a:spcPts val="0"/>
              </a:spcAft>
              <a:defRPr/>
            </a:pPr>
            <a:endParaRPr lang="uk-UA" dirty="0"/>
          </a:p>
          <a:p>
            <a:pPr fontAlgn="auto">
              <a:spcBef>
                <a:spcPts val="0"/>
              </a:spcBef>
              <a:spcAft>
                <a:spcPts val="0"/>
              </a:spcAft>
              <a:defRPr/>
            </a:pPr>
            <a:r>
              <a:rPr lang="uk-UA" i="1" dirty="0"/>
              <a:t>                                                                               доц. Онищенко О.А.</a:t>
            </a:r>
            <a:endParaRPr lang="ru-RU"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Але при цьому конфлікт швидко вирішується, якщо хоча б один з учасників конфліктної ситуації володіє стратегіями поведінки в конфліктних ситуаціях."/>
          <p:cNvPicPr>
            <a:picLocks noChangeAspect="1" noChangeArrowheads="1"/>
          </p:cNvPicPr>
          <p:nvPr/>
        </p:nvPicPr>
        <p:blipFill>
          <a:blip r:embed="rId2"/>
          <a:srcRect/>
          <a:stretch>
            <a:fillRect/>
          </a:stretch>
        </p:blipFill>
        <p:spPr bwMode="auto">
          <a:xfrm>
            <a:off x="395288" y="260350"/>
            <a:ext cx="8509000" cy="63817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Прямоугольник 1"/>
          <p:cNvSpPr>
            <a:spLocks noChangeArrowheads="1"/>
          </p:cNvSpPr>
          <p:nvPr/>
        </p:nvSpPr>
        <p:spPr bwMode="auto">
          <a:xfrm>
            <a:off x="179388" y="450850"/>
            <a:ext cx="8604250" cy="4800600"/>
          </a:xfrm>
          <a:prstGeom prst="rect">
            <a:avLst/>
          </a:prstGeom>
          <a:noFill/>
          <a:ln w="9525">
            <a:noFill/>
            <a:miter lim="800000"/>
            <a:headEnd/>
            <a:tailEnd/>
          </a:ln>
        </p:spPr>
        <p:txBody>
          <a:bodyPr>
            <a:spAutoFit/>
          </a:bodyPr>
          <a:lstStyle/>
          <a:p>
            <a:r>
              <a:rPr lang="uk-UA" b="1">
                <a:latin typeface="Trebuchet MS" pitchFamily="34" charset="0"/>
              </a:rPr>
              <a:t>Вирішення конфліктів і стратегії поведінки в конфліктних ситуаціях.</a:t>
            </a:r>
          </a:p>
          <a:p>
            <a:endParaRPr lang="uk-UA">
              <a:latin typeface="Trebuchet MS" pitchFamily="34" charset="0"/>
            </a:endParaRPr>
          </a:p>
          <a:p>
            <a:r>
              <a:rPr lang="uk-UA">
                <a:latin typeface="Trebuchet MS" pitchFamily="34" charset="0"/>
              </a:rPr>
              <a:t>Люди неминуче будуть конфліктувати і не погоджуватися один з одним. Пристрасний сперечальник Вольтер любив говорити співрозмовнику, що в корені не згоден з його думкою, але готовий віддати життя за те, щоб він міг її висловити.</a:t>
            </a:r>
          </a:p>
          <a:p>
            <a:r>
              <a:rPr lang="uk-UA">
                <a:latin typeface="Trebuchet MS" pitchFamily="34" charset="0"/>
              </a:rPr>
              <a:t>Коли людина потрапляє в конфліктну ситуацію, для більш ефективного вирішення проблеми їй необхідно вибрати певну стратегію і стиль поведінки.</a:t>
            </a:r>
          </a:p>
          <a:p>
            <a:endParaRPr lang="uk-UA">
              <a:latin typeface="Trebuchet MS" pitchFamily="34" charset="0"/>
            </a:endParaRPr>
          </a:p>
          <a:p>
            <a:r>
              <a:rPr lang="uk-UA">
                <a:latin typeface="Trebuchet MS" pitchFamily="34" charset="0"/>
              </a:rPr>
              <a:t>Психологи виділяють п'ять типових стилів поведінки в конфліктних ситуаціях:</a:t>
            </a:r>
          </a:p>
          <a:p>
            <a:endParaRPr lang="uk-UA">
              <a:latin typeface="Trebuchet MS" pitchFamily="34" charset="0"/>
            </a:endParaRPr>
          </a:p>
          <a:p>
            <a:r>
              <a:rPr lang="uk-UA">
                <a:latin typeface="Trebuchet MS" pitchFamily="34" charset="0"/>
              </a:rPr>
              <a:t>- конкуренція (суперництво);</a:t>
            </a:r>
          </a:p>
          <a:p>
            <a:r>
              <a:rPr lang="uk-UA">
                <a:latin typeface="Trebuchet MS" pitchFamily="34" charset="0"/>
              </a:rPr>
              <a:t>- ухилення (ігнорування);</a:t>
            </a:r>
          </a:p>
          <a:p>
            <a:r>
              <a:rPr lang="uk-UA">
                <a:latin typeface="Trebuchet MS" pitchFamily="34" charset="0"/>
              </a:rPr>
              <a:t>- пристосування;</a:t>
            </a:r>
          </a:p>
          <a:p>
            <a:r>
              <a:rPr lang="uk-UA">
                <a:latin typeface="Trebuchet MS" pitchFamily="34" charset="0"/>
              </a:rPr>
              <a:t>- співробітництво;</a:t>
            </a:r>
          </a:p>
          <a:p>
            <a:r>
              <a:rPr lang="uk-UA">
                <a:latin typeface="Trebuchet MS" pitchFamily="34" charset="0"/>
              </a:rPr>
              <a:t>- компроміс.</a:t>
            </a:r>
          </a:p>
          <a:p>
            <a:endParaRPr lang="uk-UA">
              <a:latin typeface="Trebuchet MS" pitchFamily="34" charset="0"/>
            </a:endParaRPr>
          </a:p>
        </p:txBody>
      </p:sp>
      <p:pic>
        <p:nvPicPr>
          <p:cNvPr id="25602" name="Picture 2"/>
          <p:cNvPicPr>
            <a:picLocks noChangeAspect="1" noChangeArrowheads="1"/>
          </p:cNvPicPr>
          <p:nvPr/>
        </p:nvPicPr>
        <p:blipFill>
          <a:blip r:embed="rId2"/>
          <a:srcRect/>
          <a:stretch>
            <a:fillRect/>
          </a:stretch>
        </p:blipFill>
        <p:spPr bwMode="auto">
          <a:xfrm>
            <a:off x="3995738" y="3573463"/>
            <a:ext cx="3910012" cy="2714625"/>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Ігнорування («черепаха») - спроба (або прагнення) виходу з конфліктної ситуації, не вирішуючи її, відсутність прагнення до кооперації та спроб досягнути власних цілей. Суперництво («акула») - відкрита боротьба за свої інтереси всупереч інтересам супротивної сторони, завзяте відстоювання своєї позиції."/>
          <p:cNvPicPr>
            <a:picLocks noChangeAspect="1" noChangeArrowheads="1"/>
          </p:cNvPicPr>
          <p:nvPr/>
        </p:nvPicPr>
        <p:blipFill>
          <a:blip r:embed="rId2"/>
          <a:srcRect/>
          <a:stretch>
            <a:fillRect/>
          </a:stretch>
        </p:blipFill>
        <p:spPr bwMode="auto">
          <a:xfrm>
            <a:off x="250825" y="333375"/>
            <a:ext cx="8375650" cy="6280150"/>
          </a:xfrm>
          <a:prstGeom prst="rect">
            <a:avLst/>
          </a:prstGeom>
          <a:noFill/>
          <a:ln w="9525">
            <a:noFill/>
            <a:miter lim="800000"/>
            <a:headEnd/>
            <a:tailEnd/>
          </a:ln>
        </p:spPr>
      </p:pic>
      <p:sp>
        <p:nvSpPr>
          <p:cNvPr id="24579" name="Text Box 3"/>
          <p:cNvSpPr txBox="1">
            <a:spLocks noChangeArrowheads="1"/>
          </p:cNvSpPr>
          <p:nvPr/>
        </p:nvSpPr>
        <p:spPr bwMode="auto">
          <a:xfrm>
            <a:off x="1042988" y="404813"/>
            <a:ext cx="2447925" cy="366712"/>
          </a:xfrm>
          <a:prstGeom prst="rect">
            <a:avLst/>
          </a:prstGeom>
          <a:noFill/>
          <a:ln w="9525">
            <a:noFill/>
            <a:miter lim="800000"/>
            <a:headEnd/>
            <a:tailEnd/>
          </a:ln>
          <a:effectLst/>
        </p:spPr>
        <p:txBody>
          <a:bodyPr>
            <a:spAutoFit/>
          </a:bodyPr>
          <a:lstStyle/>
          <a:p>
            <a:pPr>
              <a:spcBef>
                <a:spcPct val="50000"/>
              </a:spcBef>
            </a:pPr>
            <a:r>
              <a:rPr lang="uk-UA" b="1">
                <a:solidFill>
                  <a:schemeClr val="hlink"/>
                </a:solidFill>
              </a:rPr>
              <a:t>Ухилення</a:t>
            </a:r>
            <a:endParaRPr lang="ru-RU" b="1">
              <a:solidFill>
                <a:schemeClr val="hlink"/>
              </a:solidFill>
            </a:endParaRPr>
          </a:p>
        </p:txBody>
      </p:sp>
      <p:sp>
        <p:nvSpPr>
          <p:cNvPr id="24580" name="Text Box 4"/>
          <p:cNvSpPr txBox="1">
            <a:spLocks noChangeArrowheads="1"/>
          </p:cNvSpPr>
          <p:nvPr/>
        </p:nvSpPr>
        <p:spPr bwMode="auto">
          <a:xfrm>
            <a:off x="684213" y="4652963"/>
            <a:ext cx="2447925" cy="366712"/>
          </a:xfrm>
          <a:prstGeom prst="rect">
            <a:avLst/>
          </a:prstGeom>
          <a:noFill/>
          <a:ln w="9525">
            <a:noFill/>
            <a:miter lim="800000"/>
            <a:headEnd/>
            <a:tailEnd/>
          </a:ln>
          <a:effectLst/>
        </p:spPr>
        <p:txBody>
          <a:bodyPr>
            <a:spAutoFit/>
          </a:bodyPr>
          <a:lstStyle/>
          <a:p>
            <a:pPr>
              <a:spcBef>
                <a:spcPct val="50000"/>
              </a:spcBef>
            </a:pPr>
            <a:r>
              <a:rPr lang="uk-UA" b="1">
                <a:solidFill>
                  <a:schemeClr val="hlink"/>
                </a:solidFill>
              </a:rPr>
              <a:t>Конкуренція</a:t>
            </a:r>
            <a:endParaRPr lang="ru-RU" b="1">
              <a:solidFill>
                <a:schemeClr val="hlink"/>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2"/>
          <a:srcRect/>
          <a:stretch>
            <a:fillRect/>
          </a:stretch>
        </p:blipFill>
        <p:spPr bwMode="auto">
          <a:xfrm>
            <a:off x="684213" y="476250"/>
            <a:ext cx="7967662" cy="5976938"/>
          </a:xfrm>
          <a:prstGeom prst="rect">
            <a:avLst/>
          </a:prstGeom>
          <a:noFill/>
          <a:ln w="9525">
            <a:noFill/>
            <a:miter lim="800000"/>
            <a:headEnd/>
            <a:tailEnd/>
          </a:ln>
        </p:spPr>
      </p:pic>
      <p:sp>
        <p:nvSpPr>
          <p:cNvPr id="25602" name="TextBox 1"/>
          <p:cNvSpPr txBox="1">
            <a:spLocks noChangeArrowheads="1"/>
          </p:cNvSpPr>
          <p:nvPr/>
        </p:nvSpPr>
        <p:spPr bwMode="auto">
          <a:xfrm>
            <a:off x="1339850" y="5013325"/>
            <a:ext cx="6761163" cy="646113"/>
          </a:xfrm>
          <a:prstGeom prst="rect">
            <a:avLst/>
          </a:prstGeom>
          <a:solidFill>
            <a:schemeClr val="bg1"/>
          </a:solidFill>
          <a:ln w="9525">
            <a:noFill/>
            <a:miter lim="800000"/>
            <a:headEnd/>
            <a:tailEnd/>
          </a:ln>
        </p:spPr>
        <p:txBody>
          <a:bodyPr>
            <a:spAutoFit/>
          </a:bodyPr>
          <a:lstStyle/>
          <a:p>
            <a:r>
              <a:rPr lang="uk-UA" b="1" i="1">
                <a:latin typeface="Trebuchet MS" pitchFamily="34" charset="0"/>
              </a:rPr>
              <a:t>Компроміс (лисиця) </a:t>
            </a:r>
            <a:r>
              <a:rPr lang="uk-UA">
                <a:latin typeface="Trebuchet MS" pitchFamily="34" charset="0"/>
              </a:rPr>
              <a:t>– взаємовигідні умови вирішення конфлікту,</a:t>
            </a:r>
            <a:endParaRPr lang="ru-RU">
              <a:latin typeface="Trebuchet MS"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Співробітництво («сова») - спільне вироблення рішень, що максимально задовольняють інтереси усіх сторін."/>
          <p:cNvPicPr>
            <a:picLocks noChangeAspect="1" noChangeArrowheads="1"/>
          </p:cNvPicPr>
          <p:nvPr/>
        </p:nvPicPr>
        <p:blipFill>
          <a:blip r:embed="rId2"/>
          <a:srcRect/>
          <a:stretch>
            <a:fillRect/>
          </a:stretch>
        </p:blipFill>
        <p:spPr bwMode="auto">
          <a:xfrm>
            <a:off x="455613" y="260350"/>
            <a:ext cx="7432675" cy="5573713"/>
          </a:xfrm>
          <a:prstGeom prst="rect">
            <a:avLst/>
          </a:prstGeom>
          <a:noFill/>
          <a:ln w="9525">
            <a:noFill/>
            <a:miter lim="800000"/>
            <a:headEnd/>
            <a:tailEnd/>
          </a:ln>
        </p:spPr>
      </p:pic>
      <p:sp>
        <p:nvSpPr>
          <p:cNvPr id="26626" name="Прямоугольник 1"/>
          <p:cNvSpPr>
            <a:spLocks noChangeArrowheads="1"/>
          </p:cNvSpPr>
          <p:nvPr/>
        </p:nvSpPr>
        <p:spPr bwMode="auto">
          <a:xfrm>
            <a:off x="611188" y="6021388"/>
            <a:ext cx="4845050" cy="400050"/>
          </a:xfrm>
          <a:prstGeom prst="rect">
            <a:avLst/>
          </a:prstGeom>
          <a:noFill/>
          <a:ln w="9525">
            <a:noFill/>
            <a:miter lim="800000"/>
            <a:headEnd/>
            <a:tailEnd/>
          </a:ln>
        </p:spPr>
        <p:txBody>
          <a:bodyPr wrap="none">
            <a:spAutoFit/>
          </a:bodyPr>
          <a:lstStyle/>
          <a:p>
            <a:r>
              <a:rPr lang="uk-UA" sz="2000" b="1">
                <a:solidFill>
                  <a:srgbClr val="FF0000"/>
                </a:solidFill>
                <a:latin typeface="Trebuchet MS" pitchFamily="34" charset="0"/>
              </a:rPr>
              <a:t>Розглянемо більш докладно ці стилі:</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Прямоугольник 1"/>
          <p:cNvSpPr>
            <a:spLocks noChangeArrowheads="1"/>
          </p:cNvSpPr>
          <p:nvPr/>
        </p:nvSpPr>
        <p:spPr bwMode="auto">
          <a:xfrm>
            <a:off x="250825" y="765175"/>
            <a:ext cx="8424863" cy="5632450"/>
          </a:xfrm>
          <a:prstGeom prst="rect">
            <a:avLst/>
          </a:prstGeom>
          <a:noFill/>
          <a:ln w="9525">
            <a:noFill/>
            <a:miter lim="800000"/>
            <a:headEnd/>
            <a:tailEnd/>
          </a:ln>
        </p:spPr>
        <p:txBody>
          <a:bodyPr>
            <a:spAutoFit/>
          </a:bodyPr>
          <a:lstStyle/>
          <a:p>
            <a:r>
              <a:rPr lang="uk-UA" b="1">
                <a:latin typeface="Trebuchet MS" pitchFamily="34" charset="0"/>
              </a:rPr>
              <a:t>Стиль конкуренції.</a:t>
            </a:r>
            <a:endParaRPr lang="uk-UA">
              <a:latin typeface="Trebuchet MS" pitchFamily="34" charset="0"/>
            </a:endParaRPr>
          </a:p>
          <a:p>
            <a:r>
              <a:rPr lang="uk-UA">
                <a:latin typeface="Trebuchet MS" pitchFamily="34" charset="0"/>
              </a:rPr>
              <a:t>Ви намагаєтеся в першу чергу задовольнити </a:t>
            </a:r>
          </a:p>
          <a:p>
            <a:r>
              <a:rPr lang="uk-UA">
                <a:latin typeface="Trebuchet MS" pitchFamily="34" charset="0"/>
              </a:rPr>
              <a:t>власні інтереси на шкоду інтересам інших, </a:t>
            </a:r>
          </a:p>
          <a:p>
            <a:r>
              <a:rPr lang="uk-UA">
                <a:latin typeface="Trebuchet MS" pitchFamily="34" charset="0"/>
              </a:rPr>
              <a:t>змушуючи інших людей приймати </a:t>
            </a:r>
          </a:p>
          <a:p>
            <a:r>
              <a:rPr lang="uk-UA">
                <a:latin typeface="Trebuchet MS" pitchFamily="34" charset="0"/>
              </a:rPr>
              <a:t>ваше рішення проблеми. </a:t>
            </a:r>
          </a:p>
          <a:p>
            <a:r>
              <a:rPr lang="uk-UA">
                <a:latin typeface="Trebuchet MS" pitchFamily="34" charset="0"/>
              </a:rPr>
              <a:t>Для досягнення мети ви використовуєте свої вольові якості, і якщо воля ваша достатня, сильна, то вам це вдається.</a:t>
            </a:r>
          </a:p>
          <a:p>
            <a:r>
              <a:rPr lang="uk-UA">
                <a:latin typeface="Trebuchet MS" pitchFamily="34" charset="0"/>
              </a:rPr>
              <a:t>Це може бути ефективним стилем в тому випадку, якщо ви володієте певною владою, і ви знаєте, що ваше рішення чи підхід у</a:t>
            </a:r>
            <a:r>
              <a:rPr lang="uk-UA" b="1">
                <a:latin typeface="Trebuchet MS" pitchFamily="34" charset="0"/>
              </a:rPr>
              <a:t> </a:t>
            </a:r>
            <a:r>
              <a:rPr lang="uk-UA">
                <a:latin typeface="Trebuchet MS" pitchFamily="34" charset="0"/>
              </a:rPr>
              <a:t>даній ситуації правильні, і ви маєте можливість наполягати на них.</a:t>
            </a:r>
          </a:p>
          <a:p>
            <a:r>
              <a:rPr lang="uk-UA">
                <a:latin typeface="Trebuchet MS" pitchFamily="34" charset="0"/>
              </a:rPr>
              <a:t>Ось приклади тих випадків, коли варто використовувати стиль конкуренції:</a:t>
            </a:r>
          </a:p>
          <a:p>
            <a:r>
              <a:rPr lang="uk-UA">
                <a:latin typeface="Trebuchet MS" pitchFamily="34" charset="0"/>
              </a:rPr>
              <a:t>- Ви маєте достатній авторитет для прийняття рішення;</a:t>
            </a:r>
          </a:p>
          <a:p>
            <a:r>
              <a:rPr lang="uk-UA">
                <a:latin typeface="Trebuchet MS" pitchFamily="34" charset="0"/>
              </a:rPr>
              <a:t>- Рішення необхідно прийняти швидко, і ви маєте достатньо влади для цього;</a:t>
            </a:r>
          </a:p>
          <a:p>
            <a:r>
              <a:rPr lang="uk-UA">
                <a:latin typeface="Trebuchet MS" pitchFamily="34" charset="0"/>
              </a:rPr>
              <a:t>- Ви відчуваєте, що у вас немає іншого вибору і що вам нема чого втрачати;</a:t>
            </a:r>
          </a:p>
          <a:p>
            <a:r>
              <a:rPr lang="uk-UA">
                <a:latin typeface="Trebuchet MS" pitchFamily="34" charset="0"/>
              </a:rPr>
              <a:t>- Ви знаходитесь у критичній ситуації, яка вимагає миттєвого реагування;</a:t>
            </a:r>
          </a:p>
          <a:p>
            <a:r>
              <a:rPr lang="uk-UA">
                <a:latin typeface="Trebuchet MS" pitchFamily="34" charset="0"/>
              </a:rPr>
              <a:t>- Ви повинні прийняти нестандартне рішення, але зараз вам необхідно діяти і у вас достатньо повноважень для цього кроку.</a:t>
            </a:r>
          </a:p>
          <a:p>
            <a:r>
              <a:rPr lang="uk-UA">
                <a:latin typeface="Trebuchet MS" pitchFamily="34" charset="0"/>
              </a:rPr>
              <a:t>Коли ви використовуєте цей підхід, ви можете бути недостатньо визнаним, але ви завоюєте прихильників, якщо він дасть позитивний результат.</a:t>
            </a:r>
          </a:p>
        </p:txBody>
      </p:sp>
      <p:pic>
        <p:nvPicPr>
          <p:cNvPr id="18434" name="Picture 2"/>
          <p:cNvPicPr>
            <a:picLocks noChangeAspect="1" noChangeArrowheads="1"/>
          </p:cNvPicPr>
          <p:nvPr/>
        </p:nvPicPr>
        <p:blipFill>
          <a:blip r:embed="rId2"/>
          <a:srcRect/>
          <a:stretch>
            <a:fillRect/>
          </a:stretch>
        </p:blipFill>
        <p:spPr bwMode="auto">
          <a:xfrm>
            <a:off x="5364163" y="260350"/>
            <a:ext cx="3481387" cy="1819275"/>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27652" name="Picture 4" descr="акула"/>
          <p:cNvPicPr>
            <a:picLocks noChangeAspect="1" noChangeArrowheads="1"/>
          </p:cNvPicPr>
          <p:nvPr/>
        </p:nvPicPr>
        <p:blipFill>
          <a:blip r:embed="rId3"/>
          <a:srcRect/>
          <a:stretch>
            <a:fillRect/>
          </a:stretch>
        </p:blipFill>
        <p:spPr bwMode="auto">
          <a:xfrm>
            <a:off x="3419475" y="188913"/>
            <a:ext cx="1284288" cy="87312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Прямоугольник 1"/>
          <p:cNvSpPr>
            <a:spLocks noChangeArrowheads="1"/>
          </p:cNvSpPr>
          <p:nvPr/>
        </p:nvSpPr>
        <p:spPr bwMode="auto">
          <a:xfrm>
            <a:off x="293688" y="549275"/>
            <a:ext cx="8424862" cy="5908675"/>
          </a:xfrm>
          <a:prstGeom prst="rect">
            <a:avLst/>
          </a:prstGeom>
          <a:noFill/>
          <a:ln w="9525">
            <a:noFill/>
            <a:miter lim="800000"/>
            <a:headEnd/>
            <a:tailEnd/>
          </a:ln>
        </p:spPr>
        <p:txBody>
          <a:bodyPr>
            <a:spAutoFit/>
          </a:bodyPr>
          <a:lstStyle/>
          <a:p>
            <a:r>
              <a:rPr lang="uk-UA" b="1">
                <a:latin typeface="Trebuchet MS" pitchFamily="34" charset="0"/>
              </a:rPr>
              <a:t>Стиль ухилення.</a:t>
            </a:r>
          </a:p>
          <a:p>
            <a:endParaRPr lang="uk-UA">
              <a:latin typeface="Trebuchet MS" pitchFamily="34" charset="0"/>
            </a:endParaRPr>
          </a:p>
          <a:p>
            <a:r>
              <a:rPr lang="uk-UA">
                <a:latin typeface="Trebuchet MS" pitchFamily="34" charset="0"/>
              </a:rPr>
              <a:t>Реалізується тоді, коли ви не відстоюєте </a:t>
            </a:r>
          </a:p>
          <a:p>
            <a:r>
              <a:rPr lang="uk-UA">
                <a:latin typeface="Trebuchet MS" pitchFamily="34" charset="0"/>
              </a:rPr>
              <a:t>свої права, не співпрацюєте ні з ким </a:t>
            </a:r>
          </a:p>
          <a:p>
            <a:r>
              <a:rPr lang="uk-UA">
                <a:latin typeface="Trebuchet MS" pitchFamily="34" charset="0"/>
              </a:rPr>
              <a:t>для вироблення рішення проблеми </a:t>
            </a:r>
          </a:p>
          <a:p>
            <a:r>
              <a:rPr lang="uk-UA">
                <a:latin typeface="Trebuchet MS" pitchFamily="34" charset="0"/>
              </a:rPr>
              <a:t>або просто ухиляєтеся від розв'язання </a:t>
            </a:r>
          </a:p>
          <a:p>
            <a:r>
              <a:rPr lang="uk-UA">
                <a:latin typeface="Trebuchet MS" pitchFamily="34" charset="0"/>
              </a:rPr>
              <a:t>конфлікту. Ви можете використовувати </a:t>
            </a:r>
          </a:p>
          <a:p>
            <a:r>
              <a:rPr lang="uk-UA">
                <a:latin typeface="Trebuchet MS" pitchFamily="34" charset="0"/>
              </a:rPr>
              <a:t>цей стиль, коли зачеплена проблема не настільки важлива для вас, коли ви не хочете витрачати сил на її рішення або коли ви відчуваєте, що знаходитеся в безнадійному становищі.</a:t>
            </a:r>
          </a:p>
          <a:p>
            <a:endParaRPr lang="uk-UA">
              <a:latin typeface="Trebuchet MS" pitchFamily="34" charset="0"/>
            </a:endParaRPr>
          </a:p>
          <a:p>
            <a:r>
              <a:rPr lang="uk-UA" b="1">
                <a:latin typeface="Trebuchet MS" pitchFamily="34" charset="0"/>
              </a:rPr>
              <a:t>Типові ситуації, в яких рекомендується застосовувати стиль ухилення:</a:t>
            </a:r>
          </a:p>
          <a:p>
            <a:r>
              <a:rPr lang="uk-UA">
                <a:latin typeface="Trebuchet MS" pitchFamily="34" charset="0"/>
              </a:rPr>
              <a:t>- Результат не дуже важливий для вас або ви вважаєте, що це настільки тривіально, що не варто витрачати на нього сили;</a:t>
            </a:r>
          </a:p>
          <a:p>
            <a:r>
              <a:rPr lang="uk-UA">
                <a:latin typeface="Trebuchet MS" pitchFamily="34" charset="0"/>
              </a:rPr>
              <a:t>- У вас важкий день, а рішення цієї проблеми може принести додаткові неприємності;</a:t>
            </a:r>
          </a:p>
          <a:p>
            <a:r>
              <a:rPr lang="uk-UA">
                <a:latin typeface="Trebuchet MS" pitchFamily="34" charset="0"/>
              </a:rPr>
              <a:t>- Ви хочете виграти час;</a:t>
            </a:r>
          </a:p>
          <a:p>
            <a:r>
              <a:rPr lang="uk-UA">
                <a:latin typeface="Trebuchet MS" pitchFamily="34" charset="0"/>
              </a:rPr>
              <a:t>- Ситуація дуже складна, і ви відчуваєте, що вирішення конфлікту зажадає занадто багато від вас;</a:t>
            </a:r>
          </a:p>
          <a:p>
            <a:r>
              <a:rPr lang="uk-UA">
                <a:latin typeface="Trebuchet MS" pitchFamily="34" charset="0"/>
              </a:rPr>
              <a:t>- У вас мало влади для вирішення проблеми;</a:t>
            </a:r>
          </a:p>
          <a:p>
            <a:r>
              <a:rPr lang="uk-UA">
                <a:latin typeface="Trebuchet MS" pitchFamily="34" charset="0"/>
              </a:rPr>
              <a:t>- Ви відчуваєте, що в інших більше шансів вирішити цю проблему.</a:t>
            </a:r>
          </a:p>
        </p:txBody>
      </p:sp>
      <p:pic>
        <p:nvPicPr>
          <p:cNvPr id="19458" name="Picture 2"/>
          <p:cNvPicPr>
            <a:picLocks noChangeAspect="1" noChangeArrowheads="1"/>
          </p:cNvPicPr>
          <p:nvPr/>
        </p:nvPicPr>
        <p:blipFill>
          <a:blip r:embed="rId2"/>
          <a:srcRect/>
          <a:stretch>
            <a:fillRect/>
          </a:stretch>
        </p:blipFill>
        <p:spPr bwMode="auto">
          <a:xfrm>
            <a:off x="5219700" y="333375"/>
            <a:ext cx="3678238" cy="2205038"/>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28676" name="Picture 4" descr="черепаха"/>
          <p:cNvPicPr>
            <a:picLocks noChangeAspect="1" noChangeArrowheads="1"/>
          </p:cNvPicPr>
          <p:nvPr/>
        </p:nvPicPr>
        <p:blipFill>
          <a:blip r:embed="rId3"/>
          <a:srcRect/>
          <a:stretch>
            <a:fillRect/>
          </a:stretch>
        </p:blipFill>
        <p:spPr bwMode="auto">
          <a:xfrm>
            <a:off x="3276600" y="188913"/>
            <a:ext cx="1241425" cy="8763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Прямоугольник 1"/>
          <p:cNvSpPr>
            <a:spLocks noChangeArrowheads="1"/>
          </p:cNvSpPr>
          <p:nvPr/>
        </p:nvSpPr>
        <p:spPr bwMode="auto">
          <a:xfrm>
            <a:off x="323850" y="404813"/>
            <a:ext cx="8569325" cy="5354637"/>
          </a:xfrm>
          <a:prstGeom prst="rect">
            <a:avLst/>
          </a:prstGeom>
          <a:noFill/>
          <a:ln w="9525">
            <a:noFill/>
            <a:miter lim="800000"/>
            <a:headEnd/>
            <a:tailEnd/>
          </a:ln>
        </p:spPr>
        <p:txBody>
          <a:bodyPr>
            <a:spAutoFit/>
          </a:bodyPr>
          <a:lstStyle/>
          <a:p>
            <a:r>
              <a:rPr lang="uk-UA" b="1">
                <a:latin typeface="Trebuchet MS" pitchFamily="34" charset="0"/>
              </a:rPr>
              <a:t>Стиль пристосування.</a:t>
            </a:r>
          </a:p>
          <a:p>
            <a:endParaRPr lang="uk-UA">
              <a:latin typeface="Trebuchet MS" pitchFamily="34" charset="0"/>
            </a:endParaRPr>
          </a:p>
          <a:p>
            <a:r>
              <a:rPr lang="uk-UA">
                <a:latin typeface="Trebuchet MS" pitchFamily="34" charset="0"/>
              </a:rPr>
              <a:t>Він означає, що ви дієте з іншою людиною, </a:t>
            </a:r>
          </a:p>
          <a:p>
            <a:r>
              <a:rPr lang="uk-UA">
                <a:latin typeface="Trebuchet MS" pitchFamily="34" charset="0"/>
              </a:rPr>
              <a:t>не намагаючись відстоювати власні інтереси. </a:t>
            </a:r>
          </a:p>
          <a:p>
            <a:r>
              <a:rPr lang="uk-UA">
                <a:latin typeface="Trebuchet MS" pitchFamily="34" charset="0"/>
              </a:rPr>
              <a:t>Ви можете використовувати цей підхід,</a:t>
            </a:r>
          </a:p>
          <a:p>
            <a:r>
              <a:rPr lang="uk-UA">
                <a:latin typeface="Trebuchet MS" pitchFamily="34" charset="0"/>
              </a:rPr>
              <a:t>коли результат справи надзвичайно важливий</a:t>
            </a:r>
          </a:p>
          <a:p>
            <a:r>
              <a:rPr lang="uk-UA">
                <a:latin typeface="Trebuchet MS" pitchFamily="34" charset="0"/>
              </a:rPr>
              <a:t>для іншої людини і не істотний для вас.</a:t>
            </a:r>
          </a:p>
          <a:p>
            <a:endParaRPr lang="uk-UA">
              <a:latin typeface="Trebuchet MS" pitchFamily="34" charset="0"/>
            </a:endParaRPr>
          </a:p>
          <a:p>
            <a:r>
              <a:rPr lang="uk-UA">
                <a:latin typeface="Trebuchet MS" pitchFamily="34" charset="0"/>
              </a:rPr>
              <a:t>Він не підходить, коли ви відчуваєте, що інша людина не збирається в свою чергу поступитися чимось або що ця людина не оцінить зробленого вами.</a:t>
            </a:r>
          </a:p>
          <a:p>
            <a:endParaRPr lang="uk-UA">
              <a:latin typeface="Trebuchet MS" pitchFamily="34" charset="0"/>
            </a:endParaRPr>
          </a:p>
          <a:p>
            <a:r>
              <a:rPr lang="uk-UA">
                <a:latin typeface="Trebuchet MS" pitchFamily="34" charset="0"/>
              </a:rPr>
              <a:t>Найбільш характерні ситуації, в яких рекомендується стиль пристосування:</a:t>
            </a:r>
          </a:p>
          <a:p>
            <a:endParaRPr lang="uk-UA">
              <a:latin typeface="Trebuchet MS" pitchFamily="34" charset="0"/>
            </a:endParaRPr>
          </a:p>
          <a:p>
            <a:r>
              <a:rPr lang="uk-UA">
                <a:latin typeface="Trebuchet MS" pitchFamily="34" charset="0"/>
              </a:rPr>
              <a:t>-Вас це не особливо хвилює;</a:t>
            </a:r>
          </a:p>
          <a:p>
            <a:r>
              <a:rPr lang="uk-UA">
                <a:latin typeface="Trebuchet MS" pitchFamily="34" charset="0"/>
              </a:rPr>
              <a:t>-Ви хочете зберегти мир і добрі стосунки з іншими людьми;</a:t>
            </a:r>
          </a:p>
          <a:p>
            <a:r>
              <a:rPr lang="uk-UA">
                <a:latin typeface="Trebuchet MS" pitchFamily="34" charset="0"/>
              </a:rPr>
              <a:t>-Ви розумієте, що правда на вашому боці;</a:t>
            </a:r>
          </a:p>
          <a:p>
            <a:r>
              <a:rPr lang="uk-UA">
                <a:latin typeface="Trebuchet MS" pitchFamily="34" charset="0"/>
              </a:rPr>
              <a:t>-У вас мало шансів перемогти;</a:t>
            </a:r>
          </a:p>
          <a:p>
            <a:r>
              <a:rPr lang="uk-UA">
                <a:latin typeface="Trebuchet MS" pitchFamily="34" charset="0"/>
              </a:rPr>
              <a:t>-Ви вважаєте, що інша людина може отримати з цієї ситуації корисний урок, якщо ви поступіться його бажанням.</a:t>
            </a:r>
          </a:p>
        </p:txBody>
      </p:sp>
      <p:pic>
        <p:nvPicPr>
          <p:cNvPr id="21507" name="Picture 3"/>
          <p:cNvPicPr>
            <a:picLocks noChangeAspect="1" noChangeArrowheads="1"/>
          </p:cNvPicPr>
          <p:nvPr/>
        </p:nvPicPr>
        <p:blipFill>
          <a:blip r:embed="rId2"/>
          <a:srcRect/>
          <a:stretch>
            <a:fillRect/>
          </a:stretch>
        </p:blipFill>
        <p:spPr bwMode="auto">
          <a:xfrm>
            <a:off x="5748338" y="404813"/>
            <a:ext cx="3121025" cy="2081212"/>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29700" name="Picture 4" descr="медвежонок"/>
          <p:cNvPicPr>
            <a:picLocks noChangeAspect="1" noChangeArrowheads="1"/>
          </p:cNvPicPr>
          <p:nvPr/>
        </p:nvPicPr>
        <p:blipFill>
          <a:blip r:embed="rId3"/>
          <a:srcRect/>
          <a:stretch>
            <a:fillRect/>
          </a:stretch>
        </p:blipFill>
        <p:spPr bwMode="auto">
          <a:xfrm>
            <a:off x="3924300" y="188913"/>
            <a:ext cx="1228725" cy="90011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Прямоугольник 1"/>
          <p:cNvSpPr>
            <a:spLocks noChangeArrowheads="1"/>
          </p:cNvSpPr>
          <p:nvPr/>
        </p:nvSpPr>
        <p:spPr bwMode="auto">
          <a:xfrm>
            <a:off x="250825" y="549275"/>
            <a:ext cx="8281988" cy="6186488"/>
          </a:xfrm>
          <a:prstGeom prst="rect">
            <a:avLst/>
          </a:prstGeom>
          <a:noFill/>
          <a:ln w="9525">
            <a:noFill/>
            <a:miter lim="800000"/>
            <a:headEnd/>
            <a:tailEnd/>
          </a:ln>
        </p:spPr>
        <p:txBody>
          <a:bodyPr>
            <a:spAutoFit/>
          </a:bodyPr>
          <a:lstStyle/>
          <a:p>
            <a:r>
              <a:rPr lang="uk-UA" b="1">
                <a:latin typeface="Trebuchet MS" pitchFamily="34" charset="0"/>
              </a:rPr>
              <a:t>Стиль компромісу.</a:t>
            </a:r>
          </a:p>
          <a:p>
            <a:endParaRPr lang="uk-UA">
              <a:latin typeface="Trebuchet MS" pitchFamily="34" charset="0"/>
            </a:endParaRPr>
          </a:p>
          <a:p>
            <a:r>
              <a:rPr lang="uk-UA">
                <a:latin typeface="Trebuchet MS" pitchFamily="34" charset="0"/>
              </a:rPr>
              <a:t>Ви трохи поступаєтеся в своїх інтересах, </a:t>
            </a:r>
          </a:p>
          <a:p>
            <a:r>
              <a:rPr lang="uk-UA">
                <a:latin typeface="Trebuchet MS" pitchFamily="34" charset="0"/>
              </a:rPr>
              <a:t>щоб задовольнити їх частково, і інша </a:t>
            </a:r>
          </a:p>
          <a:p>
            <a:r>
              <a:rPr lang="uk-UA">
                <a:latin typeface="Trebuchet MS" pitchFamily="34" charset="0"/>
              </a:rPr>
              <a:t>сторона робить те ж саме.</a:t>
            </a:r>
          </a:p>
          <a:p>
            <a:r>
              <a:rPr lang="uk-UA">
                <a:latin typeface="Trebuchet MS" pitchFamily="34" charset="0"/>
              </a:rPr>
              <a:t>Як при співпраці, ви не шукаєте приховані </a:t>
            </a:r>
          </a:p>
          <a:p>
            <a:r>
              <a:rPr lang="uk-UA">
                <a:latin typeface="Trebuchet MS" pitchFamily="34" charset="0"/>
              </a:rPr>
              <a:t>потреби і інтереси. Ви розглядаєте лише те, </a:t>
            </a:r>
          </a:p>
          <a:p>
            <a:r>
              <a:rPr lang="uk-UA">
                <a:latin typeface="Trebuchet MS" pitchFamily="34" charset="0"/>
              </a:rPr>
              <a:t>що говорите один одному про свої бажання.</a:t>
            </a:r>
          </a:p>
          <a:p>
            <a:endParaRPr lang="uk-UA">
              <a:latin typeface="Trebuchet MS" pitchFamily="34" charset="0"/>
            </a:endParaRPr>
          </a:p>
          <a:p>
            <a:r>
              <a:rPr lang="uk-UA">
                <a:latin typeface="Trebuchet MS" pitchFamily="34" charset="0"/>
              </a:rPr>
              <a:t>Типові випадки:</a:t>
            </a:r>
          </a:p>
          <a:p>
            <a:r>
              <a:rPr lang="uk-UA">
                <a:latin typeface="Trebuchet MS" pitchFamily="34" charset="0"/>
              </a:rPr>
              <a:t>- Обидві сторони мають однакову владо і мають взаємовиключні інтереси;</a:t>
            </a:r>
          </a:p>
          <a:p>
            <a:r>
              <a:rPr lang="uk-UA">
                <a:latin typeface="Trebuchet MS" pitchFamily="34" charset="0"/>
              </a:rPr>
              <a:t>- Вас може влаштувати тимчасове рішення;</a:t>
            </a:r>
          </a:p>
          <a:p>
            <a:r>
              <a:rPr lang="uk-UA">
                <a:latin typeface="Trebuchet MS" pitchFamily="34" charset="0"/>
              </a:rPr>
              <a:t>- Ви можете скористатися тимчасовою вигодою;</a:t>
            </a:r>
          </a:p>
          <a:p>
            <a:r>
              <a:rPr lang="uk-UA">
                <a:latin typeface="Trebuchet MS" pitchFamily="34" charset="0"/>
              </a:rPr>
              <a:t>- Інші підходи до вирішення проблеми виявилися неефективними;</a:t>
            </a:r>
          </a:p>
          <a:p>
            <a:r>
              <a:rPr lang="uk-UA">
                <a:latin typeface="Trebuchet MS" pitchFamily="34" charset="0"/>
              </a:rPr>
              <a:t>- Задоволення вашого бажання має для вас не занадто велике значення, і ви можете дещо змінити поставлену спочатку мету;</a:t>
            </a:r>
          </a:p>
          <a:p>
            <a:r>
              <a:rPr lang="uk-UA">
                <a:latin typeface="Trebuchet MS" pitchFamily="34" charset="0"/>
              </a:rPr>
              <a:t>- Компроміс дозволить вам зберегти взаємини, і ви віддаєте перевагу отримати хоч щось, ніж все втратити.</a:t>
            </a:r>
          </a:p>
          <a:p>
            <a:endParaRPr lang="uk-UA">
              <a:latin typeface="Trebuchet MS" pitchFamily="34" charset="0"/>
            </a:endParaRPr>
          </a:p>
          <a:p>
            <a:r>
              <a:rPr lang="uk-UA">
                <a:latin typeface="Trebuchet MS" pitchFamily="34" charset="0"/>
              </a:rPr>
              <a:t>Коли ви намагаєтеся прийти до компромісного рішення з кимось, вам слід починати зі з'ясування інтересів і бажань обох сторін. Після цього необхідно позначити область збігу інтересів.</a:t>
            </a:r>
          </a:p>
        </p:txBody>
      </p:sp>
      <p:pic>
        <p:nvPicPr>
          <p:cNvPr id="22530" name="Picture 2"/>
          <p:cNvPicPr>
            <a:picLocks noChangeAspect="1" noChangeArrowheads="1"/>
          </p:cNvPicPr>
          <p:nvPr/>
        </p:nvPicPr>
        <p:blipFill>
          <a:blip r:embed="rId2"/>
          <a:srcRect/>
          <a:stretch>
            <a:fillRect/>
          </a:stretch>
        </p:blipFill>
        <p:spPr bwMode="auto">
          <a:xfrm>
            <a:off x="5207000" y="260350"/>
            <a:ext cx="3633788" cy="2376488"/>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30724" name="Picture 4" descr="Безымянны1й"/>
          <p:cNvPicPr>
            <a:picLocks noChangeAspect="1" noChangeArrowheads="1"/>
          </p:cNvPicPr>
          <p:nvPr/>
        </p:nvPicPr>
        <p:blipFill>
          <a:blip r:embed="rId3"/>
          <a:srcRect/>
          <a:stretch>
            <a:fillRect/>
          </a:stretch>
        </p:blipFill>
        <p:spPr bwMode="auto">
          <a:xfrm>
            <a:off x="4149725" y="188913"/>
            <a:ext cx="746125" cy="91916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Прямоугольник 1"/>
          <p:cNvSpPr>
            <a:spLocks noChangeArrowheads="1"/>
          </p:cNvSpPr>
          <p:nvPr/>
        </p:nvSpPr>
        <p:spPr bwMode="auto">
          <a:xfrm>
            <a:off x="179388" y="188913"/>
            <a:ext cx="8280400" cy="6408737"/>
          </a:xfrm>
          <a:prstGeom prst="rect">
            <a:avLst/>
          </a:prstGeom>
          <a:noFill/>
          <a:ln w="9525">
            <a:noFill/>
            <a:miter lim="800000"/>
            <a:headEnd/>
            <a:tailEnd/>
          </a:ln>
        </p:spPr>
        <p:txBody>
          <a:bodyPr>
            <a:spAutoFit/>
          </a:bodyPr>
          <a:lstStyle/>
          <a:p>
            <a:r>
              <a:rPr lang="uk-UA" b="1">
                <a:latin typeface="Trebuchet MS" pitchFamily="34" charset="0"/>
              </a:rPr>
              <a:t>Стиль співробітництва</a:t>
            </a:r>
            <a:r>
              <a:rPr lang="uk-UA" b="1"/>
              <a:t> (партнерський)</a:t>
            </a:r>
            <a:r>
              <a:rPr lang="uk-UA" b="1">
                <a:latin typeface="Trebuchet MS" pitchFamily="34" charset="0"/>
              </a:rPr>
              <a:t>.</a:t>
            </a:r>
          </a:p>
          <a:p>
            <a:endParaRPr lang="uk-UA">
              <a:latin typeface="Trebuchet MS" pitchFamily="34" charset="0"/>
            </a:endParaRPr>
          </a:p>
          <a:p>
            <a:r>
              <a:rPr lang="uk-UA">
                <a:latin typeface="Trebuchet MS" pitchFamily="34" charset="0"/>
              </a:rPr>
              <a:t>Найбільш ефективний стиль, але і найбільш важкий.</a:t>
            </a:r>
          </a:p>
          <a:p>
            <a:r>
              <a:rPr lang="uk-UA">
                <a:latin typeface="Trebuchet MS" pitchFamily="34" charset="0"/>
              </a:rPr>
              <a:t>Якщо ви обидва розумієте, в чому полягає причина</a:t>
            </a:r>
          </a:p>
          <a:p>
            <a:r>
              <a:rPr lang="uk-UA">
                <a:latin typeface="Trebuchet MS" pitchFamily="34" charset="0"/>
              </a:rPr>
              <a:t>конфлікту, ви маєте можливість разом шукати</a:t>
            </a:r>
          </a:p>
          <a:p>
            <a:r>
              <a:rPr lang="uk-UA">
                <a:latin typeface="Trebuchet MS" pitchFamily="34" charset="0"/>
              </a:rPr>
              <a:t>нові альтернативи чи вибрати прийнятні компроміси.</a:t>
            </a:r>
          </a:p>
          <a:p>
            <a:endParaRPr lang="uk-UA">
              <a:latin typeface="Trebuchet MS" pitchFamily="34" charset="0"/>
            </a:endParaRPr>
          </a:p>
          <a:p>
            <a:r>
              <a:rPr lang="uk-UA">
                <a:latin typeface="Trebuchet MS" pitchFamily="34" charset="0"/>
              </a:rPr>
              <a:t>Такий підхід рекомендується використовувати в </a:t>
            </a:r>
          </a:p>
          <a:p>
            <a:r>
              <a:rPr lang="uk-UA">
                <a:latin typeface="Trebuchet MS" pitchFamily="34" charset="0"/>
              </a:rPr>
              <a:t>описаних нижче ситуаціях:</a:t>
            </a:r>
          </a:p>
          <a:p>
            <a:r>
              <a:rPr lang="uk-UA">
                <a:latin typeface="Trebuchet MS" pitchFamily="34" charset="0"/>
              </a:rPr>
              <a:t>- Вирішення проблеми дуже важливе для обох сторін, і ніхто не хоче повністю від нього усунутися;</a:t>
            </a:r>
          </a:p>
          <a:p>
            <a:r>
              <a:rPr lang="uk-UA">
                <a:latin typeface="Trebuchet MS" pitchFamily="34" charset="0"/>
              </a:rPr>
              <a:t>- У вас тісні, тривалі й взаємозалежні відносини з іншою стороною;</a:t>
            </a:r>
          </a:p>
          <a:p>
            <a:r>
              <a:rPr lang="uk-UA">
                <a:latin typeface="Trebuchet MS" pitchFamily="34" charset="0"/>
              </a:rPr>
              <a:t>- У вас є час попрацювати над виниклою проблемою;</a:t>
            </a:r>
          </a:p>
          <a:p>
            <a:r>
              <a:rPr lang="uk-UA">
                <a:latin typeface="Trebuchet MS" pitchFamily="34" charset="0"/>
              </a:rPr>
              <a:t>- Ви й інша людина обізнані про проблему, і бажання обох сторін відомі;</a:t>
            </a:r>
          </a:p>
          <a:p>
            <a:r>
              <a:rPr lang="uk-UA">
                <a:latin typeface="Trebuchet MS" pitchFamily="34" charset="0"/>
              </a:rPr>
              <a:t>- Обидві втягнуті в конфлікт сторони мають однакову владу або ігнорують різницю в положенні для того, щоб на рівних шукати вирішення проблеми.</a:t>
            </a:r>
          </a:p>
          <a:p>
            <a:endParaRPr lang="uk-UA">
              <a:latin typeface="Trebuchet MS" pitchFamily="34" charset="0"/>
            </a:endParaRPr>
          </a:p>
          <a:p>
            <a:r>
              <a:rPr lang="uk-UA">
                <a:latin typeface="Trebuchet MS" pitchFamily="34" charset="0"/>
              </a:rPr>
              <a:t>Обидві сторони повинні затратити на це деякий час, вони повинні вміти пояснити свої бажання, висловити свої потреби, вислухати один одного і потім виробити альтернативні варіанти вирішення проблеми. Стиль співробітництва серед інших найважчий, проте він дозволяє виробити найбільш задовольняючі обидві сторони рішення у складних і конфліктних ситуаціях.</a:t>
            </a:r>
          </a:p>
        </p:txBody>
      </p:sp>
      <p:pic>
        <p:nvPicPr>
          <p:cNvPr id="23554" name="Picture 2"/>
          <p:cNvPicPr>
            <a:picLocks noChangeAspect="1" noChangeArrowheads="1"/>
          </p:cNvPicPr>
          <p:nvPr/>
        </p:nvPicPr>
        <p:blipFill>
          <a:blip r:embed="rId2"/>
          <a:srcRect/>
          <a:stretch>
            <a:fillRect/>
          </a:stretch>
        </p:blipFill>
        <p:spPr bwMode="auto">
          <a:xfrm>
            <a:off x="6011863" y="165100"/>
            <a:ext cx="2946400" cy="2449513"/>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pic>
        <p:nvPicPr>
          <p:cNvPr id="31748" name="Picture 4" descr="Безымянны0й"/>
          <p:cNvPicPr>
            <a:picLocks noChangeAspect="1" noChangeArrowheads="1"/>
          </p:cNvPicPr>
          <p:nvPr/>
        </p:nvPicPr>
        <p:blipFill>
          <a:blip r:embed="rId3"/>
          <a:srcRect/>
          <a:stretch>
            <a:fillRect/>
          </a:stretch>
        </p:blipFill>
        <p:spPr bwMode="auto">
          <a:xfrm>
            <a:off x="4859338" y="0"/>
            <a:ext cx="1119187" cy="79851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Прямоугольник 4"/>
          <p:cNvSpPr>
            <a:spLocks noChangeArrowheads="1"/>
          </p:cNvSpPr>
          <p:nvPr/>
        </p:nvSpPr>
        <p:spPr bwMode="auto">
          <a:xfrm>
            <a:off x="611188" y="3644900"/>
            <a:ext cx="8137525" cy="2462213"/>
          </a:xfrm>
          <a:prstGeom prst="rect">
            <a:avLst/>
          </a:prstGeom>
          <a:noFill/>
          <a:ln w="9525">
            <a:noFill/>
            <a:miter lim="800000"/>
            <a:headEnd/>
            <a:tailEnd/>
          </a:ln>
        </p:spPr>
        <p:txBody>
          <a:bodyPr>
            <a:spAutoFit/>
          </a:bodyPr>
          <a:lstStyle/>
          <a:p>
            <a:r>
              <a:rPr lang="uk-UA" sz="1400">
                <a:latin typeface="Trebuchet MS" pitchFamily="34" charset="0"/>
              </a:rPr>
              <a:t>Люди за характером, за темпераментом і багатьом іншим критеріям неоднакові, тому вони по-різному сприймають ситуацію, в якій опиняються. Людина, наскільки б безконфліктною вона не була, не в змозі уникнути розбіжностей з оточуючими. Скільки людей - стільки думок, і інтереси різних людей вступають в протиріччя один з одним. Різниця в сприйнятті часто призводить до того, що люди не погоджуються один з одним з певного приводу. Ця незгода виникає, коли ситуація дійсно носить конфліктний характер. Конфлікт визначається тим, що свідома поведінка однієї зі сторін (особистості, або групи) порушує інтереси іншої сторони.</a:t>
            </a:r>
          </a:p>
          <a:p>
            <a:r>
              <a:rPr lang="uk-UA" sz="1400">
                <a:latin typeface="Trebuchet MS" pitchFamily="34" charset="0"/>
              </a:rPr>
              <a:t>Поняття конфлікту має безліч визначень і тлумачень, але всі вони підкреслюють наявність протиріччя, яке приймає форму розбіжностей, якщо йдеться про взаємодію людей.</a:t>
            </a:r>
          </a:p>
          <a:p>
            <a:r>
              <a:rPr lang="uk-UA" sz="1400">
                <a:latin typeface="Trebuchet MS" pitchFamily="34" charset="0"/>
              </a:rPr>
              <a:t>Як визначити конфлікт, як поводитися у конфліктних ситуаціях, як навчитися виявляти причини й вирішувати конфлікти - про це ми будемо говорити на сьогоднішньому занятті.</a:t>
            </a:r>
          </a:p>
        </p:txBody>
      </p:sp>
      <p:pic>
        <p:nvPicPr>
          <p:cNvPr id="14338" name="Picture 3"/>
          <p:cNvPicPr>
            <a:picLocks noChangeAspect="1" noChangeArrowheads="1"/>
          </p:cNvPicPr>
          <p:nvPr/>
        </p:nvPicPr>
        <p:blipFill>
          <a:blip r:embed="rId2"/>
          <a:srcRect/>
          <a:stretch>
            <a:fillRect/>
          </a:stretch>
        </p:blipFill>
        <p:spPr bwMode="auto">
          <a:xfrm>
            <a:off x="119063" y="692150"/>
            <a:ext cx="2149475" cy="1619250"/>
          </a:xfrm>
          <a:prstGeom prst="rect">
            <a:avLst/>
          </a:prstGeom>
          <a:noFill/>
          <a:ln w="9525">
            <a:noFill/>
            <a:miter lim="800000"/>
            <a:headEnd/>
            <a:tailEnd/>
          </a:ln>
        </p:spPr>
      </p:pic>
      <p:pic>
        <p:nvPicPr>
          <p:cNvPr id="14339" name="Picture 4"/>
          <p:cNvPicPr>
            <a:picLocks noChangeAspect="1" noChangeArrowheads="1"/>
          </p:cNvPicPr>
          <p:nvPr/>
        </p:nvPicPr>
        <p:blipFill>
          <a:blip r:embed="rId3"/>
          <a:srcRect/>
          <a:stretch>
            <a:fillRect/>
          </a:stretch>
        </p:blipFill>
        <p:spPr bwMode="auto">
          <a:xfrm>
            <a:off x="2319338" y="1293813"/>
            <a:ext cx="3625850" cy="2036762"/>
          </a:xfrm>
          <a:prstGeom prst="rect">
            <a:avLst/>
          </a:prstGeom>
          <a:noFill/>
          <a:ln w="9525">
            <a:noFill/>
            <a:miter lim="800000"/>
            <a:headEnd/>
            <a:tailEnd/>
          </a:ln>
        </p:spPr>
      </p:pic>
      <p:pic>
        <p:nvPicPr>
          <p:cNvPr id="14340" name="Picture 5"/>
          <p:cNvPicPr>
            <a:picLocks noChangeAspect="1" noChangeArrowheads="1"/>
          </p:cNvPicPr>
          <p:nvPr/>
        </p:nvPicPr>
        <p:blipFill>
          <a:blip r:embed="rId4"/>
          <a:srcRect/>
          <a:stretch>
            <a:fillRect/>
          </a:stretch>
        </p:blipFill>
        <p:spPr bwMode="auto">
          <a:xfrm>
            <a:off x="5803900" y="549275"/>
            <a:ext cx="3036888" cy="2025650"/>
          </a:xfrm>
          <a:prstGeom prst="rect">
            <a:avLst/>
          </a:prstGeom>
          <a:noFill/>
          <a:ln w="9525">
            <a:noFill/>
            <a:miter lim="800000"/>
            <a:headEnd/>
            <a:tailEnd/>
          </a:ln>
        </p:spPr>
      </p:pic>
      <p:sp>
        <p:nvSpPr>
          <p:cNvPr id="14341" name="TextBox 5"/>
          <p:cNvSpPr txBox="1">
            <a:spLocks noChangeArrowheads="1"/>
          </p:cNvSpPr>
          <p:nvPr/>
        </p:nvSpPr>
        <p:spPr bwMode="auto">
          <a:xfrm>
            <a:off x="2771775" y="363538"/>
            <a:ext cx="2879725" cy="523875"/>
          </a:xfrm>
          <a:prstGeom prst="rect">
            <a:avLst/>
          </a:prstGeom>
          <a:noFill/>
          <a:ln w="9525">
            <a:noFill/>
            <a:miter lim="800000"/>
            <a:headEnd/>
            <a:tailEnd/>
          </a:ln>
        </p:spPr>
        <p:txBody>
          <a:bodyPr>
            <a:spAutoFit/>
          </a:bodyPr>
          <a:lstStyle/>
          <a:p>
            <a:pPr algn="ctr"/>
            <a:r>
              <a:rPr lang="uk-UA" sz="2800" b="1">
                <a:solidFill>
                  <a:srgbClr val="FF0000"/>
                </a:solidFill>
                <a:latin typeface="Trebuchet MS" pitchFamily="34" charset="0"/>
              </a:rPr>
              <a:t>ВСТУП</a:t>
            </a:r>
            <a:endParaRPr lang="ru-RU" sz="2800" b="1">
              <a:solidFill>
                <a:srgbClr val="FF0000"/>
              </a:solidFill>
              <a:latin typeface="Trebuchet MS"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Прямоугольник 1"/>
          <p:cNvSpPr>
            <a:spLocks noChangeArrowheads="1"/>
          </p:cNvSpPr>
          <p:nvPr/>
        </p:nvSpPr>
        <p:spPr bwMode="auto">
          <a:xfrm>
            <a:off x="107950" y="730250"/>
            <a:ext cx="8424863" cy="5354638"/>
          </a:xfrm>
          <a:prstGeom prst="rect">
            <a:avLst/>
          </a:prstGeom>
          <a:noFill/>
          <a:ln w="9525">
            <a:noFill/>
            <a:miter lim="800000"/>
            <a:headEnd/>
            <a:tailEnd/>
          </a:ln>
        </p:spPr>
        <p:txBody>
          <a:bodyPr>
            <a:spAutoFit/>
          </a:bodyPr>
          <a:lstStyle/>
          <a:p>
            <a:r>
              <a:rPr lang="uk-UA">
                <a:latin typeface="Trebuchet MS" pitchFamily="34" charset="0"/>
              </a:rPr>
              <a:t>В ідеальному випадку конфлікт сам підказує</a:t>
            </a:r>
          </a:p>
          <a:p>
            <a:r>
              <a:rPr lang="uk-UA">
                <a:latin typeface="Trebuchet MS" pitchFamily="34" charset="0"/>
              </a:rPr>
              <a:t>нам стиль поведінки. </a:t>
            </a:r>
          </a:p>
          <a:p>
            <a:r>
              <a:rPr lang="uk-UA">
                <a:latin typeface="Trebuchet MS" pitchFamily="34" charset="0"/>
              </a:rPr>
              <a:t>Важливо зрозуміти, що кожен з цих стилів</a:t>
            </a:r>
          </a:p>
          <a:p>
            <a:r>
              <a:rPr lang="uk-UA">
                <a:latin typeface="Trebuchet MS" pitchFamily="34" charset="0"/>
              </a:rPr>
              <a:t>ефективний тільки в певних умовах і жоден </a:t>
            </a:r>
          </a:p>
          <a:p>
            <a:r>
              <a:rPr lang="uk-UA">
                <a:latin typeface="Trebuchet MS" pitchFamily="34" charset="0"/>
              </a:rPr>
              <a:t>з них не може бути виділений як найкращий. </a:t>
            </a:r>
          </a:p>
          <a:p>
            <a:r>
              <a:rPr lang="uk-UA">
                <a:latin typeface="Trebuchet MS" pitchFamily="34" charset="0"/>
              </a:rPr>
              <a:t>Найкращий підхід буде визначатися конкретною</a:t>
            </a:r>
          </a:p>
          <a:p>
            <a:r>
              <a:rPr lang="uk-UA">
                <a:latin typeface="Trebuchet MS" pitchFamily="34" charset="0"/>
              </a:rPr>
              <a:t>ситуацією, а також складом вашого характеру.</a:t>
            </a:r>
          </a:p>
          <a:p>
            <a:endParaRPr lang="uk-UA">
              <a:latin typeface="Trebuchet MS" pitchFamily="34" charset="0"/>
            </a:endParaRPr>
          </a:p>
          <a:p>
            <a:r>
              <a:rPr lang="uk-UA">
                <a:latin typeface="Trebuchet MS" pitchFamily="34" charset="0"/>
              </a:rPr>
              <a:t>Справжній конфлікт часто проявляється при спробі переконати іншу сторону. Людина може спробувати переконати інших прийняти її точку зору або заблокувати чужу за допомогою таких засобів, як примус, винагорода, звернення до традицій, експертною оцінкою, переконання.</a:t>
            </a:r>
          </a:p>
          <a:p>
            <a:endParaRPr lang="uk-UA">
              <a:latin typeface="Trebuchet MS" pitchFamily="34" charset="0"/>
            </a:endParaRPr>
          </a:p>
          <a:p>
            <a:r>
              <a:rPr lang="uk-UA">
                <a:latin typeface="Trebuchet MS" pitchFamily="34" charset="0"/>
              </a:rPr>
              <a:t>Відповідайте собі чесно, в чому ви більше зацікавлені, що для вас реально важливіше - придушити противника, самоствердитися або вирішити проблему? Потрібно зрозуміти, що за великим рахунком абсолютно не важливо, наскільки праві ми і помиляються вони. Якщо ні мета, ні відносини не є для нас особливо важливими, розумніше ухилитися від конфлікту.</a:t>
            </a:r>
          </a:p>
        </p:txBody>
      </p:sp>
      <p:pic>
        <p:nvPicPr>
          <p:cNvPr id="24578" name="Picture 2"/>
          <p:cNvPicPr>
            <a:picLocks noChangeAspect="1" noChangeArrowheads="1"/>
          </p:cNvPicPr>
          <p:nvPr/>
        </p:nvPicPr>
        <p:blipFill>
          <a:blip r:embed="rId2"/>
          <a:srcRect/>
          <a:stretch>
            <a:fillRect/>
          </a:stretch>
        </p:blipFill>
        <p:spPr bwMode="auto">
          <a:xfrm>
            <a:off x="5795963" y="333375"/>
            <a:ext cx="2560637" cy="2560638"/>
          </a:xfrm>
          <a:prstGeom prst="rect">
            <a:avLst/>
          </a:prstGeom>
          <a:ln>
            <a:noFill/>
          </a:ln>
          <a:effectLst>
            <a:outerShdw blurRad="190500" algn="tl" rotWithShape="0">
              <a:srgbClr val="000000">
                <a:alpha val="70000"/>
              </a:srgbClr>
            </a:outerShdw>
          </a:effectLst>
          <a:extLst>
            <a:ext uri="{909E8E84-426E-40DD-AFC4-6F175D3DCCD1}"/>
            <a:ext uri="{91240B29-F687-4F45-9708-019B960494DF}"/>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Прямоугольник 1"/>
          <p:cNvSpPr>
            <a:spLocks noChangeArrowheads="1"/>
          </p:cNvSpPr>
          <p:nvPr/>
        </p:nvSpPr>
        <p:spPr bwMode="auto">
          <a:xfrm>
            <a:off x="95250" y="260350"/>
            <a:ext cx="8856663" cy="1816100"/>
          </a:xfrm>
          <a:prstGeom prst="rect">
            <a:avLst/>
          </a:prstGeom>
          <a:noFill/>
          <a:ln w="9525">
            <a:noFill/>
            <a:miter lim="800000"/>
            <a:headEnd/>
            <a:tailEnd/>
          </a:ln>
        </p:spPr>
        <p:txBody>
          <a:bodyPr>
            <a:spAutoFit/>
          </a:bodyPr>
          <a:lstStyle/>
          <a:p>
            <a:r>
              <a:rPr lang="uk-UA" sz="1400">
                <a:latin typeface="Trebuchet MS" pitchFamily="34" charset="0"/>
              </a:rPr>
              <a:t>Коли люди думають про конфлікт, вони найчастіше асоціюють його з агресією, погрозами, суперечками, ворожістю і т. п. В результаті існує думка, що конфлікт - явище завжди небажане, що його слід негайно вирішувати, як тільки він виникає. Але в багатьох ситуаціях конфлікт допомагає виявити різноманітність точок зору, дає додаткову інформацію, допомагає виявити більше число альтернатив або проблем.</a:t>
            </a:r>
          </a:p>
          <a:p>
            <a:r>
              <a:rPr lang="uk-UA" sz="1400">
                <a:latin typeface="Trebuchet MS" pitchFamily="34" charset="0"/>
              </a:rPr>
              <a:t>Якщо конфлікти сприяють прийняттю обґрунтованих рішень і розвитку взаємовідносин, то їх називають конструктивними.</a:t>
            </a:r>
          </a:p>
          <a:p>
            <a:r>
              <a:rPr lang="uk-UA" sz="1400">
                <a:latin typeface="Trebuchet MS" pitchFamily="34" charset="0"/>
              </a:rPr>
              <a:t>Конфлікти, що перешкоджають ефективній взаємодії і ухваленню рішень, називають - деструктивними.</a:t>
            </a:r>
          </a:p>
        </p:txBody>
      </p:sp>
      <p:pic>
        <p:nvPicPr>
          <p:cNvPr id="33794" name="Picture 2" descr="НАЙПОШИРЕНІШІ МІФИ ПРО КОНФЛІКТИКонфлікт – це погано.Єдиний можливий результат конфлікту: хтось виграє – хтось програє. Тільки погані працівники спричиняють конфлікти. Конфлікт вирішиться сам собою, якщо його не поглиблювати."/>
          <p:cNvPicPr>
            <a:picLocks noChangeAspect="1" noChangeArrowheads="1"/>
          </p:cNvPicPr>
          <p:nvPr/>
        </p:nvPicPr>
        <p:blipFill>
          <a:blip r:embed="rId2"/>
          <a:srcRect/>
          <a:stretch>
            <a:fillRect/>
          </a:stretch>
        </p:blipFill>
        <p:spPr bwMode="auto">
          <a:xfrm>
            <a:off x="1979613" y="2076450"/>
            <a:ext cx="5730875" cy="42989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Прямоугольник 1"/>
          <p:cNvSpPr>
            <a:spLocks noChangeArrowheads="1"/>
          </p:cNvSpPr>
          <p:nvPr/>
        </p:nvSpPr>
        <p:spPr bwMode="auto">
          <a:xfrm>
            <a:off x="684213" y="474663"/>
            <a:ext cx="7920037" cy="4246562"/>
          </a:xfrm>
          <a:prstGeom prst="rect">
            <a:avLst/>
          </a:prstGeom>
          <a:noFill/>
          <a:ln w="9525">
            <a:noFill/>
            <a:miter lim="800000"/>
            <a:headEnd/>
            <a:tailEnd/>
          </a:ln>
        </p:spPr>
        <p:txBody>
          <a:bodyPr>
            <a:spAutoFit/>
          </a:bodyPr>
          <a:lstStyle/>
          <a:p>
            <a:r>
              <a:rPr lang="uk-UA">
                <a:latin typeface="Trebuchet MS" pitchFamily="34" charset="0"/>
              </a:rPr>
              <a:t>80% конфліктів виникає без бажання їх учасників. Відбувається це через особливості нашої психіки і того, що більшість людей або не знає про них, або не надає їм значення.</a:t>
            </a:r>
          </a:p>
          <a:p>
            <a:endParaRPr lang="uk-UA">
              <a:latin typeface="Trebuchet MS" pitchFamily="34" charset="0"/>
            </a:endParaRPr>
          </a:p>
          <a:p>
            <a:r>
              <a:rPr lang="uk-UA">
                <a:latin typeface="Trebuchet MS" pitchFamily="34" charset="0"/>
              </a:rPr>
              <a:t>Головну роль у виникненні конфліктів відіграють так звані конфліктогени.</a:t>
            </a:r>
          </a:p>
          <a:p>
            <a:endParaRPr lang="uk-UA">
              <a:latin typeface="Trebuchet MS" pitchFamily="34" charset="0"/>
            </a:endParaRPr>
          </a:p>
          <a:p>
            <a:r>
              <a:rPr lang="uk-UA">
                <a:latin typeface="Trebuchet MS" pitchFamily="34" charset="0"/>
              </a:rPr>
              <a:t>Конфліктогени - це слова, дії (або бездіяльності), що можуть призвести до конфлікту.</a:t>
            </a:r>
          </a:p>
          <a:p>
            <a:endParaRPr lang="uk-UA">
              <a:latin typeface="Trebuchet MS" pitchFamily="34" charset="0"/>
            </a:endParaRPr>
          </a:p>
          <a:p>
            <a:r>
              <a:rPr lang="uk-UA">
                <a:latin typeface="Trebuchet MS" pitchFamily="34" charset="0"/>
              </a:rPr>
              <a:t>Велика небезпека виникає з ігнорування дуже важливої закономірності - ескалації конфликтогенов. Полягає вона в наступному: на конфликтоген на нашу адресу ми намагаємося відповісти більш сильним конфликтогеном, часто максимально сильним серед всіх можливих.</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Конфликт и конфликтогены презентация, доклад"/>
          <p:cNvPicPr>
            <a:picLocks noChangeAspect="1" noChangeArrowheads="1"/>
          </p:cNvPicPr>
          <p:nvPr/>
        </p:nvPicPr>
        <p:blipFill>
          <a:blip r:embed="rId2"/>
          <a:srcRect/>
          <a:stretch>
            <a:fillRect/>
          </a:stretch>
        </p:blipFill>
        <p:spPr bwMode="auto">
          <a:xfrm>
            <a:off x="1042988" y="333375"/>
            <a:ext cx="7620000" cy="57150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Коммуникативные конфликтогены - Психологос"/>
          <p:cNvPicPr>
            <a:picLocks noChangeAspect="1" noChangeArrowheads="1"/>
          </p:cNvPicPr>
          <p:nvPr/>
        </p:nvPicPr>
        <p:blipFill>
          <a:blip r:embed="rId2"/>
          <a:srcRect/>
          <a:stretch>
            <a:fillRect/>
          </a:stretch>
        </p:blipFill>
        <p:spPr bwMode="auto">
          <a:xfrm>
            <a:off x="0" y="98425"/>
            <a:ext cx="9144000" cy="67595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Конфликт и конфликтогены - презентация онлайн"/>
          <p:cNvPicPr>
            <a:picLocks noChangeAspect="1" noChangeArrowheads="1"/>
          </p:cNvPicPr>
          <p:nvPr/>
        </p:nvPicPr>
        <p:blipFill>
          <a:blip r:embed="rId2"/>
          <a:srcRect/>
          <a:stretch>
            <a:fillRect/>
          </a:stretch>
        </p:blipFill>
        <p:spPr bwMode="auto">
          <a:xfrm>
            <a:off x="382588" y="119063"/>
            <a:ext cx="8529637" cy="6389687"/>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AutoShape 2" descr="В основе любого конфликта находится конфликтоген – это раздражители, -  Презентация 154930-9"/>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Trebuchet MS" pitchFamily="34" charset="0"/>
            </a:endParaRPr>
          </a:p>
        </p:txBody>
      </p:sp>
      <p:sp>
        <p:nvSpPr>
          <p:cNvPr id="39938" name="AutoShape 4" descr="В основе любого конфликта находится конфликтоген – это раздражители, -  Презентация 154930-9"/>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endParaRPr lang="ru-RU">
              <a:latin typeface="Trebuchet MS" pitchFamily="34" charset="0"/>
            </a:endParaRPr>
          </a:p>
        </p:txBody>
      </p:sp>
      <p:sp>
        <p:nvSpPr>
          <p:cNvPr id="39939" name="AutoShape 6" descr="В основе любого конфликта находится конфликтоген – это раздражители, -  Презентация 154930-9"/>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ru-RU">
              <a:latin typeface="Trebuchet MS" pitchFamily="34" charset="0"/>
            </a:endParaRPr>
          </a:p>
        </p:txBody>
      </p:sp>
      <p:pic>
        <p:nvPicPr>
          <p:cNvPr id="39940" name="Picture 8" descr="ОСНОВНІ типи КОНФЛІКТУРозрізняють п'ять основних типів конфлікту за кількістю учасників:1. Внутрішньоособистісний конфлікт. 2. Міжособистісний конфлікт.3. Конфлікт між особистістю і групою.4. Міжгруповий конфлікт.5. Міжнародний конфлікт."/>
          <p:cNvPicPr>
            <a:picLocks noChangeAspect="1" noChangeArrowheads="1"/>
          </p:cNvPicPr>
          <p:nvPr/>
        </p:nvPicPr>
        <p:blipFill>
          <a:blip r:embed="rId2"/>
          <a:srcRect/>
          <a:stretch>
            <a:fillRect/>
          </a:stretch>
        </p:blipFill>
        <p:spPr bwMode="auto">
          <a:xfrm>
            <a:off x="268288" y="171450"/>
            <a:ext cx="8623300" cy="64658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Внутрішньоособистісний конфлікт (конфлікт вимог). В даному типі конфлікту сторонами, які конфліктують, є різні компоненти духовної структури людини, причому це можуть бути компоненти одного рівня, наприклад, у ситуації боротьби мотивів або зіткнення двох життєвих принципів."/>
          <p:cNvPicPr>
            <a:picLocks noChangeAspect="1" noChangeArrowheads="1"/>
          </p:cNvPicPr>
          <p:nvPr/>
        </p:nvPicPr>
        <p:blipFill>
          <a:blip r:embed="rId2"/>
          <a:srcRect/>
          <a:stretch>
            <a:fillRect/>
          </a:stretch>
        </p:blipFill>
        <p:spPr bwMode="auto">
          <a:xfrm>
            <a:off x="196850" y="188913"/>
            <a:ext cx="8551863" cy="64135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Міжособистістний конфлікт (діадний). Це більш поширений тип конфлікту, де в ролі учасників постають дві особи, кожна з яких є суб’єктом – носієм певних цінностей, інтересів та думок. "/>
          <p:cNvPicPr>
            <a:picLocks noChangeAspect="1" noChangeArrowheads="1"/>
          </p:cNvPicPr>
          <p:nvPr/>
        </p:nvPicPr>
        <p:blipFill>
          <a:blip r:embed="rId2"/>
          <a:srcRect/>
          <a:stretch>
            <a:fillRect/>
          </a:stretch>
        </p:blipFill>
        <p:spPr bwMode="auto">
          <a:xfrm>
            <a:off x="323850" y="404813"/>
            <a:ext cx="8135938" cy="61023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ЩО ТАКЕ «КОНФЛІКТ»?З латини: conflictus - зіткнення, сутичка."/>
          <p:cNvPicPr>
            <a:picLocks noChangeAspect="1" noChangeArrowheads="1"/>
          </p:cNvPicPr>
          <p:nvPr/>
        </p:nvPicPr>
        <p:blipFill>
          <a:blip r:embed="rId2"/>
          <a:srcRect/>
          <a:stretch>
            <a:fillRect/>
          </a:stretch>
        </p:blipFill>
        <p:spPr bwMode="auto">
          <a:xfrm>
            <a:off x="2411413" y="1790700"/>
            <a:ext cx="6634162" cy="4975225"/>
          </a:xfrm>
          <a:prstGeom prst="rect">
            <a:avLst/>
          </a:prstGeom>
          <a:noFill/>
          <a:ln w="9525">
            <a:noFill/>
            <a:miter lim="800000"/>
            <a:headEnd/>
            <a:tailEnd/>
          </a:ln>
        </p:spPr>
      </p:pic>
      <p:sp>
        <p:nvSpPr>
          <p:cNvPr id="3" name="Прямоугольник 2"/>
          <p:cNvSpPr/>
          <p:nvPr/>
        </p:nvSpPr>
        <p:spPr>
          <a:xfrm>
            <a:off x="323850" y="260350"/>
            <a:ext cx="7777163" cy="120015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defRPr/>
            </a:pPr>
            <a:r>
              <a:rPr lang="uk-UA" dirty="0"/>
              <a:t>Конфлікт (від лат. </a:t>
            </a:r>
            <a:r>
              <a:rPr lang="uk-UA" dirty="0" err="1"/>
              <a:t>Conflictus</a:t>
            </a:r>
            <a:r>
              <a:rPr lang="uk-UA" dirty="0"/>
              <a:t> - зіткнення) - це відсутність згоди між двома або більше сторонами, які можуть бути конкретними особами або групами. Кожна сторона робить все, щоб прийнята була її точка зору і мета, і заважає іншій стороні робити те ж саме.</a:t>
            </a:r>
            <a:endParaRPr lang="uk-UA"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Конфлікт між особистістю і групою. Виробничі та навчальні групи встановлюють певні норми поведінки. Кожен повинен додержуватися, дотримуватися їх, щоб отримати визнання даною неформальною групою як її учасник і тим самим задовольнити свої соціальні потреби. Однак, якщо очікування групи заходять у суперечності з очікуваннями окремої особистості, може виникнути конфлікт."/>
          <p:cNvPicPr>
            <a:picLocks noChangeAspect="1" noChangeArrowheads="1"/>
          </p:cNvPicPr>
          <p:nvPr/>
        </p:nvPicPr>
        <p:blipFill>
          <a:blip r:embed="rId2"/>
          <a:srcRect/>
          <a:stretch>
            <a:fillRect/>
          </a:stretch>
        </p:blipFill>
        <p:spPr bwMode="auto">
          <a:xfrm>
            <a:off x="755650" y="404813"/>
            <a:ext cx="8077200" cy="60579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Міжгруповий конфлікт. Будь-яка організація складається з певних формальних і неформальних груп, між якими можуть виникати конфлікти. Найчастіше конфлікт виникає через розбіжності в цілях чи інтересах функціональних структурних груп, які просто не в змозі мирно співіснувати, оскільки всередині будь-якої групи постійно відбувається динамічний розвиток, змінюються цілі, завдання, що поступово входять у суперечки."/>
          <p:cNvPicPr>
            <a:picLocks noChangeAspect="1" noChangeArrowheads="1"/>
          </p:cNvPicPr>
          <p:nvPr/>
        </p:nvPicPr>
        <p:blipFill>
          <a:blip r:embed="rId2"/>
          <a:srcRect/>
          <a:stretch>
            <a:fillRect/>
          </a:stretch>
        </p:blipFill>
        <p:spPr bwMode="auto">
          <a:xfrm>
            <a:off x="323850" y="333375"/>
            <a:ext cx="8377238" cy="6281738"/>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Міжнародним конфліктом є конфлікт, який виникає за участі двох чи декількох міжнародних акторів та має міжнародно-політичні наслідки; об’єкт конфлікту при цьому виходить за межі юрисдикції будь-якого з його учасників."/>
          <p:cNvPicPr>
            <a:picLocks noChangeAspect="1" noChangeArrowheads="1"/>
          </p:cNvPicPr>
          <p:nvPr/>
        </p:nvPicPr>
        <p:blipFill>
          <a:blip r:embed="rId2"/>
          <a:srcRect/>
          <a:stretch>
            <a:fillRect/>
          </a:stretch>
        </p:blipFill>
        <p:spPr bwMode="auto">
          <a:xfrm>
            <a:off x="323850" y="120650"/>
            <a:ext cx="8634413" cy="6477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МОЖНА ВИДІЛИТИ ТАКІ ФАЗИ РОЗВИТКУ МІЖНАРОДНОГО КОНФЛІКТУ: Перша фаза конфлікту — це формування ставлення протилежних сторін одна до одної, яке зазвичай виражається в більш-менш конфліктній формі. Друга фаза — це суб'єктивне визначення конфліктуючими сторонами своїх інтересів, цілей, стратегій і форм боротьби для вирішення суперечностей. Третя фаза — пов'язана із залученням до конфлікту економічних, політичних, ідеологічних, психологічних, моральних, правових, дипломатичних засобів, а також інших держав, через блоки або договори. Четверта фаза — передбачає наростання боротьби до найбільш гострого політичного рівня — міжнародної політичної кризи, яка може охопити відносини безпосередніх учасників, держави певного регіону, інших регіонів. На цій фазі можливий перехід до застосування військової сили. П'ята фаза — міжнародний збройний конфлікт, який може розвинутися до високого рівня збройної боротьби із застосуванням сучасної зброї, можливим залученням спільників."/>
          <p:cNvPicPr>
            <a:picLocks noChangeAspect="1" noChangeArrowheads="1"/>
          </p:cNvPicPr>
          <p:nvPr/>
        </p:nvPicPr>
        <p:blipFill>
          <a:blip r:embed="rId2"/>
          <a:srcRect/>
          <a:stretch>
            <a:fillRect/>
          </a:stretch>
        </p:blipFill>
        <p:spPr bwMode="auto">
          <a:xfrm>
            <a:off x="539750" y="476250"/>
            <a:ext cx="7969250" cy="597693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a:srcRect/>
          <a:stretch>
            <a:fillRect/>
          </a:stretch>
        </p:blipFill>
        <p:spPr bwMode="auto">
          <a:xfrm>
            <a:off x="323850" y="188913"/>
            <a:ext cx="8543925" cy="6408737"/>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Універсальним джерелом конфліктів є несумісність претензій конфліктуючих сторін за умов обмеженості можливостей їх задоволень. Приводом для конфлікту може стати незначний випадок. Мета конфлікту полягає в досягненні власних інтересів за рахунок інтересів інших."/>
          <p:cNvPicPr>
            <a:picLocks noChangeAspect="1" noChangeArrowheads="1"/>
          </p:cNvPicPr>
          <p:nvPr/>
        </p:nvPicPr>
        <p:blipFill>
          <a:blip r:embed="rId2"/>
          <a:srcRect/>
          <a:stretch>
            <a:fillRect/>
          </a:stretch>
        </p:blipFill>
        <p:spPr bwMode="auto">
          <a:xfrm>
            <a:off x="395288" y="404813"/>
            <a:ext cx="8064500" cy="60483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ФУНКЦІЇ КОНФЛІКТУ ПОЗИТИВНІСоціально-діагностична. РегулюючаІнтегративнаІнноваційна. Комунікативна. Соціально-психологічна НЕГАТИВНІДестабілізуюча. Дезорганізуюча. Надлишково-витратна"/>
          <p:cNvPicPr>
            <a:picLocks noChangeAspect="1" noChangeArrowheads="1"/>
          </p:cNvPicPr>
          <p:nvPr/>
        </p:nvPicPr>
        <p:blipFill>
          <a:blip r:embed="rId2"/>
          <a:srcRect/>
          <a:stretch>
            <a:fillRect/>
          </a:stretch>
        </p:blipFill>
        <p:spPr bwMode="auto">
          <a:xfrm>
            <a:off x="468313" y="333375"/>
            <a:ext cx="8159750" cy="611981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a:srcRect/>
          <a:stretch>
            <a:fillRect/>
          </a:stretch>
        </p:blipFill>
        <p:spPr bwMode="auto">
          <a:xfrm>
            <a:off x="468313" y="404813"/>
            <a:ext cx="8159750" cy="61198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ПОЧАТОК КОНФЛІКТУ. Власне конфлікт починається з певних дій, які спрямовані проти іншої сторони. Дії такі: аналіз аргументів своїх і суперника, пошук союзників конфлікту, «розвідка боєм», тощо."/>
          <p:cNvPicPr>
            <a:picLocks noChangeAspect="1" noChangeArrowheads="1"/>
          </p:cNvPicPr>
          <p:nvPr/>
        </p:nvPicPr>
        <p:blipFill>
          <a:blip r:embed="rId2"/>
          <a:srcRect/>
          <a:stretch>
            <a:fillRect/>
          </a:stretch>
        </p:blipFill>
        <p:spPr bwMode="auto">
          <a:xfrm>
            <a:off x="250825" y="150813"/>
            <a:ext cx="8712200" cy="653415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КУЛЬМІНАЦІЯ КОНФЛІКТУ. Відбувається демонстрація своїх аргументів і критикуються аргументи супротивника. Використовується метод провокації, щоб виправдати свої дії в очах «громадської» думки, або для того, щоб підштовхнути супротивника до помилкових дій."/>
          <p:cNvPicPr>
            <a:picLocks noChangeAspect="1" noChangeArrowheads="1"/>
          </p:cNvPicPr>
          <p:nvPr/>
        </p:nvPicPr>
        <p:blipFill>
          <a:blip r:embed="rId2"/>
          <a:srcRect/>
          <a:stretch>
            <a:fillRect/>
          </a:stretch>
        </p:blipFill>
        <p:spPr bwMode="auto">
          <a:xfrm>
            <a:off x="492125" y="115888"/>
            <a:ext cx="8640763" cy="648176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Прямоугольник 1"/>
          <p:cNvSpPr>
            <a:spLocks noChangeArrowheads="1"/>
          </p:cNvSpPr>
          <p:nvPr/>
        </p:nvSpPr>
        <p:spPr bwMode="auto">
          <a:xfrm>
            <a:off x="296863" y="188913"/>
            <a:ext cx="8496300" cy="1322387"/>
          </a:xfrm>
          <a:prstGeom prst="rect">
            <a:avLst/>
          </a:prstGeom>
          <a:noFill/>
          <a:ln w="9525">
            <a:noFill/>
            <a:miter lim="800000"/>
            <a:headEnd/>
            <a:tailEnd/>
          </a:ln>
        </p:spPr>
        <p:txBody>
          <a:bodyPr>
            <a:spAutoFit/>
          </a:bodyPr>
          <a:lstStyle/>
          <a:p>
            <a:r>
              <a:rPr lang="uk-UA" sz="1600">
                <a:latin typeface="Trebuchet MS" pitchFamily="34" charset="0"/>
              </a:rPr>
              <a:t>Коли люди думають про конфлікт, вони найчастіше асоціюють його з агресією, погрозами, суперечками, ворожістю і т. п. В результаті існує думка, що конфлікт - явище завжди небажане, що його слід негайно вирішувати, як тільки він виникає. Але в багатьох ситуаціях конфлікт допомагає виявити різноманітність точок зору, дає додаткову інформацію, допомагає виявити більше число альтернатив або проблем.</a:t>
            </a:r>
          </a:p>
        </p:txBody>
      </p:sp>
      <p:pic>
        <p:nvPicPr>
          <p:cNvPr id="16386" name="Picture 2" descr="ЯКІ АСОЦІАЦІЇ ВИКЛИКАЄ СЛОВО «КОНФЛІКТ»?Непорозуміння. Стрес. Незадоволення. Гнів. Образа. Суперечка. Зіткнення. Ворожість."/>
          <p:cNvPicPr>
            <a:picLocks noChangeAspect="1" noChangeArrowheads="1"/>
          </p:cNvPicPr>
          <p:nvPr/>
        </p:nvPicPr>
        <p:blipFill>
          <a:blip r:embed="rId2"/>
          <a:srcRect/>
          <a:stretch>
            <a:fillRect/>
          </a:stretch>
        </p:blipFill>
        <p:spPr bwMode="auto">
          <a:xfrm>
            <a:off x="1238250" y="1511300"/>
            <a:ext cx="6667500" cy="500062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ВИРІШЕННЯ КОНФЛІКТУ. Має три вірогідні варіанти: поступки однієї із сторін, що закінчується підкоренням однієї зі сторін або її знищенням; компроміс як результат рівності конфліктуючих сил; учасники конфлікту самі стають жертвами третьої сторони, яка раніше не приймала участі в конфлікті."/>
          <p:cNvPicPr>
            <a:picLocks noChangeAspect="1" noChangeArrowheads="1"/>
          </p:cNvPicPr>
          <p:nvPr/>
        </p:nvPicPr>
        <p:blipFill>
          <a:blip r:embed="rId2"/>
          <a:srcRect/>
          <a:stretch>
            <a:fillRect/>
          </a:stretch>
        </p:blipFill>
        <p:spPr bwMode="auto">
          <a:xfrm>
            <a:off x="165100" y="188913"/>
            <a:ext cx="8543925" cy="6408737"/>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descr="V:\Оксана\Работа\Управління конфліктами\Безымянны1й.png"/>
          <p:cNvPicPr>
            <a:picLocks noChangeAspect="1" noChangeArrowheads="1"/>
          </p:cNvPicPr>
          <p:nvPr/>
        </p:nvPicPr>
        <p:blipFill>
          <a:blip r:embed="rId2"/>
          <a:srcRect/>
          <a:stretch>
            <a:fillRect/>
          </a:stretch>
        </p:blipFill>
        <p:spPr bwMode="auto">
          <a:xfrm>
            <a:off x="790575" y="900113"/>
            <a:ext cx="7562850" cy="5057775"/>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V:\Оксана\Работа\Управління конфліктами\Безымянный.png"/>
          <p:cNvPicPr>
            <a:picLocks noChangeAspect="1" noChangeArrowheads="1"/>
          </p:cNvPicPr>
          <p:nvPr/>
        </p:nvPicPr>
        <p:blipFill>
          <a:blip r:embed="rId2"/>
          <a:srcRect/>
          <a:stretch>
            <a:fillRect/>
          </a:stretch>
        </p:blipFill>
        <p:spPr bwMode="auto">
          <a:xfrm>
            <a:off x="182563" y="404813"/>
            <a:ext cx="8769350" cy="591502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85725" y="260350"/>
            <a:ext cx="8878888" cy="5986463"/>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179388" y="333375"/>
            <a:ext cx="8853487" cy="590708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a:srcRect/>
          <a:stretch>
            <a:fillRect/>
          </a:stretch>
        </p:blipFill>
        <p:spPr bwMode="auto">
          <a:xfrm>
            <a:off x="153988" y="115888"/>
            <a:ext cx="8666162" cy="6500812"/>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Схема ПОДОЛАННЯ КОНФЛІКТУ"/>
          <p:cNvPicPr>
            <a:picLocks noChangeAspect="1" noChangeArrowheads="1"/>
          </p:cNvPicPr>
          <p:nvPr/>
        </p:nvPicPr>
        <p:blipFill>
          <a:blip r:embed="rId2"/>
          <a:srcRect/>
          <a:stretch>
            <a:fillRect/>
          </a:stretch>
        </p:blipFill>
        <p:spPr bwMode="auto">
          <a:xfrm>
            <a:off x="611188" y="404813"/>
            <a:ext cx="7969250" cy="5976937"/>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107950" y="615950"/>
            <a:ext cx="8959850" cy="5761038"/>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То як Вирішити конфлікт?"/>
          <p:cNvPicPr>
            <a:picLocks noChangeAspect="1" noChangeArrowheads="1"/>
          </p:cNvPicPr>
          <p:nvPr/>
        </p:nvPicPr>
        <p:blipFill>
          <a:blip r:embed="rId2"/>
          <a:srcRect/>
          <a:stretch>
            <a:fillRect/>
          </a:stretch>
        </p:blipFill>
        <p:spPr bwMode="auto">
          <a:xfrm>
            <a:off x="727075" y="131763"/>
            <a:ext cx="7913688" cy="6481762"/>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ФОРМУЛА КОНФЛІКТУ: КС + І = ККС (конфліктна ситуація) - це протиріччя, що нагромадилися створюючи причину конфлікту; І (інцидент) - збіг обставин, що єприводом конфлікту; К - конфлікт. "/>
          <p:cNvPicPr>
            <a:picLocks noChangeAspect="1" noChangeArrowheads="1"/>
          </p:cNvPicPr>
          <p:nvPr/>
        </p:nvPicPr>
        <p:blipFill>
          <a:blip r:embed="rId2"/>
          <a:srcRect/>
          <a:stretch>
            <a:fillRect/>
          </a:stretch>
        </p:blipFill>
        <p:spPr bwMode="auto">
          <a:xfrm>
            <a:off x="323850" y="260350"/>
            <a:ext cx="8496300" cy="637222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V:\Оксана\Работа\Управління конфліктами\Безымянны0й.png"/>
          <p:cNvPicPr>
            <a:picLocks noChangeAspect="1" noChangeArrowheads="1"/>
          </p:cNvPicPr>
          <p:nvPr/>
        </p:nvPicPr>
        <p:blipFill>
          <a:blip r:embed="rId2"/>
          <a:srcRect/>
          <a:stretch>
            <a:fillRect/>
          </a:stretch>
        </p:blipFill>
        <p:spPr bwMode="auto">
          <a:xfrm>
            <a:off x="762000" y="571500"/>
            <a:ext cx="7620000" cy="5715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Прямоугольник 1"/>
          <p:cNvSpPr>
            <a:spLocks noChangeArrowheads="1"/>
          </p:cNvSpPr>
          <p:nvPr/>
        </p:nvSpPr>
        <p:spPr bwMode="auto">
          <a:xfrm>
            <a:off x="179388" y="1797050"/>
            <a:ext cx="8280400" cy="4248150"/>
          </a:xfrm>
          <a:prstGeom prst="rect">
            <a:avLst/>
          </a:prstGeom>
          <a:noFill/>
          <a:ln w="9525">
            <a:noFill/>
            <a:miter lim="800000"/>
            <a:headEnd/>
            <a:tailEnd/>
          </a:ln>
        </p:spPr>
        <p:txBody>
          <a:bodyPr>
            <a:spAutoFit/>
          </a:bodyPr>
          <a:lstStyle/>
          <a:p>
            <a:r>
              <a:rPr lang="uk-UA">
                <a:solidFill>
                  <a:srgbClr val="FF0000"/>
                </a:solidFill>
                <a:latin typeface="Trebuchet MS" pitchFamily="34" charset="0"/>
              </a:rPr>
              <a:t>ВИСНОВКИ: </a:t>
            </a:r>
          </a:p>
          <a:p>
            <a:r>
              <a:rPr lang="uk-UA">
                <a:latin typeface="Trebuchet MS" pitchFamily="34" charset="0"/>
              </a:rPr>
              <a:t>Конфлікт, як і хворобу, легше попередити ніж лікувати. Потрібно намагатися робити упор на позитивні думки і оцінки, пам'ятаючи, що всі люди більш прихильно приймають позитивну інформацію, а не негативну, яка часто призводить до конфліктних ситуацій. Істотно знижує ймовірність виникнення конфліктної ситуації поважна манера розмови. «Додавання» чемності не знижує визначеності прохання, але багато в чому перешкоджає появі в співрозмовників внутрішнього опору, сприяє зняттю негативних емоцій. Хорошим засобом попередження конфлікту служить уміння слухати співрозмовника. Від того, наскільки співрозмовнику надана можливість висловитися, багато в чому залежать його довірливість. Ні в якому разі не допускати при діловому спілкуванні виникнення суперечок, так як під час суперечки людині рідко вдається зберегти самовладання і гідність. Сперечаючись, ми починаємо гарячкувати і, самі того не помічаючи, робимо образливі зауваження та допускаємо прикру грубість.</a:t>
            </a:r>
          </a:p>
        </p:txBody>
      </p:sp>
      <p:pic>
        <p:nvPicPr>
          <p:cNvPr id="78850" name="Picture 2"/>
          <p:cNvPicPr>
            <a:picLocks noChangeAspect="1" noChangeArrowheads="1"/>
          </p:cNvPicPr>
          <p:nvPr/>
        </p:nvPicPr>
        <p:blipFill>
          <a:blip r:embed="rId2"/>
          <a:srcRect/>
          <a:stretch>
            <a:fillRect/>
          </a:stretch>
        </p:blipFill>
        <p:spPr bwMode="auto">
          <a:xfrm>
            <a:off x="5219700" y="219075"/>
            <a:ext cx="3028950" cy="1514475"/>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ВИСНОВКИКонфлікт є процесом. Йому властиві мінливість та динаміка. Цим він подібний до життя. Конфлікти супроводжують всі соціальні процеси, набуваючи різних форм – від смертельних загроз до інноваційних факторів. Вміти уникати конфліктів – корисна навичка, але зуміти жити із ними – ще корисніше. "/>
          <p:cNvPicPr>
            <a:picLocks noChangeAspect="1" noChangeArrowheads="1"/>
          </p:cNvPicPr>
          <p:nvPr/>
        </p:nvPicPr>
        <p:blipFill>
          <a:blip r:embed="rId2"/>
          <a:srcRect/>
          <a:stretch>
            <a:fillRect/>
          </a:stretch>
        </p:blipFill>
        <p:spPr bwMode="auto">
          <a:xfrm>
            <a:off x="827088" y="476250"/>
            <a:ext cx="7748587" cy="5811838"/>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А ТЕПЕР – ПОТРЕНУЙТЕСЬ У ДІАГНОСТИЦІ КОНФЛІКТІВВизначте типи учасників конфлікту."/>
          <p:cNvPicPr>
            <a:picLocks noChangeAspect="1" noChangeArrowheads="1"/>
          </p:cNvPicPr>
          <p:nvPr/>
        </p:nvPicPr>
        <p:blipFill>
          <a:blip r:embed="rId2"/>
          <a:srcRect/>
          <a:stretch>
            <a:fillRect/>
          </a:stretch>
        </p:blipFill>
        <p:spPr bwMode="auto">
          <a:xfrm>
            <a:off x="684213" y="404813"/>
            <a:ext cx="7967662" cy="5976937"/>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Визначте, на яких репліках ще можна запобігти конфлікту."/>
          <p:cNvPicPr>
            <a:picLocks noChangeAspect="1" noChangeArrowheads="1"/>
          </p:cNvPicPr>
          <p:nvPr/>
        </p:nvPicPr>
        <p:blipFill>
          <a:blip r:embed="rId2"/>
          <a:srcRect/>
          <a:stretch>
            <a:fillRect/>
          </a:stretch>
        </p:blipFill>
        <p:spPr bwMode="auto">
          <a:xfrm>
            <a:off x="569913" y="260350"/>
            <a:ext cx="7991475" cy="5992813"/>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Визначте стратегії поведінки сторін в конфлікті."/>
          <p:cNvPicPr>
            <a:picLocks noChangeAspect="1" noChangeArrowheads="1"/>
          </p:cNvPicPr>
          <p:nvPr/>
        </p:nvPicPr>
        <p:blipFill>
          <a:blip r:embed="rId2"/>
          <a:srcRect/>
          <a:stretch>
            <a:fillRect/>
          </a:stretch>
        </p:blipFill>
        <p:spPr bwMode="auto">
          <a:xfrm>
            <a:off x="395288" y="307975"/>
            <a:ext cx="8316912" cy="623728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В СУЧАСНІЙ КОНФЛІКТОЛОГІЇ ВЕЛИКУ УВАГУ ПРИДІЛЯЮТЬ ПОНЯТТЮ "/>
          <p:cNvPicPr>
            <a:picLocks noChangeAspect="1" noChangeArrowheads="1"/>
          </p:cNvPicPr>
          <p:nvPr/>
        </p:nvPicPr>
        <p:blipFill>
          <a:blip r:embed="rId2"/>
          <a:srcRect/>
          <a:stretch>
            <a:fillRect/>
          </a:stretch>
        </p:blipFill>
        <p:spPr bwMode="auto">
          <a:xfrm>
            <a:off x="539750" y="404813"/>
            <a:ext cx="8183563" cy="6137275"/>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Дякую за увагу! Ви просто молодці!"/>
          <p:cNvPicPr>
            <a:picLocks noChangeAspect="1" noChangeArrowheads="1"/>
          </p:cNvPicPr>
          <p:nvPr/>
        </p:nvPicPr>
        <p:blipFill>
          <a:blip r:embed="rId2"/>
          <a:srcRect/>
          <a:stretch>
            <a:fillRect/>
          </a:stretch>
        </p:blipFill>
        <p:spPr bwMode="auto">
          <a:xfrm>
            <a:off x="317500" y="188913"/>
            <a:ext cx="8543925" cy="640873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Учасники конфлікту діляться на три типи: Первинні групи – безпосередні учасники конфлікту, які знаходяться в стані взаємодії з приводу досягнення об'єктивно чи суб'єктивно несумісних цілей. Вторинні групи, які намагаються бути невмішаними безпосередньо в конфлікт, але вносять свій вклад в розпалювання конфлікту. Треті сили, зацікавлені у вирішенні конфлікту."/>
          <p:cNvPicPr>
            <a:picLocks noChangeAspect="1" noChangeArrowheads="1"/>
          </p:cNvPicPr>
          <p:nvPr/>
        </p:nvPicPr>
        <p:blipFill>
          <a:blip r:embed="rId2"/>
          <a:srcRect/>
          <a:stretch>
            <a:fillRect/>
          </a:stretch>
        </p:blipFill>
        <p:spPr bwMode="auto">
          <a:xfrm>
            <a:off x="250825" y="333375"/>
            <a:ext cx="8497888" cy="63722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Виникнення конфліктної ситуації, її гострота, схильність до розвитку чи, навпаки, до згасання, залежить від особистих якостей людей, які беруть участь у ситуації. "/>
          <p:cNvPicPr>
            <a:picLocks noChangeAspect="1" noChangeArrowheads="1"/>
          </p:cNvPicPr>
          <p:nvPr/>
        </p:nvPicPr>
        <p:blipFill>
          <a:blip r:embed="rId2"/>
          <a:srcRect/>
          <a:stretch>
            <a:fillRect/>
          </a:stretch>
        </p:blipFill>
        <p:spPr bwMode="auto">
          <a:xfrm>
            <a:off x="250825" y="188913"/>
            <a:ext cx="8355013" cy="6265862"/>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Воздушный пото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154</TotalTime>
  <Words>1407</Words>
  <Application>Microsoft Office PowerPoint</Application>
  <PresentationFormat>Экран (4:3)</PresentationFormat>
  <Paragraphs>129</Paragraphs>
  <Slides>70</Slides>
  <Notes>0</Notes>
  <HiddenSlides>0</HiddenSlides>
  <MMClips>0</MMClips>
  <ScaleCrop>false</ScaleCrop>
  <HeadingPairs>
    <vt:vector size="6" baseType="variant">
      <vt:variant>
        <vt:lpstr>Использованные шрифты</vt:lpstr>
      </vt:variant>
      <vt:variant>
        <vt:i4>4</vt:i4>
      </vt:variant>
      <vt:variant>
        <vt:lpstr>Шаблон оформления</vt:lpstr>
      </vt:variant>
      <vt:variant>
        <vt:i4>4</vt:i4>
      </vt:variant>
      <vt:variant>
        <vt:lpstr>Заголовки слайдов</vt:lpstr>
      </vt:variant>
      <vt:variant>
        <vt:i4>70</vt:i4>
      </vt:variant>
    </vt:vector>
  </HeadingPairs>
  <TitlesOfParts>
    <vt:vector size="78" baseType="lpstr">
      <vt:lpstr>Trebuchet MS</vt:lpstr>
      <vt:lpstr>Arial</vt:lpstr>
      <vt:lpstr>Georgia</vt:lpstr>
      <vt:lpstr>Calibri</vt:lpstr>
      <vt:lpstr>Воздушный поток</vt:lpstr>
      <vt:lpstr>Воздушный поток</vt:lpstr>
      <vt:lpstr>Воздушный поток</vt: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24</cp:revision>
  <dcterms:created xsi:type="dcterms:W3CDTF">2022-02-16T15:00:39Z</dcterms:created>
  <dcterms:modified xsi:type="dcterms:W3CDTF">2022-11-02T12:47:04Z</dcterms:modified>
</cp:coreProperties>
</file>