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71" r:id="rId19"/>
    <p:sldId id="281" r:id="rId20"/>
    <p:sldId id="277" r:id="rId21"/>
    <p:sldId id="282" r:id="rId22"/>
    <p:sldId id="283" r:id="rId23"/>
    <p:sldId id="278" r:id="rId24"/>
    <p:sldId id="284" r:id="rId25"/>
    <p:sldId id="285" r:id="rId26"/>
    <p:sldId id="287" r:id="rId27"/>
    <p:sldId id="288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01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BD8E5-3688-C183-3CDD-F416983B2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випадкової величини.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Приклади.</a:t>
            </a:r>
            <a:r>
              <a:rPr lang="uk-UA" sz="18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uk-UA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br>
              <a:rPr lang="ru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5768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554FE8-2E2B-CEF5-4178-59C4F18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9" y="1089588"/>
            <a:ext cx="7772400" cy="4854900"/>
          </a:xfrm>
          <a:prstGeom prst="rect">
            <a:avLst/>
          </a:prstGeom>
        </p:spPr>
      </p:pic>
      <p:pic>
        <p:nvPicPr>
          <p:cNvPr id="4098" name="Picture 2" descr="Людина думає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15888111-9330-180D-5621-AC3FAA41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05" y="902826"/>
            <a:ext cx="3862086" cy="52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7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E1A7EE-63B9-29C7-BEAB-54911B05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66" y="659917"/>
            <a:ext cx="9090309" cy="55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6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75B08-16B7-0EBE-BE2C-3B776F6C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41" y="550750"/>
            <a:ext cx="9727317" cy="60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3A9EF-F239-2A0C-B00A-DCAD319B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22" y="866173"/>
            <a:ext cx="7772400" cy="14825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BD8684-41EA-91B3-7CD3-6372A852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6" y="3429000"/>
            <a:ext cx="6206522" cy="2135043"/>
          </a:xfrm>
          <a:prstGeom prst="rect">
            <a:avLst/>
          </a:prstGeom>
        </p:spPr>
      </p:pic>
      <p:pic>
        <p:nvPicPr>
          <p:cNvPr id="5122" name="Picture 2" descr="Картинки людини, що думає">
            <a:extLst>
              <a:ext uri="{FF2B5EF4-FFF2-40B4-BE49-F238E27FC236}">
                <a16:creationId xmlns:a16="http://schemas.microsoft.com/office/drawing/2014/main" id="{54F51EAD-93E5-A3AE-14E2-A4DDED85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25" y="3692153"/>
            <a:ext cx="5629475" cy="31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3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7B8AF7-6B38-0254-3F02-5A4BE9F00A8A}"/>
              </a:ext>
            </a:extLst>
          </p:cNvPr>
          <p:cNvSpPr txBox="1"/>
          <p:nvPr/>
        </p:nvSpPr>
        <p:spPr>
          <a:xfrm>
            <a:off x="1306974" y="421275"/>
            <a:ext cx="9578051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74090" lvl="1" algn="ctr">
              <a:lnSpc>
                <a:spcPct val="130000"/>
              </a:lnSpc>
              <a:spcBef>
                <a:spcPts val="1915"/>
              </a:spcBef>
              <a:spcAft>
                <a:spcPts val="0"/>
              </a:spcAft>
              <a:buSzPts val="1400"/>
              <a:tabLst>
                <a:tab pos="165354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Закони розподілу дискретних випадкових</a:t>
            </a:r>
            <a:r>
              <a:rPr lang="uk-UA" sz="20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r>
              <a:rPr lang="uk-UA" sz="2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 числові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C8CAA-A6CA-1C2A-592E-F95AB9B418EE}"/>
              </a:ext>
            </a:extLst>
          </p:cNvPr>
          <p:cNvSpPr txBox="1"/>
          <p:nvPr/>
        </p:nvSpPr>
        <p:spPr>
          <a:xfrm>
            <a:off x="1024359" y="1406853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>
              <a:buSzPts val="1400"/>
              <a:tabLst>
                <a:tab pos="2886710" algn="l"/>
              </a:tabLst>
            </a:pP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Біномний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endParaRPr lang="ru-UA" sz="2000" b="1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827F4-CD56-D01D-455E-F9B41BD2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49" y="1806963"/>
            <a:ext cx="7772400" cy="5046192"/>
          </a:xfrm>
          <a:prstGeom prst="rect">
            <a:avLst/>
          </a:prstGeom>
        </p:spPr>
      </p:pic>
      <p:pic>
        <p:nvPicPr>
          <p:cNvPr id="1026" name="Picture 2" descr="Функція ймовірностей біноміального розподілу">
            <a:extLst>
              <a:ext uri="{FF2B5EF4-FFF2-40B4-BE49-F238E27FC236}">
                <a16:creationId xmlns:a16="http://schemas.microsoft.com/office/drawing/2014/main" id="{9C252E01-5517-936B-B3FE-ECEAC666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61" y="2667486"/>
            <a:ext cx="3735890" cy="24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8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F2347-94BD-F3D8-E7EA-87F029CA51B7}"/>
              </a:ext>
            </a:extLst>
          </p:cNvPr>
          <p:cNvSpPr txBox="1"/>
          <p:nvPr/>
        </p:nvSpPr>
        <p:spPr>
          <a:xfrm>
            <a:off x="549796" y="415972"/>
            <a:ext cx="11105909" cy="223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енергетичній системі, що складається з чотирьох однотипних генераторів, необхідно визначити ймовірність одночасного виходу з ладу декількох генераторів.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Розв’язок.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Імовірність аварійного виходу з ладу кожного генератора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=0,02, імовірність робочого стану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=0,98. Випадковою величиною будемо визначати кількість агрегатів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вийшли з ладу. Ця величина є дискретною й може приймати такі значення: 0, 1, 2, 3, 4.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допомогою формули біномного розподілу можна знайти ймовірність виходу з ладу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генераторів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2A8949-3118-F6C1-A8B8-B3317A9B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90" y="2986831"/>
            <a:ext cx="4289019" cy="682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D68D4-DAFD-2FD4-BEFE-998163E0279A}"/>
              </a:ext>
            </a:extLst>
          </p:cNvPr>
          <p:cNvSpPr txBox="1"/>
          <p:nvPr/>
        </p:nvSpPr>
        <p:spPr>
          <a:xfrm>
            <a:off x="901561" y="4070136"/>
            <a:ext cx="1045320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Виконавши розрахунки за цією формулою, одержимо таблицю розподілу ймовірностей випадкової величини – кількості аварійних генераторів.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1B9C38-0439-677A-FB59-8EE945012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67" y="5083298"/>
            <a:ext cx="7317666" cy="12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7070A-DBF6-4FAA-DA94-40EFCDE30C4F}"/>
              </a:ext>
            </a:extLst>
          </p:cNvPr>
          <p:cNvSpPr txBox="1"/>
          <p:nvPr/>
        </p:nvSpPr>
        <p:spPr>
          <a:xfrm>
            <a:off x="507206" y="404331"/>
            <a:ext cx="11151394" cy="1950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1615" lvl="0">
              <a:lnSpc>
                <a:spcPct val="130000"/>
              </a:lnSpc>
              <a:spcBef>
                <a:spcPts val="445"/>
              </a:spcBef>
              <a:spcAft>
                <a:spcPts val="0"/>
              </a:spcAft>
              <a:buSzPts val="1400"/>
              <a:tabLst>
                <a:tab pos="824230" algn="l"/>
                <a:tab pos="3108960" algn="l"/>
                <a:tab pos="3372485" algn="l"/>
              </a:tabLst>
            </a:pP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Нехай</a:t>
            </a:r>
            <a:r>
              <a:rPr lang="uk-UA" sz="2000" spc="3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випадкова</a:t>
            </a:r>
            <a:r>
              <a:rPr lang="uk-UA" sz="20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	</a:t>
            </a:r>
            <a:r>
              <a:rPr lang="uk-UA" sz="2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	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хлопчиків</a:t>
            </a:r>
            <a:r>
              <a:rPr lang="uk-UA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сім’ї</a:t>
            </a:r>
            <a:r>
              <a:rPr lang="uk-UA" sz="2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трьома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дітьми.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Записати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i="1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обчислити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числові характеристики 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(</a:t>
            </a:r>
            <a:r>
              <a:rPr lang="uk-UA" sz="2000" spc="-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=</a:t>
            </a:r>
            <a:r>
              <a:rPr lang="uk-UA" sz="2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sz="20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=</a:t>
            </a:r>
            <a:r>
              <a:rPr lang="uk-UA" sz="2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)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 indent="457200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</a:pPr>
            <a:b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Розв’язання.</a:t>
            </a:r>
            <a:r>
              <a:rPr lang="uk-UA" sz="2000" b="1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Очевидно,</a:t>
            </a:r>
            <a:r>
              <a:rPr lang="uk-UA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i="1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 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800" b="1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ймовірності</a:t>
            </a:r>
            <a:r>
              <a:rPr lang="ru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обчислюються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Бернуллі: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B1ABC-6DCE-6A8D-1791-D580CC94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43" y="2158503"/>
            <a:ext cx="6819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76206-6C34-41F7-D140-7BF678F7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7888"/>
            <a:ext cx="7772400" cy="33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2E4D2F-EC9B-737F-1B72-38DECC03B6B2}"/>
              </a:ext>
            </a:extLst>
          </p:cNvPr>
          <p:cNvSpPr txBox="1"/>
          <p:nvPr/>
        </p:nvSpPr>
        <p:spPr>
          <a:xfrm>
            <a:off x="1788288" y="307258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>
              <a:spcBef>
                <a:spcPts val="445"/>
              </a:spcBef>
              <a:spcAft>
                <a:spcPts val="0"/>
              </a:spcAft>
              <a:buSzPts val="1400"/>
              <a:tabLst>
                <a:tab pos="2898775" algn="l"/>
              </a:tabLst>
            </a:pP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Пуассона</a:t>
            </a:r>
            <a:endParaRPr lang="ru-UA" sz="2000" b="1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FBB437-11C6-C8DD-D434-2E4AB98A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3" y="1159782"/>
            <a:ext cx="7772400" cy="822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FD1377-6D30-B601-0679-3FEF51E5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33" y="2585878"/>
            <a:ext cx="7893934" cy="3097238"/>
          </a:xfrm>
          <a:prstGeom prst="rect">
            <a:avLst/>
          </a:prstGeom>
        </p:spPr>
      </p:pic>
      <p:pic>
        <p:nvPicPr>
          <p:cNvPr id="3078" name="Picture 6" descr="Plot of the Poisson PMF">
            <a:extLst>
              <a:ext uri="{FF2B5EF4-FFF2-40B4-BE49-F238E27FC236}">
                <a16:creationId xmlns:a16="http://schemas.microsoft.com/office/drawing/2014/main" id="{CE47FAA3-53FD-92E1-E340-AA511E01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67" y="1816904"/>
            <a:ext cx="3810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2EBF4-EB0E-10C7-DCA6-10B818CDC86D}"/>
              </a:ext>
            </a:extLst>
          </p:cNvPr>
          <p:cNvSpPr txBox="1"/>
          <p:nvPr/>
        </p:nvSpPr>
        <p:spPr>
          <a:xfrm>
            <a:off x="621506" y="571973"/>
            <a:ext cx="11108532" cy="165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7330" lvl="0" algn="just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400"/>
              <a:tabLst>
                <a:tab pos="790575" algn="l"/>
              </a:tabLst>
            </a:pP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проведенні</a:t>
            </a:r>
            <a:r>
              <a:rPr lang="uk-UA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хімічного</a:t>
            </a:r>
            <a:r>
              <a:rPr lang="uk-UA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сталі</a:t>
            </a:r>
            <a:r>
              <a:rPr lang="uk-UA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</a:t>
            </a:r>
            <a:r>
              <a:rPr lang="uk-UA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взятій</a:t>
            </a:r>
            <a:r>
              <a:rPr lang="uk-UA" sz="20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пробі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відсоток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вуглецю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перевищуватиме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допустимий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=</a:t>
            </a:r>
            <a:r>
              <a:rPr lang="uk-UA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Обчислити, користуючись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Пуассона, скільки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середньому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дослідити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зразків, щоб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ймовірністю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=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</a:t>
            </a:r>
            <a:r>
              <a:rPr lang="ru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спостерігався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хоча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56293-3F50-E2C1-240E-9D1EC7FE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2487612"/>
            <a:ext cx="7200900" cy="927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99C8A8-62A6-246C-D7D3-A3F3890F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13" y="3601017"/>
            <a:ext cx="7772400" cy="26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4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5EA904-5049-A36F-5AA5-88F50676D70D}"/>
              </a:ext>
            </a:extLst>
          </p:cNvPr>
          <p:cNvSpPr txBox="1"/>
          <p:nvPr/>
        </p:nvSpPr>
        <p:spPr>
          <a:xfrm>
            <a:off x="387751" y="501046"/>
            <a:ext cx="10874415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24790" indent="45720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Випадковою величиною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функція, що задана на множині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наперед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невідомого,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проте завжди можна оцінити ймовірність попадання цього значення у наперед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проміжок.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F0DA-6AC7-A65B-9886-B53FC363B48F}"/>
              </a:ext>
            </a:extLst>
          </p:cNvPr>
          <p:cNvSpPr txBox="1"/>
          <p:nvPr/>
        </p:nvSpPr>
        <p:spPr>
          <a:xfrm>
            <a:off x="133109" y="1871258"/>
            <a:ext cx="6290840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455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випадкових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величин: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spcBef>
                <a:spcPts val="48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випадінь</a:t>
            </a:r>
            <a:r>
              <a:rPr lang="uk-UA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герба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киданнях</a:t>
            </a:r>
            <a:r>
              <a:rPr lang="uk-UA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spcBef>
                <a:spcPts val="6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пострілів</a:t>
            </a:r>
            <a:r>
              <a:rPr lang="uk-UA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uk-UA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uk-UA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 ціль</a:t>
            </a:r>
            <a:r>
              <a:rPr lang="uk-UA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uk-UA" b="1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uk-UA" b="1" i="1" spc="-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spcBef>
                <a:spcPts val="6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uk-UA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безвідмовної</a:t>
            </a:r>
            <a:r>
              <a:rPr lang="uk-UA" spc="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pc="6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будь-якого</a:t>
            </a:r>
            <a:r>
              <a:rPr lang="uk-UA" spc="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пристрою</a:t>
            </a:r>
            <a:r>
              <a:rPr lang="uk-UA" spc="6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6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деякому</a:t>
            </a:r>
            <a:r>
              <a:rPr lang="uk-UA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інтервалі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="1" spc="-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-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Bef>
                <a:spcPts val="45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відстань,</a:t>
            </a:r>
            <a:r>
              <a:rPr lang="uk-UA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pc="5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пролетить</a:t>
            </a:r>
            <a:r>
              <a:rPr lang="uk-UA" spc="5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снаряд</a:t>
            </a:r>
            <a:r>
              <a:rPr lang="uk-UA" spc="5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5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spc="5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uk-UA" spc="5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інтервалі</a:t>
            </a:r>
            <a:r>
              <a:rPr lang="ru-UA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b="1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b="1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213C7-4BE4-EEC9-1A26-6ED2B53F5DE7}"/>
              </a:ext>
            </a:extLst>
          </p:cNvPr>
          <p:cNvSpPr txBox="1"/>
          <p:nvPr/>
        </p:nvSpPr>
        <p:spPr>
          <a:xfrm>
            <a:off x="467810" y="5446033"/>
            <a:ext cx="11256380" cy="77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23520" indent="457200" algn="just">
              <a:lnSpc>
                <a:spcPct val="130000"/>
              </a:lnSpc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Дискретною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випадковою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величиною</a:t>
            </a:r>
            <a:r>
              <a:rPr lang="uk-UA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занумеровати.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дискретної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випадкової величини скінчена або нескінчена.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8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93E18-00C5-BD47-7CF1-A2774D8063B7}"/>
              </a:ext>
            </a:extLst>
          </p:cNvPr>
          <p:cNvSpPr txBox="1"/>
          <p:nvPr/>
        </p:nvSpPr>
        <p:spPr>
          <a:xfrm>
            <a:off x="1429473" y="492452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>
              <a:spcBef>
                <a:spcPts val="445"/>
              </a:spcBef>
              <a:spcAft>
                <a:spcPts val="0"/>
              </a:spcAft>
              <a:buSzPts val="1400"/>
              <a:tabLst>
                <a:tab pos="2272665" algn="l"/>
              </a:tabLst>
            </a:pP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Рівномірний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дискретний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endParaRPr lang="ru-UA" sz="2000" b="1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80C2A-5AEE-FC57-985B-B5FDFE0F0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46" y="1428348"/>
            <a:ext cx="7772400" cy="3207344"/>
          </a:xfrm>
          <a:prstGeom prst="rect">
            <a:avLst/>
          </a:prstGeom>
        </p:spPr>
      </p:pic>
      <p:pic>
        <p:nvPicPr>
          <p:cNvPr id="4102" name="Picture 6" descr="Дискретний рівномірний розподіл — Вікіпедія">
            <a:extLst>
              <a:ext uri="{FF2B5EF4-FFF2-40B4-BE49-F238E27FC236}">
                <a16:creationId xmlns:a16="http://schemas.microsoft.com/office/drawing/2014/main" id="{98037C26-A1B2-5B13-E192-96E7201D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429000"/>
            <a:ext cx="4127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0F23E1-3477-4B2F-001C-2C85BA369A0C}"/>
              </a:ext>
            </a:extLst>
          </p:cNvPr>
          <p:cNvSpPr txBox="1"/>
          <p:nvPr/>
        </p:nvSpPr>
        <p:spPr>
          <a:xfrm>
            <a:off x="484584" y="383352"/>
            <a:ext cx="11222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прибиральниці є зв’язка з чотирьох ключів, серед яких лише один відчиняє двері офісу. У темряві вона намагається потратити до офісу. Скласти закон розподілу числа спроб при відчиненні дверей, якщо прибиральниця: а) відкладає випробуваний ключ; б) повертає його у зв’язку. Знайти математичне сподівання, дисперсію та середнє квадратичне відхилення 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38041-0DF6-F075-2B68-784CA465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31" y="1955800"/>
            <a:ext cx="9952938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EFA0E-40AE-40C2-642D-B205B4C6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00137"/>
            <a:ext cx="7772400" cy="43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92986-66BB-A05D-77D1-2F812EC9A908}"/>
              </a:ext>
            </a:extLst>
          </p:cNvPr>
          <p:cNvSpPr txBox="1"/>
          <p:nvPr/>
        </p:nvSpPr>
        <p:spPr>
          <a:xfrm>
            <a:off x="4531488" y="473216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Геометричний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CCCE6-0D92-6080-EECF-12E6CE68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11" y="1063398"/>
            <a:ext cx="9488535" cy="31942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011C1-43C9-444E-24F7-5466E5543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7" y="4167975"/>
            <a:ext cx="9691286" cy="22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18438-F6BC-B97C-A3D0-EF05A17D0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73" y="-7937"/>
            <a:ext cx="10031910" cy="4371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7B60B2-814E-FCB3-34ED-113B4FEB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5649"/>
            <a:ext cx="9211157" cy="1849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9D8759-E8CE-3FF4-FA63-A7C2B1675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1763713"/>
            <a:ext cx="3400424" cy="29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78BA8-BBB4-BB94-0E66-2FD6CBB4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83" y="1164374"/>
            <a:ext cx="9411943" cy="4529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B3728-2659-10DB-F213-9ABB7C1A3910}"/>
              </a:ext>
            </a:extLst>
          </p:cNvPr>
          <p:cNvSpPr txBox="1"/>
          <p:nvPr/>
        </p:nvSpPr>
        <p:spPr>
          <a:xfrm>
            <a:off x="3988594" y="699974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Гіпер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еометричний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378041-7D4E-B591-DF74-17493EDAF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54" y="5472226"/>
            <a:ext cx="3505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29176A-B9AB-0396-8E02-21008B25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285750"/>
            <a:ext cx="7353300" cy="6286500"/>
          </a:xfrm>
          <a:prstGeom prst="rect">
            <a:avLst/>
          </a:prstGeom>
        </p:spPr>
      </p:pic>
      <p:pic>
        <p:nvPicPr>
          <p:cNvPr id="1026" name="Picture 2" descr="Карти гральні Дама 36 шт">
            <a:extLst>
              <a:ext uri="{FF2B5EF4-FFF2-40B4-BE49-F238E27FC236}">
                <a16:creationId xmlns:a16="http://schemas.microsoft.com/office/drawing/2014/main" id="{74CD8034-94AB-7D8C-7E49-D8E87A8B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1628776"/>
            <a:ext cx="3228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42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1A4B7A-41F8-8D58-71AF-E4872257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438150"/>
            <a:ext cx="7594600" cy="5981700"/>
          </a:xfrm>
          <a:prstGeom prst="rect">
            <a:avLst/>
          </a:prstGeom>
        </p:spPr>
      </p:pic>
      <p:pic>
        <p:nvPicPr>
          <p:cNvPr id="2050" name="Picture 2" descr="Лампочка на белом фоне | Премиум векторы">
            <a:extLst>
              <a:ext uri="{FF2B5EF4-FFF2-40B4-BE49-F238E27FC236}">
                <a16:creationId xmlns:a16="http://schemas.microsoft.com/office/drawing/2014/main" id="{7C7BD38C-DBA8-43F5-6457-D30A6B73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2" y="1509712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6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06194-A471-9B3E-F135-4CFAE3FD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38" y="754688"/>
            <a:ext cx="7772400" cy="5348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D1FCF9-D03A-CA48-61C9-FB2D51DCDBAF}"/>
              </a:ext>
            </a:extLst>
          </p:cNvPr>
          <p:cNvSpPr txBox="1"/>
          <p:nvPr/>
        </p:nvSpPr>
        <p:spPr>
          <a:xfrm>
            <a:off x="3779044" y="454591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Числові характеристики законів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954B29-9D68-C131-9FDE-49D08493C1AB}"/>
              </a:ext>
            </a:extLst>
          </p:cNvPr>
          <p:cNvSpPr txBox="1"/>
          <p:nvPr/>
        </p:nvSpPr>
        <p:spPr>
          <a:xfrm>
            <a:off x="1406323" y="238206"/>
            <a:ext cx="79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buSzPts val="1400"/>
              <a:tabLst>
                <a:tab pos="152527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Закони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дискретних</a:t>
            </a:r>
            <a:r>
              <a:rPr lang="uk-UA" sz="2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1DD60-27C7-CFE6-88BC-A962A34AC114}"/>
              </a:ext>
            </a:extLst>
          </p:cNvPr>
          <p:cNvSpPr txBox="1"/>
          <p:nvPr/>
        </p:nvSpPr>
        <p:spPr>
          <a:xfrm>
            <a:off x="490959" y="956630"/>
            <a:ext cx="11210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співвідношення, що визначає залежність між значеннями випадкової величини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ймовірностями, з якими ці значення набуваються. </a:t>
            </a:r>
            <a:endParaRPr lang="ru-U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3F44A-7A63-86DD-BF27-44EF45885799}"/>
              </a:ext>
            </a:extLst>
          </p:cNvPr>
          <p:cNvSpPr txBox="1"/>
          <p:nvPr/>
        </p:nvSpPr>
        <p:spPr>
          <a:xfrm>
            <a:off x="490959" y="2078510"/>
            <a:ext cx="10527175" cy="214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22250" indent="457200" algn="ctr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</a:t>
            </a:r>
            <a:r>
              <a:rPr lang="uk-UA" sz="2000" b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b="1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uk-UA" sz="2000" b="1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b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34620" marR="222250" indent="45720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рядку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записуються можливі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,...,</a:t>
            </a:r>
            <a:r>
              <a:rPr lang="uk-UA" sz="2000" b="1" i="1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xn</a:t>
            </a:r>
            <a:r>
              <a:rPr lang="uk-UA" sz="20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рядку</a:t>
            </a:r>
            <a:r>
              <a:rPr lang="uk-UA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,...,</a:t>
            </a:r>
            <a:r>
              <a:rPr lang="uk-UA" sz="20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</a:t>
            </a:r>
            <a:r>
              <a:rPr lang="uk-UA" sz="20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uk-UA" sz="2000" b="1" i="1" spc="-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Зазначимо,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теореми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додавання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попарно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несумісних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випливає,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530">
              <a:spcBef>
                <a:spcPts val="190"/>
              </a:spcBef>
              <a:spcAft>
                <a:spcPts val="0"/>
              </a:spcAft>
            </a:pPr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E3EBB7-4B93-4A54-19B3-4A7FAF22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07" y="3270848"/>
            <a:ext cx="1061736" cy="707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CCA3C-8B62-E22B-C485-DC69185B6AC7}"/>
              </a:ext>
            </a:extLst>
          </p:cNvPr>
          <p:cNvSpPr txBox="1"/>
          <p:nvPr/>
        </p:nvSpPr>
        <p:spPr>
          <a:xfrm>
            <a:off x="149505" y="4334033"/>
            <a:ext cx="11210082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455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uk-UA" sz="20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0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зображений</a:t>
            </a:r>
            <a:r>
              <a:rPr lang="uk-UA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графічно,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прямокутній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</a:t>
            </a:r>
            <a:r>
              <a:rPr lang="uk-UA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будують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uk-UA" sz="2000" spc="4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uk-UA" sz="2000" b="1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i="1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uk-UA" sz="2000" b="1" i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000" spc="-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uk-UA" sz="2000" b="1" i="1" spc="-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uk-UA" sz="2000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з’єднують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 відрізками прямих. Ця ломана називається многокутником або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полігоном</a:t>
            </a:r>
            <a:r>
              <a:rPr lang="uk-UA" sz="20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ймовірностей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1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9332E6-93B6-D809-F297-FA611E979EA6}"/>
              </a:ext>
            </a:extLst>
          </p:cNvPr>
          <p:cNvSpPr txBox="1"/>
          <p:nvPr/>
        </p:nvSpPr>
        <p:spPr>
          <a:xfrm>
            <a:off x="244997" y="326573"/>
            <a:ext cx="1170200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1780" algn="just">
              <a:lnSpc>
                <a:spcPct val="150000"/>
              </a:lnSpc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Функцією</a:t>
            </a:r>
            <a:r>
              <a:rPr lang="uk-UA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(інтегральною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функцією)випадкової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2000" spc="5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функцію,</a:t>
            </a:r>
            <a:r>
              <a:rPr lang="uk-UA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z="2000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прийме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i="1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64A6E-037D-2A77-5969-E5912C05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04" y="1272216"/>
            <a:ext cx="3632200" cy="774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E13B87-5359-9400-D856-AB476CCA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7" y="2677931"/>
            <a:ext cx="9543971" cy="2985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F462CE-44A4-420B-1CCE-A54613C8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83" y="5493494"/>
            <a:ext cx="3841510" cy="12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2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10E4F-6C50-28A3-2650-9100959CDE72}"/>
              </a:ext>
            </a:extLst>
          </p:cNvPr>
          <p:cNvSpPr txBox="1"/>
          <p:nvPr/>
        </p:nvSpPr>
        <p:spPr>
          <a:xfrm>
            <a:off x="444660" y="316312"/>
            <a:ext cx="11302679" cy="2198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0295">
              <a:spcBef>
                <a:spcPts val="44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</a:t>
            </a:r>
            <a:r>
              <a:rPr lang="uk-UA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</a:t>
            </a:r>
            <a:r>
              <a:rPr lang="uk-UA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 marR="224155" indent="457200">
              <a:lnSpc>
                <a:spcPct val="130000"/>
              </a:lnSpc>
              <a:spcBef>
                <a:spcPts val="45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грошовій лотереї розігрується один виграш в 10 грн., десять виграшів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5 грн. і 30 виграшів по 1 грн. при загальному числі білетів 100. Знайти закон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 випадкової величини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вартості можливого виграшу для власника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лотерейного білета у вигляді таблиці. Побудувати полігон розподілу.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функцію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побудувати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графік.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sz="18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800" b="1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значень: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за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від</a:t>
            </a:r>
            <a:r>
              <a:rPr lang="uk-UA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b="1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b="1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Щасливчик дідусь знайшов в старій сорочці лотерейний квиток на $24 000 000">
            <a:extLst>
              <a:ext uri="{FF2B5EF4-FFF2-40B4-BE49-F238E27FC236}">
                <a16:creationId xmlns:a16="http://schemas.microsoft.com/office/drawing/2014/main" id="{09D1C9B0-8E51-18B6-C893-F31E2EF4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1" y="281096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C91BF-46A7-02D4-8EE8-BC0E26008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1" y="2870700"/>
            <a:ext cx="7772400" cy="29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88EEB-4B43-4152-99AD-E8CFBF9F1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7" y="259949"/>
            <a:ext cx="3985389" cy="2780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10AEC-00FD-A327-629F-C56CDF44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9949"/>
            <a:ext cx="7772400" cy="4585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3EE20-B2F2-50C1-D6C1-20043CA4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11" y="3529314"/>
            <a:ext cx="3985389" cy="28191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7765A7-7914-BAB6-0105-25A3FD363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36" y="5142291"/>
            <a:ext cx="7772400" cy="11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A8661-4C4D-0FC1-3E1E-9A9696A4856F}"/>
              </a:ext>
            </a:extLst>
          </p:cNvPr>
          <p:cNvSpPr txBox="1"/>
          <p:nvPr/>
        </p:nvSpPr>
        <p:spPr>
          <a:xfrm>
            <a:off x="1533646" y="226633"/>
            <a:ext cx="8177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spcBef>
                <a:spcPts val="360"/>
              </a:spcBef>
              <a:spcAft>
                <a:spcPts val="0"/>
              </a:spcAft>
              <a:buSzPts val="1400"/>
              <a:tabLst>
                <a:tab pos="99949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Числові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дискретних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294AD-A42C-F471-F4FC-77F95F7E3E4F}"/>
              </a:ext>
            </a:extLst>
          </p:cNvPr>
          <p:cNvSpPr txBox="1"/>
          <p:nvPr/>
        </p:nvSpPr>
        <p:spPr>
          <a:xfrm>
            <a:off x="0" y="970869"/>
            <a:ext cx="11754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455" algn="just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Математичним  </a:t>
            </a:r>
            <a:r>
              <a:rPr lang="uk-UA" sz="1800" b="1" i="1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сподіванням  </a:t>
            </a:r>
            <a:r>
              <a:rPr lang="uk-UA" sz="1800" b="1" i="1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дискретної  </a:t>
            </a:r>
            <a:r>
              <a:rPr lang="uk-UA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випадкової  </a:t>
            </a:r>
            <a:r>
              <a:rPr lang="uk-UA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 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UA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суму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добутків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 значень</a:t>
            </a:r>
            <a:r>
              <a:rPr lang="uk-UA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100" b="1" i="1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18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1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1B2FC-4760-FADE-3D83-14D5D598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2" y="1617200"/>
            <a:ext cx="5588000" cy="901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1289E7-CA78-C5EE-611C-DFA0AE4ED70A}"/>
              </a:ext>
            </a:extLst>
          </p:cNvPr>
          <p:cNvSpPr txBox="1"/>
          <p:nvPr/>
        </p:nvSpPr>
        <p:spPr>
          <a:xfrm>
            <a:off x="409936" y="2344825"/>
            <a:ext cx="11186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>
              <a:spcBef>
                <a:spcPts val="620"/>
              </a:spcBef>
              <a:spcAft>
                <a:spcPts val="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Дисперсією</a:t>
            </a:r>
            <a:r>
              <a:rPr lang="ru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2400" spc="65" dirty="0">
                <a:effectLst/>
                <a:latin typeface="Symbol" pitchFamily="2" charset="2"/>
                <a:ea typeface="Times New Roman" panose="02020603050405020304" pitchFamily="18" charset="0"/>
              </a:rPr>
              <a:t>(</a:t>
            </a:r>
            <a:r>
              <a:rPr lang="uk-UA" sz="1800" b="1" i="1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400" spc="65" dirty="0">
                <a:effectLst/>
                <a:latin typeface="Symbol" pitchFamily="2" charset="2"/>
                <a:ea typeface="Times New Roman" panose="02020603050405020304" pitchFamily="18" charset="0"/>
              </a:rPr>
              <a:t>)</a:t>
            </a:r>
            <a:r>
              <a:rPr lang="ru-UA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випадкової</a:t>
            </a:r>
            <a:r>
              <a:rPr lang="uk-UA" sz="1800" spc="5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18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математичне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сподівання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квадрата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математичного</a:t>
            </a:r>
            <a:r>
              <a:rPr lang="uk-UA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сподівання: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ADCE90-BAA3-D6FA-40A6-D5D445C01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96" y="3303114"/>
            <a:ext cx="2895600" cy="50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C3D545-BCE1-DEE2-4C0C-EBC6A73A6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46525"/>
            <a:ext cx="3127575" cy="6982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347290-925C-3BB8-1717-5525584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6" y="4632678"/>
            <a:ext cx="8442604" cy="9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98153E-F037-2731-3725-9646123D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76"/>
            <a:ext cx="7769491" cy="569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46B630-BB63-27FB-D8D8-00059EC4E942}"/>
              </a:ext>
            </a:extLst>
          </p:cNvPr>
          <p:cNvSpPr txBox="1"/>
          <p:nvPr/>
        </p:nvSpPr>
        <p:spPr>
          <a:xfrm>
            <a:off x="-336270" y="549797"/>
            <a:ext cx="7089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0295">
              <a:spcBef>
                <a:spcPts val="44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</a:t>
            </a:r>
            <a:r>
              <a:rPr lang="uk-UA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</a:t>
            </a:r>
            <a:r>
              <a:rPr lang="uk-UA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36BCE-7DB3-89DD-881A-CDA52998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71" y="4690572"/>
            <a:ext cx="4805628" cy="21586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61026A-1FD6-E4AD-E04C-A1BA5B044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236" y="549797"/>
            <a:ext cx="2755900" cy="2616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734CAB-0AA1-E418-0149-7D5AFB37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17" y="3429000"/>
            <a:ext cx="4991320" cy="7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98C1E-0EBC-9BB8-4AEC-EB3178FA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24" y="283973"/>
            <a:ext cx="9615564" cy="64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234</TotalTime>
  <Words>707</Words>
  <Application>Microsoft Macintosh PowerPoint</Application>
  <PresentationFormat>Широкоэкранный</PresentationFormat>
  <Paragraphs>37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Tw Cen MT</vt:lpstr>
      <vt:lpstr>Tw Cen MT Condensed</vt:lpstr>
      <vt:lpstr>Wingdings 3</vt:lpstr>
      <vt:lpstr>Интеграл</vt:lpstr>
      <vt:lpstr>Поняття випадкової величини.  Приклади. Види випадкових величин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випадкової величини.  Приклади. Види випадкових величин </dc:title>
  <dc:creator>ivanovvl</dc:creator>
  <cp:lastModifiedBy>ivanovvl</cp:lastModifiedBy>
  <cp:revision>5</cp:revision>
  <dcterms:created xsi:type="dcterms:W3CDTF">2024-04-15T08:59:20Z</dcterms:created>
  <dcterms:modified xsi:type="dcterms:W3CDTF">2024-04-24T12:15:11Z</dcterms:modified>
</cp:coreProperties>
</file>