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A505F-FED3-46D3-AD33-7983EC987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F824A91-A2A1-44FF-89E7-CE6EB1272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6550CA-83E2-4710-B42F-B847B48F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12858B-7B87-448D-ACF1-DDC6154F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43704A-19B0-420E-9E0F-7EBC2DFF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66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7C6F4-82E4-4F24-A6B2-F50DDC43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3B4BBDC-A0EA-4518-ADD0-7CBB0ADFB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C0B7EF-ED02-459B-B4B8-426F8407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174A61-B282-43CF-A754-2052F799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DE0AC4-3FB0-4845-B104-D9D33792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28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140DC4E-440B-454B-9DFA-5D0ABF19B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EAD833F-5092-48E0-B546-78A19F562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BED37A-D1B8-48C9-BFD5-E899AB6B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4E4987-D4ED-499D-977B-812384B4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D01CB-D083-42E9-A401-6A8A079A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4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E9FFA-0145-4B4D-A252-D864C381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EAAB93-3A3B-4642-91DE-B50EB05E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E7043C-B380-4138-ACBF-B16C188C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750169-567C-4698-9A71-A4A30F4A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2972C0-ADEB-4B06-AAC9-A163EBCC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31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30EAC-9620-40B5-9918-58B5F063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25AB68-E38A-46F9-BB8A-0A4C5DCEC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0A4F0B-19B9-4467-9168-0C23C524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B02C3-684C-4059-8FF3-853AC211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4D35C3-72CC-4701-907C-4470BF40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26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01167-20F2-4DEA-BE43-49FEF8C1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630390-29DE-4FF2-A7AC-5B0CB3A5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474D22A-512C-418A-8BD7-1F2007298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FAF051-5C12-4BA0-8B65-5F363DFD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3229B6-9748-4196-9AD9-FDB6BC26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A70CEE3-7DB4-419B-B0F4-6C877CF5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91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DF1D8-32B3-45FD-954F-D7540F4F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777D69-9D2E-4DBC-B470-F358B2DCD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C7A1949-57C0-4912-A8E5-FC83B1C6C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591DFEF-7B55-4E36-B3B9-BADFA616A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5FAC790-F3CA-4863-A4CF-F7193BDDA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F242D61-1B56-447A-9E77-8E3B9CE9B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3B0907A-393C-4F39-8221-20D269CE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767FAD0-9DFA-4000-9A48-3D461FE2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00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BD612-2C69-4EB9-B994-798D6AF8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D499D76-0A24-4F7E-9473-2F8F1B63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F0267E2-9F6C-4A0A-9BE6-4C3F4047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146A6CC-CFC8-4CBB-8BAF-8E6B75F2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44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4440A2-A569-44D5-A028-6A3ECFED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43D548C-4644-41CA-B175-0F9FB240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785ADAA-5726-4091-9D87-910AF5E9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404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5A8EE-8F16-4C4A-9081-CE72D952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B5D28B-5CF4-49EC-9180-1FFA7D0B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86E02DC-0BE8-4000-AF34-AF65EA701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E51D7F0-7CEC-4E15-B046-FAFEC53A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FCA09C-FE3F-4064-86CC-F1A04EB9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AEDDA43-6435-4911-AA53-8449D3A3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72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2212-51DC-438A-8DA5-D033C818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40814E-5B95-4FF7-876F-EE9AC3A65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F54E3A6-E54A-4142-8A86-EC6B40B0A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70BDB3-2B70-48B9-9D6C-820C6FB6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9EE89A-6DEA-4CAE-97AE-410CB1C4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56D3C6-7A48-420A-856B-76E2C86A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58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0DB30BD-416E-4077-A532-388A9A1C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A3356BC-7FA8-4014-915B-FDB71704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EAEA04-D0CD-49AA-96CF-7223C03E8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6773D-4767-4B76-9C42-A31A7E707420}" type="datetimeFigureOut">
              <a:rPr lang="uk-UA" smtClean="0"/>
              <a:t>09.04.2024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649E09-5251-418C-A528-5F7748E46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3699DF-BD73-45F8-8164-722AA1C93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85B8-A58B-415E-92A4-A88BE986951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8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682DE-2C70-4FB3-A970-13B9ACE29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err="1"/>
              <a:t>Клініка</a:t>
            </a:r>
            <a:r>
              <a:rPr lang="ru-RU" dirty="0"/>
              <a:t> </a:t>
            </a:r>
            <a:r>
              <a:rPr lang="ru-RU" dirty="0" err="1"/>
              <a:t>інтелектуальних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при </a:t>
            </a:r>
            <a:r>
              <a:rPr lang="ru-RU" dirty="0" err="1"/>
              <a:t>деменції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05F551D-3EEC-47ED-BDF3-EE70BDB77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800" b="1" dirty="0"/>
              <a:t>Тема 5, 6</a:t>
            </a:r>
          </a:p>
        </p:txBody>
      </p:sp>
    </p:spTree>
    <p:extLst>
      <p:ext uri="{BB962C8B-B14F-4D97-AF65-F5344CB8AC3E}">
        <p14:creationId xmlns:p14="http://schemas.microsoft.com/office/powerpoint/2010/main" val="208355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Етіологічна класифікація деменції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4. Змішана судинно-атрофічна деменція. </a:t>
            </a:r>
          </a:p>
          <a:p>
            <a:pPr marL="0" indent="0" algn="just">
              <a:buNone/>
            </a:pPr>
            <a:r>
              <a:rPr lang="uk-UA" b="1" dirty="0"/>
              <a:t>5. Вторинна деменція, внаслідок інтоксикації: </a:t>
            </a:r>
          </a:p>
          <a:p>
            <a:pPr marL="0" indent="0" algn="just">
              <a:buNone/>
            </a:pPr>
            <a:r>
              <a:rPr lang="uk-UA" dirty="0"/>
              <a:t>•	алкоголізм; </a:t>
            </a:r>
          </a:p>
          <a:p>
            <a:pPr marL="0" indent="0" algn="just">
              <a:buNone/>
            </a:pPr>
            <a:r>
              <a:rPr lang="uk-UA" dirty="0"/>
              <a:t>•	медикаментозна деменція (</a:t>
            </a:r>
            <a:r>
              <a:rPr lang="uk-UA" dirty="0" err="1"/>
              <a:t>холінолітики</a:t>
            </a:r>
            <a:r>
              <a:rPr lang="uk-UA" dirty="0"/>
              <a:t>, гіпотензивні, психотропні, </a:t>
            </a:r>
            <a:r>
              <a:rPr lang="uk-UA" dirty="0" err="1"/>
              <a:t>антиконвульсанти</a:t>
            </a:r>
            <a:r>
              <a:rPr lang="uk-UA" dirty="0"/>
              <a:t> та ін.); </a:t>
            </a:r>
          </a:p>
          <a:p>
            <a:pPr marL="0" indent="0" algn="just">
              <a:buNone/>
            </a:pPr>
            <a:r>
              <a:rPr lang="uk-UA" dirty="0"/>
              <a:t>•	токсини. 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7FF3BB-D649-49B7-BD38-81AB64FB5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40" y="4007803"/>
            <a:ext cx="2169160" cy="21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6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Етіологічна класифікація деменції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6. Вторинна деменція при неврологічних захворюваннях. </a:t>
            </a:r>
          </a:p>
          <a:p>
            <a:pPr marL="0" indent="0" algn="just">
              <a:buNone/>
            </a:pPr>
            <a:r>
              <a:rPr lang="uk-UA" u="sng" dirty="0"/>
              <a:t>6.1. </a:t>
            </a:r>
            <a:r>
              <a:rPr lang="uk-UA" u="sng" dirty="0" err="1"/>
              <a:t>Краніоцеребральна</a:t>
            </a:r>
            <a:r>
              <a:rPr lang="uk-UA" u="sng" dirty="0"/>
              <a:t> травма:</a:t>
            </a:r>
          </a:p>
          <a:p>
            <a:pPr marL="0" indent="0" algn="just">
              <a:buNone/>
            </a:pPr>
            <a:r>
              <a:rPr lang="uk-UA" dirty="0"/>
              <a:t>•	хронічна </a:t>
            </a:r>
            <a:r>
              <a:rPr lang="uk-UA" dirty="0" err="1"/>
              <a:t>субдуральна</a:t>
            </a:r>
            <a:r>
              <a:rPr lang="uk-UA" dirty="0"/>
              <a:t> гематома; </a:t>
            </a:r>
          </a:p>
          <a:p>
            <a:pPr marL="0" indent="0" algn="just">
              <a:buNone/>
            </a:pPr>
            <a:r>
              <a:rPr lang="uk-UA" dirty="0"/>
              <a:t>•	посттравматична енцефалопатія; </a:t>
            </a:r>
          </a:p>
          <a:p>
            <a:pPr marL="0" indent="0" algn="just">
              <a:buNone/>
            </a:pPr>
            <a:r>
              <a:rPr lang="uk-UA" dirty="0"/>
              <a:t>•	деменція боксерів;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нормотензивна</a:t>
            </a:r>
            <a:r>
              <a:rPr lang="uk-UA" dirty="0"/>
              <a:t> та </a:t>
            </a:r>
            <a:r>
              <a:rPr lang="uk-UA" dirty="0" err="1"/>
              <a:t>оклюзійна</a:t>
            </a:r>
            <a:r>
              <a:rPr lang="uk-UA" dirty="0"/>
              <a:t> гідроцефалія. </a:t>
            </a:r>
          </a:p>
          <a:p>
            <a:pPr marL="0" indent="0" algn="just">
              <a:buNone/>
            </a:pPr>
            <a:endParaRPr lang="uk-UA" u="sng" dirty="0"/>
          </a:p>
          <a:p>
            <a:pPr marL="0" indent="0" algn="just">
              <a:buNone/>
            </a:pPr>
            <a:r>
              <a:rPr lang="uk-UA" u="sng" dirty="0"/>
              <a:t>6.2. Пухлини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115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Етіологічна класифікація деменції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u="sng" dirty="0"/>
              <a:t>6.3. Інфекції нервової системи: </a:t>
            </a:r>
          </a:p>
          <a:p>
            <a:pPr marL="0" indent="0" algn="just">
              <a:buNone/>
            </a:pPr>
            <a:r>
              <a:rPr lang="uk-UA" dirty="0"/>
              <a:t>•	туберкульоз; </a:t>
            </a:r>
          </a:p>
          <a:p>
            <a:pPr marL="0" indent="0" algn="just">
              <a:buNone/>
            </a:pPr>
            <a:r>
              <a:rPr lang="uk-UA" dirty="0"/>
              <a:t>•	ВІЛ-деменція; </a:t>
            </a:r>
          </a:p>
          <a:p>
            <a:pPr marL="0" indent="0" algn="just">
              <a:buNone/>
            </a:pPr>
            <a:r>
              <a:rPr lang="uk-UA" dirty="0"/>
              <a:t>•	токсоплазмоз; </a:t>
            </a:r>
          </a:p>
          <a:p>
            <a:pPr marL="0" indent="0" algn="just">
              <a:buNone/>
            </a:pPr>
            <a:r>
              <a:rPr lang="uk-UA" dirty="0"/>
              <a:t>•	сифіліс;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постенцефалітична</a:t>
            </a:r>
            <a:r>
              <a:rPr lang="uk-UA" dirty="0"/>
              <a:t> деменція; </a:t>
            </a:r>
          </a:p>
          <a:p>
            <a:pPr marL="0" indent="0" algn="just">
              <a:buNone/>
            </a:pPr>
            <a:r>
              <a:rPr lang="uk-UA" dirty="0"/>
              <a:t>•	хвороба </a:t>
            </a:r>
            <a:r>
              <a:rPr lang="uk-UA" dirty="0" err="1"/>
              <a:t>Уіпля</a:t>
            </a:r>
            <a:r>
              <a:rPr lang="uk-UA" dirty="0"/>
              <a:t>; </a:t>
            </a:r>
          </a:p>
          <a:p>
            <a:pPr marL="0" indent="0" algn="just">
              <a:buNone/>
            </a:pPr>
            <a:r>
              <a:rPr lang="uk-UA" dirty="0"/>
              <a:t>•	хвороба </a:t>
            </a:r>
            <a:r>
              <a:rPr lang="uk-UA" dirty="0" err="1"/>
              <a:t>Крейнтцфельд</a:t>
            </a:r>
            <a:r>
              <a:rPr lang="uk-UA" dirty="0"/>
              <a:t>-Якоба;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підгострий</a:t>
            </a:r>
            <a:r>
              <a:rPr lang="uk-UA" dirty="0"/>
              <a:t> </a:t>
            </a:r>
            <a:r>
              <a:rPr lang="uk-UA" dirty="0" err="1"/>
              <a:t>склерозуючий</a:t>
            </a:r>
            <a:r>
              <a:rPr lang="uk-UA" dirty="0"/>
              <a:t> </a:t>
            </a:r>
            <a:r>
              <a:rPr lang="uk-UA" dirty="0" err="1"/>
              <a:t>паненцефаліт</a:t>
            </a:r>
            <a:r>
              <a:rPr lang="uk-UA" dirty="0"/>
              <a:t> Ван-</a:t>
            </a:r>
            <a:r>
              <a:rPr lang="uk-UA" dirty="0" err="1"/>
              <a:t>Богарта</a:t>
            </a:r>
            <a:r>
              <a:rPr lang="uk-UA" dirty="0"/>
              <a:t>; </a:t>
            </a:r>
          </a:p>
          <a:p>
            <a:pPr marL="0" indent="0" algn="just">
              <a:buNone/>
            </a:pPr>
            <a:r>
              <a:rPr lang="uk-UA" dirty="0"/>
              <a:t>•	прогресуюча </a:t>
            </a:r>
            <a:r>
              <a:rPr lang="uk-UA" dirty="0" err="1"/>
              <a:t>лейкоенцефалопатія</a:t>
            </a:r>
            <a:r>
              <a:rPr lang="uk-UA" dirty="0"/>
              <a:t>. 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97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Етіологічна класифікація деменції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6.4. Епілепсія. </a:t>
            </a:r>
          </a:p>
          <a:p>
            <a:pPr marL="0" indent="0" algn="just">
              <a:buNone/>
            </a:pPr>
            <a:r>
              <a:rPr lang="uk-UA" dirty="0"/>
              <a:t>6.5. Розсіяний склероз. </a:t>
            </a:r>
          </a:p>
          <a:p>
            <a:pPr marL="0" indent="0" algn="just">
              <a:buNone/>
            </a:pPr>
            <a:r>
              <a:rPr lang="uk-UA" dirty="0"/>
              <a:t>6.6. Хвороба </a:t>
            </a:r>
            <a:r>
              <a:rPr lang="uk-UA" dirty="0" err="1"/>
              <a:t>Марк'яфава-Бін'ямі</a:t>
            </a:r>
            <a:r>
              <a:rPr lang="uk-UA" dirty="0"/>
              <a:t>. </a:t>
            </a:r>
          </a:p>
          <a:p>
            <a:pPr marL="0" indent="0" algn="just">
              <a:buNone/>
            </a:pPr>
            <a:r>
              <a:rPr lang="uk-UA" dirty="0"/>
              <a:t>6.7. </a:t>
            </a:r>
            <a:r>
              <a:rPr lang="uk-UA" dirty="0" err="1"/>
              <a:t>Лейкодистрофії</a:t>
            </a:r>
            <a:r>
              <a:rPr lang="uk-UA" dirty="0"/>
              <a:t>. 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71F56B-DD73-4EEF-9BE1-CA1182381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60" y="3429000"/>
            <a:ext cx="2707640" cy="27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8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Етіологічна класифікація деменції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dirty="0"/>
              <a:t>7. Вторинна деменція на тлі соматичної патології: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дефіцит вітаміну В12 і Фолієвої кислоти;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err="1"/>
              <a:t>гіпо</a:t>
            </a:r>
            <a:r>
              <a:rPr lang="uk-UA" dirty="0"/>
              <a:t>-гіпертиреоз та інші захворювання щитовидної та </a:t>
            </a:r>
            <a:r>
              <a:rPr lang="uk-UA" dirty="0" err="1"/>
              <a:t>паращитовидних</a:t>
            </a:r>
            <a:r>
              <a:rPr lang="uk-UA" dirty="0"/>
              <a:t> залоз;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err="1"/>
              <a:t>гіпогліємічні</a:t>
            </a:r>
            <a:r>
              <a:rPr lang="uk-UA" dirty="0"/>
              <a:t> стани;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хронічна прогресуюча печінкова енцефалопатія;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хронічна </a:t>
            </a:r>
            <a:r>
              <a:rPr lang="uk-UA" dirty="0" err="1"/>
              <a:t>уретмична</a:t>
            </a:r>
            <a:r>
              <a:rPr lang="uk-UA" dirty="0"/>
              <a:t> енцефалопатія (у тому числі діаліз);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хронічні обструктивні захворювання дихальних шляхів;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хронічна серцева недостатність;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порушення серцевого ритму;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 err="1"/>
              <a:t>рецидивіруючі</a:t>
            </a:r>
            <a:r>
              <a:rPr lang="uk-UA" dirty="0"/>
              <a:t> асистолії;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електролітні порушення. 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011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Етіологічна класифікація деменції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8. Захворювання з маскованою деменцією: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депресія;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шизофренія;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dirty="0"/>
              <a:t>психогенна </a:t>
            </a:r>
            <a:r>
              <a:rPr lang="uk-UA" dirty="0" err="1"/>
              <a:t>псевдодеменція</a:t>
            </a:r>
            <a:r>
              <a:rPr lang="uk-UA" dirty="0"/>
              <a:t>. 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6AE873-99B1-4A94-B568-73EC21035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280" y="2905443"/>
            <a:ext cx="3271520" cy="32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5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Етіологічна класифікація деменції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/>
              <a:t>По епідемічним даним в світі спостерігаються таке </a:t>
            </a:r>
            <a:r>
              <a:rPr lang="uk-UA" b="1" dirty="0"/>
              <a:t>відсоткове співвідношення</a:t>
            </a:r>
            <a:r>
              <a:rPr lang="uk-UA" dirty="0"/>
              <a:t> основних етіологічних факторів деменції: </a:t>
            </a:r>
          </a:p>
          <a:p>
            <a:pPr marL="0" indent="0" algn="just">
              <a:buNone/>
            </a:pPr>
            <a:r>
              <a:rPr lang="uk-UA" dirty="0"/>
              <a:t>1. Первинна деменція – 50%. </a:t>
            </a:r>
          </a:p>
          <a:p>
            <a:pPr marL="0" indent="0" algn="just">
              <a:buNone/>
            </a:pPr>
            <a:r>
              <a:rPr lang="uk-UA" dirty="0"/>
              <a:t>2. Судинна деменція – 15-30%. </a:t>
            </a:r>
          </a:p>
          <a:p>
            <a:pPr marL="0" indent="0" algn="just">
              <a:buNone/>
            </a:pPr>
            <a:r>
              <a:rPr lang="uk-UA" dirty="0"/>
              <a:t>3. Змішана – 15-22%. </a:t>
            </a:r>
          </a:p>
          <a:p>
            <a:pPr marL="0" indent="0" algn="just">
              <a:buNone/>
            </a:pPr>
            <a:r>
              <a:rPr lang="uk-UA" dirty="0"/>
              <a:t>4. Вторинна деменція – 10%: </a:t>
            </a:r>
          </a:p>
          <a:p>
            <a:pPr marL="0" indent="0" algn="just">
              <a:buNone/>
            </a:pPr>
            <a:r>
              <a:rPr lang="uk-UA" dirty="0"/>
              <a:t>•	серцево-судинні захворювання – 13%; </a:t>
            </a:r>
          </a:p>
          <a:p>
            <a:pPr marL="0" indent="0" algn="just">
              <a:buNone/>
            </a:pPr>
            <a:r>
              <a:rPr lang="uk-UA" dirty="0"/>
              <a:t>•	алкоголізм – 8%; </a:t>
            </a:r>
          </a:p>
          <a:p>
            <a:pPr marL="0" indent="0" algn="just">
              <a:buNone/>
            </a:pPr>
            <a:r>
              <a:rPr lang="uk-UA" dirty="0"/>
              <a:t>•	метаболічні порушення гіповітаміноз – 4%;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дирезорбтивна</a:t>
            </a:r>
            <a:r>
              <a:rPr lang="uk-UA" dirty="0"/>
              <a:t> </a:t>
            </a:r>
            <a:r>
              <a:rPr lang="uk-UA" dirty="0" err="1"/>
              <a:t>субдуральна</a:t>
            </a:r>
            <a:r>
              <a:rPr lang="uk-UA" dirty="0"/>
              <a:t> гематома – 2%; </a:t>
            </a:r>
          </a:p>
          <a:p>
            <a:pPr marL="0" indent="0" algn="just">
              <a:buNone/>
            </a:pPr>
            <a:r>
              <a:rPr lang="uk-UA" dirty="0"/>
              <a:t>•	інфекції нервової системи і розсіяний склероз – 1%; </a:t>
            </a:r>
          </a:p>
          <a:p>
            <a:pPr marL="0" indent="0" algn="just">
              <a:buNone/>
            </a:pPr>
            <a:r>
              <a:rPr lang="uk-UA" dirty="0"/>
              <a:t>•	наркоманія – 1 %.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292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Клінічна картина деменції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Класифікація деменції по локалізації </a:t>
            </a:r>
          </a:p>
          <a:p>
            <a:pPr marL="0" indent="0" algn="just">
              <a:buNone/>
            </a:pPr>
            <a:r>
              <a:rPr lang="uk-UA" b="1" i="1" dirty="0"/>
              <a:t>По локалізації виділяють: </a:t>
            </a:r>
          </a:p>
          <a:p>
            <a:pPr marL="0" indent="0" algn="just">
              <a:buNone/>
            </a:pPr>
            <a:r>
              <a:rPr lang="uk-UA" dirty="0"/>
              <a:t>•	кіркову – з переважним ураженням кори головного мозку (хвороба Альцгеймера, </a:t>
            </a:r>
            <a:r>
              <a:rPr lang="uk-UA" dirty="0" err="1"/>
              <a:t>лобово</a:t>
            </a:r>
            <a:r>
              <a:rPr lang="uk-UA" dirty="0"/>
              <a:t>-скронева </a:t>
            </a:r>
            <a:r>
              <a:rPr lang="uk-UA" dirty="0" err="1"/>
              <a:t>лобарна</a:t>
            </a:r>
            <a:r>
              <a:rPr lang="uk-UA" dirty="0"/>
              <a:t> дегенерація, алкогольна); </a:t>
            </a:r>
          </a:p>
          <a:p>
            <a:pPr marL="0" indent="0" algn="just">
              <a:buNone/>
            </a:pPr>
            <a:r>
              <a:rPr lang="uk-UA" dirty="0"/>
              <a:t>•	підкіркову – з переважним ураженням підкіркових структур (прогресуючий </a:t>
            </a:r>
            <a:r>
              <a:rPr lang="uk-UA" dirty="0" err="1"/>
              <a:t>над'ядерний</a:t>
            </a:r>
            <a:r>
              <a:rPr lang="uk-UA" dirty="0"/>
              <a:t> параліч, хвороба </a:t>
            </a:r>
            <a:r>
              <a:rPr lang="uk-UA" dirty="0" err="1"/>
              <a:t>Гентінгтона</a:t>
            </a:r>
            <a:r>
              <a:rPr lang="uk-UA" dirty="0"/>
              <a:t>, хвороба Паркінсона, </a:t>
            </a:r>
            <a:r>
              <a:rPr lang="uk-UA" dirty="0" err="1"/>
              <a:t>мультиінфарктна</a:t>
            </a:r>
            <a:r>
              <a:rPr lang="uk-UA" dirty="0"/>
              <a:t> деменція (ураження білої речовини); 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413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i="1" dirty="0"/>
              <a:t>По локалізації виділяють: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кірково</a:t>
            </a:r>
            <a:r>
              <a:rPr lang="uk-UA" dirty="0"/>
              <a:t>-підкіркову (хвороба з тільцями </a:t>
            </a:r>
            <a:r>
              <a:rPr lang="uk-UA" dirty="0" err="1"/>
              <a:t>Леві</a:t>
            </a:r>
            <a:r>
              <a:rPr lang="uk-UA" dirty="0"/>
              <a:t>, </a:t>
            </a:r>
            <a:r>
              <a:rPr lang="uk-UA" dirty="0" err="1"/>
              <a:t>кірково</a:t>
            </a:r>
            <a:r>
              <a:rPr lang="uk-UA" dirty="0"/>
              <a:t>-базальна дегенерація, судинна деменція);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мультифокальну</a:t>
            </a:r>
            <a:r>
              <a:rPr lang="uk-UA" dirty="0"/>
              <a:t> – з множинними вогнищевими ураженнями (хвороба </a:t>
            </a:r>
            <a:r>
              <a:rPr lang="uk-UA" dirty="0" err="1"/>
              <a:t>Крейтцфельдта</a:t>
            </a:r>
            <a:r>
              <a:rPr lang="uk-UA" dirty="0"/>
              <a:t>-Якоба).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39334F-8CF7-4B82-99EB-B160C2819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56" y="3931919"/>
            <a:ext cx="2245043" cy="22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0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Клінічні прояви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i="1" dirty="0"/>
              <a:t>Основні клінічні прояви захворювань з картиною деменції можна розділити на п'ять основних груп порушень: </a:t>
            </a:r>
          </a:p>
          <a:p>
            <a:pPr marL="0" indent="0" algn="just">
              <a:buNone/>
            </a:pPr>
            <a:r>
              <a:rPr lang="uk-UA" dirty="0"/>
              <a:t>1. Когнітивні порушення: втрата або зменшення здатності раціонального пізнання світу, зокрема труднощі пізнавання, обробки, запам'ятовування і зберігання інформації, а також передачі інформації за допомогою мови або цілеспрямованої рухової активності;  </a:t>
            </a:r>
          </a:p>
          <a:p>
            <a:pPr marL="0" indent="0" algn="just">
              <a:buNone/>
            </a:pPr>
            <a:r>
              <a:rPr lang="uk-UA" dirty="0"/>
              <a:t>2. Поведінкові порушення: хвороблива зміна поведінки, яка доставляє занепокоєння самому пацієнту або оточуючим його особам; 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373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pPr algn="ctr"/>
            <a:r>
              <a:rPr lang="uk-UA" dirty="0"/>
              <a:t>ПЛАН: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1. Деменція – сутність поняття</a:t>
            </a:r>
          </a:p>
          <a:p>
            <a:pPr marL="0" indent="0">
              <a:buNone/>
            </a:pPr>
            <a:r>
              <a:rPr lang="uk-UA" dirty="0"/>
              <a:t>2. Етіологічна класифікація деменції</a:t>
            </a:r>
          </a:p>
          <a:p>
            <a:pPr marL="0" indent="0">
              <a:buNone/>
            </a:pPr>
            <a:r>
              <a:rPr lang="uk-UA" dirty="0"/>
              <a:t>3. Клінічна картина деменції </a:t>
            </a:r>
          </a:p>
          <a:p>
            <a:pPr marL="0" indent="0">
              <a:buNone/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2887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Клінічні прояви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b="1" i="1" dirty="0"/>
              <a:t>Основні клінічні прояви захворювань з картиною деменції можна розділити на п'ять основних груп порушень: </a:t>
            </a:r>
          </a:p>
          <a:p>
            <a:pPr marL="0" indent="0" algn="just">
              <a:buNone/>
            </a:pPr>
            <a:r>
              <a:rPr lang="uk-UA" dirty="0"/>
              <a:t>3. </a:t>
            </a:r>
            <a:r>
              <a:rPr lang="uk-UA" dirty="0" err="1"/>
              <a:t>Нейропсихіатричні</a:t>
            </a:r>
            <a:r>
              <a:rPr lang="uk-UA" dirty="0"/>
              <a:t> симптоми: розлади в </a:t>
            </a:r>
            <a:r>
              <a:rPr lang="uk-UA" dirty="0" err="1"/>
              <a:t>емоційно-афектній</a:t>
            </a:r>
            <a:r>
              <a:rPr lang="uk-UA" dirty="0"/>
              <a:t> сфері (депресія, тривога), порушення мислення (марення) або сприйняття (галюцинації); </a:t>
            </a:r>
          </a:p>
          <a:p>
            <a:pPr marL="0" indent="0" algn="just">
              <a:buNone/>
            </a:pPr>
            <a:r>
              <a:rPr lang="uk-UA" dirty="0"/>
              <a:t>4. Неврологічні порушення: рухові, чутливі, </a:t>
            </a:r>
            <a:r>
              <a:rPr lang="uk-UA" dirty="0" err="1"/>
              <a:t>координаторні</a:t>
            </a:r>
            <a:r>
              <a:rPr lang="uk-UA" dirty="0"/>
              <a:t> і тазові розлади; </a:t>
            </a:r>
          </a:p>
          <a:p>
            <a:pPr marL="0" indent="0" algn="just">
              <a:buNone/>
            </a:pPr>
            <a:r>
              <a:rPr lang="uk-UA" dirty="0"/>
              <a:t>5. Функціональні порушення: зниження адаптації в повсякденному житті, втрата незалежності і самостійності, які формуються як інтегральний результат сукупності когнітивних, поведінкових, </a:t>
            </a:r>
            <a:r>
              <a:rPr lang="uk-UA" dirty="0" err="1"/>
              <a:t>нейропсихіатричних</a:t>
            </a:r>
            <a:r>
              <a:rPr lang="uk-UA" dirty="0"/>
              <a:t> і неврологічних порушень.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245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Захворювання, які можуть супроводжуватися деменцією: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•	хвороба Альцгеймера (50-60% усіх випадків деменції); </a:t>
            </a:r>
          </a:p>
          <a:p>
            <a:pPr marL="0" indent="0" algn="just">
              <a:buNone/>
            </a:pPr>
            <a:r>
              <a:rPr lang="uk-UA" dirty="0"/>
              <a:t>•	судинна (</a:t>
            </a:r>
            <a:r>
              <a:rPr lang="uk-UA" dirty="0" err="1"/>
              <a:t>мультиінфарктна</a:t>
            </a:r>
            <a:r>
              <a:rPr lang="uk-UA" dirty="0"/>
              <a:t>) деменція (10-20%); </a:t>
            </a:r>
          </a:p>
          <a:p>
            <a:pPr marL="0" indent="0" algn="just">
              <a:buNone/>
            </a:pPr>
            <a:r>
              <a:rPr lang="uk-UA" dirty="0"/>
              <a:t>•	алкоголізм (10-20%); </a:t>
            </a:r>
          </a:p>
          <a:p>
            <a:pPr marL="0" indent="0" algn="just">
              <a:buNone/>
            </a:pPr>
            <a:r>
              <a:rPr lang="uk-UA" dirty="0"/>
              <a:t>•	внутрішньочерепні об’ємні процеси – пухлини, </a:t>
            </a:r>
            <a:r>
              <a:rPr lang="uk-UA" dirty="0" err="1"/>
              <a:t>субдуральні</a:t>
            </a:r>
            <a:r>
              <a:rPr lang="uk-UA" dirty="0"/>
              <a:t> гематоми та мозкові абсцеси (10-20%); </a:t>
            </a:r>
          </a:p>
          <a:p>
            <a:pPr marL="0" indent="0" algn="just">
              <a:buNone/>
            </a:pPr>
            <a:r>
              <a:rPr lang="uk-UA" dirty="0"/>
              <a:t>•	аноксія, черепно-мозкова травма (10-20%);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нормотензивна</a:t>
            </a:r>
            <a:r>
              <a:rPr lang="uk-UA" dirty="0"/>
              <a:t> гідроцефалія (10-20%); 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415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Захворювання, які можуть супроводжуватися деменцією: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/>
              <a:t>•	хвороба Паркінсона (1%); </a:t>
            </a:r>
          </a:p>
          <a:p>
            <a:pPr marL="0" indent="0" algn="just">
              <a:buNone/>
            </a:pPr>
            <a:r>
              <a:rPr lang="uk-UA" dirty="0"/>
              <a:t>•	хорея </a:t>
            </a:r>
            <a:r>
              <a:rPr lang="uk-UA" dirty="0" err="1"/>
              <a:t>Гентингтона</a:t>
            </a:r>
            <a:r>
              <a:rPr lang="uk-UA" dirty="0"/>
              <a:t> (1%); </a:t>
            </a:r>
          </a:p>
          <a:p>
            <a:pPr marL="0" indent="0" algn="just">
              <a:buNone/>
            </a:pPr>
            <a:r>
              <a:rPr lang="uk-UA" dirty="0"/>
              <a:t>•	прогресуючий </a:t>
            </a:r>
            <a:r>
              <a:rPr lang="uk-UA" dirty="0" err="1"/>
              <a:t>супрануклеарний</a:t>
            </a:r>
            <a:r>
              <a:rPr lang="uk-UA" dirty="0"/>
              <a:t> параліч (1%); </a:t>
            </a:r>
          </a:p>
          <a:p>
            <a:pPr marL="0" indent="0" algn="just">
              <a:buNone/>
            </a:pPr>
            <a:r>
              <a:rPr lang="uk-UA" dirty="0"/>
              <a:t>•	хвороба Піка (1%); </a:t>
            </a:r>
          </a:p>
          <a:p>
            <a:pPr marL="0" indent="0" algn="just">
              <a:buNone/>
            </a:pPr>
            <a:r>
              <a:rPr lang="uk-UA" dirty="0"/>
              <a:t>•	боковий </a:t>
            </a:r>
            <a:r>
              <a:rPr lang="uk-UA" dirty="0" err="1"/>
              <a:t>аміотрофічний</a:t>
            </a:r>
            <a:r>
              <a:rPr lang="uk-UA" dirty="0"/>
              <a:t> склероз;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спиноцеребелярні</a:t>
            </a:r>
            <a:r>
              <a:rPr lang="uk-UA" dirty="0"/>
              <a:t> дегенерації;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офтальмоплегія</a:t>
            </a:r>
            <a:r>
              <a:rPr lang="uk-UA" dirty="0"/>
              <a:t> в сполученні з </a:t>
            </a:r>
            <a:r>
              <a:rPr lang="uk-UA" dirty="0" err="1"/>
              <a:t>метахроматичною</a:t>
            </a:r>
            <a:r>
              <a:rPr lang="uk-UA" dirty="0"/>
              <a:t> </a:t>
            </a:r>
            <a:r>
              <a:rPr lang="uk-UA" dirty="0" err="1"/>
              <a:t>лейкодистрофією</a:t>
            </a:r>
            <a:r>
              <a:rPr lang="uk-UA" dirty="0"/>
              <a:t> (доросла форма); </a:t>
            </a:r>
          </a:p>
          <a:p>
            <a:pPr marL="0" indent="0" algn="just">
              <a:buNone/>
            </a:pPr>
            <a:r>
              <a:rPr lang="uk-UA" dirty="0"/>
              <a:t>•	хвороба </a:t>
            </a:r>
            <a:r>
              <a:rPr lang="uk-UA" dirty="0" err="1"/>
              <a:t>Геллервордена-Шпатца</a:t>
            </a:r>
            <a:r>
              <a:rPr lang="uk-UA" dirty="0"/>
              <a:t>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гашишний</a:t>
            </a:r>
            <a:r>
              <a:rPr lang="uk-UA" dirty="0"/>
              <a:t> психоз, пізні стадії. </a:t>
            </a:r>
          </a:p>
        </p:txBody>
      </p:sp>
    </p:spTree>
    <p:extLst>
      <p:ext uri="{BB962C8B-B14F-4D97-AF65-F5344CB8AC3E}">
        <p14:creationId xmlns:p14="http://schemas.microsoft.com/office/powerpoint/2010/main" val="284028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Захворювання, які можуть супроводжуватися деменцією: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Інфекції</a:t>
            </a:r>
            <a:r>
              <a:rPr lang="uk-UA" dirty="0"/>
              <a:t> :</a:t>
            </a:r>
          </a:p>
          <a:p>
            <a:pPr marL="0" indent="0" algn="just">
              <a:buNone/>
            </a:pPr>
            <a:r>
              <a:rPr lang="uk-UA" dirty="0"/>
              <a:t>•	хвороба </a:t>
            </a:r>
            <a:r>
              <a:rPr lang="uk-UA" dirty="0" err="1"/>
              <a:t>Крейтцфельдта</a:t>
            </a:r>
            <a:r>
              <a:rPr lang="uk-UA" dirty="0"/>
              <a:t>-Якоба (1-5%); </a:t>
            </a:r>
          </a:p>
          <a:p>
            <a:pPr marL="0" indent="0" algn="just">
              <a:buNone/>
            </a:pPr>
            <a:r>
              <a:rPr lang="uk-UA" dirty="0"/>
              <a:t>•	ВІЛ інфекція (1%); </a:t>
            </a:r>
          </a:p>
          <a:p>
            <a:pPr marL="0" indent="0" algn="just">
              <a:buNone/>
            </a:pPr>
            <a:r>
              <a:rPr lang="uk-UA" dirty="0"/>
              <a:t>•	вірусні енцефаліти; </a:t>
            </a:r>
          </a:p>
          <a:p>
            <a:pPr marL="0" indent="0" algn="just">
              <a:buNone/>
            </a:pPr>
            <a:r>
              <a:rPr lang="uk-UA" dirty="0"/>
              <a:t>•	прогресуюча </a:t>
            </a:r>
            <a:r>
              <a:rPr lang="uk-UA" dirty="0" err="1"/>
              <a:t>мультифокальна</a:t>
            </a:r>
            <a:r>
              <a:rPr lang="uk-UA" dirty="0"/>
              <a:t> </a:t>
            </a:r>
            <a:r>
              <a:rPr lang="uk-UA" dirty="0" err="1"/>
              <a:t>лейкоенцефалопатія</a:t>
            </a:r>
            <a:r>
              <a:rPr lang="uk-UA" dirty="0"/>
              <a:t>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нейросифіліс</a:t>
            </a:r>
            <a:r>
              <a:rPr lang="uk-UA" dirty="0"/>
              <a:t>; </a:t>
            </a:r>
          </a:p>
          <a:p>
            <a:pPr marL="0" indent="0" algn="just">
              <a:buNone/>
            </a:pPr>
            <a:r>
              <a:rPr lang="uk-UA" dirty="0"/>
              <a:t>•	хвороба </a:t>
            </a:r>
            <a:r>
              <a:rPr lang="uk-UA" dirty="0" err="1"/>
              <a:t>Бехчета</a:t>
            </a:r>
            <a:r>
              <a:rPr lang="uk-UA" dirty="0"/>
              <a:t>; </a:t>
            </a:r>
          </a:p>
          <a:p>
            <a:pPr marL="0" indent="0" algn="just">
              <a:buNone/>
            </a:pPr>
            <a:r>
              <a:rPr lang="uk-UA" dirty="0"/>
              <a:t>•	хронічні бактеріальні та грибкові </a:t>
            </a:r>
            <a:r>
              <a:rPr lang="uk-UA" dirty="0" err="1"/>
              <a:t>менінгіти</a:t>
            </a:r>
            <a:r>
              <a:rPr lang="uk-UA" dirty="0"/>
              <a:t>. 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5594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Захворювання, які можуть супроводжуватися деменцією: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Дефіцитні стани </a:t>
            </a:r>
          </a:p>
          <a:p>
            <a:pPr marL="0" indent="0" algn="just">
              <a:buNone/>
            </a:pPr>
            <a:r>
              <a:rPr lang="uk-UA" dirty="0"/>
              <a:t>•	синдром </a:t>
            </a:r>
            <a:r>
              <a:rPr lang="uk-UA" dirty="0" err="1"/>
              <a:t>Гайе</a:t>
            </a:r>
            <a:r>
              <a:rPr lang="uk-UA" dirty="0"/>
              <a:t>-</a:t>
            </a:r>
            <a:r>
              <a:rPr lang="uk-UA" dirty="0" err="1"/>
              <a:t>Верніке</a:t>
            </a:r>
            <a:r>
              <a:rPr lang="uk-UA" dirty="0"/>
              <a:t>-Корсакова – недостатність тіаміну (1-5%); </a:t>
            </a:r>
          </a:p>
          <a:p>
            <a:pPr marL="0" indent="0" algn="just">
              <a:buNone/>
            </a:pPr>
            <a:r>
              <a:rPr lang="uk-UA" dirty="0"/>
              <a:t>•	недостатність вітаміну В12; </a:t>
            </a:r>
          </a:p>
          <a:p>
            <a:pPr marL="0" indent="0" algn="just">
              <a:buNone/>
            </a:pPr>
            <a:r>
              <a:rPr lang="uk-UA" dirty="0"/>
              <a:t>•	недостатність Фолієвої кислоті; </a:t>
            </a:r>
          </a:p>
          <a:p>
            <a:pPr marL="0" indent="0" algn="just">
              <a:buNone/>
            </a:pPr>
            <a:r>
              <a:rPr lang="uk-UA" dirty="0"/>
              <a:t>•	пелагра. 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3335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Захворювання, які можуть супроводжуватися деменцією: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Метаболічні порушення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діалізна</a:t>
            </a:r>
            <a:r>
              <a:rPr lang="uk-UA" dirty="0"/>
              <a:t> деменція; 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гіпо</a:t>
            </a:r>
            <a:r>
              <a:rPr lang="uk-UA" dirty="0"/>
              <a:t>- та гіперфункція щитовидної залози; </a:t>
            </a:r>
          </a:p>
          <a:p>
            <a:pPr marL="0" indent="0" algn="just">
              <a:buNone/>
            </a:pPr>
            <a:r>
              <a:rPr lang="uk-UA" dirty="0"/>
              <a:t>•	тяжка ниркова недостатність; </a:t>
            </a:r>
          </a:p>
          <a:p>
            <a:pPr marL="0" indent="0" algn="just">
              <a:buNone/>
            </a:pPr>
            <a:r>
              <a:rPr lang="uk-UA" dirty="0"/>
              <a:t>•	синдром </a:t>
            </a:r>
            <a:r>
              <a:rPr lang="uk-UA" dirty="0" err="1"/>
              <a:t>Кушинга</a:t>
            </a:r>
            <a:r>
              <a:rPr lang="uk-UA" dirty="0"/>
              <a:t>; </a:t>
            </a:r>
          </a:p>
          <a:p>
            <a:pPr marL="0" indent="0" algn="just">
              <a:buNone/>
            </a:pPr>
            <a:r>
              <a:rPr lang="uk-UA" dirty="0"/>
              <a:t>•	печінкова недостатність; </a:t>
            </a:r>
          </a:p>
          <a:p>
            <a:pPr marL="0" indent="0" algn="just">
              <a:buNone/>
            </a:pPr>
            <a:r>
              <a:rPr lang="uk-UA" dirty="0"/>
              <a:t>•	хвороби </a:t>
            </a:r>
            <a:r>
              <a:rPr lang="uk-UA" dirty="0" err="1"/>
              <a:t>паращитовидних</a:t>
            </a:r>
            <a:r>
              <a:rPr lang="uk-UA" dirty="0"/>
              <a:t> залоз; </a:t>
            </a:r>
          </a:p>
          <a:p>
            <a:pPr marL="0" indent="0" algn="just">
              <a:buNone/>
            </a:pPr>
            <a:r>
              <a:rPr lang="uk-UA" dirty="0"/>
              <a:t>•	системний червоний вовчок та інші колагенові хвороби, які супроводжуються церебральними </a:t>
            </a:r>
            <a:r>
              <a:rPr lang="uk-UA" dirty="0" err="1"/>
              <a:t>васкулітами</a:t>
            </a:r>
            <a:r>
              <a:rPr lang="uk-UA" dirty="0"/>
              <a:t>; </a:t>
            </a:r>
          </a:p>
          <a:p>
            <a:pPr marL="0" indent="0" algn="just">
              <a:buNone/>
            </a:pPr>
            <a:r>
              <a:rPr lang="uk-UA" dirty="0"/>
              <a:t>•	розсіяний склероз; </a:t>
            </a:r>
          </a:p>
          <a:p>
            <a:pPr marL="0" indent="0" algn="just">
              <a:buNone/>
            </a:pPr>
            <a:r>
              <a:rPr lang="uk-UA" dirty="0"/>
              <a:t>•	хвороба </a:t>
            </a:r>
            <a:r>
              <a:rPr lang="uk-UA" dirty="0" err="1"/>
              <a:t>Уіпла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058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uk-UA" b="1" dirty="0"/>
            </a:br>
            <a:r>
              <a:rPr lang="uk-UA" b="1" dirty="0"/>
              <a:t>Критерії деменції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1. Порушення короткочасної та довгочасної пам’яті (по даним психіатричного інтерв’ю, суб’єктивного та об’єктивного </a:t>
            </a:r>
            <a:r>
              <a:rPr lang="uk-UA" dirty="0" err="1"/>
              <a:t>анамнезів</a:t>
            </a:r>
            <a:r>
              <a:rPr lang="uk-UA" dirty="0"/>
              <a:t>, нейрон- та патопсихологічної діагностики). </a:t>
            </a:r>
          </a:p>
          <a:p>
            <a:pPr marL="0" indent="0" algn="just">
              <a:buNone/>
            </a:pPr>
            <a:r>
              <a:rPr lang="uk-UA" dirty="0"/>
              <a:t>2. По меншій мірі, одне з подальшого: </a:t>
            </a:r>
          </a:p>
          <a:p>
            <a:pPr marL="0" indent="0" algn="just">
              <a:buNone/>
            </a:pPr>
            <a:r>
              <a:rPr lang="uk-UA" dirty="0"/>
              <a:t>•	порушення абстрактного мислення; </a:t>
            </a:r>
          </a:p>
          <a:p>
            <a:pPr marL="0" indent="0" algn="just">
              <a:buNone/>
            </a:pPr>
            <a:r>
              <a:rPr lang="uk-UA" dirty="0"/>
              <a:t>•	порушення критики, яке виявлене як нездатність будувати плани уставлені до оточуючих, родичів та питань, які пов’язані з роботою; </a:t>
            </a:r>
          </a:p>
          <a:p>
            <a:pPr marL="0" indent="0" algn="just">
              <a:buNone/>
            </a:pPr>
            <a:r>
              <a:rPr lang="uk-UA" dirty="0"/>
              <a:t>•	нейропсихологічні симптоми і синдроми: афазія, апраксія, агнозія („три А”), а також порушення оптико-просторових функцій і конструктивної діяльності; </a:t>
            </a:r>
          </a:p>
          <a:p>
            <a:pPr marL="0" indent="0" algn="just">
              <a:buNone/>
            </a:pPr>
            <a:r>
              <a:rPr lang="uk-UA" dirty="0"/>
              <a:t>•	особисті зміни. 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1245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uk-UA" b="1" dirty="0"/>
            </a:br>
            <a:r>
              <a:rPr lang="uk-UA" b="1" dirty="0"/>
              <a:t>Критерії деменції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3. Соціальна дезадаптація в родині і на роботі. </a:t>
            </a:r>
          </a:p>
          <a:p>
            <a:pPr marL="0" indent="0" algn="just">
              <a:buNone/>
            </a:pPr>
            <a:r>
              <a:rPr lang="uk-UA" dirty="0"/>
              <a:t>4. Відсутність проявів делірію у період деменції. </a:t>
            </a:r>
          </a:p>
          <a:p>
            <a:pPr marL="0" indent="0" algn="just">
              <a:buNone/>
            </a:pPr>
            <a:r>
              <a:rPr lang="uk-UA" dirty="0"/>
              <a:t>5. Наявність органічного фактору в історії хвороби (по підсумкам лабораторних досліджень, аналізів та ін.).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3A6D6D-439F-4B71-A548-445965E0F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60" y="3672523"/>
            <a:ext cx="2504440" cy="25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uk-UA" b="1" dirty="0"/>
            </a:br>
            <a:r>
              <a:rPr lang="uk-UA" b="1" dirty="0"/>
              <a:t>Класифікація деменції по тяжкості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Легка деменція </a:t>
            </a:r>
          </a:p>
          <a:p>
            <a:pPr marL="0" indent="0" algn="just">
              <a:buNone/>
            </a:pPr>
            <a:r>
              <a:rPr lang="uk-UA" dirty="0"/>
              <a:t>Труднощі соціальної взаємодії. Хворий адаптований у себе удома і в найближчому оточенні. Орієнтований в місці і власній особі, але може бути дезорієнтований в часі. </a:t>
            </a:r>
          </a:p>
          <a:p>
            <a:pPr marL="0" indent="0" algn="just">
              <a:buNone/>
            </a:pPr>
            <a:r>
              <a:rPr lang="uk-UA" b="1" dirty="0"/>
              <a:t>Помірна деменція </a:t>
            </a:r>
          </a:p>
          <a:p>
            <a:pPr marL="0" indent="0" algn="just">
              <a:buNone/>
            </a:pPr>
            <a:r>
              <a:rPr lang="uk-UA" dirty="0"/>
              <a:t>Часткова залежність від сторонньої допомоги. Хворий не може користуватися побутовою технікою, можуть бути порушені окремі дії по самообслуговуванню. Дезорієнтований в часі, може бути дезорієнтований в місці, але орієнтований у власній особі. Часто – поведінкові і </a:t>
            </a:r>
            <a:r>
              <a:rPr lang="uk-UA" dirty="0" err="1"/>
              <a:t>нейропсихіатричні</a:t>
            </a:r>
            <a:r>
              <a:rPr lang="uk-UA" dirty="0"/>
              <a:t> симптоми. </a:t>
            </a:r>
          </a:p>
          <a:p>
            <a:pPr marL="0" indent="0" algn="just">
              <a:buNone/>
            </a:pPr>
            <a:r>
              <a:rPr lang="uk-UA" b="1" dirty="0"/>
              <a:t>Важка деменція </a:t>
            </a:r>
          </a:p>
          <a:p>
            <a:pPr marL="0" indent="0" algn="just">
              <a:buNone/>
            </a:pPr>
            <a:r>
              <a:rPr lang="uk-UA" dirty="0"/>
              <a:t>Грубі порушення самообслуговування, хворий повністю залежить від сторонньої допомоги. Дезорієнтований в місці і часі, при вкрай важких порушеннях – також і у власній особі. Часто – порушення ходи, тазових функцій. 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4192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uk-UA" b="1" dirty="0"/>
            </a:br>
            <a:r>
              <a:rPr lang="uk-UA" b="1" dirty="0"/>
              <a:t>Основні етапи розвитку деменції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• Помірні когнітивні порушення. </a:t>
            </a:r>
          </a:p>
          <a:p>
            <a:pPr marL="0" indent="0" algn="just">
              <a:buNone/>
            </a:pPr>
            <a:r>
              <a:rPr lang="uk-UA" dirty="0"/>
              <a:t>• Зниження критики, формування деменції. </a:t>
            </a:r>
          </a:p>
          <a:p>
            <a:pPr marL="0" indent="0" algn="just">
              <a:buNone/>
            </a:pPr>
            <a:r>
              <a:rPr lang="uk-UA" dirty="0"/>
              <a:t>• Порушення соціальної активності, зниження інтересу і ініціативи, апатія. </a:t>
            </a:r>
          </a:p>
          <a:p>
            <a:pPr marL="0" indent="0" algn="just">
              <a:buNone/>
            </a:pPr>
            <a:r>
              <a:rPr lang="uk-UA" dirty="0"/>
              <a:t>• Порушення "інструментальної повсякденної активності", формування потреби в сторонній допомозі. </a:t>
            </a:r>
          </a:p>
          <a:p>
            <a:pPr marL="0" indent="0" algn="just">
              <a:buNone/>
            </a:pPr>
            <a:r>
              <a:rPr lang="uk-UA" dirty="0"/>
              <a:t>• Розвиток поведінкових і </a:t>
            </a:r>
            <a:r>
              <a:rPr lang="uk-UA" dirty="0" err="1"/>
              <a:t>нейропсихіатричних</a:t>
            </a:r>
            <a:r>
              <a:rPr lang="uk-UA" dirty="0"/>
              <a:t> порушень. </a:t>
            </a:r>
          </a:p>
          <a:p>
            <a:pPr marL="0" indent="0" algn="just">
              <a:buNone/>
            </a:pPr>
            <a:r>
              <a:rPr lang="uk-UA" dirty="0"/>
              <a:t>• Порушення самообслуговування, повна залежність від сторонньої допомоги. </a:t>
            </a:r>
          </a:p>
          <a:p>
            <a:pPr marL="0" indent="0" algn="just">
              <a:buNone/>
            </a:pPr>
            <a:r>
              <a:rPr lang="uk-UA" dirty="0"/>
              <a:t>• Порушення ходи, тазових функцій, втрата мови. 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253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Деменція – сутність поняття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Деменція — це не одне захворювання. Такою загальною назвою позначають стан, що проявляється зниженням пам’яті, когнітивних процесів, виконавчих функцій (планування, судження, критики) тощо. Це заважає в повсякденному функціонуванні людини та самообслуговуванні, впливає на поведінку, почуття та емоції. </a:t>
            </a:r>
          </a:p>
          <a:p>
            <a:pPr marL="0" indent="0" algn="just">
              <a:buNone/>
            </a:pPr>
            <a:r>
              <a:rPr lang="uk-UA" dirty="0"/>
              <a:t>Деменція виникає через </a:t>
            </a:r>
            <a:r>
              <a:rPr lang="uk-UA" dirty="0" err="1"/>
              <a:t>нейродегенеративні</a:t>
            </a:r>
            <a:r>
              <a:rPr lang="uk-UA" dirty="0"/>
              <a:t> зміни в мозку. Зокрема, накопичуються патологічні білки, що порушує нейронні зв’язки і, в результаті, викликає різноманітні проблеми.  </a:t>
            </a:r>
          </a:p>
          <a:p>
            <a:pPr marL="0" indent="0" algn="just">
              <a:buNone/>
            </a:pPr>
            <a:r>
              <a:rPr lang="uk-UA" dirty="0"/>
              <a:t>У світі понад 55 мільйонів людей мають деменцію. При цьому в біля 70% усіх цих випадків йдеться про хворобу Альцгеймера. Деменція займає сьоме місце в світі серед основних причин смертності та розвитку інвалідності в людей старшого віку. </a:t>
            </a:r>
          </a:p>
        </p:txBody>
      </p:sp>
    </p:spTree>
    <p:extLst>
      <p:ext uri="{BB962C8B-B14F-4D97-AF65-F5344CB8AC3E}">
        <p14:creationId xmlns:p14="http://schemas.microsoft.com/office/powerpoint/2010/main" val="1267219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uk-UA" b="1" dirty="0"/>
            </a:br>
            <a:r>
              <a:rPr lang="uk-UA" b="1" dirty="0"/>
              <a:t>Несприятливі прогностичні чинники при деменціях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• Наявність афазії </a:t>
            </a:r>
          </a:p>
          <a:p>
            <a:pPr marL="0" indent="0" algn="just">
              <a:buNone/>
            </a:pPr>
            <a:r>
              <a:rPr lang="uk-UA" dirty="0"/>
              <a:t>• Наявність </a:t>
            </a:r>
            <a:r>
              <a:rPr lang="uk-UA" dirty="0" err="1"/>
              <a:t>екстрапірамідних</a:t>
            </a:r>
            <a:r>
              <a:rPr lang="uk-UA" dirty="0"/>
              <a:t> (психогенних/невротичних) розладів</a:t>
            </a:r>
          </a:p>
          <a:p>
            <a:pPr marL="0" indent="0" algn="just">
              <a:buNone/>
            </a:pPr>
            <a:r>
              <a:rPr lang="uk-UA" dirty="0"/>
              <a:t>• Галюцинації </a:t>
            </a:r>
          </a:p>
          <a:p>
            <a:pPr marL="0" indent="0" algn="just">
              <a:buNone/>
            </a:pPr>
            <a:r>
              <a:rPr lang="uk-UA" dirty="0"/>
              <a:t>• Наявність супутньої судинної мозкової недостатності </a:t>
            </a:r>
          </a:p>
          <a:p>
            <a:pPr marL="0" indent="0" algn="just">
              <a:buNone/>
            </a:pPr>
            <a:r>
              <a:rPr lang="uk-UA" dirty="0"/>
              <a:t>• </a:t>
            </a:r>
            <a:r>
              <a:rPr lang="uk-UA" dirty="0" err="1"/>
              <a:t>Неальцгеймеровська</a:t>
            </a:r>
            <a:r>
              <a:rPr lang="uk-UA" dirty="0"/>
              <a:t> форма деменції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2848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uk-UA" b="1" dirty="0"/>
            </a:br>
            <a:r>
              <a:rPr lang="uk-UA" b="1" dirty="0"/>
              <a:t>Несприятливі прогностичні чинники при деменціях 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• Наявність афазії </a:t>
            </a:r>
          </a:p>
          <a:p>
            <a:pPr marL="0" indent="0" algn="just">
              <a:buNone/>
            </a:pPr>
            <a:r>
              <a:rPr lang="uk-UA" dirty="0"/>
              <a:t>• Наявність </a:t>
            </a:r>
            <a:r>
              <a:rPr lang="uk-UA" dirty="0" err="1"/>
              <a:t>екстрапірамідних</a:t>
            </a:r>
            <a:r>
              <a:rPr lang="uk-UA" dirty="0"/>
              <a:t> (психогенних/невротичних) розладів</a:t>
            </a:r>
          </a:p>
          <a:p>
            <a:pPr marL="0" indent="0" algn="just">
              <a:buNone/>
            </a:pPr>
            <a:r>
              <a:rPr lang="uk-UA" dirty="0"/>
              <a:t>• Галюцинації </a:t>
            </a:r>
          </a:p>
          <a:p>
            <a:pPr marL="0" indent="0" algn="just">
              <a:buNone/>
            </a:pPr>
            <a:r>
              <a:rPr lang="uk-UA" dirty="0"/>
              <a:t>• Наявність супутньої судинної мозкової недостатності </a:t>
            </a:r>
          </a:p>
          <a:p>
            <a:pPr marL="0" indent="0" algn="just">
              <a:buNone/>
            </a:pPr>
            <a:r>
              <a:rPr lang="uk-UA" dirty="0"/>
              <a:t>• </a:t>
            </a:r>
            <a:r>
              <a:rPr lang="uk-UA" dirty="0" err="1"/>
              <a:t>Неальцгеймеровська</a:t>
            </a:r>
            <a:r>
              <a:rPr lang="uk-UA" dirty="0"/>
              <a:t> форма деменції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2413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uk-UA" b="1" dirty="0"/>
            </a:br>
            <a:r>
              <a:rPr lang="uk-UA" b="1" dirty="0"/>
              <a:t>Загальний висновок</a:t>
            </a:r>
            <a:br>
              <a:rPr lang="uk-UA" b="1" dirty="0"/>
            </a:b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Таким чином,</a:t>
            </a:r>
          </a:p>
          <a:p>
            <a:pPr marL="0" indent="0" algn="just">
              <a:buNone/>
            </a:pPr>
            <a:r>
              <a:rPr lang="uk-UA" dirty="0"/>
              <a:t>клініка деменції багато в чому визначається топографією уражених мозкових структур і, зокрема, їх відношенням до домінантної півкулі. Переважне залучення лобових часток характеризується порушенням абстрактного мислення, концентрації уваги, самоконтролю, а також певними порушеннями моторики. </a:t>
            </a:r>
          </a:p>
          <a:p>
            <a:pPr marL="0" indent="0" algn="just">
              <a:buNone/>
            </a:pPr>
            <a:r>
              <a:rPr lang="uk-UA" dirty="0"/>
              <a:t>При переважній поразці верхніх відділів лобових часток домінують </a:t>
            </a:r>
            <a:r>
              <a:rPr lang="uk-UA" dirty="0" err="1"/>
              <a:t>апато</a:t>
            </a:r>
            <a:r>
              <a:rPr lang="uk-UA" dirty="0"/>
              <a:t>-депресивні прояви, при більшій залученості орбітальних відділів на перший план виступають імпульсивність, загальмованість, </a:t>
            </a:r>
            <a:r>
              <a:rPr lang="uk-UA" dirty="0" err="1"/>
              <a:t>психопатоподібна</a:t>
            </a:r>
            <a:r>
              <a:rPr lang="uk-UA" dirty="0"/>
              <a:t> поведінка. </a:t>
            </a:r>
          </a:p>
          <a:p>
            <a:pPr marL="0" indent="0" algn="just">
              <a:buNone/>
            </a:pPr>
            <a:r>
              <a:rPr lang="uk-UA" dirty="0"/>
              <a:t>Поразки скроневих часток пов'язані з порушеннями пам'яті, </a:t>
            </a:r>
            <a:r>
              <a:rPr lang="uk-UA" dirty="0" err="1"/>
              <a:t>афектними</a:t>
            </a:r>
            <a:r>
              <a:rPr lang="uk-UA" dirty="0"/>
              <a:t> розладами і змінами особистості. При поразці тім'яних часток спостерігаються агнозії, апраксії і парестезії.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906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b="1" dirty="0"/>
              <a:t>Література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uk-UA" dirty="0"/>
              <a:t>Деменція : навчально-методичний посібник / О. А. </a:t>
            </a:r>
            <a:r>
              <a:rPr lang="uk-UA" dirty="0" err="1"/>
              <a:t>Козьолкін</a:t>
            </a:r>
            <a:r>
              <a:rPr lang="uk-UA" dirty="0"/>
              <a:t>, М. В. Сікорська, І.В. </a:t>
            </a:r>
            <a:r>
              <a:rPr lang="uk-UA" dirty="0" err="1"/>
              <a:t>Візір</a:t>
            </a:r>
            <a:r>
              <a:rPr lang="uk-UA" dirty="0"/>
              <a:t>, Ю.М. </a:t>
            </a:r>
            <a:r>
              <a:rPr lang="uk-UA" dirty="0" err="1"/>
              <a:t>Нерянова</a:t>
            </a:r>
            <a:r>
              <a:rPr lang="uk-UA" dirty="0"/>
              <a:t>. Запоріжжя : ЗДМУ, 2015. 90 с. </a:t>
            </a:r>
          </a:p>
          <a:p>
            <a:pPr marL="514350" indent="-514350" algn="just">
              <a:buAutoNum type="arabicPeriod"/>
            </a:pPr>
            <a:r>
              <a:rPr lang="ru-RU" dirty="0" err="1"/>
              <a:t>Деменція</a:t>
            </a:r>
            <a:r>
              <a:rPr lang="ru-RU" dirty="0"/>
              <a:t> – </a:t>
            </a:r>
            <a:r>
              <a:rPr lang="ru-RU" dirty="0" err="1"/>
              <a:t>пріоритетнии</a:t>
            </a:r>
            <a:r>
              <a:rPr lang="ru-RU" dirty="0"/>
              <a:t>̆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ІНФОМЕДІА. URL: https://health-ua.com/article/36741-dementcya--proritetnij-napryam-galuzohoroni-zdorovya. </a:t>
            </a:r>
          </a:p>
          <a:p>
            <a:pPr marL="514350" indent="-514350" algn="just">
              <a:buAutoNum type="arabicPeriod"/>
            </a:pPr>
            <a:r>
              <a:rPr lang="en-US" dirty="0"/>
              <a:t>What Is Dementia? Symptoms, Types, and Diagnosis</a:t>
            </a:r>
            <a:r>
              <a:rPr lang="uk-UA" dirty="0"/>
              <a:t>. </a:t>
            </a:r>
            <a:r>
              <a:rPr lang="en-US" dirty="0"/>
              <a:t>URL</a:t>
            </a:r>
            <a:r>
              <a:rPr lang="uk-UA" dirty="0"/>
              <a:t>: </a:t>
            </a:r>
            <a:r>
              <a:rPr lang="en-US" dirty="0"/>
              <a:t>http://surl.li/skzyl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53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Деменція – сутність поняття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Деменція – синдром, що характеризується набуттям, часто прогресуючим зниженням інтелекту, що виникає в результаті органічних ушкоджень головного мозку і приводить до порушення соціальної адаптації людини, тобто робить її нездатною продовжувати навчальну та/або професійну діяльність, обмежує можливості </a:t>
            </a:r>
            <a:r>
              <a:rPr lang="uk-UA" dirty="0" err="1"/>
              <a:t>самообслуговання</a:t>
            </a:r>
            <a:r>
              <a:rPr lang="uk-UA" dirty="0"/>
              <a:t>, порушує її побутову незалежність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AD4D8C-34E3-4FFF-8C4E-05C4C9109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0" y="4373563"/>
            <a:ext cx="1803400" cy="1803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F72D06-EE50-439B-9E6E-C915B605A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19" y="4373563"/>
            <a:ext cx="1803401" cy="18034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52AB89-F619-4B0D-9263-5A2940444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38" y="4373563"/>
            <a:ext cx="1803401" cy="18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6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Деменція – сутність поняття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Деменція є станом, що придбаний у наслідок органічного ураження головного мозку, виявляється порушенням інтелектуальної діяльності, критики до свого стану з певними змінами, дефектами пам'яті, абстрактного мислення, розуміння, мови та інших когнітивних (пізнавальних) функцій, які призводять до побутової і соціальної (в </a:t>
            </a:r>
            <a:r>
              <a:rPr lang="uk-UA" dirty="0" err="1"/>
              <a:t>т.ч</a:t>
            </a:r>
            <a:r>
              <a:rPr lang="uk-UA" dirty="0"/>
              <a:t>. учбової/професійної) дезадаптації. Розлад може бути прогресуючим, статичним або оборотним. Ступінь виразності деменції визначається порушенням особистої активності в повсякденному житті, тривалість симптомів повинна бути, щонайменше, 6 місяців; перебіг хвороби хронічний або прогресуючий.</a:t>
            </a:r>
          </a:p>
        </p:txBody>
      </p:sp>
    </p:spTree>
    <p:extLst>
      <p:ext uri="{BB962C8B-B14F-4D97-AF65-F5344CB8AC3E}">
        <p14:creationId xmlns:p14="http://schemas.microsoft.com/office/powerpoint/2010/main" val="319081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Деменція – сутність поняття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Розвиток деменції може мати різні причини. В основі розвитку деменції завжди лежить органічне ураження головного мозку, і не завжди вдається виявити специфічний органічний чинник, його що викликав. Розвиток деменцій супроводжується втратою здатності до виконання спочатку більш складних, а потім і елементарних видів повсякденної діяльності, що забезпечують життєдіяльність людини. Оцінка здатності до виконання повсякденних дій визначає функціональний статус людини. </a:t>
            </a:r>
          </a:p>
        </p:txBody>
      </p:sp>
    </p:spTree>
    <p:extLst>
      <p:ext uri="{BB962C8B-B14F-4D97-AF65-F5344CB8AC3E}">
        <p14:creationId xmlns:p14="http://schemas.microsoft.com/office/powerpoint/2010/main" val="255011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Етіологічна класифікація деменції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1. Первинна дегенеративна деменція: </a:t>
            </a:r>
          </a:p>
          <a:p>
            <a:pPr marL="0" indent="0" algn="just">
              <a:buNone/>
            </a:pPr>
            <a:r>
              <a:rPr lang="uk-UA" dirty="0"/>
              <a:t>•	хвороба Альцгеймера; </a:t>
            </a:r>
          </a:p>
          <a:p>
            <a:pPr marL="0" indent="0" algn="just">
              <a:buNone/>
            </a:pPr>
            <a:r>
              <a:rPr lang="uk-UA" dirty="0"/>
              <a:t>•	хвороба Піка; </a:t>
            </a:r>
          </a:p>
          <a:p>
            <a:pPr marL="0" indent="0" algn="just">
              <a:buNone/>
            </a:pPr>
            <a:r>
              <a:rPr lang="uk-UA" dirty="0"/>
              <a:t>•	старечий амілоїдоз; </a:t>
            </a:r>
          </a:p>
          <a:p>
            <a:pPr marL="0" indent="0" algn="just">
              <a:buNone/>
            </a:pPr>
            <a:r>
              <a:rPr lang="uk-UA" dirty="0"/>
              <a:t>•	деменція з тільцями </a:t>
            </a:r>
            <a:r>
              <a:rPr lang="uk-UA" dirty="0" err="1"/>
              <a:t>Леві</a:t>
            </a:r>
            <a:r>
              <a:rPr lang="uk-UA" dirty="0"/>
              <a:t>.    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3AA99E-4FDA-493F-A7D7-8F3BE1BA0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80" y="2676843"/>
            <a:ext cx="3500120" cy="35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4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Етіологічна класифікація деменції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b="1" dirty="0"/>
              <a:t>2. Вторинна деменція: </a:t>
            </a:r>
          </a:p>
          <a:p>
            <a:pPr marL="0" indent="0" algn="just">
              <a:buNone/>
            </a:pPr>
            <a:r>
              <a:rPr lang="uk-UA" dirty="0"/>
              <a:t>•	хорея </a:t>
            </a:r>
            <a:r>
              <a:rPr lang="uk-UA" dirty="0" err="1"/>
              <a:t>Гентингтона</a:t>
            </a:r>
            <a:r>
              <a:rPr lang="uk-UA" dirty="0"/>
              <a:t>; </a:t>
            </a:r>
          </a:p>
          <a:p>
            <a:pPr marL="0" indent="0" algn="just">
              <a:buNone/>
            </a:pPr>
            <a:r>
              <a:rPr lang="uk-UA" dirty="0"/>
              <a:t>•	атаксія </a:t>
            </a:r>
            <a:r>
              <a:rPr lang="uk-UA" dirty="0" err="1"/>
              <a:t>Фрідрейха</a:t>
            </a:r>
            <a:r>
              <a:rPr lang="uk-UA" dirty="0"/>
              <a:t>; </a:t>
            </a:r>
          </a:p>
          <a:p>
            <a:pPr marL="0" indent="0" algn="just">
              <a:buNone/>
            </a:pPr>
            <a:r>
              <a:rPr lang="uk-UA" dirty="0"/>
              <a:t>•	хвороба Паркінсона; </a:t>
            </a:r>
          </a:p>
          <a:p>
            <a:pPr marL="0" indent="0" algn="just">
              <a:buNone/>
            </a:pPr>
            <a:r>
              <a:rPr lang="uk-UA" dirty="0"/>
              <a:t>•	прогресуючий </a:t>
            </a:r>
            <a:r>
              <a:rPr lang="uk-UA" dirty="0" err="1"/>
              <a:t>супрануклеарний</a:t>
            </a:r>
            <a:r>
              <a:rPr lang="uk-UA" dirty="0"/>
              <a:t> параліч;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стріо-нігральна</a:t>
            </a:r>
            <a:r>
              <a:rPr lang="uk-UA" dirty="0"/>
              <a:t> дегенерація; </a:t>
            </a:r>
          </a:p>
          <a:p>
            <a:pPr marL="0" indent="0" algn="just">
              <a:buNone/>
            </a:pPr>
            <a:r>
              <a:rPr lang="uk-UA" dirty="0"/>
              <a:t>•	хвороба Фара – </a:t>
            </a:r>
            <a:r>
              <a:rPr lang="uk-UA" dirty="0" err="1"/>
              <a:t>ідиопатична</a:t>
            </a:r>
            <a:r>
              <a:rPr lang="uk-UA" dirty="0"/>
              <a:t> </a:t>
            </a:r>
            <a:r>
              <a:rPr lang="uk-UA" dirty="0" err="1"/>
              <a:t>кальцифікація</a:t>
            </a:r>
            <a:r>
              <a:rPr lang="uk-UA" dirty="0"/>
              <a:t> базальних гангліїв; </a:t>
            </a:r>
          </a:p>
          <a:p>
            <a:pPr marL="0" indent="0" algn="just">
              <a:buNone/>
            </a:pPr>
            <a:r>
              <a:rPr lang="uk-UA" dirty="0"/>
              <a:t>•	хвороба Вільсона-Коновалова;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таламічна</a:t>
            </a:r>
            <a:r>
              <a:rPr lang="uk-UA" dirty="0"/>
              <a:t> деменція. 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6F192D-EE93-48C1-902B-B0FF02560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1690688"/>
            <a:ext cx="1950720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2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0D57A-83D0-45E9-81D0-99B17398D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40" y="365125"/>
            <a:ext cx="912876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Етіологічна класифікація деменції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E941D9-78CB-4B17-9196-F897769C3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690688"/>
            <a:ext cx="9128760" cy="4486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/>
              <a:t>3. Судинна деменція: </a:t>
            </a:r>
          </a:p>
          <a:p>
            <a:pPr marL="0" indent="0" algn="just">
              <a:buNone/>
            </a:pPr>
            <a:r>
              <a:rPr lang="uk-UA" dirty="0"/>
              <a:t>•	</a:t>
            </a:r>
            <a:r>
              <a:rPr lang="uk-UA" dirty="0" err="1"/>
              <a:t>мультиінфарктна</a:t>
            </a:r>
            <a:r>
              <a:rPr lang="uk-UA" dirty="0"/>
              <a:t> деменція (лакунарний стан); </a:t>
            </a:r>
          </a:p>
          <a:p>
            <a:pPr marL="0" indent="0" algn="just">
              <a:buNone/>
            </a:pPr>
            <a:r>
              <a:rPr lang="uk-UA" dirty="0"/>
              <a:t>•	хвороба </a:t>
            </a:r>
            <a:r>
              <a:rPr lang="uk-UA" dirty="0" err="1"/>
              <a:t>Бінсвангера</a:t>
            </a:r>
            <a:r>
              <a:rPr lang="uk-UA" dirty="0"/>
              <a:t> субкортикальна атеросклеротична енцефалопатія; </a:t>
            </a:r>
          </a:p>
          <a:p>
            <a:pPr marL="0" indent="0" algn="just">
              <a:buNone/>
            </a:pPr>
            <a:r>
              <a:rPr lang="uk-UA" dirty="0"/>
              <a:t>•	змішанні кортикальні та субкотрикальні інфаркти; </a:t>
            </a:r>
          </a:p>
          <a:p>
            <a:pPr marL="0" indent="0" algn="just">
              <a:buNone/>
            </a:pPr>
            <a:r>
              <a:rPr lang="uk-UA" dirty="0"/>
              <a:t>•	запальні захворювання кровоносних судин. 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B10A8A-38F9-41BC-9823-913FC8347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64" y="4551679"/>
            <a:ext cx="1651635" cy="16516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F02CEB-00AD-40E0-B233-A4B676A5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960" y="4551679"/>
            <a:ext cx="1651635" cy="16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26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1949</Words>
  <Application>Microsoft Office PowerPoint</Application>
  <PresentationFormat>Широкий екран</PresentationFormat>
  <Paragraphs>205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Тема Office</vt:lpstr>
      <vt:lpstr>Клініка інтелектуальних порушень при деменції</vt:lpstr>
      <vt:lpstr>ПЛАН:</vt:lpstr>
      <vt:lpstr>Деменція – сутність поняття</vt:lpstr>
      <vt:lpstr>Деменція – сутність поняття</vt:lpstr>
      <vt:lpstr>Деменція – сутність поняття</vt:lpstr>
      <vt:lpstr>Деменція – сутність поняття</vt:lpstr>
      <vt:lpstr>Етіологічна класифікація деменції </vt:lpstr>
      <vt:lpstr>Етіологічна класифікація деменції </vt:lpstr>
      <vt:lpstr>Етіологічна класифікація деменції </vt:lpstr>
      <vt:lpstr>Етіологічна класифікація деменції </vt:lpstr>
      <vt:lpstr>Етіологічна класифікація деменції </vt:lpstr>
      <vt:lpstr>Етіологічна класифікація деменції </vt:lpstr>
      <vt:lpstr>Етіологічна класифікація деменції </vt:lpstr>
      <vt:lpstr>Етіологічна класифікація деменції </vt:lpstr>
      <vt:lpstr>Етіологічна класифікація деменції </vt:lpstr>
      <vt:lpstr>Етіологічна класифікація деменції </vt:lpstr>
      <vt:lpstr>Клінічна картина деменції</vt:lpstr>
      <vt:lpstr>Презентація PowerPoint</vt:lpstr>
      <vt:lpstr>Клінічні прояви </vt:lpstr>
      <vt:lpstr>Клінічні прояви </vt:lpstr>
      <vt:lpstr> Захворювання, які можуть супроводжуватися деменцією:  </vt:lpstr>
      <vt:lpstr> Захворювання, які можуть супроводжуватися деменцією:  </vt:lpstr>
      <vt:lpstr> Захворювання, які можуть супроводжуватися деменцією:  </vt:lpstr>
      <vt:lpstr> Захворювання, які можуть супроводжуватися деменцією:  </vt:lpstr>
      <vt:lpstr> Захворювання, які можуть супроводжуватися деменцією:  </vt:lpstr>
      <vt:lpstr> Критерії деменції  </vt:lpstr>
      <vt:lpstr> Критерії деменції  </vt:lpstr>
      <vt:lpstr> Класифікація деменції по тяжкості </vt:lpstr>
      <vt:lpstr> Основні етапи розвитку деменції  </vt:lpstr>
      <vt:lpstr> Несприятливі прогностичні чинники при деменціях  </vt:lpstr>
      <vt:lpstr> Несприятливі прогностичні чинники при деменціях  </vt:lpstr>
      <vt:lpstr> Загальний висновок </vt:lpstr>
      <vt:lpstr>Література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Клініка інтелектуальних порушень при деменції</dc:title>
  <dc:creator>Тетяна</dc:creator>
  <cp:lastModifiedBy>Тетяна</cp:lastModifiedBy>
  <cp:revision>10</cp:revision>
  <dcterms:created xsi:type="dcterms:W3CDTF">2024-04-09T20:15:34Z</dcterms:created>
  <dcterms:modified xsi:type="dcterms:W3CDTF">2024-04-09T21:23:34Z</dcterms:modified>
</cp:coreProperties>
</file>