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E37D-B2DE-4162-B934-E84A0A989C84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7B61-87A6-4522-95ED-720EBDE5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0F6F3-1459-45AB-955D-616F90DE98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6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6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8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D2FE-EBAE-4B83-9428-D906B3C4B8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6016B-64DC-4D59-950C-BCA780084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692275" y="214313"/>
            <a:ext cx="7151688" cy="292665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</a:rPr>
              <a:t>Запорізький національний університет, кафедра фізіології, імунології і біохімії з курсом цивільного захисту та медицини</a:t>
            </a:r>
            <a:br>
              <a:rPr lang="uk-UA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276872"/>
            <a:ext cx="8569325" cy="316882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ІМУНОЛОГІЯ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3 (частина 2)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АНТИГЕНИ ТА АНТИТІЛА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ндрей\Desktop\zn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3" y="260648"/>
            <a:ext cx="1150476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850" y="5229225"/>
            <a:ext cx="7993063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" name="Picture 2" descr="C:\Users\Acer\Desktop\11397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524629" cy="17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Рекомбінація ДНК при перемиканні </a:t>
            </a:r>
            <a:r>
              <a:rPr lang="uk-UA" sz="3200" dirty="0" err="1" smtClean="0"/>
              <a:t>ізотипів</a:t>
            </a:r>
            <a:r>
              <a:rPr lang="uk-UA" sz="3200" dirty="0" smtClean="0"/>
              <a:t> </a:t>
            </a:r>
            <a:r>
              <a:rPr lang="uk-UA" sz="3200" dirty="0" err="1" smtClean="0"/>
              <a:t>імуноглобулінів</a:t>
            </a:r>
            <a:r>
              <a:rPr lang="uk-UA" sz="3200" dirty="0" smtClean="0"/>
              <a:t> B-лімфоцитів</a:t>
            </a:r>
            <a:endParaRPr lang="ru-RU" sz="3200" dirty="0"/>
          </a:p>
        </p:txBody>
      </p:sp>
      <p:pic>
        <p:nvPicPr>
          <p:cNvPr id="8194" name="Picture 2" descr="C:\Users\Acer\Desktop\12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3290"/>
            <a:ext cx="6264696" cy="497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7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Імуноглобулін А</a:t>
            </a:r>
            <a:endParaRPr lang="ru-RU" sz="5400" b="1" dirty="0"/>
          </a:p>
        </p:txBody>
      </p:sp>
      <p:pic>
        <p:nvPicPr>
          <p:cNvPr id="9218" name="Picture 2" descr="C:\Users\Acer\Desktop\imunoglobolin-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20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2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Імуноглобулін </a:t>
            </a:r>
            <a:r>
              <a:rPr lang="en-US" sz="5400" b="1" dirty="0" smtClean="0"/>
              <a:t>G</a:t>
            </a:r>
            <a:endParaRPr lang="ru-RU" sz="5400" b="1" dirty="0"/>
          </a:p>
        </p:txBody>
      </p:sp>
      <p:pic>
        <p:nvPicPr>
          <p:cNvPr id="10242" name="Picture 2" descr="C:\Users\Acer\Desktop\Immunoglobulin-G-IgG-Structure-Subclasses-and-Fun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5746"/>
            <a:ext cx="7728859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7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Імуноглобулін </a:t>
            </a:r>
            <a:r>
              <a:rPr lang="en-US" sz="5400" b="1" dirty="0" smtClean="0"/>
              <a:t>D</a:t>
            </a:r>
            <a:endParaRPr lang="ru-RU" sz="5400" b="1" dirty="0"/>
          </a:p>
        </p:txBody>
      </p:sp>
      <p:pic>
        <p:nvPicPr>
          <p:cNvPr id="11266" name="Picture 2" descr="C:\Users\Acer\Desktop\Immunoglobulin-D-IgD-Structure-and-Fun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5500"/>
            <a:ext cx="7203375" cy="37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8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Імуноглобулін </a:t>
            </a:r>
            <a:r>
              <a:rPr lang="en-US" sz="5400" b="1" dirty="0" smtClean="0"/>
              <a:t>E</a:t>
            </a:r>
            <a:endParaRPr lang="ru-RU" sz="5400" b="1" dirty="0"/>
          </a:p>
        </p:txBody>
      </p:sp>
      <p:pic>
        <p:nvPicPr>
          <p:cNvPr id="12290" name="Picture 2" descr="C:\Users\Acer\Desktop\Immunoglobulin-E-IgE-Structure-and-Fun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8948"/>
            <a:ext cx="8747258" cy="45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Імуноглобулін </a:t>
            </a:r>
            <a:r>
              <a:rPr lang="en-US" sz="5400" b="1" dirty="0" smtClean="0"/>
              <a:t>M</a:t>
            </a:r>
            <a:endParaRPr lang="ru-RU" sz="5400" b="1" dirty="0"/>
          </a:p>
        </p:txBody>
      </p:sp>
      <p:pic>
        <p:nvPicPr>
          <p:cNvPr id="13314" name="Picture 2" descr="C:\Users\Acer\Desktop\Immunoglobulin-M-IgM-Structure-and-Fun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7811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8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84"/>
            <a:ext cx="9144001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9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Т-клітинний рецептор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Acer\Desktop\2741-03.receptor-T-klet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321149" cy="55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4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071225" cy="468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797152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Комплекс </a:t>
            </a:r>
            <a:r>
              <a:rPr lang="ru-RU" sz="2000" dirty="0" err="1"/>
              <a:t>включає</a:t>
            </a:r>
            <a:r>
              <a:rPr lang="ru-RU" sz="2000" dirty="0"/>
              <a:t> Т-</a:t>
            </a:r>
            <a:r>
              <a:rPr lang="ru-RU" sz="2000" dirty="0" err="1"/>
              <a:t>клітинний</a:t>
            </a:r>
            <a:r>
              <a:rPr lang="ru-RU" sz="2000" dirty="0"/>
              <a:t> </a:t>
            </a:r>
            <a:r>
              <a:rPr lang="ru-RU" sz="2000" dirty="0" err="1" smtClean="0"/>
              <a:t>антигенрозп</a:t>
            </a:r>
            <a:r>
              <a:rPr lang="en-US" sz="2000" dirty="0" smtClean="0"/>
              <a:t>i</a:t>
            </a:r>
            <a:r>
              <a:rPr lang="ru-RU" sz="2000" dirty="0" err="1" smtClean="0"/>
              <a:t>знаючий</a:t>
            </a:r>
            <a:r>
              <a:rPr lang="ru-RU" sz="2000" dirty="0" smtClean="0"/>
              <a:t> </a:t>
            </a:r>
            <a:r>
              <a:rPr lang="ru-RU" sz="2000" dirty="0"/>
              <a:t>рецептор і 5 </a:t>
            </a:r>
            <a:r>
              <a:rPr lang="ru-RU" sz="2000" dirty="0" err="1"/>
              <a:t>однодоменних</a:t>
            </a:r>
            <a:r>
              <a:rPr lang="ru-RU" sz="2000" dirty="0"/>
              <a:t> </a:t>
            </a:r>
            <a:r>
              <a:rPr lang="ru-RU" sz="2000" dirty="0" err="1"/>
              <a:t>інваріантних</a:t>
            </a:r>
            <a:r>
              <a:rPr lang="ru-RU" sz="2000" dirty="0"/>
              <a:t> С</a:t>
            </a:r>
            <a:r>
              <a:rPr lang="en-US" sz="2000" dirty="0"/>
              <a:t>D3-</a:t>
            </a:r>
            <a:r>
              <a:rPr lang="ru-RU" sz="2000" dirty="0" err="1"/>
              <a:t>білків</a:t>
            </a:r>
            <a:r>
              <a:rPr lang="ru-RU" sz="2000" dirty="0"/>
              <a:t>: γ, </a:t>
            </a:r>
            <a:r>
              <a:rPr lang="ru-RU" sz="2000" dirty="0">
                <a:sym typeface="Symbol"/>
              </a:rPr>
              <a:t></a:t>
            </a:r>
            <a:r>
              <a:rPr lang="ru-RU" sz="2000" dirty="0"/>
              <a:t>, </a:t>
            </a:r>
            <a:r>
              <a:rPr lang="ru-RU" sz="2000" dirty="0">
                <a:sym typeface="Symbol"/>
              </a:rPr>
              <a:t></a:t>
            </a:r>
            <a:r>
              <a:rPr lang="ru-RU" sz="2000" dirty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поверхні</a:t>
            </a:r>
            <a:r>
              <a:rPr lang="ru-RU" sz="2000" dirty="0"/>
              <a:t> Т-</a:t>
            </a:r>
            <a:r>
              <a:rPr lang="ru-RU" sz="2000" dirty="0" err="1"/>
              <a:t>лімфоцити</a:t>
            </a:r>
            <a:r>
              <a:rPr lang="ru-RU" sz="2000" dirty="0"/>
              <a:t>, </a:t>
            </a:r>
            <a:r>
              <a:rPr lang="ru-RU" sz="2000" dirty="0" err="1"/>
              <a:t>тоді</a:t>
            </a:r>
            <a:r>
              <a:rPr lang="ru-RU" sz="2000" dirty="0"/>
              <a:t> як </a:t>
            </a:r>
            <a:r>
              <a:rPr lang="ru-RU" sz="2000" dirty="0">
                <a:ea typeface="Times New Roman"/>
                <a:cs typeface="Times New Roman"/>
                <a:sym typeface="Symbol"/>
              </a:rPr>
              <a:t></a:t>
            </a:r>
            <a:r>
              <a:rPr lang="ru-RU" sz="2000" dirty="0">
                <a:ea typeface="Times New Roman"/>
              </a:rPr>
              <a:t> </a:t>
            </a:r>
            <a:r>
              <a:rPr lang="ru-RU" sz="2000" dirty="0"/>
              <a:t>і </a:t>
            </a:r>
            <a:r>
              <a:rPr lang="ru-RU" sz="2000" dirty="0" smtClean="0">
                <a:ea typeface="Times New Roman"/>
                <a:cs typeface="Times New Roman"/>
                <a:sym typeface="Symbol"/>
              </a:rPr>
              <a:t></a:t>
            </a:r>
            <a:r>
              <a:rPr lang="ru-RU" sz="2000" dirty="0" smtClean="0">
                <a:ea typeface="Times New Roman"/>
              </a:rPr>
              <a:t> </a:t>
            </a:r>
            <a:r>
              <a:rPr lang="ru-RU" sz="2000" dirty="0" err="1" smtClean="0"/>
              <a:t>занурені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smtClean="0"/>
              <a:t>цитоплазму; </a:t>
            </a:r>
            <a:r>
              <a:rPr lang="ru-RU" sz="2000" dirty="0" err="1" smtClean="0"/>
              <a:t>Білки</a:t>
            </a:r>
            <a:r>
              <a:rPr lang="ru-RU" sz="2000" dirty="0" smtClean="0"/>
              <a:t> </a:t>
            </a:r>
            <a:r>
              <a:rPr lang="el-GR" sz="2000" dirty="0"/>
              <a:t>γ</a:t>
            </a:r>
            <a:r>
              <a:rPr lang="el-GR" sz="2000" dirty="0" smtClean="0"/>
              <a:t>,</a:t>
            </a:r>
            <a:r>
              <a:rPr lang="ru-RU" sz="2000" dirty="0">
                <a:solidFill>
                  <a:prstClr val="black"/>
                </a:solidFill>
                <a:sym typeface="Symbol"/>
              </a:rPr>
              <a:t> 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  <a:sym typeface="Symbol"/>
              </a:rPr>
              <a:t></a:t>
            </a:r>
            <a:r>
              <a:rPr lang="el-GR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подовжений</a:t>
            </a:r>
            <a:r>
              <a:rPr lang="ru-RU" sz="2000" dirty="0"/>
              <a:t> цитоплазматический </a:t>
            </a:r>
            <a:r>
              <a:rPr lang="ru-RU" sz="2000" dirty="0" err="1"/>
              <a:t>хвіст</a:t>
            </a:r>
            <a:r>
              <a:rPr lang="ru-RU" sz="2000" dirty="0"/>
              <a:t>, </a:t>
            </a:r>
            <a:r>
              <a:rPr lang="ru-RU" sz="2000" dirty="0" err="1"/>
              <a:t>служать</a:t>
            </a:r>
            <a:r>
              <a:rPr lang="ru-RU" sz="2000" dirty="0"/>
              <a:t> для </a:t>
            </a:r>
            <a:r>
              <a:rPr lang="ru-RU" sz="2000" dirty="0" err="1"/>
              <a:t>передачі</a:t>
            </a:r>
            <a:r>
              <a:rPr lang="ru-RU" sz="2000" dirty="0"/>
              <a:t> сигналу </a:t>
            </a:r>
            <a:endParaRPr lang="ru-RU" sz="2000" dirty="0" smtClean="0"/>
          </a:p>
          <a:p>
            <a:r>
              <a:rPr lang="ru-RU" sz="2000" dirty="0" err="1" smtClean="0"/>
              <a:t>всередину</a:t>
            </a:r>
            <a:r>
              <a:rPr lang="ru-RU" sz="2000" dirty="0" smtClean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en-US" sz="2000" dirty="0" smtClean="0"/>
              <a:t>A</a:t>
            </a:r>
            <a:r>
              <a:rPr lang="ru-RU" sz="2000" dirty="0" smtClean="0"/>
              <a:t>г-рецептора Т-</a:t>
            </a:r>
            <a:r>
              <a:rPr lang="ru-RU" sz="2000" dirty="0" err="1" smtClean="0"/>
              <a:t>лімфоцита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smtClean="0"/>
              <a:t>антигеном.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255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В-клітинний рецептор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Documents and Settings\Александра\Рабочий стол\ШЛЯ\1445680606_r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33189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7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до лабораторної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Селекційно-</a:t>
            </a:r>
            <a:r>
              <a:rPr lang="uk-UA" dirty="0" err="1" smtClean="0"/>
              <a:t>клональна</a:t>
            </a:r>
            <a:r>
              <a:rPr lang="uk-UA" dirty="0" smtClean="0"/>
              <a:t> теорія Ф. М. </a:t>
            </a:r>
            <a:r>
              <a:rPr lang="uk-UA" dirty="0" err="1" smtClean="0"/>
              <a:t>Бернета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Кодування та синтез антитіл: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</a:t>
            </a:r>
            <a:r>
              <a:rPr lang="uk-UA" dirty="0" smtClean="0"/>
              <a:t>Кодування легких ланцюгів </a:t>
            </a:r>
            <a:r>
              <a:rPr lang="uk-UA" dirty="0" err="1" smtClean="0"/>
              <a:t>імуноглобулінів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Кодування важких ланцюгів </a:t>
            </a:r>
            <a:r>
              <a:rPr lang="uk-UA" dirty="0" err="1" smtClean="0"/>
              <a:t>імуноглобулінів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Синтез легких і важких ланцюгів </a:t>
            </a:r>
            <a:r>
              <a:rPr lang="uk-UA" dirty="0" err="1" smtClean="0"/>
              <a:t>імуноглобулінів</a:t>
            </a:r>
            <a:endParaRPr lang="uk-UA" dirty="0" smtClean="0"/>
          </a:p>
          <a:p>
            <a:r>
              <a:rPr lang="uk-UA" dirty="0" smtClean="0"/>
              <a:t>Загальна характеристика класів </a:t>
            </a:r>
            <a:r>
              <a:rPr lang="uk-UA" dirty="0" err="1" smtClean="0"/>
              <a:t>імуноглобулінів</a:t>
            </a:r>
            <a:r>
              <a:rPr lang="uk-UA" dirty="0" smtClean="0"/>
              <a:t> (</a:t>
            </a:r>
            <a:r>
              <a:rPr lang="en-US" dirty="0" smtClean="0"/>
              <a:t>Ig </a:t>
            </a:r>
            <a:r>
              <a:rPr lang="uk-UA" dirty="0" smtClean="0"/>
              <a:t>А</a:t>
            </a:r>
            <a:r>
              <a:rPr lang="en-US" dirty="0" smtClean="0"/>
              <a:t>, Ig G, Ig E, Ig D, Ig M)</a:t>
            </a:r>
          </a:p>
          <a:p>
            <a:r>
              <a:rPr lang="uk-UA" dirty="0" smtClean="0"/>
              <a:t>Будова Т-клітинного рецептора</a:t>
            </a:r>
          </a:p>
          <a:p>
            <a:r>
              <a:rPr lang="uk-UA" dirty="0" smtClean="0"/>
              <a:t>Будова В-клітинного рецептора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97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36287"/>
            <a:ext cx="6065663" cy="509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2" y="5226784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Рис. Схема </a:t>
            </a:r>
            <a:r>
              <a:rPr lang="ru-RU" sz="2000" dirty="0" err="1"/>
              <a:t>будови</a:t>
            </a:r>
            <a:r>
              <a:rPr lang="ru-RU" sz="2000" dirty="0"/>
              <a:t> </a:t>
            </a:r>
            <a:r>
              <a:rPr lang="ru-RU" sz="2000" dirty="0" err="1" smtClean="0"/>
              <a:t>антигенрозпізнаючого</a:t>
            </a:r>
            <a:r>
              <a:rPr lang="ru-RU" sz="2000" dirty="0" smtClean="0"/>
              <a:t> </a:t>
            </a:r>
            <a:r>
              <a:rPr lang="ru-RU" sz="2000" dirty="0"/>
              <a:t>рецептора В-</a:t>
            </a:r>
            <a:r>
              <a:rPr lang="ru-RU" sz="2000" dirty="0" err="1"/>
              <a:t>лімфоцитів</a:t>
            </a:r>
            <a:r>
              <a:rPr lang="ru-RU" sz="2000" dirty="0"/>
              <a:t> і </a:t>
            </a:r>
            <a:r>
              <a:rPr lang="ru-RU" sz="2000" dirty="0" err="1"/>
              <a:t>механізму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активації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з антигеном. </a:t>
            </a:r>
            <a:r>
              <a:rPr lang="ru-RU" sz="2000" dirty="0" err="1" smtClean="0"/>
              <a:t>Антигенрозпізнаючий</a:t>
            </a:r>
            <a:r>
              <a:rPr lang="ru-RU" sz="2000" dirty="0" smtClean="0"/>
              <a:t> </a:t>
            </a:r>
            <a:r>
              <a:rPr lang="ru-RU" sz="2000" dirty="0"/>
              <a:t>рецептор В-</a:t>
            </a:r>
            <a:r>
              <a:rPr lang="ru-RU" sz="2000" dirty="0" err="1"/>
              <a:t>лімфоцитів</a:t>
            </a:r>
            <a:r>
              <a:rPr lang="ru-RU" sz="2000" dirty="0"/>
              <a:t> представлений </a:t>
            </a:r>
            <a:r>
              <a:rPr lang="ru-RU" sz="2000" dirty="0" smtClean="0"/>
              <a:t>мембранною </a:t>
            </a:r>
            <a:r>
              <a:rPr lang="ru-RU" sz="2000" dirty="0"/>
              <a:t>формою </a:t>
            </a:r>
            <a:r>
              <a:rPr lang="en-US" sz="2000" dirty="0" err="1"/>
              <a:t>Ig</a:t>
            </a:r>
            <a:r>
              <a:rPr lang="ru-RU" sz="2000" dirty="0"/>
              <a:t>М, </a:t>
            </a:r>
            <a:r>
              <a:rPr lang="ru-RU" sz="2000" dirty="0" err="1" smtClean="0"/>
              <a:t>оточеною</a:t>
            </a:r>
            <a:r>
              <a:rPr lang="ru-RU" sz="2000" dirty="0" smtClean="0"/>
              <a:t> </a:t>
            </a:r>
            <a:r>
              <a:rPr lang="ru-RU" sz="2000" dirty="0" err="1"/>
              <a:t>спеціальними</a:t>
            </a:r>
            <a:r>
              <a:rPr lang="ru-RU" sz="2000" dirty="0"/>
              <a:t> </a:t>
            </a:r>
            <a:r>
              <a:rPr lang="ru-RU" sz="2000" dirty="0" err="1"/>
              <a:t>допоміжними</a:t>
            </a:r>
            <a:r>
              <a:rPr lang="ru-RU" sz="2000" dirty="0"/>
              <a:t> </a:t>
            </a:r>
            <a:r>
              <a:rPr lang="ru-RU" sz="2000" dirty="0" err="1"/>
              <a:t>білками</a:t>
            </a:r>
            <a:r>
              <a:rPr lang="ru-RU" sz="2000" dirty="0"/>
              <a:t> - </a:t>
            </a:r>
            <a:r>
              <a:rPr lang="en-US" sz="2000" dirty="0" err="1"/>
              <a:t>Ig</a:t>
            </a:r>
            <a:r>
              <a:rPr lang="el-GR" sz="2000" dirty="0"/>
              <a:t>α </a:t>
            </a:r>
            <a:r>
              <a:rPr lang="ru-RU" sz="2000" dirty="0"/>
              <a:t>і </a:t>
            </a:r>
            <a:r>
              <a:rPr lang="en-US" sz="2000" dirty="0" err="1"/>
              <a:t>Ig</a:t>
            </a:r>
            <a:r>
              <a:rPr lang="el-GR" sz="2000" dirty="0"/>
              <a:t>β,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беруть</a:t>
            </a:r>
            <a:r>
              <a:rPr lang="ru-RU" sz="2000" dirty="0"/>
              <a:t> участь в </a:t>
            </a:r>
            <a:r>
              <a:rPr lang="ru-RU" sz="2000" dirty="0" err="1"/>
              <a:t>передачі</a:t>
            </a:r>
            <a:r>
              <a:rPr lang="ru-RU" sz="2000" dirty="0"/>
              <a:t> сигналу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en-US" sz="2000" dirty="0" err="1"/>
              <a:t>Ig</a:t>
            </a:r>
            <a:r>
              <a:rPr lang="ru-RU" sz="2000" dirty="0"/>
              <a:t>М </a:t>
            </a:r>
            <a:r>
              <a:rPr lang="ru-RU" sz="2000" dirty="0" err="1"/>
              <a:t>всередину</a:t>
            </a:r>
            <a:r>
              <a:rPr lang="ru-RU" sz="2000" dirty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111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Шляхи </a:t>
            </a:r>
            <a:r>
              <a:rPr lang="ru-RU" sz="2800" dirty="0" err="1"/>
              <a:t>активації</a:t>
            </a:r>
            <a:r>
              <a:rPr lang="ru-RU" sz="2800" dirty="0"/>
              <a:t> В- </a:t>
            </a:r>
            <a:r>
              <a:rPr lang="ru-RU" sz="2800" dirty="0" err="1"/>
              <a:t>клітин</a:t>
            </a:r>
            <a:r>
              <a:rPr lang="ru-RU" sz="2800" dirty="0"/>
              <a:t> і </a:t>
            </a:r>
            <a:r>
              <a:rPr lang="ru-RU" sz="2800" dirty="0" err="1"/>
              <a:t>кооперації</a:t>
            </a:r>
            <a:r>
              <a:rPr lang="ru-RU" sz="2800" dirty="0"/>
              <a:t> </a:t>
            </a:r>
            <a:r>
              <a:rPr lang="ru-RU" sz="2800" dirty="0" err="1"/>
              <a:t>клітин</a:t>
            </a:r>
            <a:r>
              <a:rPr lang="ru-RU" sz="2800" dirty="0"/>
              <a:t> в </a:t>
            </a:r>
            <a:r>
              <a:rPr lang="ru-RU" sz="2800" dirty="0" err="1"/>
              <a:t>імунній</a:t>
            </a:r>
            <a:r>
              <a:rPr lang="ru-RU" sz="2800" dirty="0"/>
              <a:t> </a:t>
            </a:r>
            <a:r>
              <a:rPr lang="ru-RU" sz="2800" dirty="0" err="1"/>
              <a:t>відповіді</a:t>
            </a:r>
            <a:r>
              <a:rPr lang="ru-RU" sz="2800" dirty="0"/>
              <a:t> на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антигени</a:t>
            </a:r>
            <a:r>
              <a:rPr lang="ru-RU" sz="2800" dirty="0"/>
              <a:t> і за </a:t>
            </a:r>
            <a:r>
              <a:rPr lang="ru-RU" sz="2800" dirty="0" err="1"/>
              <a:t>участю</a:t>
            </a:r>
            <a:r>
              <a:rPr lang="ru-RU" sz="2800" dirty="0"/>
              <a:t> </a:t>
            </a:r>
            <a:r>
              <a:rPr lang="ru-RU" sz="2800" dirty="0" err="1"/>
              <a:t>популяцій</a:t>
            </a:r>
            <a:r>
              <a:rPr lang="ru-RU" sz="2800" dirty="0"/>
              <a:t> </a:t>
            </a:r>
            <a:r>
              <a:rPr lang="ru-RU" sz="2800" dirty="0" err="1" smtClean="0"/>
              <a:t>маючих</a:t>
            </a:r>
            <a:r>
              <a:rPr lang="ru-RU" sz="2800" dirty="0" smtClean="0"/>
              <a:t> </a:t>
            </a:r>
            <a:r>
              <a:rPr lang="ru-RU" sz="2800" dirty="0"/>
              <a:t>і не </a:t>
            </a:r>
            <a:r>
              <a:rPr lang="ru-RU" sz="2800" dirty="0" err="1" smtClean="0"/>
              <a:t>маючих</a:t>
            </a:r>
            <a:r>
              <a:rPr lang="ru-RU" sz="2800" dirty="0" smtClean="0"/>
              <a:t> </a:t>
            </a:r>
            <a:r>
              <a:rPr lang="ru-RU" sz="2800" dirty="0"/>
              <a:t>антиген </a:t>
            </a:r>
            <a:r>
              <a:rPr lang="en-US" sz="2800" dirty="0"/>
              <a:t>Lyb5 </a:t>
            </a:r>
            <a:r>
              <a:rPr lang="ru-RU" sz="2800" dirty="0" err="1"/>
              <a:t>популяцій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В- </a:t>
            </a:r>
            <a:r>
              <a:rPr lang="ru-RU" sz="2800" dirty="0" err="1"/>
              <a:t>клітин</a:t>
            </a:r>
            <a:r>
              <a:rPr lang="ru-RU" sz="2800" dirty="0"/>
              <a:t> </a:t>
            </a:r>
            <a:r>
              <a:rPr lang="ru-RU" sz="2800" dirty="0" err="1"/>
              <a:t>відрізняються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b="1" dirty="0" err="1" smtClean="0"/>
              <a:t>Активація</a:t>
            </a:r>
            <a:r>
              <a:rPr lang="ru-RU" sz="2800" b="1" dirty="0" smtClean="0"/>
              <a:t> </a:t>
            </a:r>
            <a:r>
              <a:rPr lang="ru-RU" sz="2800" b="1" dirty="0"/>
              <a:t>В-</a:t>
            </a:r>
            <a:r>
              <a:rPr lang="ru-RU" sz="2800" b="1" dirty="0" err="1"/>
              <a:t>лімфоцитів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здійснюватися</a:t>
            </a:r>
            <a:r>
              <a:rPr lang="ru-RU" sz="2800" b="1" dirty="0"/>
              <a:t>:</a:t>
            </a:r>
          </a:p>
          <a:p>
            <a:r>
              <a:rPr lang="ru-RU" sz="2800" dirty="0"/>
              <a:t>- Т-</a:t>
            </a:r>
            <a:r>
              <a:rPr lang="ru-RU" sz="2800" dirty="0" err="1"/>
              <a:t>залежним</a:t>
            </a:r>
            <a:r>
              <a:rPr lang="ru-RU" sz="2800" dirty="0"/>
              <a:t> антигеном за </a:t>
            </a:r>
            <a:r>
              <a:rPr lang="ru-RU" sz="2800" dirty="0" err="1"/>
              <a:t>участю</a:t>
            </a:r>
            <a:r>
              <a:rPr lang="ru-RU" sz="2800" dirty="0"/>
              <a:t> </a:t>
            </a:r>
            <a:r>
              <a:rPr lang="ru-RU" sz="2800" dirty="0" err="1"/>
              <a:t>білків</a:t>
            </a:r>
            <a:r>
              <a:rPr lang="ru-RU" sz="2800" dirty="0"/>
              <a:t> МНС </a:t>
            </a:r>
            <a:r>
              <a:rPr lang="ru-RU" sz="2800" dirty="0" err="1"/>
              <a:t>класу</a:t>
            </a:r>
            <a:r>
              <a:rPr lang="ru-RU" sz="2800" dirty="0"/>
              <a:t> 2 Т- </a:t>
            </a:r>
            <a:r>
              <a:rPr lang="ru-RU" sz="2800" dirty="0" err="1"/>
              <a:t>хелпери</a:t>
            </a:r>
            <a:r>
              <a:rPr lang="ru-RU" sz="2800" dirty="0"/>
              <a:t>;</a:t>
            </a:r>
          </a:p>
          <a:p>
            <a:r>
              <a:rPr lang="ru-RU" sz="2800" dirty="0"/>
              <a:t>- Т-</a:t>
            </a:r>
            <a:r>
              <a:rPr lang="ru-RU" sz="2800" dirty="0" err="1"/>
              <a:t>незалежним</a:t>
            </a:r>
            <a:r>
              <a:rPr lang="ru-RU" sz="2800" dirty="0"/>
              <a:t> антигеном,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в </a:t>
            </a:r>
            <a:r>
              <a:rPr lang="ru-RU" sz="2800" dirty="0" err="1"/>
              <a:t>складі</a:t>
            </a:r>
            <a:r>
              <a:rPr lang="ru-RU" sz="2800" dirty="0"/>
              <a:t> </a:t>
            </a:r>
            <a:r>
              <a:rPr lang="ru-RU" sz="2800" dirty="0" err="1" smtClean="0"/>
              <a:t>мітогенн</a:t>
            </a:r>
            <a:r>
              <a:rPr lang="en-US" sz="2800" dirty="0" smtClean="0"/>
              <a:t>i</a:t>
            </a:r>
            <a:r>
              <a:rPr lang="ru-RU" sz="2800" dirty="0" smtClean="0"/>
              <a:t> </a:t>
            </a:r>
            <a:r>
              <a:rPr lang="ru-RU" sz="2800" dirty="0" err="1"/>
              <a:t>компоненти</a:t>
            </a:r>
            <a:r>
              <a:rPr lang="ru-RU" sz="2800" dirty="0"/>
              <a:t>;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поліклональним</a:t>
            </a:r>
            <a:r>
              <a:rPr lang="ru-RU" sz="2800" dirty="0"/>
              <a:t> активатором (</a:t>
            </a:r>
            <a:r>
              <a:rPr lang="ru-RU" sz="2800" dirty="0" smtClean="0"/>
              <a:t>ЛПС -</a:t>
            </a:r>
            <a:r>
              <a:rPr lang="ru-RU" sz="2800" dirty="0" err="1" smtClean="0"/>
              <a:t>ліпополісахарид</a:t>
            </a:r>
            <a:r>
              <a:rPr lang="ru-RU" sz="2800" dirty="0"/>
              <a:t>);</a:t>
            </a:r>
          </a:p>
          <a:p>
            <a:r>
              <a:rPr lang="ru-RU" sz="2800" dirty="0"/>
              <a:t>- анти- мю </a:t>
            </a:r>
            <a:r>
              <a:rPr lang="ru-RU" sz="2800" dirty="0" err="1"/>
              <a:t>імуноглобулінами</a:t>
            </a:r>
            <a:r>
              <a:rPr lang="ru-RU" sz="2800" dirty="0"/>
              <a:t>;</a:t>
            </a:r>
          </a:p>
          <a:p>
            <a:r>
              <a:rPr lang="ru-RU" sz="2800" dirty="0"/>
              <a:t>- Т-</a:t>
            </a:r>
            <a:r>
              <a:rPr lang="ru-RU" sz="2800" dirty="0" err="1"/>
              <a:t>незалежним</a:t>
            </a:r>
            <a:r>
              <a:rPr lang="ru-RU" sz="2800" dirty="0"/>
              <a:t> антигеном, </a:t>
            </a:r>
            <a:r>
              <a:rPr lang="ru-RU" sz="2800" dirty="0" err="1"/>
              <a:t>які</a:t>
            </a:r>
            <a:r>
              <a:rPr lang="ru-RU" sz="2800" dirty="0"/>
              <a:t> не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мітогенного</a:t>
            </a:r>
            <a:r>
              <a:rPr lang="ru-RU" sz="2800" dirty="0"/>
              <a:t> компонента.</a:t>
            </a:r>
          </a:p>
        </p:txBody>
      </p:sp>
    </p:spTree>
    <p:extLst>
      <p:ext uri="{BB962C8B-B14F-4D97-AF65-F5344CB8AC3E}">
        <p14:creationId xmlns:p14="http://schemas.microsoft.com/office/powerpoint/2010/main" val="355149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Селекційно-</a:t>
            </a:r>
            <a:r>
              <a:rPr lang="uk-UA" sz="3200" dirty="0" err="1" smtClean="0"/>
              <a:t>клональна</a:t>
            </a:r>
            <a:r>
              <a:rPr lang="uk-UA" sz="3200" dirty="0" smtClean="0"/>
              <a:t> теорія Ф. М. </a:t>
            </a:r>
            <a:r>
              <a:rPr lang="uk-UA" sz="3200" dirty="0" err="1" smtClean="0"/>
              <a:t>Бернета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C:\Users\Acer\Desktop\BERNET_Frenk_Makfarlein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17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3368" y="2563182"/>
            <a:ext cx="4673087" cy="280076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КІЛЬКА ГЕНІВ -- ОДИН ПОЛІПЕПТИДНИЙ ЛАНЦЮГ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2374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smtClean="0"/>
              <a:t>Селекційно-клональна теорія Ф. М. Бернета.</a:t>
            </a:r>
            <a:endParaRPr lang="ru-RU" sz="3200" dirty="0"/>
          </a:p>
        </p:txBody>
      </p:sp>
      <p:pic>
        <p:nvPicPr>
          <p:cNvPr id="2050" name="Picture 2" descr="C:\Users\Acer\Desktop\The-clonal-selection-principl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1483"/>
            <a:ext cx="8507288" cy="51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7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624"/>
            <a:ext cx="9144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Будова зародкових генів </a:t>
            </a:r>
          </a:p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/>
              <a:t>Зародкові гени </a:t>
            </a:r>
            <a:r>
              <a:rPr lang="uk-UA" sz="2400" b="1" dirty="0" err="1" smtClean="0"/>
              <a:t>імуноглобулінів</a:t>
            </a:r>
            <a:r>
              <a:rPr lang="uk-UA" sz="2400" b="1" dirty="0" smtClean="0"/>
              <a:t> </a:t>
            </a:r>
            <a:r>
              <a:rPr lang="uk-UA" dirty="0" smtClean="0"/>
              <a:t>– </a:t>
            </a:r>
            <a:r>
              <a:rPr lang="uk-UA" sz="2400" dirty="0" smtClean="0"/>
              <a:t>це множина гени, які унаслідуються від батьків, що направлені на біосинтез антитіл.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344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Схема </a:t>
            </a:r>
            <a:r>
              <a:rPr lang="uk-UA" sz="2000" b="1" dirty="0" err="1" smtClean="0"/>
              <a:t>локуса</a:t>
            </a:r>
            <a:r>
              <a:rPr lang="uk-UA" sz="2000" b="1" dirty="0" smtClean="0"/>
              <a:t> </a:t>
            </a:r>
            <a:r>
              <a:rPr lang="en-US" sz="2000" b="1" dirty="0" smtClean="0"/>
              <a:t>IGHV </a:t>
            </a:r>
            <a:r>
              <a:rPr lang="uk-UA" sz="2000" b="1" dirty="0" smtClean="0"/>
              <a:t>людини. Хромосома 14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2793" y="3433310"/>
            <a:ext cx="59766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Схема </a:t>
            </a:r>
            <a:r>
              <a:rPr lang="uk-UA" sz="2000" b="1" dirty="0" err="1" smtClean="0"/>
              <a:t>локуса</a:t>
            </a:r>
            <a:r>
              <a:rPr lang="en-US" sz="2000" b="1" dirty="0" smtClean="0"/>
              <a:t> IGKV </a:t>
            </a:r>
            <a:r>
              <a:rPr lang="uk-UA" sz="2000" b="1" dirty="0" smtClean="0"/>
              <a:t>людини. Хромосома 2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0342" y="4869160"/>
            <a:ext cx="59766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Схема </a:t>
            </a:r>
            <a:r>
              <a:rPr lang="uk-UA" sz="2000" b="1" dirty="0" err="1" smtClean="0"/>
              <a:t>локуса</a:t>
            </a:r>
            <a:r>
              <a:rPr lang="en-US" sz="2000" b="1" dirty="0" smtClean="0"/>
              <a:t> IGLV </a:t>
            </a:r>
            <a:r>
              <a:rPr lang="uk-UA" sz="2000" b="1" dirty="0" smtClean="0"/>
              <a:t>людини. Хромосома 2</a:t>
            </a:r>
            <a:r>
              <a:rPr lang="en-US" sz="2000" b="1" dirty="0" smtClean="0"/>
              <a:t>2</a:t>
            </a:r>
            <a:r>
              <a:rPr lang="uk-UA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3731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Структура локусів </a:t>
            </a:r>
            <a:r>
              <a:rPr lang="uk-UA" sz="2000" b="1" dirty="0" err="1" smtClean="0"/>
              <a:t>імуноглобулінових</a:t>
            </a:r>
            <a:r>
              <a:rPr lang="uk-UA" sz="2000" b="1" dirty="0" smtClean="0"/>
              <a:t> генів людини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097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lekcii_4_5._immunoglobul__2015_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2"/>
            <a:ext cx="9144000" cy="68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Перебудова </a:t>
            </a:r>
            <a:r>
              <a:rPr lang="en-US" dirty="0" smtClean="0"/>
              <a:t>V</a:t>
            </a:r>
            <a:r>
              <a:rPr lang="uk-UA" dirty="0" smtClean="0"/>
              <a:t>-генів </a:t>
            </a:r>
            <a:endParaRPr lang="ru-RU" dirty="0"/>
          </a:p>
        </p:txBody>
      </p:sp>
      <p:pic>
        <p:nvPicPr>
          <p:cNvPr id="5122" name="Picture 2" descr="C:\Users\Acer\Desktop\12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46413" cy="56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4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12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352928" cy="13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105835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Структура </a:t>
            </a:r>
            <a:r>
              <a:rPr lang="ru-RU" sz="4000" b="1" dirty="0" err="1" smtClean="0"/>
              <a:t>генів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важкого</a:t>
            </a:r>
            <a:r>
              <a:rPr lang="ru-RU" sz="4000" b="1" dirty="0" smtClean="0"/>
              <a:t> </a:t>
            </a:r>
            <a:r>
              <a:rPr lang="ru-RU" sz="4000" b="1" dirty="0"/>
              <a:t>(Н) </a:t>
            </a:r>
            <a:r>
              <a:rPr lang="ru-RU" sz="4000" b="1" dirty="0" err="1" smtClean="0"/>
              <a:t>ланцюга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імуноглобулінів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людини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4347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lekcii_4_5._immunoglobul__2015_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8"/>
            <a:ext cx="9129110" cy="6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13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9940</TotalTime>
  <Words>363</Words>
  <Application>Microsoft Office PowerPoint</Application>
  <PresentationFormat>Экран (4:3)</PresentationFormat>
  <Paragraphs>46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Запорізький національний університет, кафедра фізіології, імунології і біохімії з курсом цивільного захисту та медицини     </vt:lpstr>
      <vt:lpstr>Питання до лабораторної роботи</vt:lpstr>
      <vt:lpstr>Селекційно-клональна теорія Ф. М. Бернета.</vt:lpstr>
      <vt:lpstr>Презентация PowerPoint</vt:lpstr>
      <vt:lpstr>Презентация PowerPoint</vt:lpstr>
      <vt:lpstr>Презентация PowerPoint</vt:lpstr>
      <vt:lpstr>Перебудова V-генів </vt:lpstr>
      <vt:lpstr>Презентация PowerPoint</vt:lpstr>
      <vt:lpstr>Презентация PowerPoint</vt:lpstr>
      <vt:lpstr>Рекомбінація ДНК при перемиканні ізотипів імуноглобулінів B-лімфоцитів</vt:lpstr>
      <vt:lpstr>Імуноглобулін А</vt:lpstr>
      <vt:lpstr>Імуноглобулін G</vt:lpstr>
      <vt:lpstr>Імуноглобулін D</vt:lpstr>
      <vt:lpstr>Імуноглобулін E</vt:lpstr>
      <vt:lpstr>Імуноглобулін M</vt:lpstr>
      <vt:lpstr>Презентация PowerPoint</vt:lpstr>
      <vt:lpstr>Т-клітинний рецептор</vt:lpstr>
      <vt:lpstr>Презентация PowerPoint</vt:lpstr>
      <vt:lpstr>В-клітинний рецептор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університет, кафедра фізіології, імунології і біохімії з курсом цивільного захисту та медицини</dc:title>
  <dc:creator>Oleksandra Bekasova</dc:creator>
  <cp:lastModifiedBy>Oleksandra Bekasova</cp:lastModifiedBy>
  <cp:revision>15</cp:revision>
  <dcterms:created xsi:type="dcterms:W3CDTF">2020-11-04T08:46:58Z</dcterms:created>
  <dcterms:modified xsi:type="dcterms:W3CDTF">2020-11-18T07:37:23Z</dcterms:modified>
</cp:coreProperties>
</file>