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50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55ECE68-9D62-4089-B497-A13FA138E8C6}" type="datetimeFigureOut">
              <a:rPr lang="ru-RU" smtClean="0"/>
              <a:pPr/>
              <a:t>04.09.2023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5C30E76-89BE-4CD6-B963-C20CC5D5DE82}"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ECE68-9D62-4089-B497-A13FA138E8C6}" type="datetimeFigureOut">
              <a:rPr lang="ru-RU" smtClean="0"/>
              <a:pPr/>
              <a:t>04.09.2023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0E76-89BE-4CD6-B963-C20CC5D5DE82}"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ranslate.google.com.u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ctrTitle"/>
          </p:nvPr>
        </p:nvSpPr>
        <p:spPr>
          <a:xfrm>
            <a:off x="685800" y="857232"/>
            <a:ext cx="7772400" cy="2743219"/>
          </a:xfrm>
        </p:spPr>
        <p:txBody>
          <a:bodyPr>
            <a:normAutofit fontScale="90000"/>
          </a:bodyPr>
          <a:lstStyle/>
          <a:p>
            <a:pPr lvl="0"/>
            <a:r>
              <a:rPr lang="uk-UA" b="1" dirty="0">
                <a:solidFill>
                  <a:srgbClr val="FF3399"/>
                </a:solidFill>
                <a:latin typeface="Times New Roman" pitchFamily="18" charset="0"/>
                <a:cs typeface="Times New Roman" pitchFamily="18" charset="0"/>
              </a:rPr>
              <a:t>Історичний аспект дослідження аутизма. Поняття про аутизм та аутистичні порушення. </a:t>
            </a:r>
            <a:br>
              <a:rPr lang="ru-RU" dirty="0"/>
            </a:br>
            <a:endParaRPr lang="uk-UA" dirty="0"/>
          </a:p>
        </p:txBody>
      </p:sp>
      <p:sp>
        <p:nvSpPr>
          <p:cNvPr id="3" name="Подзаголовок 2"/>
          <p:cNvSpPr>
            <a:spLocks noGrp="1"/>
          </p:cNvSpPr>
          <p:nvPr>
            <p:ph type="subTitle" idx="1"/>
          </p:nvPr>
        </p:nvSpPr>
        <p:spPr>
          <a:xfrm>
            <a:off x="5072066" y="3886200"/>
            <a:ext cx="3643338" cy="1752600"/>
          </a:xfrm>
        </p:spPr>
        <p:txBody>
          <a:bodyPr>
            <a:normAutofit fontScale="85000" lnSpcReduction="20000"/>
          </a:bodyPr>
          <a:lstStyle/>
          <a:p>
            <a:pPr algn="l"/>
            <a:r>
              <a:rPr lang="uk-UA" sz="2800" dirty="0">
                <a:solidFill>
                  <a:srgbClr val="FFFF00"/>
                </a:solidFill>
                <a:latin typeface="Times New Roman" pitchFamily="18" charset="0"/>
                <a:cs typeface="Times New Roman" pitchFamily="18" charset="0"/>
              </a:rPr>
              <a:t>Підготувала:</a:t>
            </a:r>
          </a:p>
          <a:p>
            <a:pPr algn="l"/>
            <a:r>
              <a:rPr lang="uk-UA" sz="2800" dirty="0">
                <a:solidFill>
                  <a:srgbClr val="FFFF00"/>
                </a:solidFill>
                <a:latin typeface="Times New Roman" pitchFamily="18" charset="0"/>
                <a:cs typeface="Times New Roman" pitchFamily="18" charset="0"/>
              </a:rPr>
              <a:t>Викладач кафедри соціальної педагогіки та спеціальної освіти</a:t>
            </a:r>
          </a:p>
          <a:p>
            <a:pPr algn="l"/>
            <a:r>
              <a:rPr lang="uk-UA" sz="2800" dirty="0">
                <a:solidFill>
                  <a:srgbClr val="FFFF00"/>
                </a:solidFill>
                <a:latin typeface="Times New Roman" pitchFamily="18" charset="0"/>
                <a:cs typeface="Times New Roman" pitchFamily="18" charset="0"/>
              </a:rPr>
              <a:t>Соха Н.В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725470"/>
          </a:xfrm>
        </p:spPr>
        <p:txBody>
          <a:bodyPr>
            <a:normAutofit/>
          </a:bodyPr>
          <a:lstStyle/>
          <a:p>
            <a:r>
              <a:rPr lang="uk-UA" sz="3600" b="1" dirty="0">
                <a:solidFill>
                  <a:srgbClr val="FF3399"/>
                </a:solidFill>
                <a:latin typeface="Times New Roman" pitchFamily="18" charset="0"/>
                <a:cs typeface="Times New Roman" pitchFamily="18" charset="0"/>
              </a:rPr>
              <a:t>Ранні прояви аутизму</a:t>
            </a:r>
          </a:p>
        </p:txBody>
      </p:sp>
      <p:sp>
        <p:nvSpPr>
          <p:cNvPr id="3" name="Содержимое 2"/>
          <p:cNvSpPr>
            <a:spLocks noGrp="1"/>
          </p:cNvSpPr>
          <p:nvPr>
            <p:ph idx="1"/>
          </p:nvPr>
        </p:nvSpPr>
        <p:spPr>
          <a:xfrm>
            <a:off x="457200" y="1000108"/>
            <a:ext cx="8229600" cy="5126055"/>
          </a:xfrm>
        </p:spPr>
        <p:txBody>
          <a:bodyPr>
            <a:normAutofit/>
          </a:bodyPr>
          <a:lstStyle/>
          <a:p>
            <a:pPr algn="just">
              <a:buNone/>
            </a:pPr>
            <a:r>
              <a:rPr lang="uk-UA" sz="2400" dirty="0">
                <a:solidFill>
                  <a:schemeClr val="bg1"/>
                </a:solidFill>
                <a:latin typeface="Times New Roman" pitchFamily="18" charset="0"/>
                <a:cs typeface="Times New Roman" pitchFamily="18" charset="0"/>
              </a:rPr>
              <a:t>В даний час достовірний діагноз рідко ставиться раніше 3-4 років. В основному це пов</a:t>
            </a:r>
            <a:r>
              <a:rPr lang="uk-UA" sz="2400" dirty="0">
                <a:solidFill>
                  <a:schemeClr val="bg1"/>
                </a:solidFill>
                <a:latin typeface="Times New Roman"/>
                <a:cs typeface="Times New Roman"/>
              </a:rPr>
              <a:t>’</a:t>
            </a:r>
            <a:r>
              <a:rPr lang="uk-UA" sz="2400" dirty="0">
                <a:solidFill>
                  <a:schemeClr val="bg1"/>
                </a:solidFill>
                <a:latin typeface="Times New Roman" pitchFamily="18" charset="0"/>
                <a:cs typeface="Times New Roman" pitchFamily="18" charset="0"/>
              </a:rPr>
              <a:t>язано з тим, що ті форми поведінки, які порушуються при аутизмі (згідно з наведеними вище діагностичним критеріям), у звичайних дітей ще не сформовані. Проте в останні роки все більше зростає інтерес до можливості виявлення достовірних ознак аутизму у ранньому віці.</a:t>
            </a:r>
          </a:p>
          <a:p>
            <a:pPr algn="just">
              <a:buNone/>
            </a:pPr>
            <a:r>
              <a:rPr lang="uk-UA" sz="2400" dirty="0">
                <a:solidFill>
                  <a:schemeClr val="bg1"/>
                </a:solidFill>
                <a:latin typeface="Times New Roman" pitchFamily="18" charset="0"/>
                <a:cs typeface="Times New Roman" pitchFamily="18" charset="0"/>
              </a:rPr>
              <a:t>З теоретичної точки зору рання діагностика аутизму цікава у зв'язку з виявленням природи первинного дефекту і причинно-наслідкових закономірностей протягом розвитку – наприклад, зниження здатності до наслідування є причиною або наслідком порушення соціальної взаємодії?</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457200" y="357166"/>
            <a:ext cx="8229600" cy="5768997"/>
          </a:xfrm>
        </p:spPr>
        <p:txBody>
          <a:bodyPr>
            <a:normAutofit/>
          </a:bodyPr>
          <a:lstStyle/>
          <a:p>
            <a:pPr algn="just">
              <a:buNone/>
            </a:pPr>
            <a:r>
              <a:rPr lang="uk-UA" sz="2400" dirty="0">
                <a:latin typeface="Times New Roman" pitchFamily="18" charset="0"/>
                <a:cs typeface="Times New Roman" pitchFamily="18" charset="0"/>
              </a:rPr>
              <a:t>    </a:t>
            </a:r>
            <a:r>
              <a:rPr lang="uk-UA" sz="2400" dirty="0">
                <a:solidFill>
                  <a:srgbClr val="FFFF00"/>
                </a:solidFill>
                <a:latin typeface="Times New Roman" pitchFamily="18" charset="0"/>
                <a:cs typeface="Times New Roman" pitchFamily="18" charset="0"/>
              </a:rPr>
              <a:t>Існує два типи досліджень ранніх ознак розладу - </a:t>
            </a:r>
            <a:r>
              <a:rPr lang="uk-UA" sz="2400" dirty="0">
                <a:solidFill>
                  <a:srgbClr val="FF3399"/>
                </a:solidFill>
                <a:latin typeface="Times New Roman" pitchFamily="18" charset="0"/>
                <a:cs typeface="Times New Roman" pitchFamily="18" charset="0"/>
              </a:rPr>
              <a:t>ретроспективні та прогностичні. </a:t>
            </a:r>
          </a:p>
          <a:p>
            <a:pPr algn="just">
              <a:buNone/>
            </a:pPr>
            <a:r>
              <a:rPr lang="uk-UA" sz="2400" dirty="0">
                <a:solidFill>
                  <a:srgbClr val="FFFF00"/>
                </a:solidFill>
                <a:latin typeface="Times New Roman" pitchFamily="18" charset="0"/>
                <a:cs typeface="Times New Roman" pitchFamily="18" charset="0"/>
              </a:rPr>
              <a:t>Ретроспективні дослідження </a:t>
            </a:r>
            <a:r>
              <a:rPr lang="uk-UA" sz="2400" dirty="0">
                <a:solidFill>
                  <a:schemeClr val="bg1"/>
                </a:solidFill>
                <a:latin typeface="Times New Roman" pitchFamily="18" charset="0"/>
                <a:cs typeface="Times New Roman" pitchFamily="18" charset="0"/>
              </a:rPr>
              <a:t>звернені в минуле, розглядають певну популяцію і аналізують історії розвитку людей з цієї популяції.</a:t>
            </a:r>
          </a:p>
          <a:p>
            <a:pPr algn="just">
              <a:buNone/>
            </a:pPr>
            <a:r>
              <a:rPr lang="uk-UA" sz="2400" dirty="0">
                <a:solidFill>
                  <a:srgbClr val="FFFF00"/>
                </a:solidFill>
                <a:latin typeface="Times New Roman" pitchFamily="18" charset="0"/>
                <a:cs typeface="Times New Roman" pitchFamily="18" charset="0"/>
              </a:rPr>
              <a:t>У прогностичних дослідженнях </a:t>
            </a:r>
            <a:r>
              <a:rPr lang="uk-UA" sz="2400" dirty="0">
                <a:solidFill>
                  <a:schemeClr val="bg1"/>
                </a:solidFill>
                <a:latin typeface="Times New Roman" pitchFamily="18" charset="0"/>
                <a:cs typeface="Times New Roman" pitchFamily="18" charset="0"/>
              </a:rPr>
              <a:t>дослідник сам вирішує, яку форму поведінки він буде аналізувати, і при цьому звільняється від спотворення, властивого ретроспективним дослідженням.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796908"/>
          </a:xfrm>
        </p:spPr>
        <p:txBody>
          <a:bodyPr>
            <a:normAutofit/>
          </a:bodyPr>
          <a:lstStyle/>
          <a:p>
            <a:r>
              <a:rPr lang="uk-UA" sz="3600" b="1" dirty="0">
                <a:solidFill>
                  <a:srgbClr val="FF3399"/>
                </a:solidFill>
                <a:latin typeface="Times New Roman" pitchFamily="18" charset="0"/>
                <a:cs typeface="Times New Roman" pitchFamily="18" charset="0"/>
              </a:rPr>
              <a:t>Причини розвитку дитячого аутизму</a:t>
            </a:r>
          </a:p>
        </p:txBody>
      </p:sp>
      <p:sp>
        <p:nvSpPr>
          <p:cNvPr id="3" name="Содержимое 2"/>
          <p:cNvSpPr>
            <a:spLocks noGrp="1"/>
          </p:cNvSpPr>
          <p:nvPr>
            <p:ph idx="1"/>
          </p:nvPr>
        </p:nvSpPr>
        <p:spPr>
          <a:xfrm>
            <a:off x="214282" y="1214398"/>
            <a:ext cx="8643998" cy="5643602"/>
          </a:xfrm>
        </p:spPr>
        <p:txBody>
          <a:bodyPr>
            <a:normAutofit fontScale="55000" lnSpcReduction="20000"/>
          </a:bodyPr>
          <a:lstStyle/>
          <a:p>
            <a:pPr algn="just">
              <a:buFont typeface="Wingdings" pitchFamily="2" charset="2"/>
              <a:buChar char="Ø"/>
            </a:pPr>
            <a:r>
              <a:rPr lang="uk-UA" sz="4000" dirty="0">
                <a:solidFill>
                  <a:schemeClr val="bg1"/>
                </a:solidFill>
                <a:latin typeface="Times New Roman" pitchFamily="18" charset="0"/>
                <a:cs typeface="Times New Roman" pitchFamily="18" charset="0"/>
              </a:rPr>
              <a:t>На початку 50-х років нашого століття виникла </a:t>
            </a:r>
            <a:r>
              <a:rPr lang="uk-UA" sz="4000" dirty="0">
                <a:solidFill>
                  <a:srgbClr val="FFFF00"/>
                </a:solidFill>
                <a:latin typeface="Times New Roman" pitchFamily="18" charset="0"/>
                <a:cs typeface="Times New Roman" pitchFamily="18" charset="0"/>
              </a:rPr>
              <a:t>гіпотеза про психогенний</a:t>
            </a:r>
            <a:r>
              <a:rPr lang="uk-UA" sz="4000" dirty="0">
                <a:solidFill>
                  <a:schemeClr val="bg1"/>
                </a:solidFill>
                <a:latin typeface="Times New Roman" pitchFamily="18" charset="0"/>
                <a:cs typeface="Times New Roman" pitchFamily="18" charset="0"/>
              </a:rPr>
              <a:t> (виник в результаті психічної травми) ) походження відхилення. Найбільш послідовним її провідником  був австрійський  психотерапевт доктор б. </a:t>
            </a:r>
            <a:r>
              <a:rPr lang="uk-UA" sz="4000" dirty="0" err="1">
                <a:solidFill>
                  <a:schemeClr val="bg1"/>
                </a:solidFill>
                <a:latin typeface="Times New Roman" pitchFamily="18" charset="0"/>
                <a:cs typeface="Times New Roman" pitchFamily="18" charset="0"/>
              </a:rPr>
              <a:t>Беттельхейм</a:t>
            </a:r>
            <a:r>
              <a:rPr lang="uk-UA" sz="4000" dirty="0">
                <a:solidFill>
                  <a:schemeClr val="bg1"/>
                </a:solidFill>
                <a:latin typeface="Times New Roman" pitchFamily="18" charset="0"/>
                <a:cs typeface="Times New Roman" pitchFamily="18" charset="0"/>
              </a:rPr>
              <a:t>.</a:t>
            </a:r>
          </a:p>
          <a:p>
            <a:pPr algn="just">
              <a:buNone/>
            </a:pPr>
            <a:endParaRPr lang="uk-UA" sz="4000" dirty="0">
              <a:solidFill>
                <a:schemeClr val="bg1"/>
              </a:solidFill>
              <a:latin typeface="Times New Roman" pitchFamily="18" charset="0"/>
              <a:cs typeface="Times New Roman" pitchFamily="18" charset="0"/>
            </a:endParaRPr>
          </a:p>
          <a:p>
            <a:pPr algn="just">
              <a:buFont typeface="Wingdings" pitchFamily="2" charset="2"/>
              <a:buChar char="Ø"/>
            </a:pPr>
            <a:r>
              <a:rPr lang="uk-UA" sz="4000" dirty="0">
                <a:solidFill>
                  <a:schemeClr val="bg1"/>
                </a:solidFill>
                <a:latin typeface="Times New Roman" pitchFamily="18" charset="0"/>
                <a:cs typeface="Times New Roman" pitchFamily="18" charset="0"/>
              </a:rPr>
              <a:t>Сучасні методи дослідження виявили множинні </a:t>
            </a:r>
            <a:r>
              <a:rPr lang="uk-UA" sz="4000" dirty="0">
                <a:solidFill>
                  <a:srgbClr val="FFFF00"/>
                </a:solidFill>
                <a:latin typeface="Times New Roman" pitchFamily="18" charset="0"/>
                <a:cs typeface="Times New Roman" pitchFamily="18" charset="0"/>
              </a:rPr>
              <a:t>ознаки недостатності центральної нервової системи </a:t>
            </a:r>
            <a:r>
              <a:rPr lang="uk-UA" sz="4000" dirty="0">
                <a:solidFill>
                  <a:schemeClr val="bg1"/>
                </a:solidFill>
                <a:latin typeface="Times New Roman" pitchFamily="18" charset="0"/>
                <a:cs typeface="Times New Roman" pitchFamily="18" charset="0"/>
              </a:rPr>
              <a:t>у </a:t>
            </a:r>
            <a:r>
              <a:rPr lang="uk-UA" sz="4000" dirty="0" err="1">
                <a:solidFill>
                  <a:schemeClr val="bg1"/>
                </a:solidFill>
                <a:latin typeface="Times New Roman" pitchFamily="18" charset="0"/>
                <a:cs typeface="Times New Roman" pitchFamily="18" charset="0"/>
              </a:rPr>
              <a:t>аутичних</a:t>
            </a:r>
            <a:r>
              <a:rPr lang="uk-UA" sz="4000" dirty="0">
                <a:solidFill>
                  <a:schemeClr val="bg1"/>
                </a:solidFill>
                <a:latin typeface="Times New Roman" pitchFamily="18" charset="0"/>
                <a:cs typeface="Times New Roman" pitchFamily="18" charset="0"/>
              </a:rPr>
              <a:t> дітей. Тому в даний час більшість авторів вважають, що ранній дитячий аутизм є наслідком особливої патології, в основі якої лежить саме недостатність центральної нервової система. Був висунутий цілий ряд гіпотез про характер цієї недостатності, її можливої локалізація. </a:t>
            </a:r>
            <a:r>
              <a:rPr lang="uk-UA" sz="4000" i="1" dirty="0">
                <a:solidFill>
                  <a:schemeClr val="bg1"/>
                </a:solidFill>
                <a:latin typeface="Times New Roman" pitchFamily="18" charset="0"/>
                <a:cs typeface="Times New Roman" pitchFamily="18" charset="0"/>
              </a:rPr>
              <a:t>Ця недостатність може бути викликана широким колом причин: генетичної обумовленістю, хромосомними аномаліями (зокрема, </a:t>
            </a:r>
            <a:r>
              <a:rPr lang="uk-UA" sz="4000" i="1" dirty="0" err="1">
                <a:solidFill>
                  <a:schemeClr val="bg1"/>
                </a:solidFill>
                <a:latin typeface="Times New Roman" pitchFamily="18" charset="0"/>
                <a:cs typeface="Times New Roman" pitchFamily="18" charset="0"/>
              </a:rPr>
              <a:t>фрагільной</a:t>
            </a:r>
            <a:r>
              <a:rPr lang="uk-UA" sz="4000" i="1" dirty="0">
                <a:solidFill>
                  <a:schemeClr val="bg1"/>
                </a:solidFill>
                <a:latin typeface="Times New Roman" pitchFamily="18" charset="0"/>
                <a:cs typeface="Times New Roman" pitchFamily="18" charset="0"/>
              </a:rPr>
              <a:t> X-хромосомою), вродженими обмінними порушеннями. Вона може також виявитися результатом органічного ураження центральної нервової системи в результаті патології вагітності та пологів, наслідком </a:t>
            </a:r>
            <a:r>
              <a:rPr lang="uk-UA" sz="4000" i="1" dirty="0" err="1">
                <a:solidFill>
                  <a:schemeClr val="bg1"/>
                </a:solidFill>
                <a:latin typeface="Times New Roman" pitchFamily="18" charset="0"/>
                <a:cs typeface="Times New Roman" pitchFamily="18" charset="0"/>
              </a:rPr>
              <a:t>нейроінфекції</a:t>
            </a:r>
            <a:r>
              <a:rPr lang="uk-UA" sz="4000" i="1" dirty="0">
                <a:solidFill>
                  <a:schemeClr val="bg1"/>
                </a:solidFill>
                <a:latin typeface="Times New Roman" pitchFamily="18" charset="0"/>
                <a:cs typeface="Times New Roman" pitchFamily="18" charset="0"/>
              </a:rPr>
              <a:t>, рано почався шизофренічного процес. </a:t>
            </a:r>
          </a:p>
          <a:p>
            <a:endParaRPr lang="ru-RU" sz="2400" dirty="0"/>
          </a:p>
          <a:p>
            <a:pPr>
              <a:buNone/>
            </a:pPr>
            <a:br>
              <a:rPr lang="ru-RU" sz="2400" dirty="0">
                <a:hlinkClick r:id="rId3"/>
              </a:rPr>
            </a:br>
            <a:endParaRPr lang="uk-UA" sz="2400" dirty="0">
              <a:solidFill>
                <a:schemeClr val="bg1"/>
              </a:solidFill>
              <a:latin typeface="Times New Roman" pitchFamily="18" charset="0"/>
              <a:cs typeface="Times New Roman" pitchFamily="18" charset="0"/>
            </a:endParaRPr>
          </a:p>
          <a:p>
            <a:pPr>
              <a:buFont typeface="Wingdings" pitchFamily="2" charset="2"/>
              <a:buChar char="Ø"/>
            </a:pPr>
            <a:endParaRPr lang="uk-UA"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368280"/>
          </a:xfrm>
        </p:spPr>
        <p:txBody>
          <a:bodyPr>
            <a:normAutofit fontScale="90000"/>
          </a:bodyPr>
          <a:lstStyle/>
          <a:p>
            <a:r>
              <a:rPr lang="uk-UA" dirty="0">
                <a:solidFill>
                  <a:srgbClr val="FF3399"/>
                </a:solidFill>
                <a:latin typeface="Times New Roman" pitchFamily="18" charset="0"/>
                <a:cs typeface="Times New Roman" pitchFamily="18" charset="0"/>
              </a:rPr>
              <a:t>Висновки</a:t>
            </a:r>
          </a:p>
        </p:txBody>
      </p:sp>
      <p:sp>
        <p:nvSpPr>
          <p:cNvPr id="3" name="Содержимое 2"/>
          <p:cNvSpPr>
            <a:spLocks noGrp="1"/>
          </p:cNvSpPr>
          <p:nvPr>
            <p:ph idx="1"/>
          </p:nvPr>
        </p:nvSpPr>
        <p:spPr>
          <a:xfrm>
            <a:off x="457200" y="785794"/>
            <a:ext cx="8229600" cy="6072206"/>
          </a:xfrm>
        </p:spPr>
        <p:txBody>
          <a:bodyPr>
            <a:normAutofit fontScale="92500" lnSpcReduction="20000"/>
          </a:bodyPr>
          <a:lstStyle/>
          <a:p>
            <a:pPr algn="just">
              <a:buFont typeface="Wingdings" pitchFamily="2" charset="2"/>
              <a:buChar char="v"/>
            </a:pPr>
            <a:r>
              <a:rPr lang="uk-UA" sz="1800" dirty="0">
                <a:solidFill>
                  <a:schemeClr val="bg1"/>
                </a:solidFill>
                <a:latin typeface="Times New Roman" pitchFamily="18" charset="0"/>
                <a:cs typeface="Times New Roman" pitchFamily="18" charset="0"/>
              </a:rPr>
              <a:t>      Дослідження РАС беруть свій початок майже 300 років тому. Перші згадки про РАС відносяться до першої половини XVIII століття. До середини XX століття описи РАС носили спорадичний характер, систематична робота почалася тільки в 1970-1980-х роках, коли група РАС вперше увійшла в діагностичні керівництва та класифікаційні довідники хвороб. </a:t>
            </a:r>
          </a:p>
          <a:p>
            <a:pPr algn="just">
              <a:buFont typeface="Wingdings" pitchFamily="2" charset="2"/>
              <a:buChar char="v"/>
            </a:pPr>
            <a:r>
              <a:rPr lang="uk-UA" sz="1800" dirty="0">
                <a:solidFill>
                  <a:schemeClr val="bg1"/>
                </a:solidFill>
                <a:latin typeface="Times New Roman" pitchFamily="18" charset="0"/>
                <a:cs typeface="Times New Roman" pitchFamily="18" charset="0"/>
              </a:rPr>
              <a:t>      Діагностичні критерії та сама діагностична Категорія РАС динамічні і переглядаються в кожному наступному діагностичному керівництві: як в американському діагностичному і статистичному керівництві з психічних розладів (DSM), так і в міжнародній класифікації хвороб (</a:t>
            </a:r>
            <a:r>
              <a:rPr lang="uk-UA" sz="1800" dirty="0" err="1">
                <a:solidFill>
                  <a:schemeClr val="bg1"/>
                </a:solidFill>
                <a:latin typeface="Times New Roman" pitchFamily="18" charset="0"/>
                <a:cs typeface="Times New Roman" pitchFamily="18" charset="0"/>
              </a:rPr>
              <a:t>МКХ</a:t>
            </a:r>
            <a:r>
              <a:rPr lang="uk-UA" sz="1800" dirty="0">
                <a:solidFill>
                  <a:schemeClr val="bg1"/>
                </a:solidFill>
                <a:latin typeface="Times New Roman" pitchFamily="18" charset="0"/>
                <a:cs typeface="Times New Roman" pitchFamily="18" charset="0"/>
              </a:rPr>
              <a:t>). </a:t>
            </a:r>
          </a:p>
          <a:p>
            <a:pPr algn="just">
              <a:buFont typeface="Wingdings" pitchFamily="2" charset="2"/>
              <a:buChar char="v"/>
            </a:pPr>
            <a:r>
              <a:rPr lang="uk-UA" sz="1800" dirty="0">
                <a:solidFill>
                  <a:schemeClr val="bg1"/>
                </a:solidFill>
                <a:latin typeface="Times New Roman" pitchFamily="18" charset="0"/>
                <a:cs typeface="Times New Roman" pitchFamily="18" charset="0"/>
              </a:rPr>
              <a:t>      </a:t>
            </a:r>
            <a:r>
              <a:rPr lang="uk-UA" sz="1800" dirty="0" err="1">
                <a:solidFill>
                  <a:schemeClr val="bg1"/>
                </a:solidFill>
                <a:latin typeface="Times New Roman" pitchFamily="18" charset="0"/>
                <a:cs typeface="Times New Roman" pitchFamily="18" charset="0"/>
              </a:rPr>
              <a:t>Етіологічно</a:t>
            </a:r>
            <a:r>
              <a:rPr lang="uk-UA" sz="1800" dirty="0">
                <a:solidFill>
                  <a:schemeClr val="bg1"/>
                </a:solidFill>
                <a:latin typeface="Times New Roman" pitchFamily="18" charset="0"/>
                <a:cs typeface="Times New Roman" pitchFamily="18" charset="0"/>
              </a:rPr>
              <a:t> розлади аутистичного спектру вкрай гетерогенні, не тільки з точки зору поведінкових проявів, але і з точки зору своїх причинно-наслідкових механізм.</a:t>
            </a:r>
          </a:p>
          <a:p>
            <a:pPr algn="just">
              <a:buFont typeface="Wingdings" pitchFamily="2" charset="2"/>
              <a:buChar char="v"/>
            </a:pPr>
            <a:r>
              <a:rPr lang="uk-UA" sz="1800" dirty="0">
                <a:solidFill>
                  <a:schemeClr val="bg1"/>
                </a:solidFill>
                <a:latin typeface="Times New Roman" pitchFamily="18" charset="0"/>
                <a:cs typeface="Times New Roman" pitchFamily="18" charset="0"/>
              </a:rPr>
              <a:t>Динаміка поширеності розладів аутистичного спектру змінюється дуже швидкими темпами. Якщо аж до 1970-х років вважалося, що ці розлади зустрічаються вкрай рідко (приблизно 0,04 %), то тепер ми говоримо, що ними порушено 1-2% населення Землі. У зв'язку з цим РАС приділяється і буде приділятися все більше уваги. </a:t>
            </a:r>
          </a:p>
          <a:p>
            <a:pPr algn="just">
              <a:buFont typeface="Wingdings" pitchFamily="2" charset="2"/>
              <a:buChar char="v"/>
            </a:pPr>
            <a:r>
              <a:rPr lang="uk-UA" sz="1800" dirty="0">
                <a:solidFill>
                  <a:schemeClr val="bg1"/>
                </a:solidFill>
                <a:latin typeface="Times New Roman" pitchFamily="18" charset="0"/>
                <a:cs typeface="Times New Roman" pitchFamily="18" charset="0"/>
              </a:rPr>
              <a:t>На сьогоднішній день відомі деякі фактори ризику і потенційні запобіжні фактори розладів аутистичного спектру, незважаючи на гетерогенність і складність вивчення РАС. Це дозволяє більш уважно спостерігати немовлят, що знаходяться в зоні ризику РАС, з метою встановити діагноз. </a:t>
            </a:r>
          </a:p>
          <a:p>
            <a:pPr algn="just">
              <a:buFont typeface="Wingdings" pitchFamily="2" charset="2"/>
              <a:buChar char="v"/>
            </a:pPr>
            <a:r>
              <a:rPr lang="uk-UA" sz="1800" dirty="0" err="1">
                <a:solidFill>
                  <a:schemeClr val="bg1"/>
                </a:solidFill>
                <a:latin typeface="Times New Roman" pitchFamily="18" charset="0"/>
                <a:cs typeface="Times New Roman" pitchFamily="18" charset="0"/>
              </a:rPr>
              <a:t>Коморбидность</a:t>
            </a:r>
            <a:r>
              <a:rPr lang="uk-UA" sz="1800" dirty="0">
                <a:solidFill>
                  <a:schemeClr val="bg1"/>
                </a:solidFill>
                <a:latin typeface="Times New Roman" pitchFamily="18" charset="0"/>
                <a:cs typeface="Times New Roman" pitchFamily="18" charset="0"/>
              </a:rPr>
              <a:t> розладів аутистичного спектру дуже висока (близько 70 %). Частина пов'язаних розладів має загальну з РАС </a:t>
            </a:r>
            <a:r>
              <a:rPr lang="uk-UA" sz="1800" dirty="0" err="1">
                <a:solidFill>
                  <a:schemeClr val="bg1"/>
                </a:solidFill>
                <a:latin typeface="Times New Roman" pitchFamily="18" charset="0"/>
                <a:cs typeface="Times New Roman" pitchFamily="18" charset="0"/>
              </a:rPr>
              <a:t>патопсихофізіологію</a:t>
            </a:r>
            <a:r>
              <a:rPr lang="uk-UA" sz="1800" dirty="0">
                <a:solidFill>
                  <a:schemeClr val="bg1"/>
                </a:solidFill>
                <a:latin typeface="Times New Roman" pitchFamily="18" charset="0"/>
                <a:cs typeface="Times New Roman" pitchFamily="18" charset="0"/>
              </a:rPr>
              <a:t>, частина є наслідком РАС. Всі </a:t>
            </a:r>
            <a:r>
              <a:rPr lang="uk-UA" sz="1800" dirty="0" err="1">
                <a:solidFill>
                  <a:schemeClr val="bg1"/>
                </a:solidFill>
                <a:latin typeface="Times New Roman" pitchFamily="18" charset="0"/>
                <a:cs typeface="Times New Roman" pitchFamily="18" charset="0"/>
              </a:rPr>
              <a:t>коморбідні</a:t>
            </a:r>
            <a:r>
              <a:rPr lang="uk-UA" sz="1800" dirty="0">
                <a:solidFill>
                  <a:schemeClr val="bg1"/>
                </a:solidFill>
                <a:latin typeface="Times New Roman" pitchFamily="18" charset="0"/>
                <a:cs typeface="Times New Roman" pitchFamily="18" charset="0"/>
              </a:rPr>
              <a:t> розлади необхідно враховувати як при діагностиці РАС, так і при розробці плану втручання.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uk-UA" b="1" dirty="0">
                <a:solidFill>
                  <a:schemeClr val="bg1"/>
                </a:solidFill>
                <a:latin typeface="Times New Roman" pitchFamily="18" charset="0"/>
                <a:cs typeface="Times New Roman" pitchFamily="18" charset="0"/>
              </a:rPr>
              <a:t>Література</a:t>
            </a:r>
          </a:p>
        </p:txBody>
      </p:sp>
      <p:sp>
        <p:nvSpPr>
          <p:cNvPr id="3" name="Содержимое 2"/>
          <p:cNvSpPr>
            <a:spLocks noGrp="1"/>
          </p:cNvSpPr>
          <p:nvPr>
            <p:ph idx="1"/>
          </p:nvPr>
        </p:nvSpPr>
        <p:spPr/>
        <p:txBody>
          <a:bodyPr>
            <a:normAutofit/>
          </a:bodyPr>
          <a:lstStyle/>
          <a:p>
            <a:pPr lvl="0"/>
            <a:r>
              <a:rPr lang="uk-UA" dirty="0" err="1">
                <a:solidFill>
                  <a:schemeClr val="bg1"/>
                </a:solidFill>
              </a:rPr>
              <a:t>Тарасун</a:t>
            </a:r>
            <a:r>
              <a:rPr lang="uk-UA" dirty="0">
                <a:solidFill>
                  <a:schemeClr val="bg1"/>
                </a:solidFill>
              </a:rPr>
              <a:t>, В. В. Аутологія: теорія і практика : підручник. Київ : «</a:t>
            </a:r>
            <a:r>
              <a:rPr lang="uk-UA" dirty="0" err="1">
                <a:solidFill>
                  <a:schemeClr val="bg1"/>
                </a:solidFill>
              </a:rPr>
              <a:t>Вадекс</a:t>
            </a:r>
            <a:r>
              <a:rPr lang="uk-UA" dirty="0">
                <a:solidFill>
                  <a:schemeClr val="bg1"/>
                </a:solidFill>
              </a:rPr>
              <a:t>», 2018. 590 с.</a:t>
            </a:r>
            <a:endParaRPr lang="ru-RU" dirty="0">
              <a:solidFill>
                <a:schemeClr val="bg1"/>
              </a:solidFill>
            </a:endParaRPr>
          </a:p>
          <a:p>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Xra3wO.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868346"/>
          </a:xfrm>
        </p:spPr>
        <p:txBody>
          <a:bodyPr>
            <a:normAutofit fontScale="90000"/>
          </a:bodyPr>
          <a:lstStyle/>
          <a:p>
            <a:r>
              <a:rPr lang="uk-UA" dirty="0"/>
              <a:t> </a:t>
            </a:r>
            <a:r>
              <a:rPr lang="uk-UA" sz="4000" b="1" dirty="0">
                <a:solidFill>
                  <a:srgbClr val="FF3399"/>
                </a:solidFill>
                <a:latin typeface="Times New Roman" pitchFamily="18" charset="0"/>
                <a:cs typeface="Times New Roman" pitchFamily="18" charset="0"/>
              </a:rPr>
              <a:t>Історія розвитку науки про аутизм </a:t>
            </a:r>
          </a:p>
        </p:txBody>
      </p:sp>
      <p:sp>
        <p:nvSpPr>
          <p:cNvPr id="3" name="Содержимое 2"/>
          <p:cNvSpPr>
            <a:spLocks noGrp="1"/>
          </p:cNvSpPr>
          <p:nvPr>
            <p:ph idx="1"/>
          </p:nvPr>
        </p:nvSpPr>
        <p:spPr>
          <a:xfrm>
            <a:off x="457200" y="1000108"/>
            <a:ext cx="8229600" cy="5429288"/>
          </a:xfrm>
        </p:spPr>
        <p:txBody>
          <a:bodyPr>
            <a:noAutofit/>
          </a:bodyPr>
          <a:lstStyle/>
          <a:p>
            <a:pPr>
              <a:buNone/>
            </a:pPr>
            <a:r>
              <a:rPr lang="uk-UA" sz="2000" b="1" dirty="0">
                <a:solidFill>
                  <a:schemeClr val="bg1"/>
                </a:solidFill>
                <a:latin typeface="Times New Roman" pitchFamily="18" charset="0"/>
                <a:cs typeface="Times New Roman" pitchFamily="18" charset="0"/>
              </a:rPr>
              <a:t>Історію розвитку науки про аутизм можна розділити на три етапи.</a:t>
            </a:r>
          </a:p>
          <a:p>
            <a:pPr>
              <a:buFont typeface="Wingdings" pitchFamily="2" charset="2"/>
              <a:buChar char="q"/>
            </a:pPr>
            <a:r>
              <a:rPr lang="uk-UA" sz="2000" b="1" dirty="0">
                <a:solidFill>
                  <a:schemeClr val="bg1"/>
                </a:solidFill>
                <a:latin typeface="Times New Roman" pitchFamily="18" charset="0"/>
                <a:cs typeface="Times New Roman" pitchFamily="18" charset="0"/>
              </a:rPr>
              <a:t>Перший етап</a:t>
            </a:r>
            <a:r>
              <a:rPr lang="uk-UA" sz="2000" dirty="0">
                <a:solidFill>
                  <a:schemeClr val="bg1"/>
                </a:solidFill>
                <a:latin typeface="Times New Roman" pitchFamily="18" charset="0"/>
                <a:cs typeface="Times New Roman" pitchFamily="18" charset="0"/>
              </a:rPr>
              <a:t>, так званий </a:t>
            </a:r>
            <a:r>
              <a:rPr lang="uk-UA" sz="2000" dirty="0">
                <a:solidFill>
                  <a:schemeClr val="bg1"/>
                </a:solidFill>
                <a:latin typeface="Times New Roman"/>
                <a:cs typeface="Times New Roman"/>
              </a:rPr>
              <a:t>«</a:t>
            </a:r>
            <a:r>
              <a:rPr lang="uk-UA" sz="2000" dirty="0" err="1">
                <a:solidFill>
                  <a:schemeClr val="bg1"/>
                </a:solidFill>
                <a:latin typeface="Times New Roman" pitchFamily="18" charset="0"/>
                <a:cs typeface="Times New Roman" pitchFamily="18" charset="0"/>
              </a:rPr>
              <a:t>доканнеровскій</a:t>
            </a:r>
            <a:r>
              <a:rPr lang="uk-UA" sz="2000" dirty="0">
                <a:solidFill>
                  <a:schemeClr val="bg1"/>
                </a:solidFill>
                <a:latin typeface="Times New Roman" pitchFamily="18" charset="0"/>
                <a:cs typeface="Times New Roman" pitchFamily="18" charset="0"/>
              </a:rPr>
              <a:t>», почався в 1828 р з опису французьким дослідником </a:t>
            </a:r>
            <a:r>
              <a:rPr lang="uk-UA" sz="2000" dirty="0" err="1">
                <a:solidFill>
                  <a:schemeClr val="bg1"/>
                </a:solidFill>
                <a:latin typeface="Times New Roman" pitchFamily="18" charset="0"/>
                <a:cs typeface="Times New Roman" pitchFamily="18" charset="0"/>
              </a:rPr>
              <a:t>Ітаром</a:t>
            </a:r>
            <a:r>
              <a:rPr lang="uk-UA" sz="2000" dirty="0">
                <a:solidFill>
                  <a:schemeClr val="bg1"/>
                </a:solidFill>
                <a:latin typeface="Times New Roman" pitchFamily="18" charset="0"/>
                <a:cs typeface="Times New Roman" pitchFamily="18" charset="0"/>
              </a:rPr>
              <a:t> </a:t>
            </a:r>
            <a:r>
              <a:rPr lang="uk-UA" sz="2000" dirty="0">
                <a:latin typeface="Times New Roman" pitchFamily="18" charset="0"/>
                <a:cs typeface="Times New Roman" pitchFamily="18" charset="0"/>
              </a:rPr>
              <a:t>.</a:t>
            </a:r>
          </a:p>
          <a:p>
            <a:pPr>
              <a:buFont typeface="Wingdings" pitchFamily="2" charset="2"/>
              <a:buChar char="q"/>
            </a:pPr>
            <a:endParaRPr lang="uk-UA" sz="2000" dirty="0">
              <a:latin typeface="Times New Roman" pitchFamily="18" charset="0"/>
              <a:cs typeface="Times New Roman" pitchFamily="18" charset="0"/>
            </a:endParaRPr>
          </a:p>
          <a:p>
            <a:pPr>
              <a:buFont typeface="Wingdings" pitchFamily="2" charset="2"/>
              <a:buChar char="q"/>
            </a:pPr>
            <a:endParaRPr lang="uk-UA" sz="2000" dirty="0">
              <a:latin typeface="Times New Roman" pitchFamily="18" charset="0"/>
              <a:cs typeface="Times New Roman" pitchFamily="18" charset="0"/>
            </a:endParaRPr>
          </a:p>
          <a:p>
            <a:pPr>
              <a:buFont typeface="Wingdings" pitchFamily="2" charset="2"/>
              <a:buChar char="q"/>
            </a:pPr>
            <a:endParaRPr lang="uk-UA" sz="2000" dirty="0">
              <a:latin typeface="Times New Roman" pitchFamily="18" charset="0"/>
              <a:cs typeface="Times New Roman" pitchFamily="18" charset="0"/>
            </a:endParaRPr>
          </a:p>
          <a:p>
            <a:pPr>
              <a:buFont typeface="Wingdings" pitchFamily="2" charset="2"/>
              <a:buChar char="q"/>
            </a:pPr>
            <a:endParaRPr lang="uk-UA" sz="2000" dirty="0">
              <a:latin typeface="Times New Roman" pitchFamily="18" charset="0"/>
              <a:cs typeface="Times New Roman" pitchFamily="18" charset="0"/>
            </a:endParaRPr>
          </a:p>
          <a:p>
            <a:pPr>
              <a:buFont typeface="Wingdings" pitchFamily="2" charset="2"/>
              <a:buChar char="q"/>
            </a:pPr>
            <a:endParaRPr lang="uk-UA" sz="2000" dirty="0">
              <a:latin typeface="Times New Roman" pitchFamily="18" charset="0"/>
              <a:cs typeface="Times New Roman" pitchFamily="18" charset="0"/>
            </a:endParaRPr>
          </a:p>
          <a:p>
            <a:pPr>
              <a:buFont typeface="Wingdings" pitchFamily="2" charset="2"/>
              <a:buChar char="q"/>
            </a:pPr>
            <a:endParaRPr lang="uk-UA" sz="2000" dirty="0">
              <a:latin typeface="Times New Roman" pitchFamily="18" charset="0"/>
              <a:cs typeface="Times New Roman" pitchFamily="18" charset="0"/>
            </a:endParaRPr>
          </a:p>
          <a:p>
            <a:pPr>
              <a:buFont typeface="Wingdings" pitchFamily="2" charset="2"/>
              <a:buChar char="q"/>
            </a:pPr>
            <a:r>
              <a:rPr lang="uk-UA" sz="2000" dirty="0" err="1">
                <a:solidFill>
                  <a:schemeClr val="bg1"/>
                </a:solidFill>
                <a:latin typeface="Times New Roman" pitchFamily="18" charset="0"/>
                <a:cs typeface="Times New Roman" pitchFamily="18" charset="0"/>
              </a:rPr>
              <a:t>Ітар</a:t>
            </a:r>
            <a:r>
              <a:rPr lang="uk-UA" sz="2000" dirty="0">
                <a:solidFill>
                  <a:schemeClr val="bg1"/>
                </a:solidFill>
                <a:latin typeface="Times New Roman" pitchFamily="18" charset="0"/>
                <a:cs typeface="Times New Roman" pitchFamily="18" charset="0"/>
              </a:rPr>
              <a:t> був вихователем Віктора </a:t>
            </a:r>
            <a:r>
              <a:rPr lang="uk-UA" sz="2000" dirty="0">
                <a:solidFill>
                  <a:schemeClr val="bg1"/>
                </a:solidFill>
                <a:latin typeface="Courier New"/>
                <a:cs typeface="Courier New"/>
              </a:rPr>
              <a:t>­ </a:t>
            </a:r>
            <a:r>
              <a:rPr lang="uk-UA" sz="2000" dirty="0">
                <a:solidFill>
                  <a:schemeClr val="bg1"/>
                </a:solidFill>
                <a:latin typeface="Times New Roman" pitchFamily="18" charset="0"/>
                <a:cs typeface="Times New Roman" pitchFamily="18" charset="0"/>
              </a:rPr>
              <a:t>дикого хлопчика з </a:t>
            </a:r>
            <a:r>
              <a:rPr lang="uk-UA" sz="2000" dirty="0" err="1">
                <a:solidFill>
                  <a:schemeClr val="bg1"/>
                </a:solidFill>
                <a:latin typeface="Times New Roman" pitchFamily="18" charset="0"/>
                <a:cs typeface="Times New Roman" pitchFamily="18" charset="0"/>
              </a:rPr>
              <a:t>Аверона</a:t>
            </a:r>
            <a:r>
              <a:rPr lang="uk-UA" sz="2000" dirty="0">
                <a:solidFill>
                  <a:schemeClr val="bg1"/>
                </a:solidFill>
                <a:latin typeface="Times New Roman" pitchFamily="18" charset="0"/>
                <a:cs typeface="Times New Roman" pitchFamily="18" charset="0"/>
              </a:rPr>
              <a:t>.  Він відзначав у Віктора складності у встановленні дружніх відносин з однолітками, використання дорослих як знаряддя для задоволення своїх потреб, значні порушення в мові і використанні мови. </a:t>
            </a:r>
          </a:p>
          <a:p>
            <a:pPr>
              <a:buFont typeface="Wingdings" pitchFamily="2" charset="2"/>
              <a:buChar char="q"/>
            </a:pPr>
            <a:r>
              <a:rPr lang="uk-UA" sz="2000" dirty="0">
                <a:solidFill>
                  <a:schemeClr val="bg1"/>
                </a:solidFill>
                <a:latin typeface="Times New Roman" pitchFamily="18" charset="0"/>
                <a:cs typeface="Times New Roman" pitchFamily="18" charset="0"/>
              </a:rPr>
              <a:t>Пізніше, в 1911 році, швейцарський психіатр </a:t>
            </a:r>
            <a:r>
              <a:rPr lang="uk-UA" sz="2000" dirty="0" err="1">
                <a:solidFill>
                  <a:schemeClr val="bg1"/>
                </a:solidFill>
                <a:latin typeface="Times New Roman" pitchFamily="18" charset="0"/>
                <a:cs typeface="Times New Roman" pitchFamily="18" charset="0"/>
              </a:rPr>
              <a:t>Блейер</a:t>
            </a:r>
            <a:r>
              <a:rPr lang="uk-UA" sz="2000" dirty="0">
                <a:solidFill>
                  <a:schemeClr val="bg1"/>
                </a:solidFill>
                <a:latin typeface="Times New Roman" pitchFamily="18" charset="0"/>
                <a:cs typeface="Times New Roman" pitchFamily="18" charset="0"/>
              </a:rPr>
              <a:t> ввів поняття «аутизм» для опису феномена в клінічній картині шизофренії – догляд хворого в світ фантазій. </a:t>
            </a:r>
          </a:p>
          <a:p>
            <a:br>
              <a:rPr lang="ru-RU" sz="2100" dirty="0"/>
            </a:br>
            <a:endParaRPr lang="uk-UA" sz="2100" dirty="0"/>
          </a:p>
        </p:txBody>
      </p:sp>
      <p:pic>
        <p:nvPicPr>
          <p:cNvPr id="4" name="Рисунок 3" descr="npid_45309.jpg"/>
          <p:cNvPicPr>
            <a:picLocks noChangeAspect="1"/>
          </p:cNvPicPr>
          <p:nvPr/>
        </p:nvPicPr>
        <p:blipFill>
          <a:blip r:embed="rId3"/>
          <a:stretch>
            <a:fillRect/>
          </a:stretch>
        </p:blipFill>
        <p:spPr>
          <a:xfrm>
            <a:off x="1428728" y="2214554"/>
            <a:ext cx="1428760" cy="1643074"/>
          </a:xfrm>
          <a:prstGeom prst="ellipse">
            <a:avLst/>
          </a:prstGeom>
        </p:spPr>
      </p:pic>
      <p:sp>
        <p:nvSpPr>
          <p:cNvPr id="5" name="TextBox 4"/>
          <p:cNvSpPr txBox="1"/>
          <p:nvPr/>
        </p:nvSpPr>
        <p:spPr>
          <a:xfrm>
            <a:off x="1214414" y="3714752"/>
            <a:ext cx="2783134" cy="646331"/>
          </a:xfrm>
          <a:prstGeom prst="rect">
            <a:avLst/>
          </a:prstGeom>
          <a:noFill/>
        </p:spPr>
        <p:txBody>
          <a:bodyPr wrap="none" rtlCol="0">
            <a:spAutoFit/>
          </a:bodyPr>
          <a:lstStyle/>
          <a:p>
            <a:r>
              <a:rPr lang="uk-UA" b="1" dirty="0">
                <a:solidFill>
                  <a:srgbClr val="FFFF00"/>
                </a:solidFill>
                <a:latin typeface="Times New Roman" pitchFamily="18" charset="0"/>
                <a:cs typeface="Times New Roman" pitchFamily="18" charset="0"/>
              </a:rPr>
              <a:t>Французький дослідник </a:t>
            </a:r>
          </a:p>
          <a:p>
            <a:r>
              <a:rPr lang="uk-UA" b="1" dirty="0" err="1">
                <a:solidFill>
                  <a:srgbClr val="FFFF00"/>
                </a:solidFill>
                <a:latin typeface="Times New Roman" pitchFamily="18" charset="0"/>
                <a:cs typeface="Times New Roman" pitchFamily="18" charset="0"/>
              </a:rPr>
              <a:t>Жан-Марк</a:t>
            </a:r>
            <a:r>
              <a:rPr lang="uk-UA" b="1" dirty="0">
                <a:solidFill>
                  <a:srgbClr val="FFFF00"/>
                </a:solidFill>
                <a:latin typeface="Times New Roman" pitchFamily="18" charset="0"/>
                <a:cs typeface="Times New Roman" pitchFamily="18" charset="0"/>
              </a:rPr>
              <a:t> </a:t>
            </a:r>
            <a:r>
              <a:rPr lang="uk-UA" b="1" dirty="0" err="1">
                <a:solidFill>
                  <a:srgbClr val="FFFF00"/>
                </a:solidFill>
                <a:latin typeface="Times New Roman" pitchFamily="18" charset="0"/>
                <a:cs typeface="Times New Roman" pitchFamily="18" charset="0"/>
              </a:rPr>
              <a:t>Гаспар</a:t>
            </a:r>
            <a:r>
              <a:rPr lang="uk-UA" b="1" dirty="0">
                <a:solidFill>
                  <a:srgbClr val="FFFF00"/>
                </a:solidFill>
                <a:latin typeface="Times New Roman" pitchFamily="18" charset="0"/>
                <a:cs typeface="Times New Roman" pitchFamily="18" charset="0"/>
              </a:rPr>
              <a:t> </a:t>
            </a:r>
            <a:r>
              <a:rPr lang="uk-UA" b="1" dirty="0" err="1">
                <a:solidFill>
                  <a:srgbClr val="FFFF00"/>
                </a:solidFill>
                <a:latin typeface="Times New Roman" pitchFamily="18" charset="0"/>
                <a:cs typeface="Times New Roman" pitchFamily="18" charset="0"/>
              </a:rPr>
              <a:t>Ітар</a:t>
            </a:r>
            <a:endParaRPr lang="uk-UA" b="1" dirty="0">
              <a:solidFill>
                <a:srgbClr val="FFFF00"/>
              </a:solidFill>
              <a:latin typeface="Times New Roman" pitchFamily="18" charset="0"/>
              <a:cs typeface="Times New Roman" pitchFamily="18" charset="0"/>
            </a:endParaRPr>
          </a:p>
        </p:txBody>
      </p:sp>
      <p:pic>
        <p:nvPicPr>
          <p:cNvPr id="6" name="Рисунок 5" descr="npid_13750.png"/>
          <p:cNvPicPr>
            <a:picLocks noChangeAspect="1"/>
          </p:cNvPicPr>
          <p:nvPr/>
        </p:nvPicPr>
        <p:blipFill>
          <a:blip r:embed="rId4"/>
          <a:stretch>
            <a:fillRect/>
          </a:stretch>
        </p:blipFill>
        <p:spPr>
          <a:xfrm>
            <a:off x="5572133" y="2285992"/>
            <a:ext cx="1428760" cy="1571635"/>
          </a:xfrm>
          <a:prstGeom prst="rect">
            <a:avLst/>
          </a:prstGeom>
        </p:spPr>
      </p:pic>
      <p:sp>
        <p:nvSpPr>
          <p:cNvPr id="7" name="TextBox 6"/>
          <p:cNvSpPr txBox="1"/>
          <p:nvPr/>
        </p:nvSpPr>
        <p:spPr>
          <a:xfrm>
            <a:off x="5143504" y="3714752"/>
            <a:ext cx="2816861" cy="646331"/>
          </a:xfrm>
          <a:prstGeom prst="rect">
            <a:avLst/>
          </a:prstGeom>
          <a:noFill/>
        </p:spPr>
        <p:txBody>
          <a:bodyPr wrap="none" rtlCol="0">
            <a:spAutoFit/>
          </a:bodyPr>
          <a:lstStyle/>
          <a:p>
            <a:r>
              <a:rPr lang="uk-UA" b="1" dirty="0">
                <a:solidFill>
                  <a:srgbClr val="FFFF00"/>
                </a:solidFill>
                <a:latin typeface="Times New Roman" pitchFamily="18" charset="0"/>
                <a:cs typeface="Times New Roman" pitchFamily="18" charset="0"/>
              </a:rPr>
              <a:t>Швейцарський психіатр </a:t>
            </a:r>
          </a:p>
          <a:p>
            <a:r>
              <a:rPr lang="uk-UA" b="1" dirty="0" err="1">
                <a:solidFill>
                  <a:srgbClr val="FFFF00"/>
                </a:solidFill>
                <a:latin typeface="Times New Roman" pitchFamily="18" charset="0"/>
                <a:cs typeface="Times New Roman" pitchFamily="18" charset="0"/>
              </a:rPr>
              <a:t>Ойген</a:t>
            </a:r>
            <a:r>
              <a:rPr lang="uk-UA" b="1" dirty="0">
                <a:solidFill>
                  <a:srgbClr val="FFFF00"/>
                </a:solidFill>
                <a:latin typeface="Times New Roman" pitchFamily="18" charset="0"/>
                <a:cs typeface="Times New Roman" pitchFamily="18" charset="0"/>
              </a:rPr>
              <a:t> </a:t>
            </a:r>
            <a:r>
              <a:rPr lang="uk-UA" b="1" dirty="0" err="1">
                <a:solidFill>
                  <a:srgbClr val="FFFF00"/>
                </a:solidFill>
                <a:latin typeface="Times New Roman" pitchFamily="18" charset="0"/>
                <a:cs typeface="Times New Roman" pitchFamily="18" charset="0"/>
              </a:rPr>
              <a:t>Блеєр</a:t>
            </a:r>
            <a:endParaRPr lang="uk-UA" b="1" dirty="0">
              <a:solidFill>
                <a:srgbClr val="FFFF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p:txBody>
          <a:bodyPr>
            <a:normAutofit/>
          </a:bodyPr>
          <a:lstStyle/>
          <a:p>
            <a:pPr algn="just"/>
            <a:endParaRPr lang="uk-UA" sz="2000" dirty="0">
              <a:solidFill>
                <a:schemeClr val="bg1"/>
              </a:solidFill>
            </a:endParaRPr>
          </a:p>
        </p:txBody>
      </p:sp>
      <p:sp>
        <p:nvSpPr>
          <p:cNvPr id="7" name="Текст 6"/>
          <p:cNvSpPr>
            <a:spLocks noGrp="1"/>
          </p:cNvSpPr>
          <p:nvPr>
            <p:ph type="body" sz="half" idx="2"/>
          </p:nvPr>
        </p:nvSpPr>
        <p:spPr>
          <a:xfrm>
            <a:off x="457200" y="357166"/>
            <a:ext cx="3008313" cy="6215106"/>
          </a:xfrm>
        </p:spPr>
        <p:txBody>
          <a:bodyPr>
            <a:normAutofit lnSpcReduction="10000"/>
          </a:bodyPr>
          <a:lstStyle/>
          <a:p>
            <a:r>
              <a:rPr lang="uk-UA" sz="2000" b="1" dirty="0">
                <a:solidFill>
                  <a:srgbClr val="FFFF00"/>
                </a:solidFill>
                <a:latin typeface="Times New Roman" pitchFamily="18" charset="0"/>
                <a:cs typeface="Times New Roman" pitchFamily="18" charset="0"/>
              </a:rPr>
              <a:t>Другий етап </a:t>
            </a:r>
            <a:r>
              <a:rPr lang="uk-UA" sz="2000" dirty="0">
                <a:solidFill>
                  <a:schemeClr val="bg1"/>
                </a:solidFill>
                <a:latin typeface="Times New Roman" pitchFamily="18" charset="0"/>
                <a:cs typeface="Times New Roman" pitchFamily="18" charset="0"/>
              </a:rPr>
              <a:t>в історії науки про аутизм починається, коли аутизм як самостійний розлад був описаний </a:t>
            </a:r>
            <a:r>
              <a:rPr lang="uk-UA" sz="2000" dirty="0" err="1">
                <a:solidFill>
                  <a:schemeClr val="bg1"/>
                </a:solidFill>
                <a:latin typeface="Times New Roman" pitchFamily="18" charset="0"/>
                <a:cs typeface="Times New Roman" pitchFamily="18" charset="0"/>
              </a:rPr>
              <a:t>Лео</a:t>
            </a:r>
            <a:r>
              <a:rPr lang="uk-UA" sz="2000" dirty="0">
                <a:solidFill>
                  <a:schemeClr val="bg1"/>
                </a:solidFill>
                <a:latin typeface="Times New Roman" pitchFamily="18" charset="0"/>
                <a:cs typeface="Times New Roman" pitchFamily="18" charset="0"/>
              </a:rPr>
              <a:t> </a:t>
            </a:r>
            <a:r>
              <a:rPr lang="uk-UA" sz="2000" dirty="0" err="1">
                <a:solidFill>
                  <a:schemeClr val="bg1"/>
                </a:solidFill>
                <a:latin typeface="Times New Roman" pitchFamily="18" charset="0"/>
                <a:cs typeface="Times New Roman" pitchFamily="18" charset="0"/>
              </a:rPr>
              <a:t>Каннером</a:t>
            </a:r>
            <a:r>
              <a:rPr lang="uk-UA" sz="2000" dirty="0">
                <a:solidFill>
                  <a:schemeClr val="bg1"/>
                </a:solidFill>
                <a:latin typeface="Times New Roman" pitchFamily="18" charset="0"/>
                <a:cs typeface="Times New Roman" pitchFamily="18" charset="0"/>
              </a:rPr>
              <a:t> в 1943 році. </a:t>
            </a:r>
            <a:r>
              <a:rPr lang="uk-UA" sz="2000" dirty="0" err="1">
                <a:solidFill>
                  <a:schemeClr val="bg1"/>
                </a:solidFill>
                <a:latin typeface="Times New Roman" pitchFamily="18" charset="0"/>
                <a:cs typeface="Times New Roman" pitchFamily="18" charset="0"/>
              </a:rPr>
              <a:t>Каннер</a:t>
            </a:r>
            <a:r>
              <a:rPr lang="uk-UA" sz="2000" dirty="0">
                <a:solidFill>
                  <a:schemeClr val="bg1"/>
                </a:solidFill>
                <a:latin typeface="Times New Roman" pitchFamily="18" charset="0"/>
                <a:cs typeface="Times New Roman" pitchFamily="18" charset="0"/>
              </a:rPr>
              <a:t> спостерігав 11 дітей, що проявляють спільні риси, основними з яких були надмірна ізоляція, замкнутість, відхід від будь-яких контактів з людьми, порушення мовного розвитку і потреба в багаторазовому повторенні одних і тих же дій і одноманітності.  Початок прояву цих особливостей відмічалося в дітей вже на першому році життя.</a:t>
            </a:r>
            <a:endParaRPr lang="uk-UA" sz="2000" dirty="0">
              <a:solidFill>
                <a:schemeClr val="bg1"/>
              </a:solidFill>
            </a:endParaRPr>
          </a:p>
          <a:p>
            <a:endParaRPr lang="uk-UA" dirty="0"/>
          </a:p>
        </p:txBody>
      </p:sp>
      <p:pic>
        <p:nvPicPr>
          <p:cNvPr id="5" name="Рисунок 4" descr="220px-Leo-Kanner.jpeg"/>
          <p:cNvPicPr>
            <a:picLocks noChangeAspect="1"/>
          </p:cNvPicPr>
          <p:nvPr/>
        </p:nvPicPr>
        <p:blipFill>
          <a:blip r:embed="rId3"/>
          <a:stretch>
            <a:fillRect/>
          </a:stretch>
        </p:blipFill>
        <p:spPr>
          <a:xfrm>
            <a:off x="4286248" y="1000108"/>
            <a:ext cx="3714776" cy="4500594"/>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Xra3wO.jpg"/>
          <p:cNvPicPr>
            <a:picLocks noChangeAspect="1"/>
          </p:cNvPicPr>
          <p:nvPr/>
        </p:nvPicPr>
        <p:blipFill>
          <a:blip r:embed="rId2"/>
          <a:stretch>
            <a:fillRect/>
          </a:stretch>
        </p:blipFill>
        <p:spPr>
          <a:xfrm>
            <a:off x="0" y="0"/>
            <a:ext cx="9144000" cy="6858000"/>
          </a:xfrm>
          <a:prstGeom prst="rect">
            <a:avLst/>
          </a:prstGeom>
        </p:spPr>
      </p:pic>
      <p:pic>
        <p:nvPicPr>
          <p:cNvPr id="7" name="Содержимое 6" descr="Portraitfoto_Hans_Asperger.jpg"/>
          <p:cNvPicPr>
            <a:picLocks noGrp="1" noChangeAspect="1"/>
          </p:cNvPicPr>
          <p:nvPr>
            <p:ph idx="1"/>
          </p:nvPr>
        </p:nvPicPr>
        <p:blipFill>
          <a:blip r:embed="rId3"/>
          <a:stretch>
            <a:fillRect/>
          </a:stretch>
        </p:blipFill>
        <p:spPr>
          <a:xfrm>
            <a:off x="5715008" y="714356"/>
            <a:ext cx="3112055" cy="4625989"/>
          </a:xfrm>
        </p:spPr>
      </p:pic>
      <p:sp>
        <p:nvSpPr>
          <p:cNvPr id="6" name="Текст 5"/>
          <p:cNvSpPr>
            <a:spLocks noGrp="1"/>
          </p:cNvSpPr>
          <p:nvPr>
            <p:ph type="body" sz="half" idx="2"/>
          </p:nvPr>
        </p:nvSpPr>
        <p:spPr>
          <a:xfrm>
            <a:off x="285720" y="428604"/>
            <a:ext cx="5214974" cy="6215106"/>
          </a:xfrm>
        </p:spPr>
        <p:txBody>
          <a:bodyPr>
            <a:noAutofit/>
          </a:bodyPr>
          <a:lstStyle/>
          <a:p>
            <a:r>
              <a:rPr lang="uk-UA" sz="2100" dirty="0">
                <a:solidFill>
                  <a:schemeClr val="bg1"/>
                </a:solidFill>
                <a:latin typeface="Times New Roman" pitchFamily="18" charset="0"/>
                <a:cs typeface="Times New Roman" pitchFamily="18" charset="0"/>
              </a:rPr>
              <a:t>Незалежно від </a:t>
            </a:r>
            <a:r>
              <a:rPr lang="uk-UA" sz="2100" dirty="0" err="1">
                <a:solidFill>
                  <a:schemeClr val="bg1"/>
                </a:solidFill>
                <a:latin typeface="Times New Roman" pitchFamily="18" charset="0"/>
                <a:cs typeface="Times New Roman" pitchFamily="18" charset="0"/>
              </a:rPr>
              <a:t>Каннера</a:t>
            </a:r>
            <a:r>
              <a:rPr lang="uk-UA" sz="2100" dirty="0">
                <a:solidFill>
                  <a:schemeClr val="bg1"/>
                </a:solidFill>
                <a:latin typeface="Times New Roman" pitchFamily="18" charset="0"/>
                <a:cs typeface="Times New Roman" pitchFamily="18" charset="0"/>
              </a:rPr>
              <a:t> в цей же час австрійський психіатр Ганс </a:t>
            </a:r>
            <a:r>
              <a:rPr lang="uk-UA" sz="2100" dirty="0" err="1">
                <a:solidFill>
                  <a:schemeClr val="bg1"/>
                </a:solidFill>
                <a:latin typeface="Times New Roman" pitchFamily="18" charset="0"/>
                <a:cs typeface="Times New Roman" pitchFamily="18" charset="0"/>
              </a:rPr>
              <a:t>Аспергер</a:t>
            </a:r>
            <a:r>
              <a:rPr lang="uk-UA" sz="2100" dirty="0">
                <a:solidFill>
                  <a:schemeClr val="bg1"/>
                </a:solidFill>
                <a:latin typeface="Times New Roman" pitchFamily="18" charset="0"/>
                <a:cs typeface="Times New Roman" pitchFamily="18" charset="0"/>
              </a:rPr>
              <a:t> описав схожу поведінку групи старших дітей, що виявляється в порушенні соціального спілкування і комунікації, яке він назвав «</a:t>
            </a:r>
            <a:r>
              <a:rPr lang="uk-UA" sz="2100" dirty="0" err="1">
                <a:solidFill>
                  <a:schemeClr val="bg1"/>
                </a:solidFill>
                <a:latin typeface="Times New Roman" pitchFamily="18" charset="0"/>
                <a:cs typeface="Times New Roman" pitchFamily="18" charset="0"/>
              </a:rPr>
              <a:t>аутистична</a:t>
            </a:r>
            <a:r>
              <a:rPr lang="uk-UA" sz="2100" dirty="0">
                <a:solidFill>
                  <a:schemeClr val="bg1"/>
                </a:solidFill>
                <a:latin typeface="Times New Roman" pitchFamily="18" charset="0"/>
                <a:cs typeface="Times New Roman" pitchFamily="18" charset="0"/>
              </a:rPr>
              <a:t> психопатія». Ганс </a:t>
            </a:r>
            <a:r>
              <a:rPr lang="uk-UA" sz="2100" dirty="0" err="1">
                <a:solidFill>
                  <a:schemeClr val="bg1"/>
                </a:solidFill>
                <a:latin typeface="Times New Roman" pitchFamily="18" charset="0"/>
                <a:cs typeface="Times New Roman" pitchFamily="18" charset="0"/>
              </a:rPr>
              <a:t>Аспергер</a:t>
            </a:r>
            <a:r>
              <a:rPr lang="uk-UA" sz="2100" dirty="0">
                <a:solidFill>
                  <a:schemeClr val="bg1"/>
                </a:solidFill>
                <a:latin typeface="Times New Roman" pitchFamily="18" charset="0"/>
                <a:cs typeface="Times New Roman" pitchFamily="18" charset="0"/>
              </a:rPr>
              <a:t> відзначав у цих дітей </a:t>
            </a:r>
            <a:r>
              <a:rPr lang="uk-UA" sz="2100" dirty="0">
                <a:solidFill>
                  <a:schemeClr val="bg1"/>
                </a:solidFill>
                <a:latin typeface="Times New Roman"/>
                <a:cs typeface="Times New Roman"/>
              </a:rPr>
              <a:t>«</a:t>
            </a:r>
            <a:r>
              <a:rPr lang="uk-UA" sz="2100" dirty="0">
                <a:solidFill>
                  <a:schemeClr val="bg1"/>
                </a:solidFill>
                <a:latin typeface="Times New Roman" pitchFamily="18" charset="0"/>
                <a:cs typeface="Times New Roman" pitchFamily="18" charset="0"/>
              </a:rPr>
              <a:t>брак співчуття», недостатню здатність до дружніх відносин, односторонні інтереси, незграбні рухи. Сам </a:t>
            </a:r>
            <a:r>
              <a:rPr lang="uk-UA" sz="2100" dirty="0" err="1">
                <a:solidFill>
                  <a:schemeClr val="bg1"/>
                </a:solidFill>
                <a:latin typeface="Times New Roman" pitchFamily="18" charset="0"/>
                <a:cs typeface="Times New Roman" pitchFamily="18" charset="0"/>
              </a:rPr>
              <a:t>Аспергер</a:t>
            </a:r>
            <a:r>
              <a:rPr lang="uk-UA" sz="2100" dirty="0">
                <a:solidFill>
                  <a:schemeClr val="bg1"/>
                </a:solidFill>
                <a:latin typeface="Times New Roman" pitchFamily="18" charset="0"/>
                <a:cs typeface="Times New Roman" pitchFamily="18" charset="0"/>
              </a:rPr>
              <a:t> називав їх </a:t>
            </a:r>
            <a:r>
              <a:rPr lang="uk-UA" sz="2100" dirty="0">
                <a:solidFill>
                  <a:schemeClr val="bg1"/>
                </a:solidFill>
                <a:latin typeface="Times New Roman"/>
                <a:cs typeface="Times New Roman"/>
              </a:rPr>
              <a:t>«</a:t>
            </a:r>
            <a:r>
              <a:rPr lang="uk-UA" sz="2100" dirty="0">
                <a:solidFill>
                  <a:schemeClr val="bg1"/>
                </a:solidFill>
                <a:latin typeface="Times New Roman" pitchFamily="18" charset="0"/>
                <a:cs typeface="Times New Roman" pitchFamily="18" charset="0"/>
              </a:rPr>
              <a:t>маленькими професорами</a:t>
            </a:r>
            <a:r>
              <a:rPr lang="uk-UA" sz="2100" dirty="0">
                <a:solidFill>
                  <a:schemeClr val="bg1"/>
                </a:solidFill>
                <a:latin typeface="Times New Roman"/>
                <a:cs typeface="Times New Roman"/>
              </a:rPr>
              <a:t>»</a:t>
            </a:r>
            <a:r>
              <a:rPr lang="uk-UA" sz="2100" dirty="0">
                <a:solidFill>
                  <a:schemeClr val="bg1"/>
                </a:solidFill>
                <a:latin typeface="Times New Roman" pitchFamily="18" charset="0"/>
                <a:cs typeface="Times New Roman" pitchFamily="18" charset="0"/>
              </a:rPr>
              <a:t>. Діти, описані австрійським вченим, володіли високим рівнем інтелекту, їх вербальна комунікація досить добре розвинена. Високий рівень певних навичок вражав більше, ніж дефіцит у соціальному спілкуванні та уяві. По суті, і </a:t>
            </a:r>
            <a:r>
              <a:rPr lang="uk-UA" sz="2100" dirty="0" err="1">
                <a:solidFill>
                  <a:schemeClr val="bg1"/>
                </a:solidFill>
                <a:latin typeface="Times New Roman" pitchFamily="18" charset="0"/>
                <a:cs typeface="Times New Roman" pitchFamily="18" charset="0"/>
              </a:rPr>
              <a:t>Каннер</a:t>
            </a:r>
            <a:r>
              <a:rPr lang="uk-UA" sz="2100" dirty="0">
                <a:solidFill>
                  <a:schemeClr val="bg1"/>
                </a:solidFill>
                <a:latin typeface="Times New Roman" pitchFamily="18" charset="0"/>
                <a:cs typeface="Times New Roman" pitchFamily="18" charset="0"/>
              </a:rPr>
              <a:t>, і </a:t>
            </a:r>
            <a:r>
              <a:rPr lang="uk-UA" sz="2100" dirty="0" err="1">
                <a:solidFill>
                  <a:schemeClr val="bg1"/>
                </a:solidFill>
                <a:latin typeface="Times New Roman" pitchFamily="18" charset="0"/>
                <a:cs typeface="Times New Roman" pitchFamily="18" charset="0"/>
              </a:rPr>
              <a:t>Аспергер</a:t>
            </a:r>
            <a:r>
              <a:rPr lang="uk-UA" sz="2100" dirty="0">
                <a:solidFill>
                  <a:schemeClr val="bg1"/>
                </a:solidFill>
                <a:latin typeface="Times New Roman" pitchFamily="18" charset="0"/>
                <a:cs typeface="Times New Roman" pitchFamily="18" charset="0"/>
              </a:rPr>
              <a:t> описували один і той же стан.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457200" y="500042"/>
            <a:ext cx="8229600" cy="5929354"/>
          </a:xfrm>
        </p:spPr>
        <p:txBody>
          <a:bodyPr>
            <a:normAutofit lnSpcReduction="10000"/>
          </a:bodyPr>
          <a:lstStyle/>
          <a:p>
            <a:r>
              <a:rPr lang="uk-UA" sz="2600" b="1" dirty="0">
                <a:solidFill>
                  <a:srgbClr val="FFFF00"/>
                </a:solidFill>
                <a:latin typeface="Times New Roman" pitchFamily="18" charset="0"/>
                <a:cs typeface="Times New Roman" pitchFamily="18" charset="0"/>
              </a:rPr>
              <a:t>У 1956 році в своїй статті «ранній дитячий аутизм: 1943-1955» </a:t>
            </a:r>
            <a:r>
              <a:rPr lang="uk-UA" sz="2600" b="1" dirty="0" err="1">
                <a:solidFill>
                  <a:srgbClr val="FFFF00"/>
                </a:solidFill>
                <a:latin typeface="Times New Roman" pitchFamily="18" charset="0"/>
                <a:cs typeface="Times New Roman" pitchFamily="18" charset="0"/>
              </a:rPr>
              <a:t>Лео</a:t>
            </a:r>
            <a:r>
              <a:rPr lang="uk-UA" sz="2600" b="1" dirty="0">
                <a:solidFill>
                  <a:srgbClr val="FFFF00"/>
                </a:solidFill>
                <a:latin typeface="Times New Roman" pitchFamily="18" charset="0"/>
                <a:cs typeface="Times New Roman" pitchFamily="18" charset="0"/>
              </a:rPr>
              <a:t> </a:t>
            </a:r>
            <a:r>
              <a:rPr lang="uk-UA" sz="2600" b="1" dirty="0" err="1">
                <a:solidFill>
                  <a:srgbClr val="FFFF00"/>
                </a:solidFill>
                <a:latin typeface="Times New Roman" pitchFamily="18" charset="0"/>
                <a:cs typeface="Times New Roman" pitchFamily="18" charset="0"/>
              </a:rPr>
              <a:t>Каннер</a:t>
            </a:r>
            <a:r>
              <a:rPr lang="uk-UA" sz="2600" b="1" dirty="0">
                <a:solidFill>
                  <a:srgbClr val="FFFF00"/>
                </a:solidFill>
                <a:latin typeface="Times New Roman" pitchFamily="18" charset="0"/>
                <a:cs typeface="Times New Roman" pitchFamily="18" charset="0"/>
              </a:rPr>
              <a:t> виділяє п'ять основних діагностичних характеристик аутизму:</a:t>
            </a:r>
          </a:p>
          <a:p>
            <a:pPr algn="just">
              <a:buFont typeface="Wingdings" pitchFamily="2" charset="2"/>
              <a:buChar char="Ø"/>
            </a:pPr>
            <a:r>
              <a:rPr lang="uk-UA" sz="2600" dirty="0">
                <a:solidFill>
                  <a:schemeClr val="bg1"/>
                </a:solidFill>
                <a:latin typeface="Times New Roman" pitchFamily="18" charset="0"/>
                <a:cs typeface="Times New Roman" pitchFamily="18" charset="0"/>
              </a:rPr>
              <a:t>повна відсутність афективного контакту з іншими людьми;</a:t>
            </a:r>
          </a:p>
          <a:p>
            <a:pPr algn="just">
              <a:buFont typeface="Wingdings" pitchFamily="2" charset="2"/>
              <a:buChar char="Ø"/>
            </a:pPr>
            <a:r>
              <a:rPr lang="uk-UA" sz="2600" dirty="0">
                <a:solidFill>
                  <a:schemeClr val="bg1"/>
                </a:solidFill>
                <a:latin typeface="Times New Roman" pitchFamily="18" charset="0"/>
                <a:cs typeface="Times New Roman" pitchFamily="18" charset="0"/>
              </a:rPr>
              <a:t>наполегливе прагнення до збереження одноманітності в навколишньому середовищі і повсякденних діях; </a:t>
            </a:r>
          </a:p>
          <a:p>
            <a:pPr algn="just">
              <a:buFont typeface="Wingdings" pitchFamily="2" charset="2"/>
              <a:buChar char="Ø"/>
            </a:pPr>
            <a:r>
              <a:rPr lang="uk-UA" sz="2600" dirty="0">
                <a:solidFill>
                  <a:schemeClr val="bg1"/>
                </a:solidFill>
                <a:latin typeface="Times New Roman" pitchFamily="18" charset="0"/>
                <a:cs typeface="Times New Roman" pitchFamily="18" charset="0"/>
              </a:rPr>
              <a:t>прихильність до предметів, постійне крутіння їх в руках; </a:t>
            </a:r>
          </a:p>
          <a:p>
            <a:pPr algn="just">
              <a:buFont typeface="Wingdings" pitchFamily="2" charset="2"/>
              <a:buChar char="Ø"/>
            </a:pPr>
            <a:r>
              <a:rPr lang="uk-UA" sz="2600" dirty="0" err="1">
                <a:solidFill>
                  <a:schemeClr val="bg1"/>
                </a:solidFill>
                <a:latin typeface="Times New Roman" pitchFamily="18" charset="0"/>
                <a:cs typeface="Times New Roman" pitchFamily="18" charset="0"/>
              </a:rPr>
              <a:t>мутизм</a:t>
            </a:r>
            <a:r>
              <a:rPr lang="uk-UA" sz="2600" dirty="0">
                <a:solidFill>
                  <a:schemeClr val="bg1"/>
                </a:solidFill>
                <a:latin typeface="Times New Roman" pitchFamily="18" charset="0"/>
                <a:cs typeface="Times New Roman" pitchFamily="18" charset="0"/>
              </a:rPr>
              <a:t> або мова, не призначена для комунікації; </a:t>
            </a:r>
          </a:p>
          <a:p>
            <a:pPr algn="just">
              <a:buFont typeface="Wingdings" pitchFamily="2" charset="2"/>
              <a:buChar char="Ø"/>
            </a:pPr>
            <a:r>
              <a:rPr lang="uk-UA" sz="2600" dirty="0">
                <a:solidFill>
                  <a:schemeClr val="bg1"/>
                </a:solidFill>
                <a:latin typeface="Times New Roman" pitchFamily="18" charset="0"/>
                <a:cs typeface="Times New Roman" pitchFamily="18" charset="0"/>
              </a:rPr>
              <a:t>хороший пізнавальний потенціал, який проявляється в прекрасній пам’яті або виконанні перевірочних тестів.</a:t>
            </a:r>
          </a:p>
          <a:p>
            <a:pPr algn="just">
              <a:buNone/>
            </a:pPr>
            <a:r>
              <a:rPr lang="uk-UA" sz="2800" dirty="0" err="1">
                <a:solidFill>
                  <a:srgbClr val="FFFF00"/>
                </a:solidFill>
                <a:latin typeface="Times New Roman" pitchFamily="18" charset="0"/>
                <a:cs typeface="Times New Roman" pitchFamily="18" charset="0"/>
              </a:rPr>
              <a:t>Каннер</a:t>
            </a:r>
            <a:r>
              <a:rPr lang="uk-UA" sz="2800" dirty="0">
                <a:solidFill>
                  <a:srgbClr val="FFFF00"/>
                </a:solidFill>
                <a:latin typeface="Times New Roman" pitchFamily="18" charset="0"/>
                <a:cs typeface="Times New Roman" pitchFamily="18" charset="0"/>
              </a:rPr>
              <a:t> також підкреслював початок прояву синдрому-від народження або до 30 місяців.</a:t>
            </a:r>
            <a:endParaRPr lang="uk-UA" sz="2600" b="1" dirty="0">
              <a:solidFill>
                <a:srgbClr val="FFFF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457200" y="500042"/>
            <a:ext cx="8229600" cy="6000792"/>
          </a:xfrm>
        </p:spPr>
        <p:txBody>
          <a:bodyPr>
            <a:normAutofit fontScale="92500" lnSpcReduction="20000"/>
          </a:bodyPr>
          <a:lstStyle/>
          <a:p>
            <a:pPr algn="just">
              <a:buFont typeface="Wingdings" pitchFamily="2" charset="2"/>
              <a:buChar char="Ø"/>
            </a:pPr>
            <a:r>
              <a:rPr lang="uk-UA" dirty="0">
                <a:solidFill>
                  <a:schemeClr val="bg1"/>
                </a:solidFill>
                <a:latin typeface="Times New Roman" pitchFamily="18" charset="0"/>
                <a:cs typeface="Times New Roman" pitchFamily="18" charset="0"/>
              </a:rPr>
              <a:t>У вітчизняній науці першим про аутизм як самостійне порушення згадав С.С. </a:t>
            </a:r>
            <a:r>
              <a:rPr lang="uk-UA" dirty="0" err="1">
                <a:solidFill>
                  <a:schemeClr val="bg1"/>
                </a:solidFill>
                <a:latin typeface="Times New Roman" pitchFamily="18" charset="0"/>
                <a:cs typeface="Times New Roman" pitchFamily="18" charset="0"/>
              </a:rPr>
              <a:t>Мнухін</a:t>
            </a:r>
            <a:r>
              <a:rPr lang="uk-UA" dirty="0">
                <a:solidFill>
                  <a:schemeClr val="bg1"/>
                </a:solidFill>
                <a:latin typeface="Times New Roman" pitchFamily="18" charset="0"/>
                <a:cs typeface="Times New Roman" pitchFamily="18" charset="0"/>
              </a:rPr>
              <a:t> – дитячий психіатр. Великий внесок у дослідження цього порушення внесли В. М. </a:t>
            </a:r>
            <a:r>
              <a:rPr lang="uk-UA" dirty="0" err="1">
                <a:solidFill>
                  <a:schemeClr val="bg1"/>
                </a:solidFill>
                <a:latin typeface="Times New Roman" pitchFamily="18" charset="0"/>
                <a:cs typeface="Times New Roman" pitchFamily="18" charset="0"/>
              </a:rPr>
              <a:t>Башина</a:t>
            </a:r>
            <a:r>
              <a:rPr lang="uk-UA" dirty="0">
                <a:solidFill>
                  <a:schemeClr val="bg1"/>
                </a:solidFill>
                <a:latin typeface="Times New Roman" pitchFamily="18" charset="0"/>
                <a:cs typeface="Times New Roman" pitchFamily="18" charset="0"/>
              </a:rPr>
              <a:t>, В. В. Лебединський, О. С. </a:t>
            </a:r>
            <a:r>
              <a:rPr lang="uk-UA" dirty="0" err="1">
                <a:solidFill>
                  <a:schemeClr val="bg1"/>
                </a:solidFill>
                <a:latin typeface="Times New Roman" pitchFamily="18" charset="0"/>
                <a:cs typeface="Times New Roman" pitchFamily="18" charset="0"/>
              </a:rPr>
              <a:t>Нікольська</a:t>
            </a:r>
            <a:r>
              <a:rPr lang="uk-UA" dirty="0">
                <a:solidFill>
                  <a:schemeClr val="bg1"/>
                </a:solidFill>
                <a:latin typeface="Times New Roman" pitchFamily="18" charset="0"/>
                <a:cs typeface="Times New Roman" pitchFamily="18" charset="0"/>
              </a:rPr>
              <a:t> та ін.</a:t>
            </a:r>
          </a:p>
          <a:p>
            <a:pPr algn="just">
              <a:buFont typeface="Wingdings" pitchFamily="2" charset="2"/>
              <a:buChar char="Ø"/>
            </a:pPr>
            <a:r>
              <a:rPr lang="uk-UA" dirty="0">
                <a:solidFill>
                  <a:schemeClr val="bg1"/>
                </a:solidFill>
                <a:latin typeface="Times New Roman" pitchFamily="18" charset="0"/>
                <a:cs typeface="Times New Roman" pitchFamily="18" charset="0"/>
              </a:rPr>
              <a:t>У 1994 році в міжнародній дитячій психіатрії було прийняте </a:t>
            </a:r>
            <a:r>
              <a:rPr lang="uk-UA" i="1" dirty="0">
                <a:solidFill>
                  <a:schemeClr val="bg1"/>
                </a:solidFill>
                <a:latin typeface="Times New Roman" pitchFamily="18" charset="0"/>
                <a:cs typeface="Times New Roman" pitchFamily="18" charset="0"/>
              </a:rPr>
              <a:t>[що відображено і в </a:t>
            </a:r>
            <a:r>
              <a:rPr lang="uk-UA" i="1" dirty="0" err="1">
                <a:solidFill>
                  <a:schemeClr val="bg1"/>
                </a:solidFill>
                <a:latin typeface="Times New Roman" pitchFamily="18" charset="0"/>
                <a:cs typeface="Times New Roman" pitchFamily="18" charset="0"/>
              </a:rPr>
              <a:t>МКХ</a:t>
            </a:r>
            <a:r>
              <a:rPr lang="uk-UA" i="1" dirty="0">
                <a:solidFill>
                  <a:schemeClr val="bg1"/>
                </a:solidFill>
                <a:latin typeface="Times New Roman" pitchFamily="18" charset="0"/>
                <a:cs typeface="Times New Roman" pitchFamily="18" charset="0"/>
              </a:rPr>
              <a:t> </a:t>
            </a:r>
            <a:r>
              <a:rPr lang="uk-UA" i="1" dirty="0">
                <a:solidFill>
                  <a:schemeClr val="bg1"/>
                </a:solidFill>
                <a:latin typeface="Courier New"/>
                <a:cs typeface="Courier New"/>
              </a:rPr>
              <a:t>­</a:t>
            </a:r>
            <a:r>
              <a:rPr lang="uk-UA" i="1" dirty="0">
                <a:solidFill>
                  <a:schemeClr val="bg1"/>
                </a:solidFill>
                <a:latin typeface="Times New Roman" pitchFamily="18" charset="0"/>
                <a:cs typeface="Times New Roman" pitchFamily="18" charset="0"/>
              </a:rPr>
              <a:t> 10 (1994)]</a:t>
            </a:r>
            <a:r>
              <a:rPr lang="uk-UA" dirty="0">
                <a:solidFill>
                  <a:schemeClr val="bg1"/>
                </a:solidFill>
                <a:latin typeface="Times New Roman" pitchFamily="18" charset="0"/>
                <a:cs typeface="Times New Roman" pitchFamily="18" charset="0"/>
              </a:rPr>
              <a:t> визначення даного кола розладів як синдром </a:t>
            </a:r>
            <a:r>
              <a:rPr lang="uk-UA" dirty="0" err="1">
                <a:solidFill>
                  <a:schemeClr val="bg1"/>
                </a:solidFill>
                <a:latin typeface="Times New Roman" pitchFamily="18" charset="0"/>
                <a:cs typeface="Times New Roman" pitchFamily="18" charset="0"/>
              </a:rPr>
              <a:t>Каннера</a:t>
            </a:r>
            <a:r>
              <a:rPr lang="uk-UA" dirty="0">
                <a:solidFill>
                  <a:schemeClr val="bg1"/>
                </a:solidFill>
                <a:latin typeface="Times New Roman" pitchFamily="18" charset="0"/>
                <a:cs typeface="Times New Roman" pitchFamily="18" charset="0"/>
              </a:rPr>
              <a:t> протягом усього подальшого життя суб</a:t>
            </a:r>
            <a:r>
              <a:rPr lang="uk-UA" dirty="0">
                <a:solidFill>
                  <a:schemeClr val="bg1"/>
                </a:solidFill>
                <a:latin typeface="Times New Roman"/>
                <a:cs typeface="Times New Roman"/>
              </a:rPr>
              <a:t>’</a:t>
            </a:r>
            <a:r>
              <a:rPr lang="uk-UA" dirty="0">
                <a:solidFill>
                  <a:schemeClr val="bg1"/>
                </a:solidFill>
                <a:latin typeface="Times New Roman" pitchFamily="18" charset="0"/>
                <a:cs typeface="Times New Roman" pitchFamily="18" charset="0"/>
              </a:rPr>
              <a:t>єкта навряд чи доцільно. Такий підхід до верифікації розглянутого стану, розлади веде до дезінформації, позбавляє клініцистів знання про перебіг, прогнозі, необхідної терапії при ньому.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457200" y="571480"/>
            <a:ext cx="8229600" cy="5857916"/>
          </a:xfrm>
        </p:spPr>
        <p:txBody>
          <a:bodyPr>
            <a:normAutofit fontScale="92500" lnSpcReduction="20000"/>
          </a:bodyPr>
          <a:lstStyle/>
          <a:p>
            <a:pPr algn="just"/>
            <a:r>
              <a:rPr lang="uk-UA" sz="2600" dirty="0">
                <a:solidFill>
                  <a:schemeClr val="bg1"/>
                </a:solidFill>
                <a:latin typeface="Times New Roman" pitchFamily="18" charset="0"/>
                <a:cs typeface="Times New Roman" pitchFamily="18" charset="0"/>
              </a:rPr>
              <a:t>Проте, на даний момент основні діагностичні системи (</a:t>
            </a:r>
            <a:r>
              <a:rPr lang="en-US" sz="2600" dirty="0">
                <a:solidFill>
                  <a:schemeClr val="bg1"/>
                </a:solidFill>
                <a:latin typeface="Times New Roman" pitchFamily="18" charset="0"/>
                <a:cs typeface="Times New Roman" pitchFamily="18" charset="0"/>
              </a:rPr>
              <a:t>DS</a:t>
            </a:r>
            <a:r>
              <a:rPr lang="uk-UA" sz="2600" dirty="0">
                <a:solidFill>
                  <a:schemeClr val="bg1"/>
                </a:solidFill>
                <a:latin typeface="Times New Roman" pitchFamily="18" charset="0"/>
                <a:cs typeface="Times New Roman" pitchFamily="18" charset="0"/>
              </a:rPr>
              <a:t>М-III-R, </a:t>
            </a:r>
            <a:r>
              <a:rPr lang="en-US" sz="2600" dirty="0">
                <a:solidFill>
                  <a:schemeClr val="bg1"/>
                </a:solidFill>
                <a:latin typeface="Times New Roman" pitchFamily="18" charset="0"/>
                <a:cs typeface="Times New Roman" pitchFamily="18" charset="0"/>
              </a:rPr>
              <a:t>DS</a:t>
            </a:r>
            <a:r>
              <a:rPr lang="uk-UA" sz="2600" dirty="0">
                <a:solidFill>
                  <a:schemeClr val="bg1"/>
                </a:solidFill>
                <a:latin typeface="Times New Roman" pitchFamily="18" charset="0"/>
                <a:cs typeface="Times New Roman" pitchFamily="18" charset="0"/>
              </a:rPr>
              <a:t>М-IV, і </a:t>
            </a:r>
            <a:r>
              <a:rPr lang="uk-UA" sz="2600" dirty="0" err="1">
                <a:solidFill>
                  <a:schemeClr val="bg1"/>
                </a:solidFill>
                <a:latin typeface="Times New Roman" pitchFamily="18" charset="0"/>
                <a:cs typeface="Times New Roman" pitchFamily="18" charset="0"/>
              </a:rPr>
              <a:t>МКХ</a:t>
            </a:r>
            <a:r>
              <a:rPr lang="uk-UA" sz="2600" dirty="0">
                <a:solidFill>
                  <a:schemeClr val="bg1"/>
                </a:solidFill>
                <a:latin typeface="Times New Roman" pitchFamily="18" charset="0"/>
                <a:cs typeface="Times New Roman" pitchFamily="18" charset="0"/>
              </a:rPr>
              <a:t>-10) сходяться в тому, що для діагностики аутизму повинні бути присутніми три основних порушення: недолік соціальної взаємодії, недолік взаємної комунікації (вербальної і невербальної), недорозвинення уяви, яке проявляється в обмеженому репертуарі поведінки</a:t>
            </a:r>
            <a:r>
              <a:rPr lang="uk-UA" sz="2400" dirty="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a:p>
            <a:pPr algn="just">
              <a:buFont typeface="Wingdings" pitchFamily="2" charset="2"/>
              <a:buChar char="v"/>
            </a:pPr>
            <a:r>
              <a:rPr lang="en-US" sz="2400" b="1" i="1" dirty="0">
                <a:solidFill>
                  <a:srgbClr val="FF3399"/>
                </a:solidFill>
                <a:latin typeface="Times New Roman" pitchFamily="18" charset="0"/>
                <a:cs typeface="Times New Roman" pitchFamily="18" charset="0"/>
              </a:rPr>
              <a:t>DS</a:t>
            </a:r>
            <a:r>
              <a:rPr lang="uk-UA" sz="2400" b="1" i="1" dirty="0">
                <a:solidFill>
                  <a:srgbClr val="FF3399"/>
                </a:solidFill>
                <a:latin typeface="Times New Roman" pitchFamily="18" charset="0"/>
                <a:cs typeface="Times New Roman" pitchFamily="18" charset="0"/>
              </a:rPr>
              <a:t>М-III-R</a:t>
            </a:r>
            <a:r>
              <a:rPr lang="en-US" sz="2400" b="1" i="1" dirty="0">
                <a:solidFill>
                  <a:srgbClr val="FF3399"/>
                </a:solidFill>
                <a:latin typeface="Times New Roman" pitchFamily="18" charset="0"/>
                <a:cs typeface="Times New Roman" pitchFamily="18" charset="0"/>
              </a:rPr>
              <a:t> </a:t>
            </a:r>
            <a:r>
              <a:rPr lang="en-US" sz="2400" i="1" dirty="0">
                <a:solidFill>
                  <a:srgbClr val="FF3399"/>
                </a:solidFill>
                <a:latin typeface="Courier New"/>
                <a:cs typeface="Courier New"/>
              </a:rPr>
              <a:t>­ </a:t>
            </a:r>
            <a:r>
              <a:rPr lang="uk-UA" sz="2400" i="1" dirty="0">
                <a:solidFill>
                  <a:srgbClr val="FFFF00"/>
                </a:solidFill>
                <a:latin typeface="Times New Roman" pitchFamily="18" charset="0"/>
                <a:cs typeface="Times New Roman" pitchFamily="18" charset="0"/>
              </a:rPr>
              <a:t>категорії, які є ознаками розладів психіки у дітей</a:t>
            </a:r>
            <a:r>
              <a:rPr lang="en-US" sz="2400" i="1" dirty="0">
                <a:solidFill>
                  <a:srgbClr val="FFFF00"/>
                </a:solidFill>
                <a:latin typeface="Times New Roman" pitchFamily="18" charset="0"/>
                <a:cs typeface="Times New Roman" pitchFamily="18" charset="0"/>
              </a:rPr>
              <a:t>.</a:t>
            </a:r>
          </a:p>
          <a:p>
            <a:pPr algn="just">
              <a:buFont typeface="Wingdings" pitchFamily="2" charset="2"/>
              <a:buChar char="v"/>
            </a:pPr>
            <a:r>
              <a:rPr lang="en-US" sz="2400" b="1" i="1" dirty="0">
                <a:solidFill>
                  <a:srgbClr val="FF3399"/>
                </a:solidFill>
                <a:latin typeface="Times New Roman" pitchFamily="18" charset="0"/>
                <a:cs typeface="Times New Roman" pitchFamily="18" charset="0"/>
              </a:rPr>
              <a:t>DS</a:t>
            </a:r>
            <a:r>
              <a:rPr lang="uk-UA" sz="2400" b="1" i="1" dirty="0">
                <a:solidFill>
                  <a:srgbClr val="FF3399"/>
                </a:solidFill>
                <a:latin typeface="Times New Roman" pitchFamily="18" charset="0"/>
                <a:cs typeface="Times New Roman" pitchFamily="18" charset="0"/>
              </a:rPr>
              <a:t>М-IV</a:t>
            </a:r>
            <a:r>
              <a:rPr lang="uk-UA" sz="2400" b="1" i="1" dirty="0">
                <a:solidFill>
                  <a:srgbClr val="FF3399"/>
                </a:solidFill>
                <a:latin typeface="Courier New"/>
                <a:cs typeface="Courier New"/>
              </a:rPr>
              <a:t>­</a:t>
            </a:r>
            <a:r>
              <a:rPr lang="en-US" sz="2400" b="1" i="1" dirty="0">
                <a:solidFill>
                  <a:srgbClr val="FF3399"/>
                </a:solidFill>
                <a:latin typeface="Courier New"/>
                <a:cs typeface="Courier New"/>
              </a:rPr>
              <a:t> </a:t>
            </a:r>
            <a:r>
              <a:rPr lang="en-US" sz="2400" i="1" dirty="0">
                <a:solidFill>
                  <a:srgbClr val="FFFF00"/>
                </a:solidFill>
                <a:latin typeface="Times New Roman" pitchFamily="18" charset="0"/>
                <a:cs typeface="Times New Roman" pitchFamily="18" charset="0"/>
              </a:rPr>
              <a:t>(</a:t>
            </a:r>
            <a:r>
              <a:rPr lang="uk-UA" sz="2400" i="1" dirty="0" err="1">
                <a:solidFill>
                  <a:srgbClr val="FFFF00"/>
                </a:solidFill>
                <a:latin typeface="Times New Roman" pitchFamily="18" charset="0"/>
                <a:cs typeface="Times New Roman" pitchFamily="18" charset="0"/>
              </a:rPr>
              <a:t>Manual</a:t>
            </a:r>
            <a:r>
              <a:rPr lang="uk-UA" sz="2400" i="1" dirty="0">
                <a:solidFill>
                  <a:srgbClr val="FFFF00"/>
                </a:solidFill>
                <a:latin typeface="Times New Roman" pitchFamily="18" charset="0"/>
                <a:cs typeface="Times New Roman" pitchFamily="18" charset="0"/>
              </a:rPr>
              <a:t> </a:t>
            </a:r>
            <a:r>
              <a:rPr lang="uk-UA" sz="2400" i="1" dirty="0" err="1">
                <a:solidFill>
                  <a:srgbClr val="FFFF00"/>
                </a:solidFill>
                <a:latin typeface="Times New Roman" pitchFamily="18" charset="0"/>
                <a:cs typeface="Times New Roman" pitchFamily="18" charset="0"/>
              </a:rPr>
              <a:t>of</a:t>
            </a:r>
            <a:r>
              <a:rPr lang="uk-UA" sz="2400" i="1" dirty="0">
                <a:solidFill>
                  <a:srgbClr val="FFFF00"/>
                </a:solidFill>
                <a:latin typeface="Times New Roman" pitchFamily="18" charset="0"/>
                <a:cs typeface="Times New Roman" pitchFamily="18" charset="0"/>
              </a:rPr>
              <a:t> </a:t>
            </a:r>
            <a:r>
              <a:rPr lang="uk-UA" sz="2400" i="1" dirty="0" err="1">
                <a:solidFill>
                  <a:srgbClr val="FFFF00"/>
                </a:solidFill>
                <a:latin typeface="Times New Roman" pitchFamily="18" charset="0"/>
                <a:cs typeface="Times New Roman" pitchFamily="18" charset="0"/>
              </a:rPr>
              <a:t>mental</a:t>
            </a:r>
            <a:r>
              <a:rPr lang="uk-UA" sz="2400" i="1" dirty="0">
                <a:solidFill>
                  <a:srgbClr val="FFFF00"/>
                </a:solidFill>
                <a:latin typeface="Times New Roman" pitchFamily="18" charset="0"/>
                <a:cs typeface="Times New Roman" pitchFamily="18" charset="0"/>
              </a:rPr>
              <a:t> </a:t>
            </a:r>
            <a:r>
              <a:rPr lang="uk-UA" sz="2400" i="1" dirty="0" err="1">
                <a:solidFill>
                  <a:srgbClr val="FFFF00"/>
                </a:solidFill>
                <a:latin typeface="Times New Roman" pitchFamily="18" charset="0"/>
                <a:cs typeface="Times New Roman" pitchFamily="18" charset="0"/>
              </a:rPr>
              <a:t>disorders</a:t>
            </a:r>
            <a:r>
              <a:rPr lang="uk-UA" sz="2400" i="1" dirty="0">
                <a:solidFill>
                  <a:srgbClr val="FFFF00"/>
                </a:solidFill>
                <a:latin typeface="Times New Roman" pitchFamily="18" charset="0"/>
                <a:cs typeface="Times New Roman" pitchFamily="18" charset="0"/>
              </a:rPr>
              <a:t> IV</a:t>
            </a:r>
            <a:r>
              <a:rPr lang="en-US" sz="2400" i="1" dirty="0">
                <a:solidFill>
                  <a:srgbClr val="FFFF00"/>
                </a:solidFill>
                <a:latin typeface="Times New Roman" pitchFamily="18" charset="0"/>
                <a:cs typeface="Times New Roman" pitchFamily="18" charset="0"/>
              </a:rPr>
              <a:t>)</a:t>
            </a:r>
            <a:r>
              <a:rPr lang="uk-UA" sz="2400" i="1" dirty="0">
                <a:solidFill>
                  <a:srgbClr val="FFFF00"/>
                </a:solidFill>
                <a:latin typeface="Times New Roman" pitchFamily="18" charset="0"/>
                <a:cs typeface="Times New Roman" pitchFamily="18" charset="0"/>
              </a:rPr>
              <a:t> </a:t>
            </a:r>
            <a:r>
              <a:rPr lang="uk-UA" sz="2400" i="1" dirty="0">
                <a:solidFill>
                  <a:srgbClr val="FFFF00"/>
                </a:solidFill>
                <a:latin typeface="Courier New"/>
                <a:cs typeface="Courier New"/>
              </a:rPr>
              <a:t>­</a:t>
            </a:r>
            <a:r>
              <a:rPr lang="uk-UA" sz="2400" i="1" dirty="0">
                <a:solidFill>
                  <a:srgbClr val="FFFF00"/>
                </a:solidFill>
                <a:latin typeface="Times New Roman" pitchFamily="18" charset="0"/>
                <a:cs typeface="Times New Roman" pitchFamily="18" charset="0"/>
              </a:rPr>
              <a:t> діагностичне та статистичне керівництво з психічних розладів IV видання) - використовувана в США з 1994 по 2000 рік </a:t>
            </a:r>
            <a:r>
              <a:rPr lang="uk-UA" sz="2400" i="1" dirty="0" err="1">
                <a:solidFill>
                  <a:srgbClr val="FFFF00"/>
                </a:solidFill>
                <a:latin typeface="Times New Roman" pitchFamily="18" charset="0"/>
                <a:cs typeface="Times New Roman" pitchFamily="18" charset="0"/>
              </a:rPr>
              <a:t>багатоосьова</a:t>
            </a:r>
            <a:r>
              <a:rPr lang="uk-UA" sz="2400" i="1" dirty="0">
                <a:solidFill>
                  <a:srgbClr val="FFFF00"/>
                </a:solidFill>
                <a:latin typeface="Times New Roman" pitchFamily="18" charset="0"/>
                <a:cs typeface="Times New Roman" pitchFamily="18" charset="0"/>
              </a:rPr>
              <a:t> нозологічна система. Розроблялася і публікувалася американською психіатричною Асоціацією (АПА) (англ. </a:t>
            </a:r>
            <a:r>
              <a:rPr lang="uk-UA" sz="2400" i="1" dirty="0" err="1">
                <a:solidFill>
                  <a:srgbClr val="FFFF00"/>
                </a:solidFill>
                <a:latin typeface="Times New Roman" pitchFamily="18" charset="0"/>
                <a:cs typeface="Times New Roman" pitchFamily="18" charset="0"/>
              </a:rPr>
              <a:t>American</a:t>
            </a:r>
            <a:r>
              <a:rPr lang="uk-UA" sz="2400" i="1" dirty="0">
                <a:solidFill>
                  <a:srgbClr val="FFFF00"/>
                </a:solidFill>
                <a:latin typeface="Times New Roman" pitchFamily="18" charset="0"/>
                <a:cs typeface="Times New Roman" pitchFamily="18" charset="0"/>
              </a:rPr>
              <a:t> </a:t>
            </a:r>
            <a:r>
              <a:rPr lang="uk-UA" sz="2400" i="1" dirty="0" err="1">
                <a:solidFill>
                  <a:srgbClr val="FFFF00"/>
                </a:solidFill>
                <a:latin typeface="Times New Roman" pitchFamily="18" charset="0"/>
                <a:cs typeface="Times New Roman" pitchFamily="18" charset="0"/>
              </a:rPr>
              <a:t>Psychiatric</a:t>
            </a:r>
            <a:r>
              <a:rPr lang="uk-UA" sz="2400" i="1" dirty="0">
                <a:solidFill>
                  <a:srgbClr val="FFFF00"/>
                </a:solidFill>
                <a:latin typeface="Times New Roman" pitchFamily="18" charset="0"/>
                <a:cs typeface="Times New Roman" pitchFamily="18" charset="0"/>
              </a:rPr>
              <a:t> </a:t>
            </a:r>
            <a:r>
              <a:rPr lang="uk-UA" sz="2400" i="1" dirty="0" err="1">
                <a:solidFill>
                  <a:srgbClr val="FFFF00"/>
                </a:solidFill>
                <a:latin typeface="Times New Roman" pitchFamily="18" charset="0"/>
                <a:cs typeface="Times New Roman" pitchFamily="18" charset="0"/>
              </a:rPr>
              <a:t>Association</a:t>
            </a:r>
            <a:r>
              <a:rPr lang="uk-UA" sz="2400" i="1" dirty="0">
                <a:solidFill>
                  <a:srgbClr val="FFFF00"/>
                </a:solidFill>
                <a:latin typeface="Times New Roman" pitchFamily="18" charset="0"/>
                <a:cs typeface="Times New Roman" pitchFamily="18" charset="0"/>
              </a:rPr>
              <a:t>, APA). З 2000 року її змінила DSM-IV-TR (переглянута версія), а 18 травня 2013 року вийшло DSM-5 (тобто, п</a:t>
            </a:r>
            <a:r>
              <a:rPr lang="uk-UA" sz="2400" i="1" dirty="0">
                <a:solidFill>
                  <a:srgbClr val="FFFF00"/>
                </a:solidFill>
                <a:latin typeface="Times New Roman"/>
                <a:cs typeface="Times New Roman"/>
              </a:rPr>
              <a:t>’</a:t>
            </a:r>
            <a:r>
              <a:rPr lang="uk-UA" sz="2400" i="1" dirty="0">
                <a:solidFill>
                  <a:srgbClr val="FFFF00"/>
                </a:solidFill>
                <a:latin typeface="Times New Roman" pitchFamily="18" charset="0"/>
                <a:cs typeface="Times New Roman" pitchFamily="18" charset="0"/>
              </a:rPr>
              <a:t>яте видання DSM), наступне покоління класифікатора.</a:t>
            </a:r>
          </a:p>
          <a:p>
            <a:pPr algn="just">
              <a:buFont typeface="Wingdings" pitchFamily="2" charset="2"/>
              <a:buChar char="v"/>
            </a:pPr>
            <a:r>
              <a:rPr lang="uk-UA" sz="2400" b="1" dirty="0" err="1">
                <a:solidFill>
                  <a:srgbClr val="FF3399"/>
                </a:solidFill>
                <a:latin typeface="Times New Roman" pitchFamily="18" charset="0"/>
                <a:cs typeface="Times New Roman" pitchFamily="18" charset="0"/>
              </a:rPr>
              <a:t>МКХ</a:t>
            </a:r>
            <a:r>
              <a:rPr lang="uk-UA" sz="2400" b="1" dirty="0">
                <a:solidFill>
                  <a:srgbClr val="FF3399"/>
                </a:solidFill>
                <a:latin typeface="Times New Roman" pitchFamily="18" charset="0"/>
                <a:cs typeface="Times New Roman" pitchFamily="18" charset="0"/>
              </a:rPr>
              <a:t>-10 ­ </a:t>
            </a:r>
            <a:r>
              <a:rPr lang="uk-UA" sz="2400" i="1" dirty="0">
                <a:solidFill>
                  <a:srgbClr val="FFFF00"/>
                </a:solidFill>
                <a:latin typeface="Times New Roman" pitchFamily="18" charset="0"/>
                <a:cs typeface="Times New Roman" pitchFamily="18" charset="0"/>
              </a:rPr>
              <a:t>міжнародна класифікація хвороб.</a:t>
            </a:r>
            <a:endParaRPr lang="uk-UA" sz="2400" i="1" dirty="0">
              <a:solidFill>
                <a:srgbClr val="FF3399"/>
              </a:solidFill>
              <a:latin typeface="Times New Roman" pitchFamily="18" charset="0"/>
              <a:cs typeface="Times New Roman" pitchFamily="18" charset="0"/>
            </a:endParaRPr>
          </a:p>
          <a:p>
            <a:pPr algn="just">
              <a:buNone/>
            </a:pPr>
            <a:r>
              <a:rPr lang="uk-UA" sz="2400" dirty="0">
                <a:solidFill>
                  <a:srgbClr val="FF3399"/>
                </a:solidFill>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457200" y="642918"/>
            <a:ext cx="8229600" cy="5483245"/>
          </a:xfrm>
        </p:spPr>
        <p:txBody>
          <a:bodyPr>
            <a:normAutofit fontScale="92500" lnSpcReduction="10000"/>
          </a:bodyPr>
          <a:lstStyle/>
          <a:p>
            <a:pPr algn="just"/>
            <a:r>
              <a:rPr lang="uk-UA" dirty="0">
                <a:solidFill>
                  <a:schemeClr val="bg1"/>
                </a:solidFill>
                <a:latin typeface="Times New Roman" pitchFamily="18" charset="0"/>
                <a:cs typeface="Times New Roman" pitchFamily="18" charset="0"/>
              </a:rPr>
              <a:t>Ці три групи симптомів, коли вони проявляються разом, називаються </a:t>
            </a:r>
            <a:r>
              <a:rPr lang="uk-UA" dirty="0">
                <a:solidFill>
                  <a:schemeClr val="bg1"/>
                </a:solidFill>
                <a:latin typeface="Times New Roman"/>
                <a:cs typeface="Times New Roman"/>
              </a:rPr>
              <a:t>«</a:t>
            </a:r>
            <a:r>
              <a:rPr lang="uk-UA" dirty="0">
                <a:solidFill>
                  <a:schemeClr val="bg1"/>
                </a:solidFill>
                <a:latin typeface="Times New Roman" pitchFamily="18" charset="0"/>
                <a:cs typeface="Times New Roman" pitchFamily="18" charset="0"/>
              </a:rPr>
              <a:t>тріадою порушень соціальної взаємодії. Термін </a:t>
            </a:r>
            <a:r>
              <a:rPr lang="uk-UA" dirty="0">
                <a:solidFill>
                  <a:schemeClr val="bg1"/>
                </a:solidFill>
                <a:latin typeface="Times New Roman"/>
                <a:cs typeface="Times New Roman"/>
              </a:rPr>
              <a:t>«</a:t>
            </a:r>
            <a:r>
              <a:rPr lang="uk-UA" dirty="0">
                <a:solidFill>
                  <a:schemeClr val="bg1"/>
                </a:solidFill>
                <a:latin typeface="Times New Roman" pitchFamily="18" charset="0"/>
                <a:cs typeface="Times New Roman" pitchFamily="18" charset="0"/>
              </a:rPr>
              <a:t>тріада «введений Лорою </a:t>
            </a:r>
            <a:r>
              <a:rPr lang="uk-UA" dirty="0" err="1">
                <a:solidFill>
                  <a:schemeClr val="bg1"/>
                </a:solidFill>
                <a:latin typeface="Times New Roman" pitchFamily="18" charset="0"/>
                <a:cs typeface="Times New Roman" pitchFamily="18" charset="0"/>
              </a:rPr>
              <a:t>Вінг</a:t>
            </a:r>
            <a:r>
              <a:rPr lang="uk-UA" dirty="0">
                <a:solidFill>
                  <a:schemeClr val="bg1"/>
                </a:solidFill>
                <a:latin typeface="Times New Roman" pitchFamily="18" charset="0"/>
                <a:cs typeface="Times New Roman" pitchFamily="18" charset="0"/>
              </a:rPr>
              <a:t> в 1992 р Вона ж ввела термін» порушення аутистичного спектру</a:t>
            </a:r>
            <a:r>
              <a:rPr lang="uk-UA" dirty="0">
                <a:solidFill>
                  <a:schemeClr val="bg1"/>
                </a:solidFill>
                <a:latin typeface="Times New Roman"/>
                <a:cs typeface="Times New Roman"/>
              </a:rPr>
              <a:t>»</a:t>
            </a:r>
            <a:r>
              <a:rPr lang="uk-UA" dirty="0">
                <a:solidFill>
                  <a:schemeClr val="bg1"/>
                </a:solidFill>
                <a:latin typeface="Times New Roman" pitchFamily="18" charset="0"/>
                <a:cs typeface="Times New Roman" pitchFamily="18" charset="0"/>
              </a:rPr>
              <a:t>. Доктор </a:t>
            </a:r>
            <a:r>
              <a:rPr lang="uk-UA" dirty="0" err="1">
                <a:solidFill>
                  <a:schemeClr val="bg1"/>
                </a:solidFill>
                <a:latin typeface="Times New Roman" pitchFamily="18" charset="0"/>
                <a:cs typeface="Times New Roman" pitchFamily="18" charset="0"/>
              </a:rPr>
              <a:t>Вінг</a:t>
            </a:r>
            <a:r>
              <a:rPr lang="uk-UA" dirty="0">
                <a:solidFill>
                  <a:schemeClr val="bg1"/>
                </a:solidFill>
                <a:latin typeface="Times New Roman" pitchFamily="18" charset="0"/>
                <a:cs typeface="Times New Roman" pitchFamily="18" charset="0"/>
              </a:rPr>
              <a:t> вважала, що аутизм існує в континуумі і не має чітких строгих меж порушення. Таким чином, вона виділила цілий спектр порушень з симптомами, схожими з аутизмом, і почала третій етап у розвитку вчення про аутизм, коли мова йде про розлади аутистичного спектру.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ra3wO.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357166"/>
            <a:ext cx="8229600" cy="785818"/>
          </a:xfrm>
        </p:spPr>
        <p:txBody>
          <a:bodyPr>
            <a:normAutofit fontScale="90000"/>
          </a:bodyPr>
          <a:lstStyle/>
          <a:p>
            <a:pPr lvl="0"/>
            <a:br>
              <a:rPr lang="uk-UA" sz="4000" dirty="0">
                <a:latin typeface="Times New Roman" pitchFamily="18" charset="0"/>
                <a:cs typeface="Times New Roman" pitchFamily="18" charset="0"/>
              </a:rPr>
            </a:br>
            <a:r>
              <a:rPr lang="uk-UA" sz="4000" b="1" dirty="0">
                <a:solidFill>
                  <a:srgbClr val="FF3399"/>
                </a:solidFill>
                <a:latin typeface="Times New Roman" pitchFamily="18" charset="0"/>
                <a:cs typeface="Times New Roman" pitchFamily="18" charset="0"/>
              </a:rPr>
              <a:t>Поняття про аутизм та аутистичні порушення</a:t>
            </a:r>
            <a:r>
              <a:rPr lang="uk-UA" sz="4000" dirty="0">
                <a:solidFill>
                  <a:srgbClr val="FF3399"/>
                </a:solidFill>
                <a:latin typeface="Times New Roman" pitchFamily="18" charset="0"/>
                <a:cs typeface="Times New Roman" pitchFamily="18" charset="0"/>
              </a:rPr>
              <a:t>.</a:t>
            </a:r>
            <a:r>
              <a:rPr lang="uk-UA" sz="4000" dirty="0">
                <a:latin typeface="Times New Roman" pitchFamily="18" charset="0"/>
                <a:cs typeface="Times New Roman" pitchFamily="18" charset="0"/>
              </a:rPr>
              <a:t> </a:t>
            </a:r>
            <a:br>
              <a:rPr lang="ru-RU" dirty="0"/>
            </a:br>
            <a:endParaRPr lang="uk-UA" dirty="0"/>
          </a:p>
        </p:txBody>
      </p:sp>
      <p:sp>
        <p:nvSpPr>
          <p:cNvPr id="3" name="Содержимое 2"/>
          <p:cNvSpPr>
            <a:spLocks noGrp="1"/>
          </p:cNvSpPr>
          <p:nvPr>
            <p:ph idx="1"/>
          </p:nvPr>
        </p:nvSpPr>
        <p:spPr>
          <a:xfrm>
            <a:off x="457200" y="1285860"/>
            <a:ext cx="8229600" cy="5286412"/>
          </a:xfrm>
        </p:spPr>
        <p:txBody>
          <a:bodyPr>
            <a:normAutofit fontScale="92500" lnSpcReduction="10000"/>
          </a:bodyPr>
          <a:lstStyle/>
          <a:p>
            <a:pPr algn="just">
              <a:buFont typeface="Wingdings" pitchFamily="2" charset="2"/>
              <a:buChar char="q"/>
            </a:pPr>
            <a:r>
              <a:rPr lang="uk-UA" sz="2400" b="1" dirty="0" err="1">
                <a:solidFill>
                  <a:srgbClr val="FFFF00"/>
                </a:solidFill>
                <a:latin typeface="Times New Roman" pitchFamily="18" charset="0"/>
                <a:cs typeface="Times New Roman" pitchFamily="18" charset="0"/>
              </a:rPr>
              <a:t>МКХ</a:t>
            </a:r>
            <a:r>
              <a:rPr lang="uk-UA" sz="2400" b="1" dirty="0">
                <a:solidFill>
                  <a:srgbClr val="FFFF00"/>
                </a:solidFill>
                <a:latin typeface="Times New Roman" pitchFamily="18" charset="0"/>
                <a:cs typeface="Times New Roman" pitchFamily="18" charset="0"/>
              </a:rPr>
              <a:t>-10</a:t>
            </a:r>
            <a:r>
              <a:rPr lang="uk-UA" sz="2400" dirty="0">
                <a:solidFill>
                  <a:schemeClr val="bg1"/>
                </a:solidFill>
                <a:latin typeface="Times New Roman" pitchFamily="18" charset="0"/>
                <a:cs typeface="Times New Roman" pitchFamily="18" charset="0"/>
              </a:rPr>
              <a:t> класифікує </a:t>
            </a:r>
            <a:r>
              <a:rPr lang="uk-UA" sz="3600" dirty="0">
                <a:solidFill>
                  <a:srgbClr val="FFFF00"/>
                </a:solidFill>
                <a:latin typeface="Times New Roman" pitchFamily="18" charset="0"/>
                <a:cs typeface="Times New Roman" pitchFamily="18" charset="0"/>
              </a:rPr>
              <a:t>аутизм</a:t>
            </a:r>
            <a:r>
              <a:rPr lang="uk-UA" sz="2400" dirty="0">
                <a:solidFill>
                  <a:schemeClr val="bg1"/>
                </a:solidFill>
                <a:latin typeface="Times New Roman" pitchFamily="18" charset="0"/>
                <a:cs typeface="Times New Roman" pitchFamily="18" charset="0"/>
              </a:rPr>
              <a:t> як </a:t>
            </a:r>
            <a:r>
              <a:rPr lang="uk-UA" sz="2400" dirty="0" err="1">
                <a:solidFill>
                  <a:schemeClr val="bg1"/>
                </a:solidFill>
                <a:latin typeface="Times New Roman" pitchFamily="18" charset="0"/>
                <a:cs typeface="Times New Roman" pitchFamily="18" charset="0"/>
              </a:rPr>
              <a:t>первазивний</a:t>
            </a:r>
            <a:r>
              <a:rPr lang="uk-UA" sz="2400" dirty="0">
                <a:solidFill>
                  <a:schemeClr val="bg1"/>
                </a:solidFill>
                <a:latin typeface="Times New Roman" pitchFamily="18" charset="0"/>
                <a:cs typeface="Times New Roman" pitchFamily="18" charset="0"/>
              </a:rPr>
              <a:t> (загальний) розлад розвитку, що характеризується якісними порушеннями соціальної взаємодії, своєрідними і обмеженими формами комунікації, </a:t>
            </a:r>
            <a:r>
              <a:rPr lang="uk-UA" sz="2400" dirty="0" err="1">
                <a:solidFill>
                  <a:schemeClr val="bg1"/>
                </a:solidFill>
                <a:latin typeface="Times New Roman" pitchFamily="18" charset="0"/>
                <a:cs typeface="Times New Roman" pitchFamily="18" charset="0"/>
              </a:rPr>
              <a:t>стереотипіями</a:t>
            </a:r>
            <a:r>
              <a:rPr lang="uk-UA" sz="2400" dirty="0">
                <a:solidFill>
                  <a:schemeClr val="bg1"/>
                </a:solidFill>
                <a:latin typeface="Times New Roman" pitchFamily="18" charset="0"/>
                <a:cs typeface="Times New Roman" pitchFamily="18" charset="0"/>
              </a:rPr>
              <a:t>, повторюваним репертуаром поведінки та інтересів (ВООЗ, 1992).</a:t>
            </a:r>
          </a:p>
          <a:p>
            <a:pPr algn="just">
              <a:buFont typeface="Wingdings" pitchFamily="2" charset="2"/>
              <a:buChar char="q"/>
            </a:pPr>
            <a:r>
              <a:rPr lang="uk-UA" sz="2400" b="1" dirty="0">
                <a:solidFill>
                  <a:srgbClr val="FFFF00"/>
                </a:solidFill>
                <a:latin typeface="Times New Roman" pitchFamily="18" charset="0"/>
                <a:cs typeface="Times New Roman" pitchFamily="18" charset="0"/>
              </a:rPr>
              <a:t>Розповсюдженість РАС. </a:t>
            </a:r>
          </a:p>
          <a:p>
            <a:pPr algn="just">
              <a:buNone/>
            </a:pPr>
            <a:r>
              <a:rPr lang="uk-UA" sz="2400" b="1" dirty="0">
                <a:solidFill>
                  <a:srgbClr val="FFFF00"/>
                </a:solidFill>
                <a:latin typeface="Times New Roman" pitchFamily="18" charset="0"/>
                <a:cs typeface="Times New Roman" pitchFamily="18" charset="0"/>
              </a:rPr>
              <a:t>    </a:t>
            </a:r>
            <a:r>
              <a:rPr lang="uk-UA" sz="2400" dirty="0">
                <a:solidFill>
                  <a:schemeClr val="bg1"/>
                </a:solidFill>
                <a:latin typeface="Times New Roman" pitchFamily="18" charset="0"/>
                <a:cs typeface="Times New Roman" pitchFamily="18" charset="0"/>
              </a:rPr>
              <a:t>Визначено, що РАС є одним з найбільш поширених розладів розвитку в дітей. За даними різних досліджень, їх частота у світі становить в середньому від 1:150 до 1:500 дітей (для порівняння, це така ж частота, що й при ДЦП та синдромі </a:t>
            </a:r>
            <a:r>
              <a:rPr lang="uk-UA" sz="2400" dirty="0" err="1">
                <a:solidFill>
                  <a:schemeClr val="bg1"/>
                </a:solidFill>
                <a:latin typeface="Times New Roman" pitchFamily="18" charset="0"/>
                <a:cs typeface="Times New Roman" pitchFamily="18" charset="0"/>
              </a:rPr>
              <a:t>Дауна</a:t>
            </a:r>
            <a:r>
              <a:rPr lang="uk-UA" sz="2400" dirty="0">
                <a:solidFill>
                  <a:schemeClr val="bg1"/>
                </a:solidFill>
                <a:latin typeface="Times New Roman" pitchFamily="18" charset="0"/>
                <a:cs typeface="Times New Roman" pitchFamily="18" charset="0"/>
              </a:rPr>
              <a:t>). Причому для РДА частота становить 2–3:1000, для </a:t>
            </a:r>
            <a:r>
              <a:rPr lang="uk-UA" sz="2400" dirty="0" err="1">
                <a:solidFill>
                  <a:schemeClr val="bg1"/>
                </a:solidFill>
                <a:latin typeface="Times New Roman" pitchFamily="18" charset="0"/>
                <a:cs typeface="Times New Roman" pitchFamily="18" charset="0"/>
              </a:rPr>
              <a:t>синдрома</a:t>
            </a:r>
            <a:r>
              <a:rPr lang="uk-UA" sz="2400" dirty="0">
                <a:solidFill>
                  <a:schemeClr val="bg1"/>
                </a:solidFill>
                <a:latin typeface="Times New Roman" pitchFamily="18" charset="0"/>
                <a:cs typeface="Times New Roman" pitchFamily="18" charset="0"/>
              </a:rPr>
              <a:t> </a:t>
            </a:r>
            <a:r>
              <a:rPr lang="uk-UA" sz="2400" dirty="0" err="1">
                <a:solidFill>
                  <a:schemeClr val="bg1"/>
                </a:solidFill>
                <a:latin typeface="Times New Roman" pitchFamily="18" charset="0"/>
                <a:cs typeface="Times New Roman" pitchFamily="18" charset="0"/>
              </a:rPr>
              <a:t>Аспергера</a:t>
            </a:r>
            <a:r>
              <a:rPr lang="uk-UA" sz="2400" dirty="0">
                <a:solidFill>
                  <a:schemeClr val="bg1"/>
                </a:solidFill>
                <a:latin typeface="Times New Roman" pitchFamily="18" charset="0"/>
                <a:cs typeface="Times New Roman" pitchFamily="18" charset="0"/>
              </a:rPr>
              <a:t> – 3–7:1000, співвідношення хлопці:дівчата – 10:1.</a:t>
            </a:r>
          </a:p>
          <a:p>
            <a:pPr algn="just">
              <a:buFont typeface="Wingdings" pitchFamily="2" charset="2"/>
              <a:buChar char="q"/>
            </a:pPr>
            <a:r>
              <a:rPr lang="ru-RU" sz="2400" dirty="0">
                <a:solidFill>
                  <a:srgbClr val="FFFF00"/>
                </a:solidFill>
                <a:latin typeface="Times New Roman" pitchFamily="18" charset="0"/>
                <a:cs typeface="Times New Roman" pitchFamily="18" charset="0"/>
              </a:rPr>
              <a:t>Таким чином, </a:t>
            </a:r>
            <a:r>
              <a:rPr lang="ru-RU" sz="2400" dirty="0" err="1">
                <a:solidFill>
                  <a:srgbClr val="FFFF00"/>
                </a:solidFill>
                <a:latin typeface="Times New Roman" pitchFamily="18" charset="0"/>
                <a:cs typeface="Times New Roman" pitchFamily="18" charset="0"/>
              </a:rPr>
              <a:t>встановлено</a:t>
            </a:r>
            <a:r>
              <a:rPr lang="ru-RU" sz="2400" dirty="0">
                <a:solidFill>
                  <a:srgbClr val="FFFF00"/>
                </a:solidFill>
                <a:latin typeface="Times New Roman" pitchFamily="18" charset="0"/>
                <a:cs typeface="Times New Roman" pitchFamily="18" charset="0"/>
              </a:rPr>
              <a:t>, </a:t>
            </a:r>
            <a:r>
              <a:rPr lang="ru-RU" sz="2400" dirty="0" err="1">
                <a:solidFill>
                  <a:srgbClr val="FFFF00"/>
                </a:solidFill>
                <a:latin typeface="Times New Roman" pitchFamily="18" charset="0"/>
                <a:cs typeface="Times New Roman" pitchFamily="18" charset="0"/>
              </a:rPr>
              <a:t>що</a:t>
            </a:r>
            <a:r>
              <a:rPr lang="ru-RU" sz="2400" dirty="0">
                <a:solidFill>
                  <a:srgbClr val="FFFF00"/>
                </a:solidFill>
                <a:latin typeface="Times New Roman" pitchFamily="18" charset="0"/>
                <a:cs typeface="Times New Roman" pitchFamily="18" charset="0"/>
              </a:rPr>
              <a:t> </a:t>
            </a:r>
            <a:r>
              <a:rPr lang="ru-RU" sz="2400" dirty="0" err="1">
                <a:solidFill>
                  <a:srgbClr val="FFFF00"/>
                </a:solidFill>
                <a:latin typeface="Times New Roman" pitchFamily="18" charset="0"/>
                <a:cs typeface="Times New Roman" pitchFamily="18" charset="0"/>
              </a:rPr>
              <a:t>більшість</a:t>
            </a:r>
            <a:r>
              <a:rPr lang="ru-RU" sz="2400" dirty="0">
                <a:solidFill>
                  <a:srgbClr val="FFFF00"/>
                </a:solidFill>
                <a:latin typeface="Times New Roman" pitchFamily="18" charset="0"/>
                <a:cs typeface="Times New Roman" pitchFamily="18" charset="0"/>
              </a:rPr>
              <a:t> </a:t>
            </a:r>
            <a:r>
              <a:rPr lang="ru-RU" sz="2400" dirty="0" err="1">
                <a:solidFill>
                  <a:srgbClr val="FFFF00"/>
                </a:solidFill>
                <a:latin typeface="Times New Roman" pitchFamily="18" charset="0"/>
                <a:cs typeface="Times New Roman" pitchFamily="18" charset="0"/>
              </a:rPr>
              <a:t>випадків</a:t>
            </a:r>
            <a:r>
              <a:rPr lang="ru-RU" sz="2400" dirty="0">
                <a:solidFill>
                  <a:srgbClr val="FFFF00"/>
                </a:solidFill>
                <a:latin typeface="Times New Roman" pitchFamily="18" charset="0"/>
                <a:cs typeface="Times New Roman" pitchFamily="18" charset="0"/>
              </a:rPr>
              <a:t> РСА </a:t>
            </a:r>
            <a:r>
              <a:rPr lang="ru-RU" sz="2400" dirty="0" err="1">
                <a:solidFill>
                  <a:srgbClr val="FFFF00"/>
                </a:solidFill>
                <a:latin typeface="Times New Roman" pitchFamily="18" charset="0"/>
                <a:cs typeface="Times New Roman" pitchFamily="18" charset="0"/>
              </a:rPr>
              <a:t>діагностується</a:t>
            </a:r>
            <a:r>
              <a:rPr lang="ru-RU" sz="2400" dirty="0">
                <a:solidFill>
                  <a:srgbClr val="FFFF00"/>
                </a:solidFill>
                <a:latin typeface="Times New Roman" pitchFamily="18" charset="0"/>
                <a:cs typeface="Times New Roman" pitchFamily="18" charset="0"/>
              </a:rPr>
              <a:t> в </a:t>
            </a:r>
            <a:r>
              <a:rPr lang="ru-RU" sz="2400" dirty="0" err="1">
                <a:solidFill>
                  <a:srgbClr val="FFFF00"/>
                </a:solidFill>
                <a:latin typeface="Times New Roman" pitchFamily="18" charset="0"/>
                <a:cs typeface="Times New Roman" pitchFamily="18" charset="0"/>
              </a:rPr>
              <a:t>Україні</a:t>
            </a:r>
            <a:r>
              <a:rPr lang="ru-RU" sz="2400" dirty="0">
                <a:solidFill>
                  <a:srgbClr val="FFFF00"/>
                </a:solidFill>
                <a:latin typeface="Times New Roman" pitchFamily="18" charset="0"/>
                <a:cs typeface="Times New Roman" pitchFamily="18" charset="0"/>
              </a:rPr>
              <a:t> у </a:t>
            </a:r>
            <a:r>
              <a:rPr lang="ru-RU" sz="2400" dirty="0" err="1">
                <a:solidFill>
                  <a:srgbClr val="FFFF00"/>
                </a:solidFill>
                <a:latin typeface="Times New Roman" pitchFamily="18" charset="0"/>
                <a:cs typeface="Times New Roman" pitchFamily="18" charset="0"/>
              </a:rPr>
              <a:t>віці</a:t>
            </a:r>
            <a:r>
              <a:rPr lang="ru-RU" sz="2400" dirty="0">
                <a:solidFill>
                  <a:srgbClr val="FFFF00"/>
                </a:solidFill>
                <a:latin typeface="Times New Roman" pitchFamily="18" charset="0"/>
                <a:cs typeface="Times New Roman" pitchFamily="18" charset="0"/>
              </a:rPr>
              <a:t> 30-50 та 58-71 </a:t>
            </a:r>
            <a:r>
              <a:rPr lang="ru-RU" sz="2400" dirty="0" err="1">
                <a:solidFill>
                  <a:srgbClr val="FFFF00"/>
                </a:solidFill>
                <a:latin typeface="Times New Roman" pitchFamily="18" charset="0"/>
                <a:cs typeface="Times New Roman" pitchFamily="18" charset="0"/>
              </a:rPr>
              <a:t>місяців</a:t>
            </a:r>
            <a:r>
              <a:rPr lang="ru-RU" sz="2400" dirty="0">
                <a:solidFill>
                  <a:srgbClr val="FFFF00"/>
                </a:solidFill>
                <a:latin typeface="Times New Roman" pitchFamily="18" charset="0"/>
                <a:cs typeface="Times New Roman" pitchFamily="18" charset="0"/>
              </a:rPr>
              <a:t>.</a:t>
            </a:r>
            <a:endParaRPr lang="uk-UA" sz="2400" dirty="0">
              <a:solidFill>
                <a:srgbClr val="FFFF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1473</Words>
  <Application>Microsoft Office PowerPoint</Application>
  <PresentationFormat>Екран (4:3)</PresentationFormat>
  <Paragraphs>63</Paragraphs>
  <Slides>14</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14</vt:i4>
      </vt:variant>
    </vt:vector>
  </HeadingPairs>
  <TitlesOfParts>
    <vt:vector size="20" baseType="lpstr">
      <vt:lpstr>Arial</vt:lpstr>
      <vt:lpstr>Calibri</vt:lpstr>
      <vt:lpstr>Courier New</vt:lpstr>
      <vt:lpstr>Times New Roman</vt:lpstr>
      <vt:lpstr>Wingdings</vt:lpstr>
      <vt:lpstr>Тема Office</vt:lpstr>
      <vt:lpstr>Історичний аспект дослідження аутизма. Поняття про аутизм та аутистичні порушення.  </vt:lpstr>
      <vt:lpstr> Історія розвитку науки про аутизм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Поняття про аутизм та аутистичні порушення.  </vt:lpstr>
      <vt:lpstr>Ранні прояви аутизму</vt:lpstr>
      <vt:lpstr>Презентація PowerPoint</vt:lpstr>
      <vt:lpstr>Причини розвитку дитячого аутизму</vt:lpstr>
      <vt:lpstr>Висновки</vt:lpstr>
      <vt:lpstr>Література</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Історичний аспект дослідження аутизма. Поняття про аутизм та аутистичні порушення.</dc:title>
  <dc:creator>User</dc:creator>
  <cp:lastModifiedBy>Наталия Соха</cp:lastModifiedBy>
  <cp:revision>45</cp:revision>
  <dcterms:created xsi:type="dcterms:W3CDTF">2021-02-08T06:30:52Z</dcterms:created>
  <dcterms:modified xsi:type="dcterms:W3CDTF">2023-09-04T08:14:04Z</dcterms:modified>
</cp:coreProperties>
</file>