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43098-1CFE-4432-B8CC-216D2DB187D3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38391-191E-449B-AC84-39C8DC70C0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428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8695944" cy="246887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47232" y="1824227"/>
            <a:ext cx="2875915" cy="715010"/>
          </a:xfrm>
          <a:custGeom>
            <a:avLst/>
            <a:gdLst/>
            <a:ahLst/>
            <a:cxnLst/>
            <a:rect l="l" t="t" r="r" b="b"/>
            <a:pathLst>
              <a:path w="2875915" h="715010">
                <a:moveTo>
                  <a:pt x="2875788" y="0"/>
                </a:moveTo>
                <a:lnTo>
                  <a:pt x="2869438" y="0"/>
                </a:lnTo>
                <a:lnTo>
                  <a:pt x="2748279" y="20066"/>
                </a:lnTo>
                <a:lnTo>
                  <a:pt x="2624963" y="42418"/>
                </a:lnTo>
                <a:lnTo>
                  <a:pt x="2369946" y="91567"/>
                </a:lnTo>
                <a:lnTo>
                  <a:pt x="2102103" y="149606"/>
                </a:lnTo>
                <a:lnTo>
                  <a:pt x="1821561" y="216662"/>
                </a:lnTo>
                <a:lnTo>
                  <a:pt x="1564386" y="281432"/>
                </a:lnTo>
                <a:lnTo>
                  <a:pt x="841756" y="444500"/>
                </a:lnTo>
                <a:lnTo>
                  <a:pt x="620648" y="489204"/>
                </a:lnTo>
                <a:lnTo>
                  <a:pt x="199770" y="567309"/>
                </a:lnTo>
                <a:lnTo>
                  <a:pt x="0" y="600837"/>
                </a:lnTo>
                <a:lnTo>
                  <a:pt x="269875" y="638810"/>
                </a:lnTo>
                <a:lnTo>
                  <a:pt x="397509" y="654431"/>
                </a:lnTo>
                <a:lnTo>
                  <a:pt x="644016" y="681227"/>
                </a:lnTo>
                <a:lnTo>
                  <a:pt x="873633" y="699135"/>
                </a:lnTo>
                <a:lnTo>
                  <a:pt x="984122" y="705866"/>
                </a:lnTo>
                <a:lnTo>
                  <a:pt x="1092453" y="710311"/>
                </a:lnTo>
                <a:lnTo>
                  <a:pt x="1296542" y="714756"/>
                </a:lnTo>
                <a:lnTo>
                  <a:pt x="1394333" y="714756"/>
                </a:lnTo>
                <a:lnTo>
                  <a:pt x="1583436" y="710311"/>
                </a:lnTo>
                <a:lnTo>
                  <a:pt x="1672716" y="705866"/>
                </a:lnTo>
                <a:lnTo>
                  <a:pt x="1842769" y="692404"/>
                </a:lnTo>
                <a:lnTo>
                  <a:pt x="1925700" y="683513"/>
                </a:lnTo>
                <a:lnTo>
                  <a:pt x="2082926" y="661162"/>
                </a:lnTo>
                <a:lnTo>
                  <a:pt x="2231770" y="634364"/>
                </a:lnTo>
                <a:lnTo>
                  <a:pt x="2372106" y="603123"/>
                </a:lnTo>
                <a:lnTo>
                  <a:pt x="2505964" y="567309"/>
                </a:lnTo>
                <a:lnTo>
                  <a:pt x="2633471" y="527176"/>
                </a:lnTo>
                <a:lnTo>
                  <a:pt x="2754629" y="482473"/>
                </a:lnTo>
                <a:lnTo>
                  <a:pt x="2871596" y="435610"/>
                </a:lnTo>
                <a:lnTo>
                  <a:pt x="2875788" y="433324"/>
                </a:lnTo>
                <a:lnTo>
                  <a:pt x="2875788" y="0"/>
                </a:lnTo>
                <a:close/>
              </a:path>
            </a:pathLst>
          </a:custGeom>
          <a:solidFill>
            <a:srgbClr val="ACCAF8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19756" y="1697736"/>
            <a:ext cx="5542915" cy="848994"/>
          </a:xfrm>
          <a:custGeom>
            <a:avLst/>
            <a:gdLst/>
            <a:ahLst/>
            <a:cxnLst/>
            <a:rect l="l" t="t" r="r" b="b"/>
            <a:pathLst>
              <a:path w="5542915" h="848994">
                <a:moveTo>
                  <a:pt x="852296" y="0"/>
                </a:moveTo>
                <a:lnTo>
                  <a:pt x="684403" y="0"/>
                </a:lnTo>
                <a:lnTo>
                  <a:pt x="527050" y="4444"/>
                </a:lnTo>
                <a:lnTo>
                  <a:pt x="380492" y="11175"/>
                </a:lnTo>
                <a:lnTo>
                  <a:pt x="244348" y="22225"/>
                </a:lnTo>
                <a:lnTo>
                  <a:pt x="116839" y="35687"/>
                </a:lnTo>
                <a:lnTo>
                  <a:pt x="0" y="53466"/>
                </a:lnTo>
                <a:lnTo>
                  <a:pt x="333629" y="95758"/>
                </a:lnTo>
                <a:lnTo>
                  <a:pt x="692784" y="155955"/>
                </a:lnTo>
                <a:lnTo>
                  <a:pt x="1077468" y="233934"/>
                </a:lnTo>
                <a:lnTo>
                  <a:pt x="1281557" y="278511"/>
                </a:lnTo>
                <a:lnTo>
                  <a:pt x="1866010" y="421131"/>
                </a:lnTo>
                <a:lnTo>
                  <a:pt x="2558922" y="574801"/>
                </a:lnTo>
                <a:lnTo>
                  <a:pt x="2877693" y="637159"/>
                </a:lnTo>
                <a:lnTo>
                  <a:pt x="3030728" y="666114"/>
                </a:lnTo>
                <a:lnTo>
                  <a:pt x="3323971" y="715137"/>
                </a:lnTo>
                <a:lnTo>
                  <a:pt x="3464179" y="737488"/>
                </a:lnTo>
                <a:lnTo>
                  <a:pt x="3732022" y="773176"/>
                </a:lnTo>
                <a:lnTo>
                  <a:pt x="3984879" y="804290"/>
                </a:lnTo>
                <a:lnTo>
                  <a:pt x="4106037" y="815466"/>
                </a:lnTo>
                <a:lnTo>
                  <a:pt x="4335653" y="833247"/>
                </a:lnTo>
                <a:lnTo>
                  <a:pt x="4446143" y="839977"/>
                </a:lnTo>
                <a:lnTo>
                  <a:pt x="4658614" y="848867"/>
                </a:lnTo>
                <a:lnTo>
                  <a:pt x="4856353" y="848867"/>
                </a:lnTo>
                <a:lnTo>
                  <a:pt x="5043297" y="844423"/>
                </a:lnTo>
                <a:lnTo>
                  <a:pt x="5132578" y="839977"/>
                </a:lnTo>
                <a:lnTo>
                  <a:pt x="5219700" y="833247"/>
                </a:lnTo>
                <a:lnTo>
                  <a:pt x="5466334" y="806576"/>
                </a:lnTo>
                <a:lnTo>
                  <a:pt x="5542788" y="795401"/>
                </a:lnTo>
                <a:lnTo>
                  <a:pt x="5296281" y="764159"/>
                </a:lnTo>
                <a:lnTo>
                  <a:pt x="5034788" y="726313"/>
                </a:lnTo>
                <a:lnTo>
                  <a:pt x="4467352" y="628268"/>
                </a:lnTo>
                <a:lnTo>
                  <a:pt x="4159250" y="565912"/>
                </a:lnTo>
                <a:lnTo>
                  <a:pt x="3834003" y="496824"/>
                </a:lnTo>
                <a:lnTo>
                  <a:pt x="2850007" y="262889"/>
                </a:lnTo>
                <a:lnTo>
                  <a:pt x="2582291" y="204977"/>
                </a:lnTo>
                <a:lnTo>
                  <a:pt x="2327147" y="155955"/>
                </a:lnTo>
                <a:lnTo>
                  <a:pt x="2203958" y="133730"/>
                </a:lnTo>
                <a:lnTo>
                  <a:pt x="2082799" y="113664"/>
                </a:lnTo>
                <a:lnTo>
                  <a:pt x="1965959" y="95758"/>
                </a:lnTo>
                <a:lnTo>
                  <a:pt x="1628013" y="51180"/>
                </a:lnTo>
                <a:lnTo>
                  <a:pt x="1417573" y="31241"/>
                </a:lnTo>
                <a:lnTo>
                  <a:pt x="1219961" y="15621"/>
                </a:lnTo>
                <a:lnTo>
                  <a:pt x="1030732" y="4444"/>
                </a:lnTo>
                <a:lnTo>
                  <a:pt x="852296" y="0"/>
                </a:lnTo>
                <a:close/>
              </a:path>
            </a:pathLst>
          </a:custGeom>
          <a:solidFill>
            <a:srgbClr val="ACCAF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29306" y="1696974"/>
            <a:ext cx="6088380" cy="786765"/>
          </a:xfrm>
          <a:custGeom>
            <a:avLst/>
            <a:gdLst/>
            <a:ahLst/>
            <a:cxnLst/>
            <a:rect l="l" t="t" r="r" b="b"/>
            <a:pathLst>
              <a:path w="6088380" h="786764">
                <a:moveTo>
                  <a:pt x="0" y="90297"/>
                </a:moveTo>
                <a:lnTo>
                  <a:pt x="19176" y="85851"/>
                </a:lnTo>
                <a:lnTo>
                  <a:pt x="76581" y="74675"/>
                </a:lnTo>
                <a:lnTo>
                  <a:pt x="174370" y="59054"/>
                </a:lnTo>
                <a:lnTo>
                  <a:pt x="238125" y="50164"/>
                </a:lnTo>
                <a:lnTo>
                  <a:pt x="312546" y="41148"/>
                </a:lnTo>
                <a:lnTo>
                  <a:pt x="395477" y="34543"/>
                </a:lnTo>
                <a:lnTo>
                  <a:pt x="491108" y="27812"/>
                </a:lnTo>
                <a:lnTo>
                  <a:pt x="595248" y="21081"/>
                </a:lnTo>
                <a:lnTo>
                  <a:pt x="712216" y="16637"/>
                </a:lnTo>
                <a:lnTo>
                  <a:pt x="839723" y="14477"/>
                </a:lnTo>
                <a:lnTo>
                  <a:pt x="978027" y="12191"/>
                </a:lnTo>
                <a:lnTo>
                  <a:pt x="1126744" y="14477"/>
                </a:lnTo>
                <a:lnTo>
                  <a:pt x="1286256" y="18923"/>
                </a:lnTo>
                <a:lnTo>
                  <a:pt x="1458468" y="27812"/>
                </a:lnTo>
                <a:lnTo>
                  <a:pt x="1641220" y="38988"/>
                </a:lnTo>
                <a:lnTo>
                  <a:pt x="1834769" y="56768"/>
                </a:lnTo>
                <a:lnTo>
                  <a:pt x="2041017" y="76835"/>
                </a:lnTo>
                <a:lnTo>
                  <a:pt x="2259965" y="101473"/>
                </a:lnTo>
                <a:lnTo>
                  <a:pt x="2489581" y="130428"/>
                </a:lnTo>
                <a:lnTo>
                  <a:pt x="2731897" y="166115"/>
                </a:lnTo>
                <a:lnTo>
                  <a:pt x="2984881" y="206248"/>
                </a:lnTo>
                <a:lnTo>
                  <a:pt x="3250692" y="253111"/>
                </a:lnTo>
                <a:lnTo>
                  <a:pt x="3529203" y="308990"/>
                </a:lnTo>
                <a:lnTo>
                  <a:pt x="3820414" y="369188"/>
                </a:lnTo>
                <a:lnTo>
                  <a:pt x="4124452" y="436117"/>
                </a:lnTo>
                <a:lnTo>
                  <a:pt x="4441190" y="511937"/>
                </a:lnTo>
                <a:lnTo>
                  <a:pt x="4770755" y="594487"/>
                </a:lnTo>
                <a:lnTo>
                  <a:pt x="5113020" y="685926"/>
                </a:lnTo>
                <a:lnTo>
                  <a:pt x="5468112" y="786384"/>
                </a:lnTo>
              </a:path>
              <a:path w="6088380" h="786764">
                <a:moveTo>
                  <a:pt x="2779776" y="650748"/>
                </a:moveTo>
                <a:lnTo>
                  <a:pt x="2875407" y="623951"/>
                </a:lnTo>
                <a:lnTo>
                  <a:pt x="3137027" y="554863"/>
                </a:lnTo>
                <a:lnTo>
                  <a:pt x="3317748" y="508126"/>
                </a:lnTo>
                <a:lnTo>
                  <a:pt x="3526154" y="456818"/>
                </a:lnTo>
                <a:lnTo>
                  <a:pt x="3757929" y="401192"/>
                </a:lnTo>
                <a:lnTo>
                  <a:pt x="4006723" y="340995"/>
                </a:lnTo>
                <a:lnTo>
                  <a:pt x="4270375" y="283083"/>
                </a:lnTo>
                <a:lnTo>
                  <a:pt x="4540377" y="225043"/>
                </a:lnTo>
                <a:lnTo>
                  <a:pt x="4816856" y="171576"/>
                </a:lnTo>
                <a:lnTo>
                  <a:pt x="5091176" y="120396"/>
                </a:lnTo>
                <a:lnTo>
                  <a:pt x="5227193" y="98043"/>
                </a:lnTo>
                <a:lnTo>
                  <a:pt x="5359019" y="75818"/>
                </a:lnTo>
                <a:lnTo>
                  <a:pt x="5490845" y="57912"/>
                </a:lnTo>
                <a:lnTo>
                  <a:pt x="5618480" y="40131"/>
                </a:lnTo>
                <a:lnTo>
                  <a:pt x="5743956" y="26797"/>
                </a:lnTo>
                <a:lnTo>
                  <a:pt x="5862955" y="15621"/>
                </a:lnTo>
                <a:lnTo>
                  <a:pt x="5977763" y="6730"/>
                </a:lnTo>
                <a:lnTo>
                  <a:pt x="608838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11836" y="1679447"/>
            <a:ext cx="8723630" cy="1330960"/>
          </a:xfrm>
          <a:custGeom>
            <a:avLst/>
            <a:gdLst/>
            <a:ahLst/>
            <a:cxnLst/>
            <a:rect l="l" t="t" r="r" b="b"/>
            <a:pathLst>
              <a:path w="8723630" h="1330960">
                <a:moveTo>
                  <a:pt x="1556131" y="0"/>
                </a:moveTo>
                <a:lnTo>
                  <a:pt x="1402842" y="0"/>
                </a:lnTo>
                <a:lnTo>
                  <a:pt x="1258062" y="4444"/>
                </a:lnTo>
                <a:lnTo>
                  <a:pt x="1121791" y="11175"/>
                </a:lnTo>
                <a:lnTo>
                  <a:pt x="874890" y="33527"/>
                </a:lnTo>
                <a:lnTo>
                  <a:pt x="762076" y="49149"/>
                </a:lnTo>
                <a:lnTo>
                  <a:pt x="659892" y="64769"/>
                </a:lnTo>
                <a:lnTo>
                  <a:pt x="564108" y="82550"/>
                </a:lnTo>
                <a:lnTo>
                  <a:pt x="478955" y="102742"/>
                </a:lnTo>
                <a:lnTo>
                  <a:pt x="398068" y="120523"/>
                </a:lnTo>
                <a:lnTo>
                  <a:pt x="327812" y="140588"/>
                </a:lnTo>
                <a:lnTo>
                  <a:pt x="206489" y="178562"/>
                </a:lnTo>
                <a:lnTo>
                  <a:pt x="157518" y="196468"/>
                </a:lnTo>
                <a:lnTo>
                  <a:pt x="51092" y="241046"/>
                </a:lnTo>
                <a:lnTo>
                  <a:pt x="12776" y="261238"/>
                </a:lnTo>
                <a:lnTo>
                  <a:pt x="0" y="267842"/>
                </a:lnTo>
                <a:lnTo>
                  <a:pt x="0" y="1330452"/>
                </a:lnTo>
                <a:lnTo>
                  <a:pt x="8719058" y="1330452"/>
                </a:lnTo>
                <a:lnTo>
                  <a:pt x="8723376" y="1323721"/>
                </a:lnTo>
                <a:lnTo>
                  <a:pt x="8723376" y="850518"/>
                </a:lnTo>
                <a:lnTo>
                  <a:pt x="7182231" y="850518"/>
                </a:lnTo>
                <a:lnTo>
                  <a:pt x="7043801" y="848232"/>
                </a:lnTo>
                <a:lnTo>
                  <a:pt x="6899148" y="843788"/>
                </a:lnTo>
                <a:lnTo>
                  <a:pt x="6750050" y="837056"/>
                </a:lnTo>
                <a:lnTo>
                  <a:pt x="6594729" y="826007"/>
                </a:lnTo>
                <a:lnTo>
                  <a:pt x="6260465" y="792479"/>
                </a:lnTo>
                <a:lnTo>
                  <a:pt x="5900674" y="745616"/>
                </a:lnTo>
                <a:lnTo>
                  <a:pt x="5709158" y="716534"/>
                </a:lnTo>
                <a:lnTo>
                  <a:pt x="5509006" y="683132"/>
                </a:lnTo>
                <a:lnTo>
                  <a:pt x="5302631" y="645160"/>
                </a:lnTo>
                <a:lnTo>
                  <a:pt x="4861941" y="558038"/>
                </a:lnTo>
                <a:lnTo>
                  <a:pt x="4387215" y="453136"/>
                </a:lnTo>
                <a:lnTo>
                  <a:pt x="4136009" y="395097"/>
                </a:lnTo>
                <a:lnTo>
                  <a:pt x="3614547" y="267842"/>
                </a:lnTo>
                <a:lnTo>
                  <a:pt x="3122803" y="165226"/>
                </a:lnTo>
                <a:lnTo>
                  <a:pt x="2892933" y="124967"/>
                </a:lnTo>
                <a:lnTo>
                  <a:pt x="2673604" y="91566"/>
                </a:lnTo>
                <a:lnTo>
                  <a:pt x="2462911" y="62484"/>
                </a:lnTo>
                <a:lnTo>
                  <a:pt x="2262759" y="40131"/>
                </a:lnTo>
                <a:lnTo>
                  <a:pt x="2073402" y="22351"/>
                </a:lnTo>
                <a:lnTo>
                  <a:pt x="1719961" y="2286"/>
                </a:lnTo>
                <a:lnTo>
                  <a:pt x="1556131" y="0"/>
                </a:lnTo>
                <a:close/>
              </a:path>
              <a:path w="8723630" h="1330960">
                <a:moveTo>
                  <a:pt x="8723376" y="569213"/>
                </a:moveTo>
                <a:lnTo>
                  <a:pt x="8638286" y="604901"/>
                </a:lnTo>
                <a:lnTo>
                  <a:pt x="8557387" y="636142"/>
                </a:lnTo>
                <a:lnTo>
                  <a:pt x="8472170" y="665226"/>
                </a:lnTo>
                <a:lnTo>
                  <a:pt x="8295513" y="718819"/>
                </a:lnTo>
                <a:lnTo>
                  <a:pt x="8201787" y="743330"/>
                </a:lnTo>
                <a:lnTo>
                  <a:pt x="8005953" y="783589"/>
                </a:lnTo>
                <a:lnTo>
                  <a:pt x="7901686" y="801369"/>
                </a:lnTo>
                <a:lnTo>
                  <a:pt x="7680325" y="828166"/>
                </a:lnTo>
                <a:lnTo>
                  <a:pt x="7441946" y="846074"/>
                </a:lnTo>
                <a:lnTo>
                  <a:pt x="7314184" y="850518"/>
                </a:lnTo>
                <a:lnTo>
                  <a:pt x="8723376" y="850518"/>
                </a:lnTo>
                <a:lnTo>
                  <a:pt x="8723376" y="5692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6652" y="637031"/>
            <a:ext cx="3008376" cy="134112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22547" y="637031"/>
            <a:ext cx="1985772" cy="134112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71287" y="637031"/>
            <a:ext cx="3258312" cy="1341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6101" y="797178"/>
            <a:ext cx="6511797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1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8695944" cy="60350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54851" y="5498591"/>
            <a:ext cx="2880360" cy="715010"/>
          </a:xfrm>
          <a:custGeom>
            <a:avLst/>
            <a:gdLst/>
            <a:ahLst/>
            <a:cxnLst/>
            <a:rect l="l" t="t" r="r" b="b"/>
            <a:pathLst>
              <a:path w="2880359" h="715010">
                <a:moveTo>
                  <a:pt x="2880359" y="0"/>
                </a:moveTo>
                <a:lnTo>
                  <a:pt x="2874009" y="0"/>
                </a:lnTo>
                <a:lnTo>
                  <a:pt x="2752598" y="20066"/>
                </a:lnTo>
                <a:lnTo>
                  <a:pt x="2629154" y="42418"/>
                </a:lnTo>
                <a:lnTo>
                  <a:pt x="2373629" y="91579"/>
                </a:lnTo>
                <a:lnTo>
                  <a:pt x="2105405" y="149656"/>
                </a:lnTo>
                <a:lnTo>
                  <a:pt x="1824481" y="216662"/>
                </a:lnTo>
                <a:lnTo>
                  <a:pt x="1566799" y="281432"/>
                </a:lnTo>
                <a:lnTo>
                  <a:pt x="843026" y="444487"/>
                </a:lnTo>
                <a:lnTo>
                  <a:pt x="621665" y="489165"/>
                </a:lnTo>
                <a:lnTo>
                  <a:pt x="200151" y="567334"/>
                </a:lnTo>
                <a:lnTo>
                  <a:pt x="0" y="600837"/>
                </a:lnTo>
                <a:lnTo>
                  <a:pt x="270383" y="638810"/>
                </a:lnTo>
                <a:lnTo>
                  <a:pt x="398145" y="654443"/>
                </a:lnTo>
                <a:lnTo>
                  <a:pt x="645032" y="681253"/>
                </a:lnTo>
                <a:lnTo>
                  <a:pt x="874902" y="699122"/>
                </a:lnTo>
                <a:lnTo>
                  <a:pt x="985647" y="705815"/>
                </a:lnTo>
                <a:lnTo>
                  <a:pt x="1094231" y="710285"/>
                </a:lnTo>
                <a:lnTo>
                  <a:pt x="1298575" y="714756"/>
                </a:lnTo>
                <a:lnTo>
                  <a:pt x="1396492" y="714756"/>
                </a:lnTo>
                <a:lnTo>
                  <a:pt x="1585976" y="710285"/>
                </a:lnTo>
                <a:lnTo>
                  <a:pt x="1675383" y="705815"/>
                </a:lnTo>
                <a:lnTo>
                  <a:pt x="1845691" y="692416"/>
                </a:lnTo>
                <a:lnTo>
                  <a:pt x="1928749" y="683488"/>
                </a:lnTo>
                <a:lnTo>
                  <a:pt x="2086228" y="661149"/>
                </a:lnTo>
                <a:lnTo>
                  <a:pt x="2235327" y="634339"/>
                </a:lnTo>
                <a:lnTo>
                  <a:pt x="2375789" y="603072"/>
                </a:lnTo>
                <a:lnTo>
                  <a:pt x="2509901" y="567334"/>
                </a:lnTo>
                <a:lnTo>
                  <a:pt x="2637663" y="527126"/>
                </a:lnTo>
                <a:lnTo>
                  <a:pt x="2759075" y="482460"/>
                </a:lnTo>
                <a:lnTo>
                  <a:pt x="2876042" y="435559"/>
                </a:lnTo>
                <a:lnTo>
                  <a:pt x="2880359" y="433324"/>
                </a:lnTo>
                <a:lnTo>
                  <a:pt x="2880359" y="0"/>
                </a:lnTo>
                <a:close/>
              </a:path>
            </a:pathLst>
          </a:custGeom>
          <a:solidFill>
            <a:srgbClr val="ACCAF8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22803" y="5372100"/>
            <a:ext cx="5552440" cy="848994"/>
          </a:xfrm>
          <a:custGeom>
            <a:avLst/>
            <a:gdLst/>
            <a:ahLst/>
            <a:cxnLst/>
            <a:rect l="l" t="t" r="r" b="b"/>
            <a:pathLst>
              <a:path w="5552440" h="848995">
                <a:moveTo>
                  <a:pt x="853694" y="0"/>
                </a:moveTo>
                <a:lnTo>
                  <a:pt x="685419" y="0"/>
                </a:lnTo>
                <a:lnTo>
                  <a:pt x="527938" y="4444"/>
                </a:lnTo>
                <a:lnTo>
                  <a:pt x="381000" y="11175"/>
                </a:lnTo>
                <a:lnTo>
                  <a:pt x="244856" y="22225"/>
                </a:lnTo>
                <a:lnTo>
                  <a:pt x="117093" y="35687"/>
                </a:lnTo>
                <a:lnTo>
                  <a:pt x="0" y="53466"/>
                </a:lnTo>
                <a:lnTo>
                  <a:pt x="334263" y="95758"/>
                </a:lnTo>
                <a:lnTo>
                  <a:pt x="693928" y="155956"/>
                </a:lnTo>
                <a:lnTo>
                  <a:pt x="1079245" y="233934"/>
                </a:lnTo>
                <a:lnTo>
                  <a:pt x="1283716" y="278498"/>
                </a:lnTo>
                <a:lnTo>
                  <a:pt x="1869058" y="421093"/>
                </a:lnTo>
                <a:lnTo>
                  <a:pt x="2563113" y="574827"/>
                </a:lnTo>
                <a:lnTo>
                  <a:pt x="2726944" y="606018"/>
                </a:lnTo>
                <a:lnTo>
                  <a:pt x="2882392" y="637209"/>
                </a:lnTo>
                <a:lnTo>
                  <a:pt x="3035681" y="666165"/>
                </a:lnTo>
                <a:lnTo>
                  <a:pt x="3329431" y="715187"/>
                </a:lnTo>
                <a:lnTo>
                  <a:pt x="3469894" y="737463"/>
                </a:lnTo>
                <a:lnTo>
                  <a:pt x="3738245" y="773112"/>
                </a:lnTo>
                <a:lnTo>
                  <a:pt x="3991482" y="804303"/>
                </a:lnTo>
                <a:lnTo>
                  <a:pt x="4112895" y="815441"/>
                </a:lnTo>
                <a:lnTo>
                  <a:pt x="4342765" y="833272"/>
                </a:lnTo>
                <a:lnTo>
                  <a:pt x="4453509" y="839952"/>
                </a:lnTo>
                <a:lnTo>
                  <a:pt x="4666361" y="848868"/>
                </a:lnTo>
                <a:lnTo>
                  <a:pt x="4864354" y="848868"/>
                </a:lnTo>
                <a:lnTo>
                  <a:pt x="5051679" y="844410"/>
                </a:lnTo>
                <a:lnTo>
                  <a:pt x="5141087" y="839952"/>
                </a:lnTo>
                <a:lnTo>
                  <a:pt x="5228336" y="833272"/>
                </a:lnTo>
                <a:lnTo>
                  <a:pt x="5475351" y="806538"/>
                </a:lnTo>
                <a:lnTo>
                  <a:pt x="5551932" y="795401"/>
                </a:lnTo>
                <a:lnTo>
                  <a:pt x="5305044" y="764209"/>
                </a:lnTo>
                <a:lnTo>
                  <a:pt x="5043170" y="726325"/>
                </a:lnTo>
                <a:lnTo>
                  <a:pt x="4474718" y="628294"/>
                </a:lnTo>
                <a:lnTo>
                  <a:pt x="3840353" y="496849"/>
                </a:lnTo>
                <a:lnTo>
                  <a:pt x="2854706" y="262902"/>
                </a:lnTo>
                <a:lnTo>
                  <a:pt x="2586482" y="204978"/>
                </a:lnTo>
                <a:lnTo>
                  <a:pt x="2331085" y="155956"/>
                </a:lnTo>
                <a:lnTo>
                  <a:pt x="2207513" y="133731"/>
                </a:lnTo>
                <a:lnTo>
                  <a:pt x="2086229" y="113665"/>
                </a:lnTo>
                <a:lnTo>
                  <a:pt x="1969134" y="95758"/>
                </a:lnTo>
                <a:lnTo>
                  <a:pt x="1630680" y="51181"/>
                </a:lnTo>
                <a:lnTo>
                  <a:pt x="1419859" y="31241"/>
                </a:lnTo>
                <a:lnTo>
                  <a:pt x="1221994" y="15621"/>
                </a:lnTo>
                <a:lnTo>
                  <a:pt x="1032509" y="4444"/>
                </a:lnTo>
                <a:lnTo>
                  <a:pt x="853694" y="0"/>
                </a:lnTo>
                <a:close/>
              </a:path>
            </a:pathLst>
          </a:custGeom>
          <a:solidFill>
            <a:srgbClr val="ACCAF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32353" y="5371338"/>
            <a:ext cx="6096000" cy="788035"/>
          </a:xfrm>
          <a:custGeom>
            <a:avLst/>
            <a:gdLst/>
            <a:ahLst/>
            <a:cxnLst/>
            <a:rect l="l" t="t" r="r" b="b"/>
            <a:pathLst>
              <a:path w="6096000" h="788035">
                <a:moveTo>
                  <a:pt x="0" y="90424"/>
                </a:moveTo>
                <a:lnTo>
                  <a:pt x="19176" y="85978"/>
                </a:lnTo>
                <a:lnTo>
                  <a:pt x="76581" y="74803"/>
                </a:lnTo>
                <a:lnTo>
                  <a:pt x="174497" y="59181"/>
                </a:lnTo>
                <a:lnTo>
                  <a:pt x="238378" y="50165"/>
                </a:lnTo>
                <a:lnTo>
                  <a:pt x="312927" y="41275"/>
                </a:lnTo>
                <a:lnTo>
                  <a:pt x="395858" y="34543"/>
                </a:lnTo>
                <a:lnTo>
                  <a:pt x="491617" y="27812"/>
                </a:lnTo>
                <a:lnTo>
                  <a:pt x="596010" y="21081"/>
                </a:lnTo>
                <a:lnTo>
                  <a:pt x="712978" y="16637"/>
                </a:lnTo>
                <a:lnTo>
                  <a:pt x="840740" y="14478"/>
                </a:lnTo>
                <a:lnTo>
                  <a:pt x="979043" y="12192"/>
                </a:lnTo>
                <a:lnTo>
                  <a:pt x="1128013" y="14478"/>
                </a:lnTo>
                <a:lnTo>
                  <a:pt x="1287653" y="18923"/>
                </a:lnTo>
                <a:lnTo>
                  <a:pt x="1460119" y="27812"/>
                </a:lnTo>
                <a:lnTo>
                  <a:pt x="1643125" y="38989"/>
                </a:lnTo>
                <a:lnTo>
                  <a:pt x="1836800" y="56896"/>
                </a:lnTo>
                <a:lnTo>
                  <a:pt x="2043303" y="76962"/>
                </a:lnTo>
                <a:lnTo>
                  <a:pt x="2262505" y="101600"/>
                </a:lnTo>
                <a:lnTo>
                  <a:pt x="2492374" y="130683"/>
                </a:lnTo>
                <a:lnTo>
                  <a:pt x="2734945" y="166497"/>
                </a:lnTo>
                <a:lnTo>
                  <a:pt x="2988310" y="206628"/>
                </a:lnTo>
                <a:lnTo>
                  <a:pt x="3254248" y="253619"/>
                </a:lnTo>
                <a:lnTo>
                  <a:pt x="3533140" y="309511"/>
                </a:lnTo>
                <a:lnTo>
                  <a:pt x="3824731" y="369874"/>
                </a:lnTo>
                <a:lnTo>
                  <a:pt x="4129024" y="436930"/>
                </a:lnTo>
                <a:lnTo>
                  <a:pt x="4446143" y="512940"/>
                </a:lnTo>
                <a:lnTo>
                  <a:pt x="4776089" y="595655"/>
                </a:lnTo>
                <a:lnTo>
                  <a:pt x="5118735" y="687311"/>
                </a:lnTo>
                <a:lnTo>
                  <a:pt x="5474208" y="787908"/>
                </a:lnTo>
              </a:path>
              <a:path w="6096000" h="788035">
                <a:moveTo>
                  <a:pt x="2784347" y="650748"/>
                </a:moveTo>
                <a:lnTo>
                  <a:pt x="2880106" y="624001"/>
                </a:lnTo>
                <a:lnTo>
                  <a:pt x="3141853" y="554913"/>
                </a:lnTo>
                <a:lnTo>
                  <a:pt x="3322828" y="508114"/>
                </a:lnTo>
                <a:lnTo>
                  <a:pt x="3531361" y="456857"/>
                </a:lnTo>
                <a:lnTo>
                  <a:pt x="3763391" y="401142"/>
                </a:lnTo>
                <a:lnTo>
                  <a:pt x="4012438" y="340969"/>
                </a:lnTo>
                <a:lnTo>
                  <a:pt x="4276344" y="283032"/>
                </a:lnTo>
                <a:lnTo>
                  <a:pt x="4546600" y="225082"/>
                </a:lnTo>
                <a:lnTo>
                  <a:pt x="4823206" y="171577"/>
                </a:lnTo>
                <a:lnTo>
                  <a:pt x="5097780" y="120396"/>
                </a:lnTo>
                <a:lnTo>
                  <a:pt x="5234051" y="98043"/>
                </a:lnTo>
                <a:lnTo>
                  <a:pt x="5366004" y="75818"/>
                </a:lnTo>
                <a:lnTo>
                  <a:pt x="5497957" y="57912"/>
                </a:lnTo>
                <a:lnTo>
                  <a:pt x="5625592" y="40131"/>
                </a:lnTo>
                <a:lnTo>
                  <a:pt x="5751195" y="26796"/>
                </a:lnTo>
                <a:lnTo>
                  <a:pt x="5870448" y="15621"/>
                </a:lnTo>
                <a:lnTo>
                  <a:pt x="5985383" y="6731"/>
                </a:lnTo>
                <a:lnTo>
                  <a:pt x="609600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11836" y="5355335"/>
            <a:ext cx="8723630" cy="1329055"/>
          </a:xfrm>
          <a:custGeom>
            <a:avLst/>
            <a:gdLst/>
            <a:ahLst/>
            <a:cxnLst/>
            <a:rect l="l" t="t" r="r" b="b"/>
            <a:pathLst>
              <a:path w="8723630" h="1329054">
                <a:moveTo>
                  <a:pt x="1556131" y="0"/>
                </a:moveTo>
                <a:lnTo>
                  <a:pt x="1402842" y="0"/>
                </a:lnTo>
                <a:lnTo>
                  <a:pt x="1258062" y="4444"/>
                </a:lnTo>
                <a:lnTo>
                  <a:pt x="1121791" y="11175"/>
                </a:lnTo>
                <a:lnTo>
                  <a:pt x="874890" y="33400"/>
                </a:lnTo>
                <a:lnTo>
                  <a:pt x="762076" y="49021"/>
                </a:lnTo>
                <a:lnTo>
                  <a:pt x="659892" y="64642"/>
                </a:lnTo>
                <a:lnTo>
                  <a:pt x="564108" y="82550"/>
                </a:lnTo>
                <a:lnTo>
                  <a:pt x="478955" y="102615"/>
                </a:lnTo>
                <a:lnTo>
                  <a:pt x="398068" y="120395"/>
                </a:lnTo>
                <a:lnTo>
                  <a:pt x="327812" y="140461"/>
                </a:lnTo>
                <a:lnTo>
                  <a:pt x="206489" y="178434"/>
                </a:lnTo>
                <a:lnTo>
                  <a:pt x="157518" y="196214"/>
                </a:lnTo>
                <a:lnTo>
                  <a:pt x="51092" y="240817"/>
                </a:lnTo>
                <a:lnTo>
                  <a:pt x="0" y="267563"/>
                </a:lnTo>
                <a:lnTo>
                  <a:pt x="0" y="1328928"/>
                </a:lnTo>
                <a:lnTo>
                  <a:pt x="8719058" y="1328927"/>
                </a:lnTo>
                <a:lnTo>
                  <a:pt x="8723376" y="1322235"/>
                </a:lnTo>
                <a:lnTo>
                  <a:pt x="8723376" y="849528"/>
                </a:lnTo>
                <a:lnTo>
                  <a:pt x="7182231" y="849528"/>
                </a:lnTo>
                <a:lnTo>
                  <a:pt x="7043801" y="847305"/>
                </a:lnTo>
                <a:lnTo>
                  <a:pt x="6899148" y="842848"/>
                </a:lnTo>
                <a:lnTo>
                  <a:pt x="6750050" y="836155"/>
                </a:lnTo>
                <a:lnTo>
                  <a:pt x="6594729" y="825004"/>
                </a:lnTo>
                <a:lnTo>
                  <a:pt x="6260465" y="791552"/>
                </a:lnTo>
                <a:lnTo>
                  <a:pt x="5900674" y="744727"/>
                </a:lnTo>
                <a:lnTo>
                  <a:pt x="5709158" y="715746"/>
                </a:lnTo>
                <a:lnTo>
                  <a:pt x="5509006" y="682307"/>
                </a:lnTo>
                <a:lnTo>
                  <a:pt x="5302631" y="644397"/>
                </a:lnTo>
                <a:lnTo>
                  <a:pt x="4861941" y="557441"/>
                </a:lnTo>
                <a:lnTo>
                  <a:pt x="4387215" y="452640"/>
                </a:lnTo>
                <a:lnTo>
                  <a:pt x="4136009" y="394665"/>
                </a:lnTo>
                <a:lnTo>
                  <a:pt x="3614547" y="267563"/>
                </a:lnTo>
                <a:lnTo>
                  <a:pt x="3122803" y="164972"/>
                </a:lnTo>
                <a:lnTo>
                  <a:pt x="2892933" y="124840"/>
                </a:lnTo>
                <a:lnTo>
                  <a:pt x="2673604" y="91439"/>
                </a:lnTo>
                <a:lnTo>
                  <a:pt x="2462911" y="62483"/>
                </a:lnTo>
                <a:lnTo>
                  <a:pt x="2262759" y="40131"/>
                </a:lnTo>
                <a:lnTo>
                  <a:pt x="2073402" y="22351"/>
                </a:lnTo>
                <a:lnTo>
                  <a:pt x="1719961" y="2285"/>
                </a:lnTo>
                <a:lnTo>
                  <a:pt x="1556131" y="0"/>
                </a:lnTo>
                <a:close/>
              </a:path>
              <a:path w="8723630" h="1329054">
                <a:moveTo>
                  <a:pt x="8723376" y="568579"/>
                </a:moveTo>
                <a:lnTo>
                  <a:pt x="8638286" y="604266"/>
                </a:lnTo>
                <a:lnTo>
                  <a:pt x="8557387" y="635482"/>
                </a:lnTo>
                <a:lnTo>
                  <a:pt x="8472170" y="664463"/>
                </a:lnTo>
                <a:lnTo>
                  <a:pt x="8295513" y="717981"/>
                </a:lnTo>
                <a:lnTo>
                  <a:pt x="8201787" y="742505"/>
                </a:lnTo>
                <a:lnTo>
                  <a:pt x="8005953" y="782637"/>
                </a:lnTo>
                <a:lnTo>
                  <a:pt x="7901686" y="800480"/>
                </a:lnTo>
                <a:lnTo>
                  <a:pt x="7680325" y="827239"/>
                </a:lnTo>
                <a:lnTo>
                  <a:pt x="7441946" y="845070"/>
                </a:lnTo>
                <a:lnTo>
                  <a:pt x="7314184" y="849528"/>
                </a:lnTo>
                <a:lnTo>
                  <a:pt x="8723376" y="849528"/>
                </a:lnTo>
                <a:lnTo>
                  <a:pt x="8723376" y="5685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8600" y="228600"/>
            <a:ext cx="8695944" cy="246887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47232" y="1824227"/>
            <a:ext cx="2875915" cy="715010"/>
          </a:xfrm>
          <a:custGeom>
            <a:avLst/>
            <a:gdLst/>
            <a:ahLst/>
            <a:cxnLst/>
            <a:rect l="l" t="t" r="r" b="b"/>
            <a:pathLst>
              <a:path w="2875915" h="715010">
                <a:moveTo>
                  <a:pt x="2875788" y="0"/>
                </a:moveTo>
                <a:lnTo>
                  <a:pt x="2869438" y="0"/>
                </a:lnTo>
                <a:lnTo>
                  <a:pt x="2748279" y="20066"/>
                </a:lnTo>
                <a:lnTo>
                  <a:pt x="2624963" y="42418"/>
                </a:lnTo>
                <a:lnTo>
                  <a:pt x="2369946" y="91567"/>
                </a:lnTo>
                <a:lnTo>
                  <a:pt x="2102103" y="149606"/>
                </a:lnTo>
                <a:lnTo>
                  <a:pt x="1821561" y="216662"/>
                </a:lnTo>
                <a:lnTo>
                  <a:pt x="1564386" y="281432"/>
                </a:lnTo>
                <a:lnTo>
                  <a:pt x="841756" y="444500"/>
                </a:lnTo>
                <a:lnTo>
                  <a:pt x="620648" y="489204"/>
                </a:lnTo>
                <a:lnTo>
                  <a:pt x="199770" y="567309"/>
                </a:lnTo>
                <a:lnTo>
                  <a:pt x="0" y="600837"/>
                </a:lnTo>
                <a:lnTo>
                  <a:pt x="269875" y="638810"/>
                </a:lnTo>
                <a:lnTo>
                  <a:pt x="397509" y="654431"/>
                </a:lnTo>
                <a:lnTo>
                  <a:pt x="644016" y="681227"/>
                </a:lnTo>
                <a:lnTo>
                  <a:pt x="873633" y="699135"/>
                </a:lnTo>
                <a:lnTo>
                  <a:pt x="984122" y="705866"/>
                </a:lnTo>
                <a:lnTo>
                  <a:pt x="1092453" y="710311"/>
                </a:lnTo>
                <a:lnTo>
                  <a:pt x="1296542" y="714756"/>
                </a:lnTo>
                <a:lnTo>
                  <a:pt x="1394333" y="714756"/>
                </a:lnTo>
                <a:lnTo>
                  <a:pt x="1583436" y="710311"/>
                </a:lnTo>
                <a:lnTo>
                  <a:pt x="1672716" y="705866"/>
                </a:lnTo>
                <a:lnTo>
                  <a:pt x="1842769" y="692404"/>
                </a:lnTo>
                <a:lnTo>
                  <a:pt x="1925700" y="683513"/>
                </a:lnTo>
                <a:lnTo>
                  <a:pt x="2082926" y="661162"/>
                </a:lnTo>
                <a:lnTo>
                  <a:pt x="2231770" y="634364"/>
                </a:lnTo>
                <a:lnTo>
                  <a:pt x="2372106" y="603123"/>
                </a:lnTo>
                <a:lnTo>
                  <a:pt x="2505964" y="567309"/>
                </a:lnTo>
                <a:lnTo>
                  <a:pt x="2633471" y="527176"/>
                </a:lnTo>
                <a:lnTo>
                  <a:pt x="2754629" y="482473"/>
                </a:lnTo>
                <a:lnTo>
                  <a:pt x="2871596" y="435610"/>
                </a:lnTo>
                <a:lnTo>
                  <a:pt x="2875788" y="433324"/>
                </a:lnTo>
                <a:lnTo>
                  <a:pt x="2875788" y="0"/>
                </a:lnTo>
                <a:close/>
              </a:path>
            </a:pathLst>
          </a:custGeom>
          <a:solidFill>
            <a:srgbClr val="ACCAF8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19756" y="1697736"/>
            <a:ext cx="5542915" cy="848994"/>
          </a:xfrm>
          <a:custGeom>
            <a:avLst/>
            <a:gdLst/>
            <a:ahLst/>
            <a:cxnLst/>
            <a:rect l="l" t="t" r="r" b="b"/>
            <a:pathLst>
              <a:path w="5542915" h="848994">
                <a:moveTo>
                  <a:pt x="852296" y="0"/>
                </a:moveTo>
                <a:lnTo>
                  <a:pt x="684403" y="0"/>
                </a:lnTo>
                <a:lnTo>
                  <a:pt x="527050" y="4444"/>
                </a:lnTo>
                <a:lnTo>
                  <a:pt x="380492" y="11175"/>
                </a:lnTo>
                <a:lnTo>
                  <a:pt x="244348" y="22225"/>
                </a:lnTo>
                <a:lnTo>
                  <a:pt x="116839" y="35687"/>
                </a:lnTo>
                <a:lnTo>
                  <a:pt x="0" y="53466"/>
                </a:lnTo>
                <a:lnTo>
                  <a:pt x="333629" y="95758"/>
                </a:lnTo>
                <a:lnTo>
                  <a:pt x="692784" y="155955"/>
                </a:lnTo>
                <a:lnTo>
                  <a:pt x="1077468" y="233934"/>
                </a:lnTo>
                <a:lnTo>
                  <a:pt x="1281557" y="278511"/>
                </a:lnTo>
                <a:lnTo>
                  <a:pt x="1866010" y="421131"/>
                </a:lnTo>
                <a:lnTo>
                  <a:pt x="2558922" y="574801"/>
                </a:lnTo>
                <a:lnTo>
                  <a:pt x="2877693" y="637159"/>
                </a:lnTo>
                <a:lnTo>
                  <a:pt x="3030728" y="666114"/>
                </a:lnTo>
                <a:lnTo>
                  <a:pt x="3323971" y="715137"/>
                </a:lnTo>
                <a:lnTo>
                  <a:pt x="3464179" y="737488"/>
                </a:lnTo>
                <a:lnTo>
                  <a:pt x="3732022" y="773176"/>
                </a:lnTo>
                <a:lnTo>
                  <a:pt x="3984879" y="804290"/>
                </a:lnTo>
                <a:lnTo>
                  <a:pt x="4106037" y="815466"/>
                </a:lnTo>
                <a:lnTo>
                  <a:pt x="4335653" y="833247"/>
                </a:lnTo>
                <a:lnTo>
                  <a:pt x="4446143" y="839977"/>
                </a:lnTo>
                <a:lnTo>
                  <a:pt x="4658614" y="848867"/>
                </a:lnTo>
                <a:lnTo>
                  <a:pt x="4856353" y="848867"/>
                </a:lnTo>
                <a:lnTo>
                  <a:pt x="5043297" y="844423"/>
                </a:lnTo>
                <a:lnTo>
                  <a:pt x="5132578" y="839977"/>
                </a:lnTo>
                <a:lnTo>
                  <a:pt x="5219700" y="833247"/>
                </a:lnTo>
                <a:lnTo>
                  <a:pt x="5466334" y="806576"/>
                </a:lnTo>
                <a:lnTo>
                  <a:pt x="5542788" y="795401"/>
                </a:lnTo>
                <a:lnTo>
                  <a:pt x="5296281" y="764159"/>
                </a:lnTo>
                <a:lnTo>
                  <a:pt x="5034788" y="726313"/>
                </a:lnTo>
                <a:lnTo>
                  <a:pt x="4467352" y="628268"/>
                </a:lnTo>
                <a:lnTo>
                  <a:pt x="4159250" y="565912"/>
                </a:lnTo>
                <a:lnTo>
                  <a:pt x="3834003" y="496824"/>
                </a:lnTo>
                <a:lnTo>
                  <a:pt x="2850007" y="262889"/>
                </a:lnTo>
                <a:lnTo>
                  <a:pt x="2582291" y="204977"/>
                </a:lnTo>
                <a:lnTo>
                  <a:pt x="2327147" y="155955"/>
                </a:lnTo>
                <a:lnTo>
                  <a:pt x="2203958" y="133730"/>
                </a:lnTo>
                <a:lnTo>
                  <a:pt x="2082799" y="113664"/>
                </a:lnTo>
                <a:lnTo>
                  <a:pt x="1965959" y="95758"/>
                </a:lnTo>
                <a:lnTo>
                  <a:pt x="1628013" y="51180"/>
                </a:lnTo>
                <a:lnTo>
                  <a:pt x="1417573" y="31241"/>
                </a:lnTo>
                <a:lnTo>
                  <a:pt x="1219961" y="15621"/>
                </a:lnTo>
                <a:lnTo>
                  <a:pt x="1030732" y="4444"/>
                </a:lnTo>
                <a:lnTo>
                  <a:pt x="852296" y="0"/>
                </a:lnTo>
                <a:close/>
              </a:path>
            </a:pathLst>
          </a:custGeom>
          <a:solidFill>
            <a:srgbClr val="ACCAF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29306" y="1696974"/>
            <a:ext cx="6088380" cy="786765"/>
          </a:xfrm>
          <a:custGeom>
            <a:avLst/>
            <a:gdLst/>
            <a:ahLst/>
            <a:cxnLst/>
            <a:rect l="l" t="t" r="r" b="b"/>
            <a:pathLst>
              <a:path w="6088380" h="786764">
                <a:moveTo>
                  <a:pt x="0" y="90297"/>
                </a:moveTo>
                <a:lnTo>
                  <a:pt x="19176" y="85851"/>
                </a:lnTo>
                <a:lnTo>
                  <a:pt x="76581" y="74675"/>
                </a:lnTo>
                <a:lnTo>
                  <a:pt x="174370" y="59054"/>
                </a:lnTo>
                <a:lnTo>
                  <a:pt x="238125" y="50164"/>
                </a:lnTo>
                <a:lnTo>
                  <a:pt x="312546" y="41148"/>
                </a:lnTo>
                <a:lnTo>
                  <a:pt x="395477" y="34543"/>
                </a:lnTo>
                <a:lnTo>
                  <a:pt x="491108" y="27812"/>
                </a:lnTo>
                <a:lnTo>
                  <a:pt x="595248" y="21081"/>
                </a:lnTo>
                <a:lnTo>
                  <a:pt x="712216" y="16637"/>
                </a:lnTo>
                <a:lnTo>
                  <a:pt x="839723" y="14477"/>
                </a:lnTo>
                <a:lnTo>
                  <a:pt x="978027" y="12191"/>
                </a:lnTo>
                <a:lnTo>
                  <a:pt x="1126744" y="14477"/>
                </a:lnTo>
                <a:lnTo>
                  <a:pt x="1286256" y="18923"/>
                </a:lnTo>
                <a:lnTo>
                  <a:pt x="1458468" y="27812"/>
                </a:lnTo>
                <a:lnTo>
                  <a:pt x="1641220" y="38988"/>
                </a:lnTo>
                <a:lnTo>
                  <a:pt x="1834769" y="56768"/>
                </a:lnTo>
                <a:lnTo>
                  <a:pt x="2041017" y="76835"/>
                </a:lnTo>
                <a:lnTo>
                  <a:pt x="2259965" y="101473"/>
                </a:lnTo>
                <a:lnTo>
                  <a:pt x="2489581" y="130428"/>
                </a:lnTo>
                <a:lnTo>
                  <a:pt x="2731897" y="166115"/>
                </a:lnTo>
                <a:lnTo>
                  <a:pt x="2984881" y="206248"/>
                </a:lnTo>
                <a:lnTo>
                  <a:pt x="3250692" y="253111"/>
                </a:lnTo>
                <a:lnTo>
                  <a:pt x="3529203" y="308990"/>
                </a:lnTo>
                <a:lnTo>
                  <a:pt x="3820414" y="369188"/>
                </a:lnTo>
                <a:lnTo>
                  <a:pt x="4124452" y="436117"/>
                </a:lnTo>
                <a:lnTo>
                  <a:pt x="4441190" y="511937"/>
                </a:lnTo>
                <a:lnTo>
                  <a:pt x="4770755" y="594487"/>
                </a:lnTo>
                <a:lnTo>
                  <a:pt x="5113020" y="685926"/>
                </a:lnTo>
                <a:lnTo>
                  <a:pt x="5468112" y="786384"/>
                </a:lnTo>
              </a:path>
              <a:path w="6088380" h="786764">
                <a:moveTo>
                  <a:pt x="2779776" y="650748"/>
                </a:moveTo>
                <a:lnTo>
                  <a:pt x="2875407" y="623951"/>
                </a:lnTo>
                <a:lnTo>
                  <a:pt x="3137027" y="554863"/>
                </a:lnTo>
                <a:lnTo>
                  <a:pt x="3317748" y="508126"/>
                </a:lnTo>
                <a:lnTo>
                  <a:pt x="3526154" y="456818"/>
                </a:lnTo>
                <a:lnTo>
                  <a:pt x="3757929" y="401192"/>
                </a:lnTo>
                <a:lnTo>
                  <a:pt x="4006723" y="340995"/>
                </a:lnTo>
                <a:lnTo>
                  <a:pt x="4270375" y="283083"/>
                </a:lnTo>
                <a:lnTo>
                  <a:pt x="4540377" y="225043"/>
                </a:lnTo>
                <a:lnTo>
                  <a:pt x="4816856" y="171576"/>
                </a:lnTo>
                <a:lnTo>
                  <a:pt x="5091176" y="120396"/>
                </a:lnTo>
                <a:lnTo>
                  <a:pt x="5227193" y="98043"/>
                </a:lnTo>
                <a:lnTo>
                  <a:pt x="5359019" y="75818"/>
                </a:lnTo>
                <a:lnTo>
                  <a:pt x="5490845" y="57912"/>
                </a:lnTo>
                <a:lnTo>
                  <a:pt x="5618480" y="40131"/>
                </a:lnTo>
                <a:lnTo>
                  <a:pt x="5743956" y="26797"/>
                </a:lnTo>
                <a:lnTo>
                  <a:pt x="5862955" y="15621"/>
                </a:lnTo>
                <a:lnTo>
                  <a:pt x="5977763" y="6730"/>
                </a:lnTo>
                <a:lnTo>
                  <a:pt x="608838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11836" y="1679447"/>
            <a:ext cx="8723630" cy="1330960"/>
          </a:xfrm>
          <a:custGeom>
            <a:avLst/>
            <a:gdLst/>
            <a:ahLst/>
            <a:cxnLst/>
            <a:rect l="l" t="t" r="r" b="b"/>
            <a:pathLst>
              <a:path w="8723630" h="1330960">
                <a:moveTo>
                  <a:pt x="1556131" y="0"/>
                </a:moveTo>
                <a:lnTo>
                  <a:pt x="1402842" y="0"/>
                </a:lnTo>
                <a:lnTo>
                  <a:pt x="1258062" y="4444"/>
                </a:lnTo>
                <a:lnTo>
                  <a:pt x="1121791" y="11175"/>
                </a:lnTo>
                <a:lnTo>
                  <a:pt x="874890" y="33527"/>
                </a:lnTo>
                <a:lnTo>
                  <a:pt x="762076" y="49149"/>
                </a:lnTo>
                <a:lnTo>
                  <a:pt x="659892" y="64769"/>
                </a:lnTo>
                <a:lnTo>
                  <a:pt x="564108" y="82550"/>
                </a:lnTo>
                <a:lnTo>
                  <a:pt x="478955" y="102742"/>
                </a:lnTo>
                <a:lnTo>
                  <a:pt x="398068" y="120523"/>
                </a:lnTo>
                <a:lnTo>
                  <a:pt x="327812" y="140588"/>
                </a:lnTo>
                <a:lnTo>
                  <a:pt x="206489" y="178562"/>
                </a:lnTo>
                <a:lnTo>
                  <a:pt x="157518" y="196468"/>
                </a:lnTo>
                <a:lnTo>
                  <a:pt x="51092" y="241046"/>
                </a:lnTo>
                <a:lnTo>
                  <a:pt x="12776" y="261238"/>
                </a:lnTo>
                <a:lnTo>
                  <a:pt x="0" y="267842"/>
                </a:lnTo>
                <a:lnTo>
                  <a:pt x="0" y="1330452"/>
                </a:lnTo>
                <a:lnTo>
                  <a:pt x="8719058" y="1330452"/>
                </a:lnTo>
                <a:lnTo>
                  <a:pt x="8723376" y="1323721"/>
                </a:lnTo>
                <a:lnTo>
                  <a:pt x="8723376" y="850518"/>
                </a:lnTo>
                <a:lnTo>
                  <a:pt x="7182231" y="850518"/>
                </a:lnTo>
                <a:lnTo>
                  <a:pt x="7043801" y="848232"/>
                </a:lnTo>
                <a:lnTo>
                  <a:pt x="6899148" y="843788"/>
                </a:lnTo>
                <a:lnTo>
                  <a:pt x="6750050" y="837056"/>
                </a:lnTo>
                <a:lnTo>
                  <a:pt x="6594729" y="826007"/>
                </a:lnTo>
                <a:lnTo>
                  <a:pt x="6260465" y="792479"/>
                </a:lnTo>
                <a:lnTo>
                  <a:pt x="5900674" y="745616"/>
                </a:lnTo>
                <a:lnTo>
                  <a:pt x="5709158" y="716534"/>
                </a:lnTo>
                <a:lnTo>
                  <a:pt x="5509006" y="683132"/>
                </a:lnTo>
                <a:lnTo>
                  <a:pt x="5302631" y="645160"/>
                </a:lnTo>
                <a:lnTo>
                  <a:pt x="4861941" y="558038"/>
                </a:lnTo>
                <a:lnTo>
                  <a:pt x="4387215" y="453136"/>
                </a:lnTo>
                <a:lnTo>
                  <a:pt x="4136009" y="395097"/>
                </a:lnTo>
                <a:lnTo>
                  <a:pt x="3614547" y="267842"/>
                </a:lnTo>
                <a:lnTo>
                  <a:pt x="3122803" y="165226"/>
                </a:lnTo>
                <a:lnTo>
                  <a:pt x="2892933" y="124967"/>
                </a:lnTo>
                <a:lnTo>
                  <a:pt x="2673604" y="91566"/>
                </a:lnTo>
                <a:lnTo>
                  <a:pt x="2462911" y="62484"/>
                </a:lnTo>
                <a:lnTo>
                  <a:pt x="2262759" y="40131"/>
                </a:lnTo>
                <a:lnTo>
                  <a:pt x="2073402" y="22351"/>
                </a:lnTo>
                <a:lnTo>
                  <a:pt x="1719961" y="2286"/>
                </a:lnTo>
                <a:lnTo>
                  <a:pt x="1556131" y="0"/>
                </a:lnTo>
                <a:close/>
              </a:path>
              <a:path w="8723630" h="1330960">
                <a:moveTo>
                  <a:pt x="8723376" y="569213"/>
                </a:moveTo>
                <a:lnTo>
                  <a:pt x="8638286" y="604901"/>
                </a:lnTo>
                <a:lnTo>
                  <a:pt x="8557387" y="636142"/>
                </a:lnTo>
                <a:lnTo>
                  <a:pt x="8472170" y="665226"/>
                </a:lnTo>
                <a:lnTo>
                  <a:pt x="8295513" y="718819"/>
                </a:lnTo>
                <a:lnTo>
                  <a:pt x="8201787" y="743330"/>
                </a:lnTo>
                <a:lnTo>
                  <a:pt x="8005953" y="783589"/>
                </a:lnTo>
                <a:lnTo>
                  <a:pt x="7901686" y="801369"/>
                </a:lnTo>
                <a:lnTo>
                  <a:pt x="7680325" y="828166"/>
                </a:lnTo>
                <a:lnTo>
                  <a:pt x="7441946" y="846074"/>
                </a:lnTo>
                <a:lnTo>
                  <a:pt x="7314184" y="850518"/>
                </a:lnTo>
                <a:lnTo>
                  <a:pt x="8723376" y="850518"/>
                </a:lnTo>
                <a:lnTo>
                  <a:pt x="8723376" y="5692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7480" y="200913"/>
            <a:ext cx="509143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267" y="2077974"/>
            <a:ext cx="8297545" cy="4660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1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304800"/>
            <a:ext cx="8610600" cy="3059171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25425" marR="5080" indent="-213360">
              <a:lnSpc>
                <a:spcPct val="80000"/>
              </a:lnSpc>
              <a:spcBef>
                <a:spcPts val="1395"/>
              </a:spcBef>
            </a:pPr>
            <a:r>
              <a:rPr lang="ru-RU" sz="5400" b="1" i="1" dirty="0">
                <a:solidFill>
                  <a:srgbClr val="C00000"/>
                </a:solidFill>
              </a:rPr>
              <a:t>ДИСЦИПЛІНА ЗА ВИБОРОМ СТУДЕНТА: </a:t>
            </a:r>
            <a:endParaRPr lang="ru-RU" sz="5400" b="1" i="1" dirty="0" smtClean="0">
              <a:solidFill>
                <a:srgbClr val="C00000"/>
              </a:solidFill>
            </a:endParaRPr>
          </a:p>
          <a:p>
            <a:pPr marL="225425" marR="5080" indent="-213360">
              <a:lnSpc>
                <a:spcPct val="80000"/>
              </a:lnSpc>
              <a:spcBef>
                <a:spcPts val="1395"/>
              </a:spcBef>
            </a:pPr>
            <a:r>
              <a:rPr lang="uk-UA" sz="5400" b="1" dirty="0" smtClean="0">
                <a:solidFill>
                  <a:srgbClr val="000066"/>
                </a:solidFill>
              </a:rPr>
              <a:t>Управлінське </a:t>
            </a:r>
            <a:r>
              <a:rPr lang="uk-UA" sz="5400" b="1" dirty="0">
                <a:solidFill>
                  <a:srgbClr val="000066"/>
                </a:solidFill>
              </a:rPr>
              <a:t>консультування</a:t>
            </a:r>
            <a:endParaRPr sz="5400" dirty="0">
              <a:latin typeface="Segoe Script"/>
              <a:cs typeface="Segoe Script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07963" y="3644900"/>
            <a:ext cx="5480050" cy="2895600"/>
          </a:xfrm>
          <a:prstGeom prst="rect">
            <a:avLst/>
          </a:prstGeo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uk-UA" sz="2400" b="1" i="1" smtClean="0">
                <a:solidFill>
                  <a:srgbClr val="000066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l">
              <a:defRPr/>
            </a:pPr>
            <a:r>
              <a:rPr lang="uk-UA" sz="2400" b="1" i="1" smtClean="0">
                <a:solidFill>
                  <a:srgbClr val="C00000"/>
                </a:solidFill>
                <a:latin typeface="Cambria" panose="02040503050406030204" pitchFamily="18" charset="0"/>
              </a:rPr>
              <a:t>Ажажа Марина Андріївна</a:t>
            </a:r>
          </a:p>
          <a:p>
            <a:pPr algn="l">
              <a:defRPr/>
            </a:pPr>
            <a:r>
              <a:rPr lang="uk-UA" sz="2400" b="1" i="1" smtClean="0">
                <a:solidFill>
                  <a:srgbClr val="002060"/>
                </a:solidFill>
                <a:latin typeface="Cambria" panose="02040503050406030204" pitchFamily="18" charset="0"/>
              </a:rPr>
              <a:t>д.н.держ.упр., професор кафедри менеджменту організацій та управління проектами </a:t>
            </a:r>
          </a:p>
          <a:p>
            <a:pPr algn="l">
              <a:defRPr/>
            </a:pPr>
            <a:r>
              <a:rPr lang="uk-UA" sz="2400" b="1" i="1" smtClean="0">
                <a:solidFill>
                  <a:srgbClr val="002060"/>
                </a:solidFill>
                <a:latin typeface="Cambria" panose="02040503050406030204" pitchFamily="18" charset="0"/>
              </a:rPr>
              <a:t>Інженерного навчально-наукового інституту</a:t>
            </a:r>
          </a:p>
          <a:p>
            <a:pPr algn="l">
              <a:defRPr/>
            </a:pPr>
            <a:r>
              <a:rPr lang="uk-UA" sz="2400" b="1" i="1" smtClean="0">
                <a:solidFill>
                  <a:srgbClr val="002060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defRPr/>
            </a:pPr>
            <a:endParaRPr lang="uk-UA" sz="2400" i="1" smtClean="0">
              <a:solidFill>
                <a:srgbClr val="000066"/>
              </a:solidFill>
              <a:latin typeface="Cambria" panose="02040503050406030204" pitchFamily="18" charset="0"/>
            </a:endParaRPr>
          </a:p>
          <a:p>
            <a:pPr algn="l">
              <a:defRPr/>
            </a:pPr>
            <a:endParaRPr lang="uk-UA" sz="2400" smtClean="0">
              <a:solidFill>
                <a:srgbClr val="000066"/>
              </a:solidFill>
              <a:latin typeface="Cambria" panose="02040503050406030204" pitchFamily="18" charset="0"/>
            </a:endParaRPr>
          </a:p>
          <a:p>
            <a:pPr algn="l">
              <a:defRPr/>
            </a:pPr>
            <a:endParaRPr lang="ru-RU" sz="2400" dirty="0">
              <a:solidFill>
                <a:srgbClr val="000066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14" descr="Викладач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89263"/>
            <a:ext cx="3055938" cy="373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100"/>
              </a:spcBef>
            </a:pPr>
            <a:r>
              <a:rPr dirty="0"/>
              <a:t>Важливість</a:t>
            </a:r>
            <a:r>
              <a:rPr spc="-70" dirty="0"/>
              <a:t> </a:t>
            </a:r>
            <a:r>
              <a:rPr dirty="0"/>
              <a:t>вивчення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5760" y="2490673"/>
            <a:ext cx="672973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4800" i="1" spc="-445" dirty="0">
                <a:latin typeface="Calibri"/>
                <a:cs typeface="Calibri"/>
              </a:rPr>
              <a:t>допомога</a:t>
            </a:r>
            <a:r>
              <a:rPr sz="4800" i="1" spc="-15" dirty="0">
                <a:latin typeface="Calibri"/>
                <a:cs typeface="Calibri"/>
              </a:rPr>
              <a:t> </a:t>
            </a:r>
            <a:r>
              <a:rPr sz="4800" i="1" spc="-385" dirty="0">
                <a:latin typeface="Calibri"/>
                <a:cs typeface="Calibri"/>
              </a:rPr>
              <a:t>системі</a:t>
            </a:r>
            <a:r>
              <a:rPr sz="4800" i="1" spc="-25" dirty="0">
                <a:latin typeface="Calibri"/>
                <a:cs typeface="Calibri"/>
              </a:rPr>
              <a:t> </a:t>
            </a:r>
            <a:r>
              <a:rPr sz="4800" i="1" spc="-265" dirty="0">
                <a:latin typeface="Calibri"/>
                <a:cs typeface="Calibri"/>
              </a:rPr>
              <a:t>управління  </a:t>
            </a:r>
            <a:r>
              <a:rPr sz="4800" i="1" spc="-470" dirty="0">
                <a:latin typeface="Calibri"/>
                <a:cs typeface="Calibri"/>
              </a:rPr>
              <a:t>(менеджменту)</a:t>
            </a:r>
            <a:r>
              <a:rPr sz="4800" i="1" spc="-5" dirty="0">
                <a:latin typeface="Calibri"/>
                <a:cs typeface="Calibri"/>
              </a:rPr>
              <a:t> </a:t>
            </a:r>
            <a:r>
              <a:rPr sz="4800" i="1" spc="-545" dirty="0">
                <a:latin typeface="Calibri"/>
                <a:cs typeface="Calibri"/>
              </a:rPr>
              <a:t>в</a:t>
            </a:r>
            <a:r>
              <a:rPr sz="4800" i="1" spc="-40" dirty="0">
                <a:latin typeface="Calibri"/>
                <a:cs typeface="Calibri"/>
              </a:rPr>
              <a:t> </a:t>
            </a:r>
            <a:r>
              <a:rPr sz="4800" i="1" spc="-320" dirty="0">
                <a:latin typeface="Calibri"/>
                <a:cs typeface="Calibri"/>
              </a:rPr>
              <a:t>досягненні  </a:t>
            </a:r>
            <a:r>
              <a:rPr sz="4800" i="1" spc="-340" dirty="0">
                <a:latin typeface="Calibri"/>
                <a:cs typeface="Calibri"/>
              </a:rPr>
              <a:t>заявлени</a:t>
            </a:r>
            <a:r>
              <a:rPr sz="4800" i="1" spc="-300" dirty="0">
                <a:latin typeface="Calibri"/>
                <a:cs typeface="Calibri"/>
              </a:rPr>
              <a:t>х</a:t>
            </a:r>
            <a:r>
              <a:rPr sz="4800" i="1" spc="-15" dirty="0">
                <a:latin typeface="Calibri"/>
                <a:cs typeface="Calibri"/>
              </a:rPr>
              <a:t> </a:t>
            </a:r>
            <a:r>
              <a:rPr sz="4800" i="1" spc="-330" dirty="0">
                <a:latin typeface="Calibri"/>
                <a:cs typeface="Calibri"/>
              </a:rPr>
              <a:t>цілей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460" y="2518028"/>
            <a:ext cx="7549515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4800" i="1" spc="-355" dirty="0">
                <a:latin typeface="Calibri"/>
                <a:cs typeface="Calibri"/>
              </a:rPr>
              <a:t>фахові</a:t>
            </a:r>
            <a:r>
              <a:rPr sz="4800" i="1" spc="-45" dirty="0">
                <a:latin typeface="Calibri"/>
                <a:cs typeface="Calibri"/>
              </a:rPr>
              <a:t> </a:t>
            </a:r>
            <a:r>
              <a:rPr sz="4800" i="1" spc="-415" dirty="0">
                <a:latin typeface="Calibri"/>
                <a:cs typeface="Calibri"/>
              </a:rPr>
              <a:t>консультанти</a:t>
            </a:r>
            <a:r>
              <a:rPr sz="4800" i="1" spc="-15" dirty="0">
                <a:latin typeface="Calibri"/>
                <a:cs typeface="Calibri"/>
              </a:rPr>
              <a:t> </a:t>
            </a:r>
            <a:r>
              <a:rPr sz="4800" i="1" spc="-400" dirty="0">
                <a:latin typeface="Calibri"/>
                <a:cs typeface="Calibri"/>
              </a:rPr>
              <a:t>спром</a:t>
            </a:r>
            <a:r>
              <a:rPr sz="4800" i="1" spc="-375" dirty="0">
                <a:latin typeface="Calibri"/>
                <a:cs typeface="Calibri"/>
              </a:rPr>
              <a:t>о</a:t>
            </a:r>
            <a:r>
              <a:rPr sz="4800" i="1" spc="-240" dirty="0">
                <a:latin typeface="Calibri"/>
                <a:cs typeface="Calibri"/>
              </a:rPr>
              <a:t>жні  </a:t>
            </a:r>
            <a:r>
              <a:rPr sz="4800" i="1" spc="-465" dirty="0">
                <a:latin typeface="Calibri"/>
                <a:cs typeface="Calibri"/>
              </a:rPr>
              <a:t>допомогти</a:t>
            </a:r>
            <a:r>
              <a:rPr sz="4800" i="1" spc="-15" dirty="0">
                <a:latin typeface="Calibri"/>
                <a:cs typeface="Calibri"/>
              </a:rPr>
              <a:t> </a:t>
            </a:r>
            <a:r>
              <a:rPr sz="4800" i="1" spc="-400" dirty="0">
                <a:latin typeface="Calibri"/>
                <a:cs typeface="Calibri"/>
              </a:rPr>
              <a:t>вирішити</a:t>
            </a:r>
            <a:endParaRPr sz="4800">
              <a:latin typeface="Calibri"/>
              <a:cs typeface="Calibri"/>
            </a:endParaRPr>
          </a:p>
          <a:p>
            <a:pPr marL="334010" marR="325755" algn="ctr">
              <a:lnSpc>
                <a:spcPct val="100000"/>
              </a:lnSpc>
            </a:pPr>
            <a:r>
              <a:rPr sz="4800" i="1" spc="-275" dirty="0">
                <a:latin typeface="Calibri"/>
                <a:cs typeface="Calibri"/>
              </a:rPr>
              <a:t>управлінські</a:t>
            </a:r>
            <a:r>
              <a:rPr sz="4800" i="1" spc="-20" dirty="0">
                <a:latin typeface="Calibri"/>
                <a:cs typeface="Calibri"/>
              </a:rPr>
              <a:t> </a:t>
            </a:r>
            <a:r>
              <a:rPr sz="4800" i="1" spc="-425" dirty="0">
                <a:latin typeface="Calibri"/>
                <a:cs typeface="Calibri"/>
              </a:rPr>
              <a:t>проблеми</a:t>
            </a:r>
            <a:r>
              <a:rPr sz="4800" i="1" spc="-25" dirty="0">
                <a:latin typeface="Calibri"/>
                <a:cs typeface="Calibri"/>
              </a:rPr>
              <a:t> </a:t>
            </a:r>
            <a:r>
              <a:rPr sz="4800" i="1" spc="-290" dirty="0">
                <a:latin typeface="Calibri"/>
                <a:cs typeface="Calibri"/>
              </a:rPr>
              <a:t>різного  </a:t>
            </a:r>
            <a:r>
              <a:rPr sz="4800" i="1" spc="-434" dirty="0">
                <a:latin typeface="Calibri"/>
                <a:cs typeface="Calibri"/>
              </a:rPr>
              <a:t>тип</a:t>
            </a:r>
            <a:r>
              <a:rPr sz="4800" i="1" spc="-315" dirty="0">
                <a:latin typeface="Calibri"/>
                <a:cs typeface="Calibri"/>
              </a:rPr>
              <a:t>у</a:t>
            </a:r>
            <a:r>
              <a:rPr sz="4800" i="1" spc="-30" dirty="0">
                <a:latin typeface="Calibri"/>
                <a:cs typeface="Calibri"/>
              </a:rPr>
              <a:t> </a:t>
            </a:r>
            <a:r>
              <a:rPr sz="4800" i="1" spc="-545" dirty="0">
                <a:latin typeface="Calibri"/>
                <a:cs typeface="Calibri"/>
              </a:rPr>
              <a:t>в</a:t>
            </a:r>
            <a:r>
              <a:rPr sz="4800" i="1" spc="-25" dirty="0">
                <a:latin typeface="Calibri"/>
                <a:cs typeface="Calibri"/>
              </a:rPr>
              <a:t> </a:t>
            </a:r>
            <a:r>
              <a:rPr sz="4800" i="1" spc="-265" dirty="0">
                <a:latin typeface="Calibri"/>
                <a:cs typeface="Calibri"/>
              </a:rPr>
              <a:t>організації</a:t>
            </a:r>
            <a:r>
              <a:rPr sz="4800" i="1" spc="-35" dirty="0">
                <a:latin typeface="Calibri"/>
                <a:cs typeface="Calibri"/>
              </a:rPr>
              <a:t> </a:t>
            </a:r>
            <a:r>
              <a:rPr sz="4800" i="1" spc="-434" dirty="0">
                <a:latin typeface="Calibri"/>
                <a:cs typeface="Calibri"/>
              </a:rPr>
              <a:t>будь</a:t>
            </a:r>
            <a:r>
              <a:rPr sz="4800" i="1" spc="-254" dirty="0">
                <a:latin typeface="Arial"/>
                <a:cs typeface="Arial"/>
              </a:rPr>
              <a:t>-</a:t>
            </a:r>
            <a:r>
              <a:rPr sz="4800" i="1" spc="-135" dirty="0">
                <a:latin typeface="Calibri"/>
                <a:cs typeface="Calibri"/>
              </a:rPr>
              <a:t>якої  </a:t>
            </a:r>
            <a:r>
              <a:rPr sz="4800" i="1" spc="-370" dirty="0">
                <a:latin typeface="Calibri"/>
                <a:cs typeface="Calibri"/>
              </a:rPr>
              <a:t>величин</a:t>
            </a:r>
            <a:r>
              <a:rPr sz="4800" i="1" spc="-375" dirty="0">
                <a:latin typeface="Calibri"/>
                <a:cs typeface="Calibri"/>
              </a:rPr>
              <a:t>и</a:t>
            </a:r>
            <a:r>
              <a:rPr sz="4800" i="1" spc="10" dirty="0">
                <a:latin typeface="Calibri"/>
                <a:cs typeface="Calibri"/>
              </a:rPr>
              <a:t> </a:t>
            </a:r>
            <a:r>
              <a:rPr sz="4800" i="1" spc="45" dirty="0">
                <a:latin typeface="Calibri"/>
                <a:cs typeface="Calibri"/>
              </a:rPr>
              <a:t>і</a:t>
            </a:r>
            <a:r>
              <a:rPr sz="4800" i="1" spc="-30" dirty="0">
                <a:latin typeface="Calibri"/>
                <a:cs typeface="Calibri"/>
              </a:rPr>
              <a:t> </a:t>
            </a:r>
            <a:r>
              <a:rPr sz="4800" i="1" spc="-390" dirty="0">
                <a:latin typeface="Calibri"/>
                <a:cs typeface="Calibri"/>
              </a:rPr>
              <a:t>характеру</a:t>
            </a:r>
            <a:endParaRPr sz="4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250692" y="644651"/>
            <a:ext cx="5878195" cy="1728470"/>
            <a:chOff x="3250692" y="644651"/>
            <a:chExt cx="5878195" cy="17284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50692" y="644651"/>
              <a:ext cx="5878067" cy="111861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5612" y="1254251"/>
              <a:ext cx="4360164" cy="11186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14360" y="1254251"/>
              <a:ext cx="790955" cy="1118615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551935" y="761237"/>
            <a:ext cx="512381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6985" marR="5080" indent="-126492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latin typeface="Constantia"/>
                <a:cs typeface="Constantia"/>
              </a:rPr>
              <a:t>Сфера </a:t>
            </a:r>
            <a:r>
              <a:rPr sz="4000" spc="-5" dirty="0">
                <a:latin typeface="Constantia"/>
                <a:cs typeface="Constantia"/>
              </a:rPr>
              <a:t>професійного </a:t>
            </a:r>
            <a:r>
              <a:rPr sz="4000" spc="-905" dirty="0">
                <a:latin typeface="Constantia"/>
                <a:cs typeface="Constantia"/>
              </a:rPr>
              <a:t> </a:t>
            </a:r>
            <a:r>
              <a:rPr sz="4000" spc="-15" dirty="0">
                <a:latin typeface="Constantia"/>
                <a:cs typeface="Constantia"/>
              </a:rPr>
              <a:t>використання</a:t>
            </a:r>
            <a:r>
              <a:rPr sz="4000" b="0" i="0" spc="-15" dirty="0">
                <a:latin typeface="Constantia"/>
                <a:cs typeface="Constantia"/>
              </a:rPr>
              <a:t>:</a:t>
            </a:r>
            <a:endParaRPr sz="4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" y="614172"/>
            <a:ext cx="9029700" cy="1341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8942" y="757173"/>
            <a:ext cx="8319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30" dirty="0">
                <a:latin typeface="Constantia"/>
                <a:cs typeface="Constantia"/>
              </a:rPr>
              <a:t>Короткий</a:t>
            </a:r>
            <a:r>
              <a:rPr sz="4800" spc="-60" dirty="0">
                <a:latin typeface="Constantia"/>
                <a:cs typeface="Constantia"/>
              </a:rPr>
              <a:t> </a:t>
            </a:r>
            <a:r>
              <a:rPr sz="4800" spc="-5" dirty="0">
                <a:latin typeface="Constantia"/>
                <a:cs typeface="Constantia"/>
              </a:rPr>
              <a:t>опис</a:t>
            </a:r>
            <a:r>
              <a:rPr sz="4800" spc="-35" dirty="0">
                <a:latin typeface="Constantia"/>
                <a:cs typeface="Constantia"/>
              </a:rPr>
              <a:t> </a:t>
            </a:r>
            <a:r>
              <a:rPr sz="4800" spc="-5" dirty="0">
                <a:latin typeface="Constantia"/>
                <a:cs typeface="Constantia"/>
              </a:rPr>
              <a:t>дисципліни</a:t>
            </a:r>
            <a:endParaRPr sz="48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063" y="1995378"/>
            <a:ext cx="8346440" cy="4426585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sz="3200" i="1" dirty="0">
                <a:solidFill>
                  <a:srgbClr val="232852"/>
                </a:solidFill>
                <a:latin typeface="Constantia"/>
                <a:cs typeface="Constantia"/>
              </a:rPr>
              <a:t>Основні</a:t>
            </a:r>
            <a:r>
              <a:rPr sz="3200" i="1" spc="-30" dirty="0">
                <a:solidFill>
                  <a:srgbClr val="232852"/>
                </a:solidFill>
                <a:latin typeface="Constantia"/>
                <a:cs typeface="Constantia"/>
              </a:rPr>
              <a:t> </a:t>
            </a:r>
            <a:r>
              <a:rPr sz="3200" i="1" spc="-5" dirty="0">
                <a:solidFill>
                  <a:srgbClr val="232852"/>
                </a:solidFill>
                <a:latin typeface="Constantia"/>
                <a:cs typeface="Constantia"/>
              </a:rPr>
              <a:t>завдання дисципліни:</a:t>
            </a:r>
            <a:endParaRPr sz="3200">
              <a:latin typeface="Constantia"/>
              <a:cs typeface="Constantia"/>
            </a:endParaRPr>
          </a:p>
          <a:p>
            <a:pPr marL="963930" marR="827405">
              <a:lnSpc>
                <a:spcPct val="100000"/>
              </a:lnSpc>
              <a:spcBef>
                <a:spcPts val="860"/>
              </a:spcBef>
            </a:pPr>
            <a:r>
              <a:rPr sz="2400" i="1" spc="-185" dirty="0">
                <a:latin typeface="Palatino Linotype"/>
                <a:cs typeface="Palatino Linotype"/>
              </a:rPr>
              <a:t>сприяння</a:t>
            </a:r>
            <a:r>
              <a:rPr sz="2400" i="1" spc="-105" dirty="0">
                <a:latin typeface="Palatino Linotype"/>
                <a:cs typeface="Palatino Linotype"/>
              </a:rPr>
              <a:t> </a:t>
            </a:r>
            <a:r>
              <a:rPr sz="2400" i="1" spc="-190" dirty="0">
                <a:latin typeface="Palatino Linotype"/>
                <a:cs typeface="Palatino Linotype"/>
              </a:rPr>
              <a:t>розумінню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сутності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та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200" dirty="0">
                <a:latin typeface="Palatino Linotype"/>
                <a:cs typeface="Palatino Linotype"/>
              </a:rPr>
              <a:t>змісту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консалтингової </a:t>
            </a:r>
            <a:r>
              <a:rPr sz="2400" i="1" spc="-585" dirty="0">
                <a:latin typeface="Palatino Linotype"/>
                <a:cs typeface="Palatino Linotype"/>
              </a:rPr>
              <a:t> </a:t>
            </a:r>
            <a:r>
              <a:rPr sz="2400" i="1" spc="-170" dirty="0">
                <a:latin typeface="Palatino Linotype"/>
                <a:cs typeface="Palatino Linotype"/>
              </a:rPr>
              <a:t>діяльності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220" dirty="0">
                <a:latin typeface="Palatino Linotype"/>
                <a:cs typeface="Palatino Linotype"/>
              </a:rPr>
              <a:t>та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95" dirty="0">
                <a:latin typeface="Palatino Linotype"/>
                <a:cs typeface="Palatino Linotype"/>
              </a:rPr>
              <a:t>її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180" dirty="0">
                <a:latin typeface="Palatino Linotype"/>
                <a:cs typeface="Palatino Linotype"/>
              </a:rPr>
              <a:t>необхідності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30" dirty="0">
                <a:latin typeface="Palatino Linotype"/>
                <a:cs typeface="Palatino Linotype"/>
              </a:rPr>
              <a:t>для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50" dirty="0">
                <a:latin typeface="Palatino Linotype"/>
                <a:cs typeface="Palatino Linotype"/>
              </a:rPr>
              <a:t>сфери</a:t>
            </a:r>
            <a:r>
              <a:rPr sz="2400" i="1" spc="-100" dirty="0">
                <a:latin typeface="Palatino Linotype"/>
                <a:cs typeface="Palatino Linotype"/>
              </a:rPr>
              <a:t> </a:t>
            </a:r>
            <a:r>
              <a:rPr sz="2400" i="1" spc="-235" dirty="0">
                <a:latin typeface="Palatino Linotype"/>
                <a:cs typeface="Palatino Linotype"/>
              </a:rPr>
              <a:t>менеджменту</a:t>
            </a:r>
            <a:endParaRPr sz="2400">
              <a:latin typeface="Palatino Linotype"/>
              <a:cs typeface="Palatino Linotype"/>
            </a:endParaRPr>
          </a:p>
          <a:p>
            <a:pPr marL="963930">
              <a:lnSpc>
                <a:spcPct val="100000"/>
              </a:lnSpc>
            </a:pPr>
            <a:r>
              <a:rPr sz="2400" i="1" spc="-110" dirty="0">
                <a:latin typeface="Palatino Linotype"/>
                <a:cs typeface="Palatino Linotype"/>
              </a:rPr>
              <a:t>організацій;</a:t>
            </a:r>
            <a:endParaRPr sz="2400">
              <a:latin typeface="Palatino Linotype"/>
              <a:cs typeface="Palatino Linotype"/>
            </a:endParaRPr>
          </a:p>
          <a:p>
            <a:pPr marL="963930" marR="133350">
              <a:lnSpc>
                <a:spcPct val="100000"/>
              </a:lnSpc>
            </a:pPr>
            <a:r>
              <a:rPr sz="2400" i="1" spc="-185" dirty="0">
                <a:latin typeface="Palatino Linotype"/>
                <a:cs typeface="Palatino Linotype"/>
              </a:rPr>
              <a:t>сприяння </a:t>
            </a:r>
            <a:r>
              <a:rPr sz="2400" i="1" spc="-190" dirty="0">
                <a:latin typeface="Palatino Linotype"/>
                <a:cs typeface="Palatino Linotype"/>
              </a:rPr>
              <a:t>розумінню місця </a:t>
            </a:r>
            <a:r>
              <a:rPr sz="2400" i="1" spc="-95" dirty="0">
                <a:latin typeface="Palatino Linotype"/>
                <a:cs typeface="Palatino Linotype"/>
              </a:rPr>
              <a:t>і </a:t>
            </a:r>
            <a:r>
              <a:rPr sz="2400" i="1" spc="-130" dirty="0">
                <a:latin typeface="Palatino Linotype"/>
                <a:cs typeface="Palatino Linotype"/>
              </a:rPr>
              <a:t>ролі </a:t>
            </a:r>
            <a:r>
              <a:rPr sz="2400" i="1" spc="-225" dirty="0">
                <a:latin typeface="Palatino Linotype"/>
                <a:cs typeface="Palatino Linotype"/>
              </a:rPr>
              <a:t>курсу</a:t>
            </a:r>
            <a:r>
              <a:rPr sz="2400" i="1" spc="-220" dirty="0">
                <a:latin typeface="Palatino Linotype"/>
                <a:cs typeface="Palatino Linotype"/>
              </a:rPr>
              <a:t> </a:t>
            </a:r>
            <a:r>
              <a:rPr sz="2400" i="1" spc="-70" dirty="0">
                <a:latin typeface="Palatino Linotype"/>
                <a:cs typeface="Palatino Linotype"/>
              </a:rPr>
              <a:t>в </a:t>
            </a:r>
            <a:r>
              <a:rPr sz="2400" i="1" spc="-215" dirty="0">
                <a:latin typeface="Palatino Linotype"/>
                <a:cs typeface="Palatino Linotype"/>
              </a:rPr>
              <a:t>системі</a:t>
            </a:r>
            <a:r>
              <a:rPr sz="2400" i="1" spc="-210" dirty="0">
                <a:latin typeface="Palatino Linotype"/>
                <a:cs typeface="Palatino Linotype"/>
              </a:rPr>
              <a:t> </a:t>
            </a:r>
            <a:r>
              <a:rPr sz="2400" i="1" spc="-235" dirty="0">
                <a:latin typeface="Palatino Linotype"/>
                <a:cs typeface="Palatino Linotype"/>
              </a:rPr>
              <a:t>менеджменту </a:t>
            </a:r>
            <a:r>
              <a:rPr sz="2400" i="1" spc="-585" dirty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та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70" dirty="0">
                <a:latin typeface="Palatino Linotype"/>
                <a:cs typeface="Palatino Linotype"/>
              </a:rPr>
              <a:t>формуванні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200" dirty="0">
                <a:latin typeface="Palatino Linotype"/>
                <a:cs typeface="Palatino Linotype"/>
              </a:rPr>
              <a:t>якостей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155" dirty="0">
                <a:latin typeface="Palatino Linotype"/>
                <a:cs typeface="Palatino Linotype"/>
              </a:rPr>
              <a:t>управлінського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204" dirty="0">
                <a:latin typeface="Palatino Linotype"/>
                <a:cs typeface="Palatino Linotype"/>
              </a:rPr>
              <a:t>консультанта;</a:t>
            </a:r>
            <a:endParaRPr sz="2400">
              <a:latin typeface="Palatino Linotype"/>
              <a:cs typeface="Palatino Linotype"/>
            </a:endParaRPr>
          </a:p>
          <a:p>
            <a:pPr marL="963930">
              <a:lnSpc>
                <a:spcPct val="100000"/>
              </a:lnSpc>
              <a:spcBef>
                <a:spcPts val="5"/>
              </a:spcBef>
            </a:pPr>
            <a:r>
              <a:rPr sz="2400" i="1" spc="-165" dirty="0">
                <a:latin typeface="Palatino Linotype"/>
                <a:cs typeface="Palatino Linotype"/>
              </a:rPr>
              <a:t>формування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60" dirty="0">
                <a:latin typeface="Palatino Linotype"/>
                <a:cs typeface="Palatino Linotype"/>
              </a:rPr>
              <a:t>знан</a:t>
            </a:r>
            <a:r>
              <a:rPr sz="2400" i="1" spc="-150" dirty="0">
                <a:latin typeface="Palatino Linotype"/>
                <a:cs typeface="Palatino Linotype"/>
              </a:rPr>
              <a:t>ь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90" dirty="0">
                <a:latin typeface="Palatino Linotype"/>
                <a:cs typeface="Palatino Linotype"/>
              </a:rPr>
              <a:t>щодо</a:t>
            </a:r>
            <a:r>
              <a:rPr sz="2400" i="1" spc="-65" dirty="0">
                <a:latin typeface="Palatino Linotype"/>
                <a:cs typeface="Palatino Linotype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умов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95" dirty="0">
                <a:latin typeface="Palatino Linotype"/>
                <a:cs typeface="Palatino Linotype"/>
              </a:rPr>
              <a:t>і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210" dirty="0">
                <a:latin typeface="Palatino Linotype"/>
                <a:cs typeface="Palatino Linotype"/>
              </a:rPr>
              <a:t>чинникі</a:t>
            </a:r>
            <a:r>
              <a:rPr sz="2400" i="1" spc="-160" dirty="0">
                <a:latin typeface="Palatino Linotype"/>
                <a:cs typeface="Palatino Linotype"/>
              </a:rPr>
              <a:t>в</a:t>
            </a:r>
            <a:r>
              <a:rPr sz="2400" i="1" spc="-105" dirty="0">
                <a:latin typeface="Palatino Linotype"/>
                <a:cs typeface="Palatino Linotype"/>
              </a:rPr>
              <a:t> </a:t>
            </a:r>
            <a:r>
              <a:rPr sz="2400" i="1" spc="-175" dirty="0">
                <a:latin typeface="Palatino Linotype"/>
                <a:cs typeface="Palatino Linotype"/>
              </a:rPr>
              <a:t>успішного</a:t>
            </a:r>
            <a:endParaRPr sz="2400">
              <a:latin typeface="Palatino Linotype"/>
              <a:cs typeface="Palatino Linotype"/>
            </a:endParaRPr>
          </a:p>
          <a:p>
            <a:pPr marL="963930" marR="62230">
              <a:lnSpc>
                <a:spcPct val="100000"/>
              </a:lnSpc>
            </a:pPr>
            <a:r>
              <a:rPr sz="2400" i="1" spc="-155" dirty="0">
                <a:latin typeface="Palatino Linotype"/>
                <a:cs typeface="Palatino Linotype"/>
              </a:rPr>
              <a:t>управлінського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95" dirty="0">
                <a:latin typeface="Palatino Linotype"/>
                <a:cs typeface="Palatino Linotype"/>
              </a:rPr>
              <a:t>консультування,</a:t>
            </a:r>
            <a:r>
              <a:rPr sz="2400" i="1" spc="-70" dirty="0">
                <a:latin typeface="Palatino Linotype"/>
                <a:cs typeface="Palatino Linotype"/>
              </a:rPr>
              <a:t> </a:t>
            </a:r>
            <a:r>
              <a:rPr sz="2400" i="1" spc="-170" dirty="0">
                <a:latin typeface="Palatino Linotype"/>
                <a:cs typeface="Palatino Linotype"/>
              </a:rPr>
              <a:t>усвідомлення</a:t>
            </a:r>
            <a:r>
              <a:rPr sz="2400" i="1" spc="-65" dirty="0">
                <a:latin typeface="Palatino Linotype"/>
                <a:cs typeface="Palatino Linotype"/>
              </a:rPr>
              <a:t> </a:t>
            </a:r>
            <a:r>
              <a:rPr sz="2400" i="1" spc="-140" dirty="0">
                <a:latin typeface="Palatino Linotype"/>
                <a:cs typeface="Palatino Linotype"/>
              </a:rPr>
              <a:t>підходів</a:t>
            </a:r>
            <a:r>
              <a:rPr sz="2400" i="1" spc="-60" dirty="0">
                <a:latin typeface="Palatino Linotype"/>
                <a:cs typeface="Palatino Linotype"/>
              </a:rPr>
              <a:t> </a:t>
            </a:r>
            <a:r>
              <a:rPr sz="2400" i="1" spc="-95" dirty="0">
                <a:latin typeface="Palatino Linotype"/>
                <a:cs typeface="Palatino Linotype"/>
              </a:rPr>
              <a:t>і</a:t>
            </a:r>
            <a:r>
              <a:rPr sz="2400" i="1" spc="-60" dirty="0">
                <a:latin typeface="Palatino Linotype"/>
                <a:cs typeface="Palatino Linotype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методів </a:t>
            </a:r>
            <a:r>
              <a:rPr sz="2400" i="1" spc="-585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надання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консалтингових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управлінських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130" dirty="0">
                <a:latin typeface="Palatino Linotype"/>
                <a:cs typeface="Palatino Linotype"/>
              </a:rPr>
              <a:t>послуг;</a:t>
            </a:r>
            <a:endParaRPr sz="2400">
              <a:latin typeface="Palatino Linotype"/>
              <a:cs typeface="Palatino Linotype"/>
            </a:endParaRPr>
          </a:p>
          <a:p>
            <a:pPr marL="963930">
              <a:lnSpc>
                <a:spcPct val="100000"/>
              </a:lnSpc>
            </a:pPr>
            <a:r>
              <a:rPr sz="2400" i="1" spc="-170" dirty="0">
                <a:latin typeface="Palatino Linotype"/>
                <a:cs typeface="Palatino Linotype"/>
              </a:rPr>
              <a:t>розвиток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170" dirty="0">
                <a:latin typeface="Palatino Linotype"/>
                <a:cs typeface="Palatino Linotype"/>
              </a:rPr>
              <a:t>здібностей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95" dirty="0">
                <a:latin typeface="Palatino Linotype"/>
                <a:cs typeface="Palatino Linotype"/>
              </a:rPr>
              <a:t>і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набуття</a:t>
            </a:r>
            <a:r>
              <a:rPr sz="2400" i="1" spc="-70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навичок</a:t>
            </a:r>
            <a:r>
              <a:rPr sz="2400" i="1" spc="-70" dirty="0">
                <a:latin typeface="Palatino Linotype"/>
                <a:cs typeface="Palatino Linotype"/>
              </a:rPr>
              <a:t> </a:t>
            </a:r>
            <a:r>
              <a:rPr sz="2400" i="1" spc="-170" dirty="0">
                <a:latin typeface="Palatino Linotype"/>
                <a:cs typeface="Palatino Linotype"/>
              </a:rPr>
              <a:t>підготовки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95" dirty="0">
                <a:latin typeface="Palatino Linotype"/>
                <a:cs typeface="Palatino Linotype"/>
              </a:rPr>
              <a:t>і</a:t>
            </a:r>
            <a:r>
              <a:rPr sz="2400" i="1" spc="-80" dirty="0">
                <a:latin typeface="Palatino Linotype"/>
                <a:cs typeface="Palatino Linotype"/>
              </a:rPr>
              <a:t> </a:t>
            </a:r>
            <a:r>
              <a:rPr sz="2400" i="1" spc="-155" dirty="0">
                <a:latin typeface="Palatino Linotype"/>
                <a:cs typeface="Palatino Linotype"/>
              </a:rPr>
              <a:t>проведення</a:t>
            </a:r>
            <a:endParaRPr sz="2400">
              <a:latin typeface="Palatino Linotype"/>
              <a:cs typeface="Palatino Linotype"/>
            </a:endParaRPr>
          </a:p>
          <a:p>
            <a:pPr marL="963930">
              <a:lnSpc>
                <a:spcPct val="100000"/>
              </a:lnSpc>
            </a:pPr>
            <a:r>
              <a:rPr sz="2400" i="1" spc="-165" dirty="0">
                <a:latin typeface="Palatino Linotype"/>
                <a:cs typeface="Palatino Linotype"/>
              </a:rPr>
              <a:t>консалтингової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управлінської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160" dirty="0">
                <a:latin typeface="Palatino Linotype"/>
                <a:cs typeface="Palatino Linotype"/>
              </a:rPr>
              <a:t>діяльності.</a:t>
            </a:r>
            <a:endParaRPr sz="24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6180" y="496315"/>
            <a:ext cx="7788275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spc="-25" dirty="0"/>
              <a:t>Метою</a:t>
            </a:r>
            <a:r>
              <a:rPr sz="3200" spc="-20" dirty="0"/>
              <a:t> </a:t>
            </a:r>
            <a:r>
              <a:rPr sz="3200" dirty="0"/>
              <a:t>викладання</a:t>
            </a:r>
            <a:r>
              <a:rPr sz="3200" spc="-30" dirty="0"/>
              <a:t> </a:t>
            </a:r>
            <a:r>
              <a:rPr sz="3200" spc="-5" dirty="0"/>
              <a:t>навчальної</a:t>
            </a:r>
            <a:r>
              <a:rPr sz="3200" spc="-35" dirty="0"/>
              <a:t> </a:t>
            </a:r>
            <a:r>
              <a:rPr sz="3200" spc="-5" dirty="0"/>
              <a:t>дисципліни</a:t>
            </a:r>
            <a:endParaRPr sz="3200" dirty="0"/>
          </a:p>
          <a:p>
            <a:pPr algn="ctr"/>
            <a:r>
              <a:rPr sz="3200" spc="-15" dirty="0" smtClean="0"/>
              <a:t>«</a:t>
            </a:r>
            <a:r>
              <a:rPr lang="uk-UA" sz="3200" dirty="0">
                <a:solidFill>
                  <a:srgbClr val="000066"/>
                </a:solidFill>
              </a:rPr>
              <a:t>Управлінське </a:t>
            </a:r>
            <a:r>
              <a:rPr lang="uk-UA" sz="3200" dirty="0" smtClean="0">
                <a:solidFill>
                  <a:srgbClr val="000066"/>
                </a:solidFill>
              </a:rPr>
              <a:t>консультування</a:t>
            </a:r>
            <a:r>
              <a:rPr sz="3200" spc="-15" dirty="0" smtClean="0"/>
              <a:t>»</a:t>
            </a:r>
            <a:r>
              <a:rPr sz="3200" spc="-70" dirty="0" smtClean="0"/>
              <a:t> </a:t>
            </a:r>
            <a:r>
              <a:rPr sz="3200" dirty="0"/>
              <a:t>є: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6569" y="1804161"/>
            <a:ext cx="8111490" cy="4577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4005" marR="690245">
              <a:lnSpc>
                <a:spcPct val="100000"/>
              </a:lnSpc>
              <a:spcBef>
                <a:spcPts val="95"/>
              </a:spcBef>
            </a:pPr>
            <a:r>
              <a:rPr sz="2800" i="1" spc="-185" dirty="0">
                <a:latin typeface="Palatino Linotype"/>
                <a:cs typeface="Palatino Linotype"/>
              </a:rPr>
              <a:t>вивчення</a:t>
            </a:r>
            <a:r>
              <a:rPr sz="2800" i="1" spc="-55" dirty="0">
                <a:latin typeface="Palatino Linotype"/>
                <a:cs typeface="Palatino Linotype"/>
              </a:rPr>
              <a:t> </a:t>
            </a:r>
            <a:r>
              <a:rPr sz="2800" i="1" spc="-275" dirty="0">
                <a:latin typeface="Palatino Linotype"/>
                <a:cs typeface="Palatino Linotype"/>
              </a:rPr>
              <a:t>студентами</a:t>
            </a:r>
            <a:r>
              <a:rPr sz="2800" i="1" spc="-45" dirty="0">
                <a:latin typeface="Palatino Linotype"/>
                <a:cs typeface="Palatino Linotype"/>
              </a:rPr>
              <a:t> </a:t>
            </a:r>
            <a:r>
              <a:rPr sz="2800" i="1" spc="-215" dirty="0">
                <a:latin typeface="Palatino Linotype"/>
                <a:cs typeface="Palatino Linotype"/>
              </a:rPr>
              <a:t>основних</a:t>
            </a:r>
            <a:r>
              <a:rPr sz="2800" i="1" spc="-65" dirty="0">
                <a:latin typeface="Palatino Linotype"/>
                <a:cs typeface="Palatino Linotype"/>
              </a:rPr>
              <a:t> </a:t>
            </a:r>
            <a:r>
              <a:rPr sz="2800" i="1" spc="-229" dirty="0">
                <a:latin typeface="Palatino Linotype"/>
                <a:cs typeface="Palatino Linotype"/>
              </a:rPr>
              <a:t>принципів</a:t>
            </a:r>
            <a:r>
              <a:rPr sz="2800" i="1" spc="-65" dirty="0">
                <a:latin typeface="Palatino Linotype"/>
                <a:cs typeface="Palatino Linotype"/>
              </a:rPr>
              <a:t> </a:t>
            </a:r>
            <a:r>
              <a:rPr sz="2800" i="1" spc="-110" dirty="0">
                <a:latin typeface="Palatino Linotype"/>
                <a:cs typeface="Palatino Linotype"/>
              </a:rPr>
              <a:t>і</a:t>
            </a:r>
            <a:r>
              <a:rPr sz="2800" i="1" spc="-85" dirty="0">
                <a:latin typeface="Palatino Linotype"/>
                <a:cs typeface="Palatino Linotype"/>
              </a:rPr>
              <a:t> </a:t>
            </a:r>
            <a:r>
              <a:rPr sz="2800" i="1" spc="-210" dirty="0">
                <a:latin typeface="Palatino Linotype"/>
                <a:cs typeface="Palatino Linotype"/>
              </a:rPr>
              <a:t>положень </a:t>
            </a:r>
            <a:r>
              <a:rPr sz="2800" i="1" spc="-685" dirty="0">
                <a:latin typeface="Palatino Linotype"/>
                <a:cs typeface="Palatino Linotype"/>
              </a:rPr>
              <a:t> </a:t>
            </a:r>
            <a:r>
              <a:rPr sz="2800" i="1" spc="-240" dirty="0">
                <a:latin typeface="Palatino Linotype"/>
                <a:cs typeface="Palatino Linotype"/>
              </a:rPr>
              <a:t>консультування</a:t>
            </a:r>
            <a:r>
              <a:rPr sz="2800" i="1" spc="-35" dirty="0">
                <a:latin typeface="Palatino Linotype"/>
                <a:cs typeface="Palatino Linotype"/>
              </a:rPr>
              <a:t> </a:t>
            </a:r>
            <a:r>
              <a:rPr sz="2800" i="1" spc="20" dirty="0">
                <a:latin typeface="Palatino Linotype"/>
                <a:cs typeface="Palatino Linotype"/>
              </a:rPr>
              <a:t>з</a:t>
            </a:r>
            <a:r>
              <a:rPr sz="2800" i="1" spc="-85" dirty="0">
                <a:latin typeface="Palatino Linotype"/>
                <a:cs typeface="Palatino Linotype"/>
              </a:rPr>
              <a:t> </a:t>
            </a:r>
            <a:r>
              <a:rPr sz="2800" i="1" spc="-190" dirty="0">
                <a:latin typeface="Palatino Linotype"/>
                <a:cs typeface="Palatino Linotype"/>
              </a:rPr>
              <a:t>управління</a:t>
            </a:r>
            <a:r>
              <a:rPr sz="2800" i="1" spc="-50" dirty="0">
                <a:latin typeface="Palatino Linotype"/>
                <a:cs typeface="Palatino Linotype"/>
              </a:rPr>
              <a:t> </a:t>
            </a:r>
            <a:r>
              <a:rPr sz="2800" i="1" spc="-260" dirty="0">
                <a:latin typeface="Palatino Linotype"/>
                <a:cs typeface="Palatino Linotype"/>
              </a:rPr>
              <a:t>та</a:t>
            </a:r>
            <a:r>
              <a:rPr sz="2800" i="1" spc="-90" dirty="0">
                <a:latin typeface="Palatino Linotype"/>
                <a:cs typeface="Palatino Linotype"/>
              </a:rPr>
              <a:t> </a:t>
            </a:r>
            <a:r>
              <a:rPr sz="2800" i="1" spc="-140" dirty="0">
                <a:latin typeface="Palatino Linotype"/>
                <a:cs typeface="Palatino Linotype"/>
              </a:rPr>
              <a:t>організаційного</a:t>
            </a:r>
            <a:endParaRPr sz="2800" dirty="0">
              <a:latin typeface="Palatino Linotype"/>
              <a:cs typeface="Palatino Linotype"/>
            </a:endParaRPr>
          </a:p>
          <a:p>
            <a:pPr marL="294005">
              <a:lnSpc>
                <a:spcPct val="100000"/>
              </a:lnSpc>
            </a:pPr>
            <a:r>
              <a:rPr sz="2800" i="1" spc="-204" dirty="0">
                <a:latin typeface="Palatino Linotype"/>
                <a:cs typeface="Palatino Linotype"/>
              </a:rPr>
              <a:t>розвитку,</a:t>
            </a:r>
            <a:r>
              <a:rPr sz="2800" i="1" spc="-55" dirty="0">
                <a:latin typeface="Palatino Linotype"/>
                <a:cs typeface="Palatino Linotype"/>
              </a:rPr>
              <a:t> </a:t>
            </a:r>
            <a:r>
              <a:rPr sz="2800" i="1" spc="-170" dirty="0">
                <a:latin typeface="Palatino Linotype"/>
                <a:cs typeface="Palatino Linotype"/>
              </a:rPr>
              <a:t>оволодіння</a:t>
            </a:r>
            <a:r>
              <a:rPr sz="2800" i="1" spc="-45" dirty="0">
                <a:latin typeface="Palatino Linotype"/>
                <a:cs typeface="Palatino Linotype"/>
              </a:rPr>
              <a:t> </a:t>
            </a:r>
            <a:r>
              <a:rPr sz="2800" i="1" spc="-250" dirty="0">
                <a:latin typeface="Palatino Linotype"/>
                <a:cs typeface="Palatino Linotype"/>
              </a:rPr>
              <a:t>методами</a:t>
            </a:r>
            <a:r>
              <a:rPr sz="2800" i="1" spc="-60" dirty="0">
                <a:latin typeface="Palatino Linotype"/>
                <a:cs typeface="Palatino Linotype"/>
              </a:rPr>
              <a:t> </a:t>
            </a:r>
            <a:r>
              <a:rPr sz="2800" i="1" spc="-215" dirty="0">
                <a:latin typeface="Palatino Linotype"/>
                <a:cs typeface="Palatino Linotype"/>
              </a:rPr>
              <a:t>діагностики</a:t>
            </a:r>
            <a:r>
              <a:rPr sz="2800" i="1" spc="-40" dirty="0">
                <a:latin typeface="Palatino Linotype"/>
                <a:cs typeface="Palatino Linotype"/>
              </a:rPr>
              <a:t> </a:t>
            </a:r>
            <a:r>
              <a:rPr sz="2800" i="1" spc="-215" dirty="0">
                <a:latin typeface="Palatino Linotype"/>
                <a:cs typeface="Palatino Linotype"/>
              </a:rPr>
              <a:t>проблем</a:t>
            </a:r>
            <a:endParaRPr sz="2800" dirty="0">
              <a:latin typeface="Palatino Linotype"/>
              <a:cs typeface="Palatino Linotype"/>
            </a:endParaRPr>
          </a:p>
          <a:p>
            <a:pPr marL="294005">
              <a:lnSpc>
                <a:spcPct val="100000"/>
              </a:lnSpc>
              <a:spcBef>
                <a:spcPts val="5"/>
              </a:spcBef>
            </a:pPr>
            <a:r>
              <a:rPr sz="2800" i="1" spc="-125" dirty="0">
                <a:latin typeface="Palatino Linotype"/>
                <a:cs typeface="Palatino Linotype"/>
              </a:rPr>
              <a:t>організації</a:t>
            </a:r>
            <a:r>
              <a:rPr sz="2800" i="1" spc="-50" dirty="0">
                <a:latin typeface="Palatino Linotype"/>
                <a:cs typeface="Palatino Linotype"/>
              </a:rPr>
              <a:t> </a:t>
            </a:r>
            <a:r>
              <a:rPr sz="2800" i="1" spc="-110" dirty="0">
                <a:latin typeface="Palatino Linotype"/>
                <a:cs typeface="Palatino Linotype"/>
              </a:rPr>
              <a:t>і</a:t>
            </a:r>
            <a:r>
              <a:rPr sz="2800" i="1" spc="-80" dirty="0">
                <a:latin typeface="Palatino Linotype"/>
                <a:cs typeface="Palatino Linotype"/>
              </a:rPr>
              <a:t> </a:t>
            </a:r>
            <a:r>
              <a:rPr sz="2800" i="1" spc="-210" dirty="0">
                <a:latin typeface="Palatino Linotype"/>
                <a:cs typeface="Palatino Linotype"/>
              </a:rPr>
              <a:t>способами</a:t>
            </a:r>
            <a:r>
              <a:rPr sz="2800" i="1" spc="-45" dirty="0">
                <a:latin typeface="Palatino Linotype"/>
                <a:cs typeface="Palatino Linotype"/>
              </a:rPr>
              <a:t> </a:t>
            </a:r>
            <a:r>
              <a:rPr sz="2800" i="1" spc="-175" dirty="0">
                <a:latin typeface="Palatino Linotype"/>
                <a:cs typeface="Palatino Linotype"/>
              </a:rPr>
              <a:t>залучення</a:t>
            </a:r>
            <a:r>
              <a:rPr sz="2800" i="1" spc="-55" dirty="0">
                <a:latin typeface="Palatino Linotype"/>
                <a:cs typeface="Palatino Linotype"/>
              </a:rPr>
              <a:t> </a:t>
            </a:r>
            <a:r>
              <a:rPr sz="2800" i="1" spc="-220" dirty="0">
                <a:latin typeface="Palatino Linotype"/>
                <a:cs typeface="Palatino Linotype"/>
              </a:rPr>
              <a:t>людей</a:t>
            </a:r>
            <a:r>
              <a:rPr sz="2800" i="1" spc="-60" dirty="0">
                <a:latin typeface="Palatino Linotype"/>
                <a:cs typeface="Palatino Linotype"/>
              </a:rPr>
              <a:t> </a:t>
            </a:r>
            <a:r>
              <a:rPr sz="2800" i="1" spc="-150" dirty="0">
                <a:latin typeface="Palatino Linotype"/>
                <a:cs typeface="Palatino Linotype"/>
              </a:rPr>
              <a:t>до</a:t>
            </a:r>
            <a:r>
              <a:rPr sz="2800" i="1" spc="-70" dirty="0">
                <a:latin typeface="Palatino Linotype"/>
                <a:cs typeface="Palatino Linotype"/>
              </a:rPr>
              <a:t> </a:t>
            </a:r>
            <a:r>
              <a:rPr sz="2800" i="1" spc="-175" dirty="0">
                <a:latin typeface="Palatino Linotype"/>
                <a:cs typeface="Palatino Linotype"/>
              </a:rPr>
              <a:t>процесів</a:t>
            </a:r>
            <a:r>
              <a:rPr sz="2800" i="1" spc="-70" dirty="0">
                <a:latin typeface="Palatino Linotype"/>
                <a:cs typeface="Palatino Linotype"/>
              </a:rPr>
              <a:t> </a:t>
            </a:r>
            <a:r>
              <a:rPr sz="2800" i="1" spc="-180" dirty="0">
                <a:latin typeface="Palatino Linotype"/>
                <a:cs typeface="Palatino Linotype"/>
              </a:rPr>
              <a:t>змін.</a:t>
            </a:r>
            <a:endParaRPr sz="28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1785"/>
              </a:spcBef>
            </a:pPr>
            <a:r>
              <a:rPr sz="3200" b="1" i="1" spc="-30" dirty="0">
                <a:latin typeface="Times New Roman"/>
                <a:cs typeface="Times New Roman"/>
              </a:rPr>
              <a:t>Предметом</a:t>
            </a:r>
            <a:r>
              <a:rPr sz="3200" b="1" i="1" spc="-45" dirty="0">
                <a:latin typeface="Times New Roman"/>
                <a:cs typeface="Times New Roman"/>
              </a:rPr>
              <a:t> </a:t>
            </a:r>
            <a:r>
              <a:rPr sz="3200" b="1" i="1" spc="-5" dirty="0">
                <a:latin typeface="Times New Roman"/>
                <a:cs typeface="Times New Roman"/>
              </a:rPr>
              <a:t>вивчення</a:t>
            </a:r>
            <a:r>
              <a:rPr sz="3200" b="1" i="1" spc="-30" dirty="0">
                <a:latin typeface="Times New Roman"/>
                <a:cs typeface="Times New Roman"/>
              </a:rPr>
              <a:t> </a:t>
            </a:r>
            <a:r>
              <a:rPr sz="3200" b="1" i="1" spc="-5" dirty="0">
                <a:latin typeface="Times New Roman"/>
                <a:cs typeface="Times New Roman"/>
              </a:rPr>
              <a:t>навчальної</a:t>
            </a:r>
            <a:r>
              <a:rPr sz="3200" b="1" i="1" spc="-55" dirty="0">
                <a:latin typeface="Times New Roman"/>
                <a:cs typeface="Times New Roman"/>
              </a:rPr>
              <a:t> </a:t>
            </a:r>
            <a:r>
              <a:rPr sz="3200" b="1" i="1" spc="-5" dirty="0">
                <a:latin typeface="Times New Roman"/>
                <a:cs typeface="Times New Roman"/>
              </a:rPr>
              <a:t>дисципліни</a:t>
            </a:r>
            <a:endParaRPr sz="3200" dirty="0">
              <a:latin typeface="Times New Roman"/>
              <a:cs typeface="Times New Roman"/>
            </a:endParaRPr>
          </a:p>
          <a:p>
            <a:pPr algn="ctr"/>
            <a:r>
              <a:rPr sz="3200" b="1" i="1" spc="-15" dirty="0" smtClean="0">
                <a:latin typeface="Times New Roman"/>
                <a:cs typeface="Times New Roman"/>
              </a:rPr>
              <a:t>«</a:t>
            </a:r>
            <a:r>
              <a:rPr lang="uk-UA" sz="3200" b="1" dirty="0" smtClean="0">
                <a:solidFill>
                  <a:srgbClr val="000066"/>
                </a:solidFill>
              </a:rPr>
              <a:t>Управлінське консультування</a:t>
            </a:r>
            <a:r>
              <a:rPr sz="3200" b="1" i="1" spc="-15" dirty="0" smtClean="0">
                <a:latin typeface="Times New Roman"/>
                <a:cs typeface="Times New Roman"/>
              </a:rPr>
              <a:t>»</a:t>
            </a:r>
            <a:r>
              <a:rPr sz="3200" b="1" i="1" spc="-75" dirty="0" smtClean="0">
                <a:latin typeface="Times New Roman"/>
                <a:cs typeface="Times New Roman"/>
              </a:rPr>
              <a:t> </a:t>
            </a:r>
            <a:r>
              <a:rPr sz="3200" b="1" i="1" spc="-5" dirty="0">
                <a:latin typeface="Times New Roman"/>
                <a:cs typeface="Times New Roman"/>
              </a:rPr>
              <a:t>є:</a:t>
            </a:r>
            <a:endParaRPr sz="3200" dirty="0">
              <a:latin typeface="Times New Roman"/>
              <a:cs typeface="Times New Roman"/>
            </a:endParaRPr>
          </a:p>
          <a:p>
            <a:pPr marL="365760" marR="626110" algn="just">
              <a:lnSpc>
                <a:spcPct val="100000"/>
              </a:lnSpc>
              <a:spcBef>
                <a:spcPts val="2610"/>
              </a:spcBef>
            </a:pPr>
            <a:r>
              <a:rPr sz="2800" i="1" spc="-245" dirty="0">
                <a:latin typeface="Palatino Linotype"/>
                <a:cs typeface="Palatino Linotype"/>
              </a:rPr>
              <a:t>система </a:t>
            </a:r>
            <a:r>
              <a:rPr sz="2800" i="1" spc="-170" dirty="0">
                <a:latin typeface="Palatino Linotype"/>
                <a:cs typeface="Palatino Linotype"/>
              </a:rPr>
              <a:t>знань, </a:t>
            </a:r>
            <a:r>
              <a:rPr sz="2800" i="1" spc="-160" dirty="0">
                <a:latin typeface="Palatino Linotype"/>
                <a:cs typeface="Palatino Linotype"/>
              </a:rPr>
              <a:t>пов’язаних </a:t>
            </a:r>
            <a:r>
              <a:rPr sz="2800" i="1" spc="-45" dirty="0">
                <a:latin typeface="Palatino Linotype"/>
                <a:cs typeface="Palatino Linotype"/>
              </a:rPr>
              <a:t>із </a:t>
            </a:r>
            <a:r>
              <a:rPr sz="2800" i="1" spc="-260" dirty="0">
                <a:latin typeface="Palatino Linotype"/>
                <a:cs typeface="Palatino Linotype"/>
              </a:rPr>
              <a:t>принципами </a:t>
            </a:r>
            <a:r>
              <a:rPr sz="2800" i="1" spc="-125" dirty="0">
                <a:latin typeface="Palatino Linotype"/>
                <a:cs typeface="Palatino Linotype"/>
              </a:rPr>
              <a:t>організації </a:t>
            </a:r>
            <a:r>
              <a:rPr sz="2800" i="1" spc="-120" dirty="0">
                <a:latin typeface="Palatino Linotype"/>
                <a:cs typeface="Palatino Linotype"/>
              </a:rPr>
              <a:t> </a:t>
            </a:r>
            <a:r>
              <a:rPr sz="2800" i="1" spc="-245" dirty="0">
                <a:latin typeface="Palatino Linotype"/>
                <a:cs typeface="Palatino Linotype"/>
              </a:rPr>
              <a:t>консул</a:t>
            </a:r>
            <a:r>
              <a:rPr sz="2800" i="1" spc="-250" dirty="0">
                <a:latin typeface="Palatino Linotype"/>
                <a:cs typeface="Palatino Linotype"/>
              </a:rPr>
              <a:t>ь</a:t>
            </a:r>
            <a:r>
              <a:rPr sz="2800" i="1" spc="-254" dirty="0">
                <a:latin typeface="Palatino Linotype"/>
                <a:cs typeface="Palatino Linotype"/>
              </a:rPr>
              <a:t>тацій</a:t>
            </a:r>
            <a:r>
              <a:rPr sz="2800" i="1" spc="-285" dirty="0">
                <a:latin typeface="Palatino Linotype"/>
                <a:cs typeface="Palatino Linotype"/>
              </a:rPr>
              <a:t>н</a:t>
            </a:r>
            <a:r>
              <a:rPr sz="2800" i="1" spc="-270" dirty="0">
                <a:latin typeface="Palatino Linotype"/>
                <a:cs typeface="Palatino Linotype"/>
              </a:rPr>
              <a:t>их</a:t>
            </a:r>
            <a:r>
              <a:rPr sz="2800" i="1" spc="-35" dirty="0">
                <a:latin typeface="Palatino Linotype"/>
                <a:cs typeface="Palatino Linotype"/>
              </a:rPr>
              <a:t> </a:t>
            </a:r>
            <a:r>
              <a:rPr sz="2800" i="1" spc="-210" dirty="0">
                <a:latin typeface="Palatino Linotype"/>
                <a:cs typeface="Palatino Linotype"/>
              </a:rPr>
              <a:t>посл</a:t>
            </a:r>
            <a:r>
              <a:rPr sz="2800" i="1" spc="-240" dirty="0">
                <a:latin typeface="Palatino Linotype"/>
                <a:cs typeface="Palatino Linotype"/>
              </a:rPr>
              <a:t>у</a:t>
            </a:r>
            <a:r>
              <a:rPr sz="2800" i="1" spc="-35" dirty="0">
                <a:latin typeface="Palatino Linotype"/>
                <a:cs typeface="Palatino Linotype"/>
              </a:rPr>
              <a:t>г,</a:t>
            </a:r>
            <a:r>
              <a:rPr sz="2800" i="1" spc="-70" dirty="0">
                <a:latin typeface="Palatino Linotype"/>
                <a:cs typeface="Palatino Linotype"/>
              </a:rPr>
              <a:t> </a:t>
            </a:r>
            <a:r>
              <a:rPr sz="2800" i="1" spc="-295" dirty="0">
                <a:latin typeface="Palatino Linotype"/>
                <a:cs typeface="Palatino Linotype"/>
              </a:rPr>
              <a:t>тех</a:t>
            </a:r>
            <a:r>
              <a:rPr sz="2800" i="1" spc="-305" dirty="0">
                <a:latin typeface="Palatino Linotype"/>
                <a:cs typeface="Palatino Linotype"/>
              </a:rPr>
              <a:t>н</a:t>
            </a:r>
            <a:r>
              <a:rPr sz="2800" i="1" spc="-155" dirty="0">
                <a:latin typeface="Palatino Linotype"/>
                <a:cs typeface="Palatino Linotype"/>
              </a:rPr>
              <a:t>ологією</a:t>
            </a:r>
            <a:r>
              <a:rPr sz="2800" i="1" spc="-55" dirty="0">
                <a:latin typeface="Palatino Linotype"/>
                <a:cs typeface="Palatino Linotype"/>
              </a:rPr>
              <a:t> </a:t>
            </a:r>
            <a:r>
              <a:rPr sz="2800" i="1" spc="-190" dirty="0">
                <a:latin typeface="Palatino Linotype"/>
                <a:cs typeface="Palatino Linotype"/>
              </a:rPr>
              <a:t>управлінс</a:t>
            </a:r>
            <a:r>
              <a:rPr sz="2800" i="1" spc="-210" dirty="0">
                <a:latin typeface="Palatino Linotype"/>
                <a:cs typeface="Palatino Linotype"/>
              </a:rPr>
              <a:t>ь</a:t>
            </a:r>
            <a:r>
              <a:rPr sz="2800" i="1" spc="-130" dirty="0">
                <a:latin typeface="Palatino Linotype"/>
                <a:cs typeface="Palatino Linotype"/>
              </a:rPr>
              <a:t>кого  </a:t>
            </a:r>
            <a:r>
              <a:rPr sz="2800" i="1" spc="-229" dirty="0">
                <a:latin typeface="Palatino Linotype"/>
                <a:cs typeface="Palatino Linotype"/>
              </a:rPr>
              <a:t>консультування.</a:t>
            </a:r>
            <a:endParaRPr sz="28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4867" y="54864"/>
            <a:ext cx="5928359" cy="12313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У</a:t>
            </a:r>
            <a:r>
              <a:rPr spc="-35" dirty="0"/>
              <a:t> </a:t>
            </a:r>
            <a:r>
              <a:rPr spc="-20" dirty="0"/>
              <a:t>підсумку</a:t>
            </a:r>
            <a:r>
              <a:rPr spc="-70" dirty="0"/>
              <a:t> </a:t>
            </a:r>
            <a:r>
              <a:rPr dirty="0"/>
              <a:t>вивчення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2532" y="473963"/>
            <a:ext cx="6411468" cy="12313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65145" y="619709"/>
            <a:ext cx="58953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i="1" spc="-5" dirty="0">
                <a:latin typeface="Times New Roman"/>
                <a:cs typeface="Times New Roman"/>
              </a:rPr>
              <a:t>дисципліни</a:t>
            </a:r>
            <a:r>
              <a:rPr sz="4400" b="1" i="1" spc="-30" dirty="0">
                <a:latin typeface="Times New Roman"/>
                <a:cs typeface="Times New Roman"/>
              </a:rPr>
              <a:t> </a:t>
            </a:r>
            <a:r>
              <a:rPr sz="4400" b="1" i="1" spc="-5" dirty="0">
                <a:latin typeface="Times New Roman"/>
                <a:cs typeface="Times New Roman"/>
              </a:rPr>
              <a:t>планується</a:t>
            </a:r>
            <a:endParaRPr sz="44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16908" y="893063"/>
            <a:ext cx="3628643" cy="123139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549902" y="1039495"/>
            <a:ext cx="29260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i="1" dirty="0">
                <a:latin typeface="Times New Roman"/>
                <a:cs typeface="Times New Roman"/>
              </a:rPr>
              <a:t>отримати:</a:t>
            </a:r>
            <a:endParaRPr sz="44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772" y="1050036"/>
            <a:ext cx="1520952" cy="67970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58267" y="1125473"/>
            <a:ext cx="1062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spc="-5" dirty="0">
                <a:latin typeface="Times New Roman"/>
                <a:cs typeface="Times New Roman"/>
              </a:rPr>
              <a:t>знання: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8267" y="1468374"/>
            <a:ext cx="42735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i="1" spc="-170" dirty="0">
                <a:latin typeface="Palatino Linotype"/>
                <a:cs typeface="Palatino Linotype"/>
              </a:rPr>
              <a:t>змісту</a:t>
            </a:r>
            <a:r>
              <a:rPr sz="2000" i="1" spc="-75" dirty="0">
                <a:latin typeface="Palatino Linotype"/>
                <a:cs typeface="Palatino Linotype"/>
              </a:rPr>
              <a:t> </a:t>
            </a:r>
            <a:r>
              <a:rPr sz="2000" i="1" spc="-80" dirty="0">
                <a:latin typeface="Palatino Linotype"/>
                <a:cs typeface="Palatino Linotype"/>
              </a:rPr>
              <a:t>і</a:t>
            </a:r>
            <a:r>
              <a:rPr sz="2000" i="1" spc="-65" dirty="0">
                <a:latin typeface="Palatino Linotype"/>
                <a:cs typeface="Palatino Linotype"/>
              </a:rPr>
              <a:t> </a:t>
            </a:r>
            <a:r>
              <a:rPr sz="2000" i="1" spc="-145" dirty="0">
                <a:latin typeface="Palatino Linotype"/>
                <a:cs typeface="Palatino Linotype"/>
              </a:rPr>
              <a:t>професійних</a:t>
            </a:r>
            <a:r>
              <a:rPr sz="2000" i="1" spc="-85" dirty="0">
                <a:latin typeface="Palatino Linotype"/>
                <a:cs typeface="Palatino Linotype"/>
              </a:rPr>
              <a:t> </a:t>
            </a:r>
            <a:r>
              <a:rPr sz="2000" i="1" spc="-120" dirty="0">
                <a:latin typeface="Palatino Linotype"/>
                <a:cs typeface="Palatino Linotype"/>
              </a:rPr>
              <a:t>ознак</a:t>
            </a:r>
            <a:r>
              <a:rPr sz="2000" i="1" spc="-65" dirty="0">
                <a:latin typeface="Palatino Linotype"/>
                <a:cs typeface="Palatino Linotype"/>
              </a:rPr>
              <a:t> </a:t>
            </a:r>
            <a:r>
              <a:rPr sz="2000" i="1" spc="-160" dirty="0">
                <a:latin typeface="Palatino Linotype"/>
                <a:cs typeface="Palatino Linotype"/>
              </a:rPr>
              <a:t>консультування; </a:t>
            </a:r>
            <a:r>
              <a:rPr sz="2000" i="1" spc="-484" dirty="0">
                <a:latin typeface="Palatino Linotype"/>
                <a:cs typeface="Palatino Linotype"/>
              </a:rPr>
              <a:t> </a:t>
            </a:r>
            <a:r>
              <a:rPr sz="2000" i="1" spc="-125" dirty="0">
                <a:latin typeface="Palatino Linotype"/>
                <a:cs typeface="Palatino Linotype"/>
              </a:rPr>
              <a:t>іс</a:t>
            </a:r>
            <a:r>
              <a:rPr sz="2000" i="1" spc="-275" dirty="0">
                <a:latin typeface="Palatino Linotype"/>
                <a:cs typeface="Palatino Linotype"/>
              </a:rPr>
              <a:t>т</a:t>
            </a:r>
            <a:r>
              <a:rPr sz="2000" i="1" spc="-90" dirty="0">
                <a:latin typeface="Palatino Linotype"/>
                <a:cs typeface="Palatino Linotype"/>
              </a:rPr>
              <a:t>орії</a:t>
            </a:r>
            <a:r>
              <a:rPr sz="2000" i="1" spc="-110" dirty="0">
                <a:latin typeface="Palatino Linotype"/>
                <a:cs typeface="Palatino Linotype"/>
              </a:rPr>
              <a:t> </a:t>
            </a:r>
            <a:r>
              <a:rPr sz="2000" i="1" spc="-155" dirty="0">
                <a:latin typeface="Palatino Linotype"/>
                <a:cs typeface="Palatino Linotype"/>
              </a:rPr>
              <a:t>інс</a:t>
            </a:r>
            <a:r>
              <a:rPr sz="2000" i="1" spc="-280" dirty="0">
                <a:latin typeface="Palatino Linotype"/>
                <a:cs typeface="Palatino Linotype"/>
              </a:rPr>
              <a:t>т</a:t>
            </a:r>
            <a:r>
              <a:rPr sz="2000" i="1" spc="-210" dirty="0">
                <a:latin typeface="Palatino Linotype"/>
                <a:cs typeface="Palatino Linotype"/>
              </a:rPr>
              <a:t>и</a:t>
            </a:r>
            <a:r>
              <a:rPr sz="2000" i="1" spc="-290" dirty="0">
                <a:latin typeface="Palatino Linotype"/>
                <a:cs typeface="Palatino Linotype"/>
              </a:rPr>
              <a:t>т</a:t>
            </a:r>
            <a:r>
              <a:rPr sz="2000" i="1" spc="-240" dirty="0">
                <a:latin typeface="Palatino Linotype"/>
                <a:cs typeface="Palatino Linotype"/>
              </a:rPr>
              <a:t>уту</a:t>
            </a:r>
            <a:r>
              <a:rPr sz="2000" i="1" spc="-105" dirty="0">
                <a:latin typeface="Palatino Linotype"/>
                <a:cs typeface="Palatino Linotype"/>
              </a:rPr>
              <a:t> </a:t>
            </a:r>
            <a:r>
              <a:rPr sz="2000" i="1" spc="-175" dirty="0">
                <a:latin typeface="Palatino Linotype"/>
                <a:cs typeface="Palatino Linotype"/>
              </a:rPr>
              <a:t>консул</a:t>
            </a:r>
            <a:r>
              <a:rPr sz="2000" i="1" spc="-165" dirty="0">
                <a:latin typeface="Palatino Linotype"/>
                <a:cs typeface="Palatino Linotype"/>
              </a:rPr>
              <a:t>ь</a:t>
            </a:r>
            <a:r>
              <a:rPr sz="2000" i="1" spc="-320" dirty="0">
                <a:latin typeface="Palatino Linotype"/>
                <a:cs typeface="Palatino Linotype"/>
              </a:rPr>
              <a:t>т</a:t>
            </a:r>
            <a:r>
              <a:rPr sz="2000" i="1" spc="-200" dirty="0">
                <a:latin typeface="Palatino Linotype"/>
                <a:cs typeface="Palatino Linotype"/>
              </a:rPr>
              <a:t>у</a:t>
            </a:r>
            <a:r>
              <a:rPr sz="2000" i="1" spc="-110" dirty="0">
                <a:latin typeface="Palatino Linotype"/>
                <a:cs typeface="Palatino Linotype"/>
              </a:rPr>
              <a:t>вання;</a:t>
            </a:r>
            <a:endParaRPr sz="2000">
              <a:latin typeface="Palatino Linotype"/>
              <a:cs typeface="Palatino Linotype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772" y="4158996"/>
            <a:ext cx="1510284" cy="679704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напрямів</a:t>
            </a:r>
            <a:r>
              <a:rPr spc="-55" dirty="0"/>
              <a:t> </a:t>
            </a:r>
            <a:r>
              <a:rPr spc="-80" dirty="0"/>
              <a:t>і</a:t>
            </a:r>
            <a:r>
              <a:rPr spc="-70" dirty="0"/>
              <a:t> </a:t>
            </a:r>
            <a:r>
              <a:rPr spc="-150" dirty="0"/>
              <a:t>сучасних</a:t>
            </a:r>
            <a:r>
              <a:rPr spc="-85" dirty="0"/>
              <a:t> </a:t>
            </a:r>
            <a:r>
              <a:rPr spc="-175" dirty="0"/>
              <a:t>тенденцій</a:t>
            </a:r>
            <a:r>
              <a:rPr spc="-85" dirty="0"/>
              <a:t> </a:t>
            </a:r>
            <a:r>
              <a:rPr spc="-155" dirty="0"/>
              <a:t>розвитку</a:t>
            </a:r>
            <a:r>
              <a:rPr spc="-75" dirty="0"/>
              <a:t> </a:t>
            </a:r>
            <a:r>
              <a:rPr spc="-100" dirty="0"/>
              <a:t>світового</a:t>
            </a:r>
            <a:r>
              <a:rPr spc="-75" dirty="0"/>
              <a:t> </a:t>
            </a:r>
            <a:r>
              <a:rPr spc="-125" dirty="0"/>
              <a:t>управлінського</a:t>
            </a:r>
            <a:r>
              <a:rPr spc="-90" dirty="0"/>
              <a:t> </a:t>
            </a:r>
            <a:r>
              <a:rPr spc="-155" dirty="0"/>
              <a:t>консалтингу;</a:t>
            </a:r>
          </a:p>
          <a:p>
            <a:pPr marL="12700" marR="450850">
              <a:lnSpc>
                <a:spcPct val="100000"/>
              </a:lnSpc>
            </a:pPr>
            <a:r>
              <a:rPr spc="-105" dirty="0"/>
              <a:t>ос</a:t>
            </a:r>
            <a:r>
              <a:rPr spc="-100" dirty="0"/>
              <a:t>о</a:t>
            </a:r>
            <a:r>
              <a:rPr spc="-160" dirty="0"/>
              <a:t>бли</a:t>
            </a:r>
            <a:r>
              <a:rPr spc="-130" dirty="0"/>
              <a:t>вос</a:t>
            </a:r>
            <a:r>
              <a:rPr spc="-225" dirty="0"/>
              <a:t>т</a:t>
            </a:r>
            <a:r>
              <a:rPr spc="-110" dirty="0"/>
              <a:t>е</a:t>
            </a:r>
            <a:r>
              <a:rPr spc="-195" dirty="0"/>
              <a:t>й</a:t>
            </a:r>
            <a:r>
              <a:rPr spc="-105" dirty="0"/>
              <a:t> </a:t>
            </a:r>
            <a:r>
              <a:rPr spc="-155" dirty="0"/>
              <a:t>с</a:t>
            </a:r>
            <a:r>
              <a:rPr spc="-290" dirty="0"/>
              <a:t>т</a:t>
            </a:r>
            <a:r>
              <a:rPr spc="-125" dirty="0"/>
              <a:t>ановлен</a:t>
            </a:r>
            <a:r>
              <a:rPr spc="-140" dirty="0"/>
              <a:t>ня</a:t>
            </a:r>
            <a:r>
              <a:rPr spc="-80" dirty="0"/>
              <a:t> </a:t>
            </a:r>
            <a:r>
              <a:rPr spc="-55" dirty="0"/>
              <a:t>в</a:t>
            </a:r>
            <a:r>
              <a:rPr spc="-60" dirty="0"/>
              <a:t> </a:t>
            </a:r>
            <a:r>
              <a:rPr spc="220" dirty="0"/>
              <a:t>У</a:t>
            </a:r>
            <a:r>
              <a:rPr spc="-204" dirty="0"/>
              <a:t>к</a:t>
            </a:r>
            <a:r>
              <a:rPr spc="-195" dirty="0"/>
              <a:t>р</a:t>
            </a:r>
            <a:r>
              <a:rPr spc="-105" dirty="0"/>
              <a:t>аїні</a:t>
            </a:r>
            <a:r>
              <a:rPr spc="-85" dirty="0"/>
              <a:t> </a:t>
            </a:r>
            <a:r>
              <a:rPr spc="-150" dirty="0"/>
              <a:t>міжнародн</a:t>
            </a:r>
            <a:r>
              <a:rPr spc="-125" dirty="0"/>
              <a:t>о</a:t>
            </a:r>
            <a:r>
              <a:rPr spc="-40" dirty="0"/>
              <a:t>го</a:t>
            </a:r>
            <a:r>
              <a:rPr spc="-95" dirty="0"/>
              <a:t> </a:t>
            </a:r>
            <a:r>
              <a:rPr spc="-175" dirty="0"/>
              <a:t>консул</a:t>
            </a:r>
            <a:r>
              <a:rPr spc="-165" dirty="0"/>
              <a:t>ь</a:t>
            </a:r>
            <a:r>
              <a:rPr spc="-320" dirty="0"/>
              <a:t>т</a:t>
            </a:r>
            <a:r>
              <a:rPr spc="-200" dirty="0"/>
              <a:t>у</a:t>
            </a:r>
            <a:r>
              <a:rPr spc="-125" dirty="0"/>
              <a:t>вання</a:t>
            </a:r>
            <a:r>
              <a:rPr spc="-65" dirty="0"/>
              <a:t>,</a:t>
            </a:r>
            <a:r>
              <a:rPr spc="-105" dirty="0"/>
              <a:t> ос</a:t>
            </a:r>
            <a:r>
              <a:rPr spc="-100" dirty="0"/>
              <a:t>о</a:t>
            </a:r>
            <a:r>
              <a:rPr spc="-160" dirty="0"/>
              <a:t>бли</a:t>
            </a:r>
            <a:r>
              <a:rPr spc="-130" dirty="0"/>
              <a:t>вос</a:t>
            </a:r>
            <a:r>
              <a:rPr spc="-225" dirty="0"/>
              <a:t>т</a:t>
            </a:r>
            <a:r>
              <a:rPr spc="-110" dirty="0"/>
              <a:t>е</a:t>
            </a:r>
            <a:r>
              <a:rPr spc="-125" dirty="0"/>
              <a:t>й  </a:t>
            </a:r>
            <a:r>
              <a:rPr spc="-150" dirty="0"/>
              <a:t>основних</a:t>
            </a:r>
            <a:r>
              <a:rPr spc="-65" dirty="0"/>
              <a:t> </a:t>
            </a:r>
            <a:r>
              <a:rPr spc="-130" dirty="0"/>
              <a:t>етапів</a:t>
            </a:r>
            <a:r>
              <a:rPr spc="-95" dirty="0"/>
              <a:t> </a:t>
            </a:r>
            <a:r>
              <a:rPr spc="-155" dirty="0"/>
              <a:t>консультаційного</a:t>
            </a:r>
            <a:r>
              <a:rPr spc="-105" dirty="0"/>
              <a:t> </a:t>
            </a:r>
            <a:r>
              <a:rPr spc="-150" dirty="0"/>
              <a:t>процесу</a:t>
            </a:r>
            <a:r>
              <a:rPr spc="-80" dirty="0"/>
              <a:t> </a:t>
            </a:r>
            <a:r>
              <a:rPr spc="-185" dirty="0"/>
              <a:t>та</a:t>
            </a:r>
            <a:r>
              <a:rPr spc="-80" dirty="0"/>
              <a:t> </a:t>
            </a:r>
            <a:r>
              <a:rPr spc="-130" dirty="0"/>
              <a:t>їх</a:t>
            </a:r>
            <a:r>
              <a:rPr spc="-75" dirty="0"/>
              <a:t> </a:t>
            </a:r>
            <a:r>
              <a:rPr spc="-145" dirty="0"/>
              <a:t>змісту;</a:t>
            </a:r>
          </a:p>
          <a:p>
            <a:pPr marL="12700" marR="2823210">
              <a:lnSpc>
                <a:spcPct val="100000"/>
              </a:lnSpc>
            </a:pPr>
            <a:r>
              <a:rPr spc="-165" dirty="0"/>
              <a:t>принципів</a:t>
            </a:r>
            <a:r>
              <a:rPr spc="-50" dirty="0"/>
              <a:t> </a:t>
            </a:r>
            <a:r>
              <a:rPr spc="-180" dirty="0"/>
              <a:t>та</a:t>
            </a:r>
            <a:r>
              <a:rPr spc="-75" dirty="0"/>
              <a:t> </a:t>
            </a:r>
            <a:r>
              <a:rPr spc="-130" dirty="0"/>
              <a:t>технології</a:t>
            </a:r>
            <a:r>
              <a:rPr spc="-85" dirty="0"/>
              <a:t> </a:t>
            </a:r>
            <a:r>
              <a:rPr spc="-125" dirty="0"/>
              <a:t>управлінського</a:t>
            </a:r>
            <a:r>
              <a:rPr spc="-85" dirty="0"/>
              <a:t> </a:t>
            </a:r>
            <a:r>
              <a:rPr spc="-160" dirty="0"/>
              <a:t>консультування; </a:t>
            </a:r>
            <a:r>
              <a:rPr spc="-484" dirty="0"/>
              <a:t> </a:t>
            </a:r>
            <a:r>
              <a:rPr spc="-150" dirty="0"/>
              <a:t>методів</a:t>
            </a:r>
            <a:r>
              <a:rPr spc="-90" dirty="0"/>
              <a:t> </a:t>
            </a:r>
            <a:r>
              <a:rPr spc="-185" dirty="0"/>
              <a:t>та</a:t>
            </a:r>
            <a:r>
              <a:rPr spc="-55" dirty="0"/>
              <a:t> </a:t>
            </a:r>
            <a:r>
              <a:rPr spc="-150" dirty="0"/>
              <a:t>моделей</a:t>
            </a:r>
            <a:r>
              <a:rPr spc="-90" dirty="0"/>
              <a:t> </a:t>
            </a:r>
            <a:r>
              <a:rPr spc="-125" dirty="0"/>
              <a:t>управлінського</a:t>
            </a:r>
            <a:r>
              <a:rPr spc="-75" dirty="0"/>
              <a:t> </a:t>
            </a:r>
            <a:r>
              <a:rPr spc="-160" dirty="0"/>
              <a:t>консультування;</a:t>
            </a:r>
          </a:p>
          <a:p>
            <a:pPr marL="12700">
              <a:lnSpc>
                <a:spcPct val="100000"/>
              </a:lnSpc>
            </a:pPr>
            <a:r>
              <a:rPr spc="-190" dirty="0"/>
              <a:t>системи</a:t>
            </a:r>
            <a:r>
              <a:rPr spc="-85" dirty="0"/>
              <a:t> </a:t>
            </a:r>
            <a:r>
              <a:rPr spc="-135" dirty="0"/>
              <a:t>управління</a:t>
            </a:r>
            <a:r>
              <a:rPr spc="-65" dirty="0"/>
              <a:t> </a:t>
            </a:r>
            <a:r>
              <a:rPr spc="-175" dirty="0"/>
              <a:t>консультаційною</a:t>
            </a:r>
            <a:r>
              <a:rPr spc="-95" dirty="0"/>
              <a:t> </a:t>
            </a:r>
            <a:r>
              <a:rPr spc="-100" dirty="0"/>
              <a:t>організацією;</a:t>
            </a:r>
          </a:p>
          <a:p>
            <a:pPr marL="12700">
              <a:lnSpc>
                <a:spcPct val="100000"/>
              </a:lnSpc>
            </a:pPr>
            <a:r>
              <a:rPr spc="-125" dirty="0"/>
              <a:t>форм,</a:t>
            </a:r>
            <a:r>
              <a:rPr spc="-50" dirty="0"/>
              <a:t> </a:t>
            </a:r>
            <a:r>
              <a:rPr spc="-140" dirty="0"/>
              <a:t>методів,</a:t>
            </a:r>
            <a:r>
              <a:rPr spc="-95" dirty="0"/>
              <a:t> </a:t>
            </a:r>
            <a:r>
              <a:rPr spc="-140" dirty="0"/>
              <a:t>показників</a:t>
            </a:r>
            <a:r>
              <a:rPr spc="-50" dirty="0"/>
              <a:t> </a:t>
            </a:r>
            <a:r>
              <a:rPr spc="-140" dirty="0"/>
              <a:t>планування</a:t>
            </a:r>
            <a:r>
              <a:rPr spc="-50" dirty="0"/>
              <a:t> </a:t>
            </a:r>
            <a:r>
              <a:rPr spc="-140" dirty="0"/>
              <a:t>діяльності</a:t>
            </a:r>
            <a:r>
              <a:rPr spc="-75" dirty="0"/>
              <a:t> </a:t>
            </a:r>
            <a:r>
              <a:rPr spc="-170" dirty="0"/>
              <a:t>консультативної</a:t>
            </a:r>
            <a:r>
              <a:rPr spc="-95" dirty="0"/>
              <a:t> </a:t>
            </a:r>
            <a:r>
              <a:rPr spc="-85" dirty="0"/>
              <a:t>організації;</a:t>
            </a:r>
          </a:p>
          <a:p>
            <a:pPr marL="12700">
              <a:lnSpc>
                <a:spcPts val="2790"/>
              </a:lnSpc>
              <a:spcBef>
                <a:spcPts val="180"/>
              </a:spcBef>
            </a:pPr>
            <a:r>
              <a:rPr sz="2400" b="1" dirty="0">
                <a:latin typeface="Times New Roman"/>
                <a:cs typeface="Times New Roman"/>
              </a:rPr>
              <a:t>вміння: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310"/>
              </a:lnSpc>
            </a:pPr>
            <a:r>
              <a:rPr spc="-130" dirty="0"/>
              <a:t>визначати</a:t>
            </a:r>
            <a:r>
              <a:rPr spc="-60" dirty="0"/>
              <a:t> </a:t>
            </a:r>
            <a:r>
              <a:rPr spc="-165" dirty="0"/>
              <a:t>можливість</a:t>
            </a:r>
            <a:r>
              <a:rPr spc="-75" dirty="0"/>
              <a:t> і</a:t>
            </a:r>
            <a:r>
              <a:rPr spc="-55" dirty="0"/>
              <a:t> </a:t>
            </a:r>
            <a:r>
              <a:rPr spc="-155" dirty="0"/>
              <a:t>доцільність</a:t>
            </a:r>
            <a:r>
              <a:rPr spc="-90" dirty="0"/>
              <a:t> </a:t>
            </a:r>
            <a:r>
              <a:rPr spc="-130" dirty="0"/>
              <a:t>управлінського</a:t>
            </a:r>
            <a:r>
              <a:rPr spc="-80" dirty="0"/>
              <a:t> </a:t>
            </a:r>
            <a:r>
              <a:rPr spc="-170" dirty="0"/>
              <a:t>консультування</a:t>
            </a:r>
            <a:r>
              <a:rPr spc="-80" dirty="0"/>
              <a:t> </a:t>
            </a:r>
            <a:r>
              <a:rPr spc="-105" dirty="0"/>
              <a:t>для</a:t>
            </a:r>
            <a:r>
              <a:rPr spc="-60" dirty="0"/>
              <a:t> </a:t>
            </a:r>
            <a:r>
              <a:rPr spc="-155" dirty="0"/>
              <a:t>вирішення</a:t>
            </a:r>
          </a:p>
          <a:p>
            <a:pPr marL="12700">
              <a:lnSpc>
                <a:spcPct val="100000"/>
              </a:lnSpc>
            </a:pPr>
            <a:r>
              <a:rPr spc="-130" dirty="0"/>
              <a:t>пробле</a:t>
            </a:r>
            <a:r>
              <a:rPr spc="-270" dirty="0"/>
              <a:t>м</a:t>
            </a:r>
            <a:r>
              <a:rPr spc="-80" dirty="0"/>
              <a:t> </a:t>
            </a:r>
            <a:r>
              <a:rPr spc="-150" dirty="0"/>
              <a:t>виробн</a:t>
            </a:r>
            <a:r>
              <a:rPr spc="-160" dirty="0"/>
              <a:t>и</a:t>
            </a:r>
            <a:r>
              <a:rPr spc="-95" dirty="0"/>
              <a:t>ч</a:t>
            </a:r>
            <a:r>
              <a:rPr spc="-75" dirty="0"/>
              <a:t>о</a:t>
            </a:r>
            <a:r>
              <a:rPr spc="-175" dirty="0">
                <a:latin typeface="Trebuchet MS"/>
                <a:cs typeface="Trebuchet MS"/>
              </a:rPr>
              <a:t>-</a:t>
            </a:r>
            <a:r>
              <a:rPr spc="-100" dirty="0"/>
              <a:t>госпо</a:t>
            </a:r>
            <a:r>
              <a:rPr spc="-135" dirty="0"/>
              <a:t>дарськ</a:t>
            </a:r>
            <a:r>
              <a:rPr spc="-140" dirty="0"/>
              <a:t>о</a:t>
            </a:r>
            <a:r>
              <a:rPr spc="-80" dirty="0"/>
              <a:t>ї</a:t>
            </a:r>
            <a:r>
              <a:rPr spc="-105" dirty="0"/>
              <a:t> </a:t>
            </a:r>
            <a:r>
              <a:rPr spc="-130" dirty="0"/>
              <a:t>діяльн</a:t>
            </a:r>
            <a:r>
              <a:rPr spc="-140" dirty="0"/>
              <a:t>ос</a:t>
            </a:r>
            <a:r>
              <a:rPr spc="-250" dirty="0"/>
              <a:t>т</a:t>
            </a:r>
            <a:r>
              <a:rPr spc="-50" dirty="0"/>
              <a:t>і;</a:t>
            </a:r>
          </a:p>
          <a:p>
            <a:pPr marL="12700" marR="517525">
              <a:lnSpc>
                <a:spcPct val="100000"/>
              </a:lnSpc>
            </a:pPr>
            <a:r>
              <a:rPr spc="-145" dirty="0"/>
              <a:t>встановлювати</a:t>
            </a:r>
            <a:r>
              <a:rPr spc="-85" dirty="0"/>
              <a:t> </a:t>
            </a:r>
            <a:r>
              <a:rPr spc="-160" dirty="0"/>
              <a:t>предмет,</a:t>
            </a:r>
            <a:r>
              <a:rPr spc="-100" dirty="0"/>
              <a:t> </a:t>
            </a:r>
            <a:r>
              <a:rPr spc="-130" dirty="0"/>
              <a:t>цілі</a:t>
            </a:r>
            <a:r>
              <a:rPr spc="-65" dirty="0"/>
              <a:t> </a:t>
            </a:r>
            <a:r>
              <a:rPr spc="-185" dirty="0"/>
              <a:t>та</a:t>
            </a:r>
            <a:r>
              <a:rPr spc="-70" dirty="0"/>
              <a:t> </a:t>
            </a:r>
            <a:r>
              <a:rPr spc="-180" dirty="0"/>
              <a:t>концепцію</a:t>
            </a:r>
            <a:r>
              <a:rPr spc="-85" dirty="0"/>
              <a:t> </a:t>
            </a:r>
            <a:r>
              <a:rPr spc="-125" dirty="0"/>
              <a:t>управлінського</a:t>
            </a:r>
            <a:r>
              <a:rPr spc="-75" dirty="0"/>
              <a:t> </a:t>
            </a:r>
            <a:r>
              <a:rPr spc="-160" dirty="0"/>
              <a:t>консультування,</a:t>
            </a:r>
            <a:r>
              <a:rPr spc="-100" dirty="0"/>
              <a:t> </a:t>
            </a:r>
            <a:r>
              <a:rPr spc="-90" dirty="0"/>
              <a:t>його </a:t>
            </a:r>
            <a:r>
              <a:rPr spc="-484" dirty="0"/>
              <a:t> </a:t>
            </a:r>
            <a:r>
              <a:rPr spc="-145" dirty="0"/>
              <a:t>учасників</a:t>
            </a:r>
            <a:r>
              <a:rPr spc="-90" dirty="0"/>
              <a:t> </a:t>
            </a:r>
            <a:r>
              <a:rPr spc="-80" dirty="0"/>
              <a:t>і</a:t>
            </a:r>
            <a:r>
              <a:rPr spc="-70" dirty="0"/>
              <a:t> </a:t>
            </a:r>
            <a:r>
              <a:rPr spc="-125" dirty="0"/>
              <a:t>виконавців;</a:t>
            </a:r>
          </a:p>
          <a:p>
            <a:pPr marL="12700">
              <a:lnSpc>
                <a:spcPct val="100000"/>
              </a:lnSpc>
            </a:pPr>
            <a:r>
              <a:rPr spc="-125" dirty="0"/>
              <a:t>розробляти</a:t>
            </a:r>
            <a:r>
              <a:rPr spc="-75" dirty="0"/>
              <a:t> </a:t>
            </a:r>
            <a:r>
              <a:rPr spc="-160" dirty="0"/>
              <a:t>плани</a:t>
            </a:r>
            <a:r>
              <a:rPr spc="-60" dirty="0"/>
              <a:t> </a:t>
            </a:r>
            <a:r>
              <a:rPr spc="-185" dirty="0"/>
              <a:t>та</a:t>
            </a:r>
            <a:r>
              <a:rPr spc="-70" dirty="0"/>
              <a:t> </a:t>
            </a:r>
            <a:r>
              <a:rPr spc="-190" dirty="0"/>
              <a:t>кошториси</a:t>
            </a:r>
            <a:r>
              <a:rPr spc="-85" dirty="0"/>
              <a:t> </a:t>
            </a:r>
            <a:r>
              <a:rPr spc="-125" dirty="0"/>
              <a:t>управлінського</a:t>
            </a:r>
            <a:r>
              <a:rPr spc="-95" dirty="0"/>
              <a:t> </a:t>
            </a:r>
            <a:r>
              <a:rPr spc="-160" dirty="0"/>
              <a:t>консультування;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pc="-145" dirty="0"/>
              <a:t>здійснювати</a:t>
            </a:r>
            <a:r>
              <a:rPr spc="-80" dirty="0"/>
              <a:t> </a:t>
            </a:r>
            <a:r>
              <a:rPr spc="-185" dirty="0"/>
              <a:t>практичну</a:t>
            </a:r>
            <a:r>
              <a:rPr spc="-65" dirty="0"/>
              <a:t> </a:t>
            </a:r>
            <a:r>
              <a:rPr spc="-105" dirty="0"/>
              <a:t>реалізацію</a:t>
            </a:r>
            <a:r>
              <a:rPr spc="-75" dirty="0"/>
              <a:t> </a:t>
            </a:r>
            <a:r>
              <a:rPr spc="-125" dirty="0"/>
              <a:t>процесів</a:t>
            </a:r>
            <a:r>
              <a:rPr spc="-70" dirty="0"/>
              <a:t> </a:t>
            </a:r>
            <a:r>
              <a:rPr spc="-80" dirty="0"/>
              <a:t>і</a:t>
            </a:r>
            <a:r>
              <a:rPr spc="-55" dirty="0"/>
              <a:t> </a:t>
            </a:r>
            <a:r>
              <a:rPr spc="-180" dirty="0"/>
              <a:t>функцій</a:t>
            </a:r>
            <a:r>
              <a:rPr spc="-60" dirty="0"/>
              <a:t> </a:t>
            </a:r>
            <a:r>
              <a:rPr spc="-125" dirty="0"/>
              <a:t>управлінського</a:t>
            </a:r>
            <a:r>
              <a:rPr spc="-85" dirty="0"/>
              <a:t> </a:t>
            </a:r>
            <a:r>
              <a:rPr spc="-160" dirty="0"/>
              <a:t>консультування; </a:t>
            </a:r>
            <a:r>
              <a:rPr spc="-484" dirty="0"/>
              <a:t> </a:t>
            </a:r>
            <a:r>
              <a:rPr spc="-70" dirty="0"/>
              <a:t>ро</a:t>
            </a:r>
            <a:r>
              <a:rPr spc="-65" dirty="0"/>
              <a:t>з</a:t>
            </a:r>
            <a:r>
              <a:rPr spc="-150" dirty="0"/>
              <a:t>робляти</a:t>
            </a:r>
            <a:r>
              <a:rPr spc="-75" dirty="0"/>
              <a:t> </a:t>
            </a:r>
            <a:r>
              <a:rPr spc="-165" dirty="0"/>
              <a:t>си</a:t>
            </a:r>
            <a:r>
              <a:rPr spc="-135" dirty="0"/>
              <a:t>с</a:t>
            </a:r>
            <a:r>
              <a:rPr spc="-280" dirty="0"/>
              <a:t>т</a:t>
            </a:r>
            <a:r>
              <a:rPr spc="-135" dirty="0"/>
              <a:t>е</a:t>
            </a:r>
            <a:r>
              <a:rPr spc="-270" dirty="0"/>
              <a:t>м</a:t>
            </a:r>
            <a:r>
              <a:rPr spc="-195" dirty="0"/>
              <a:t>и</a:t>
            </a:r>
            <a:r>
              <a:rPr spc="-90" dirty="0"/>
              <a:t> </a:t>
            </a:r>
            <a:r>
              <a:rPr spc="-135" dirty="0"/>
              <a:t>управління</a:t>
            </a:r>
            <a:r>
              <a:rPr spc="-75" dirty="0"/>
              <a:t> </a:t>
            </a:r>
            <a:r>
              <a:rPr spc="-175" dirty="0"/>
              <a:t>консалт</a:t>
            </a:r>
            <a:r>
              <a:rPr spc="-180" dirty="0"/>
              <a:t>и</a:t>
            </a:r>
            <a:r>
              <a:rPr spc="-145" dirty="0"/>
              <a:t>нговими</a:t>
            </a:r>
            <a:r>
              <a:rPr spc="-75" dirty="0"/>
              <a:t> </a:t>
            </a:r>
            <a:r>
              <a:rPr spc="-70" dirty="0"/>
              <a:t>ор</a:t>
            </a:r>
            <a:r>
              <a:rPr spc="-60" dirty="0"/>
              <a:t>г</a:t>
            </a:r>
            <a:r>
              <a:rPr spc="-75" dirty="0"/>
              <a:t>аніз</a:t>
            </a:r>
            <a:r>
              <a:rPr spc="-90" dirty="0"/>
              <a:t>а</a:t>
            </a:r>
            <a:r>
              <a:rPr spc="-150" dirty="0"/>
              <a:t>ціями.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7398" y="192989"/>
            <a:ext cx="6207760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9075">
              <a:lnSpc>
                <a:spcPct val="100000"/>
              </a:lnSpc>
              <a:spcBef>
                <a:spcPts val="100"/>
              </a:spcBef>
            </a:pPr>
            <a:r>
              <a:rPr sz="4800" spc="-25" dirty="0"/>
              <a:t>Інформаційний</a:t>
            </a:r>
            <a:r>
              <a:rPr sz="4800" dirty="0"/>
              <a:t> </a:t>
            </a:r>
            <a:r>
              <a:rPr sz="4800" spc="-15" dirty="0"/>
              <a:t>обсяг </a:t>
            </a:r>
            <a:r>
              <a:rPr sz="4800" spc="-10" dirty="0"/>
              <a:t> </a:t>
            </a:r>
            <a:r>
              <a:rPr sz="4800" spc="-5" dirty="0"/>
              <a:t>навчальної</a:t>
            </a:r>
            <a:r>
              <a:rPr sz="4800" spc="-95" dirty="0"/>
              <a:t> </a:t>
            </a:r>
            <a:r>
              <a:rPr sz="4800" spc="-5" dirty="0"/>
              <a:t>дисципліни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335076" y="2342464"/>
            <a:ext cx="8361045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i="1" spc="55" dirty="0">
                <a:latin typeface="Calibri"/>
                <a:cs typeface="Calibri"/>
              </a:rPr>
              <a:t>Тема</a:t>
            </a:r>
            <a:r>
              <a:rPr sz="2400" b="1" i="1" spc="-40" dirty="0">
                <a:latin typeface="Calibri"/>
                <a:cs typeface="Calibri"/>
              </a:rPr>
              <a:t> </a:t>
            </a:r>
            <a:r>
              <a:rPr sz="2400" b="1" i="1" spc="-135" dirty="0">
                <a:latin typeface="Calibri"/>
                <a:cs typeface="Calibri"/>
              </a:rPr>
              <a:t>1.</a:t>
            </a:r>
            <a:r>
              <a:rPr sz="2400" b="1" i="1" spc="-10" dirty="0">
                <a:latin typeface="Calibri"/>
                <a:cs typeface="Calibri"/>
              </a:rPr>
              <a:t> </a:t>
            </a:r>
            <a:r>
              <a:rPr sz="2400" i="1" spc="-270" dirty="0" err="1">
                <a:latin typeface="Palatino Linotype"/>
                <a:cs typeface="Palatino Linotype"/>
              </a:rPr>
              <a:t>Сутність</a:t>
            </a:r>
            <a:r>
              <a:rPr sz="2400" i="1" spc="-60" dirty="0">
                <a:latin typeface="Palatino Linotype"/>
                <a:cs typeface="Palatino Linotype"/>
              </a:rPr>
              <a:t> </a:t>
            </a:r>
            <a:r>
              <a:rPr lang="uk-UA" sz="2400" i="1" spc="-270" dirty="0">
                <a:latin typeface="Palatino Linotype"/>
                <a:cs typeface="Palatino Linotype"/>
              </a:rPr>
              <a:t>управлінського консультування.</a:t>
            </a:r>
            <a:r>
              <a:rPr sz="2400" i="1" spc="-270" dirty="0">
                <a:latin typeface="Palatino Linotype"/>
                <a:cs typeface="Palatino Linotype"/>
              </a:rPr>
              <a:t> </a:t>
            </a:r>
            <a:r>
              <a:rPr sz="2400" i="1" spc="-185" dirty="0" err="1">
                <a:latin typeface="Palatino Linotype"/>
                <a:cs typeface="Palatino Linotype"/>
              </a:rPr>
              <a:t>Консультаційна</a:t>
            </a:r>
            <a:r>
              <a:rPr sz="2400" i="1" spc="-60" dirty="0">
                <a:latin typeface="Palatino Linotype"/>
                <a:cs typeface="Palatino Linotype"/>
              </a:rPr>
              <a:t> </a:t>
            </a:r>
            <a:r>
              <a:rPr sz="2400" i="1" spc="-140" dirty="0" err="1" smtClean="0">
                <a:latin typeface="Palatino Linotype"/>
                <a:cs typeface="Palatino Linotype"/>
              </a:rPr>
              <a:t>послуга</a:t>
            </a:r>
            <a:r>
              <a:rPr lang="uk-UA" sz="2400" i="1" spc="-140" dirty="0" smtClean="0">
                <a:latin typeface="Palatino Linotype"/>
                <a:cs typeface="Palatino Linotype"/>
              </a:rPr>
              <a:t>  </a:t>
            </a:r>
            <a:r>
              <a:rPr sz="2400" i="1" spc="-200" dirty="0" err="1" smtClean="0">
                <a:latin typeface="Palatino Linotype"/>
                <a:cs typeface="Palatino Linotype"/>
              </a:rPr>
              <a:t>як</a:t>
            </a:r>
            <a:r>
              <a:rPr sz="2400" i="1" spc="-80" dirty="0" smtClean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продукт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204" dirty="0">
                <a:latin typeface="Palatino Linotype"/>
                <a:cs typeface="Palatino Linotype"/>
              </a:rPr>
              <a:t>підприємницької</a:t>
            </a:r>
            <a:r>
              <a:rPr sz="2400" i="1" spc="-114" dirty="0">
                <a:latin typeface="Palatino Linotype"/>
                <a:cs typeface="Palatino Linotype"/>
              </a:rPr>
              <a:t> </a:t>
            </a:r>
            <a:r>
              <a:rPr sz="2400" i="1" spc="-160" dirty="0">
                <a:latin typeface="Palatino Linotype"/>
                <a:cs typeface="Palatino Linotype"/>
              </a:rPr>
              <a:t>діяльності.</a:t>
            </a:r>
            <a:endParaRPr sz="2400" dirty="0">
              <a:latin typeface="Palatino Linotype"/>
              <a:cs typeface="Palatino Linotype"/>
            </a:endParaRPr>
          </a:p>
          <a:p>
            <a:pPr marL="12700" marR="1546225">
              <a:lnSpc>
                <a:spcPct val="100000"/>
              </a:lnSpc>
            </a:pPr>
            <a:r>
              <a:rPr sz="2400" b="1" i="1" spc="55" dirty="0">
                <a:latin typeface="Calibri"/>
                <a:cs typeface="Calibri"/>
              </a:rPr>
              <a:t>Тема </a:t>
            </a:r>
            <a:r>
              <a:rPr sz="2400" b="1" i="1" spc="-135" dirty="0">
                <a:latin typeface="Calibri"/>
                <a:cs typeface="Calibri"/>
              </a:rPr>
              <a:t>2. </a:t>
            </a:r>
            <a:r>
              <a:rPr sz="2400" i="1" spc="-204" dirty="0">
                <a:latin typeface="Palatino Linotype"/>
                <a:cs typeface="Palatino Linotype"/>
              </a:rPr>
              <a:t>Менеджмент</a:t>
            </a:r>
            <a:r>
              <a:rPr sz="2400" i="1" spc="-204" dirty="0">
                <a:latin typeface="Trebuchet MS"/>
                <a:cs typeface="Trebuchet MS"/>
              </a:rPr>
              <a:t>-</a:t>
            </a:r>
            <a:r>
              <a:rPr sz="2400" i="1" spc="-204" dirty="0">
                <a:latin typeface="Palatino Linotype"/>
                <a:cs typeface="Palatino Linotype"/>
              </a:rPr>
              <a:t>консалтинг. </a:t>
            </a:r>
            <a:r>
              <a:rPr sz="2400" i="1" spc="-145" dirty="0">
                <a:latin typeface="Palatino Linotype"/>
                <a:cs typeface="Palatino Linotype"/>
              </a:rPr>
              <a:t>Каунселінг </a:t>
            </a:r>
            <a:r>
              <a:rPr sz="2400" i="1" spc="-225" dirty="0">
                <a:latin typeface="Palatino Linotype"/>
                <a:cs typeface="Palatino Linotype"/>
              </a:rPr>
              <a:t>та</a:t>
            </a:r>
            <a:r>
              <a:rPr sz="2400" i="1" spc="-220" dirty="0">
                <a:latin typeface="Palatino Linotype"/>
                <a:cs typeface="Palatino Linotype"/>
              </a:rPr>
              <a:t> </a:t>
            </a:r>
            <a:r>
              <a:rPr sz="2400" i="1" spc="-200" dirty="0">
                <a:latin typeface="Palatino Linotype"/>
                <a:cs typeface="Palatino Linotype"/>
              </a:rPr>
              <a:t>коучинг</a:t>
            </a:r>
            <a:r>
              <a:rPr sz="2400" i="1" spc="-200" dirty="0">
                <a:latin typeface="Trebuchet MS"/>
                <a:cs typeface="Trebuchet MS"/>
              </a:rPr>
              <a:t>. </a:t>
            </a:r>
            <a:r>
              <a:rPr sz="2400" i="1" spc="-710" dirty="0">
                <a:latin typeface="Trebuchet MS"/>
                <a:cs typeface="Trebuchet MS"/>
              </a:rPr>
              <a:t> </a:t>
            </a:r>
            <a:r>
              <a:rPr sz="2400" b="1" i="1" spc="1060" dirty="0">
                <a:latin typeface="Calibri"/>
                <a:cs typeface="Calibri"/>
              </a:rPr>
              <a:t>Т</a:t>
            </a:r>
            <a:r>
              <a:rPr sz="2400" b="1" i="1" spc="-355" dirty="0">
                <a:latin typeface="Calibri"/>
                <a:cs typeface="Calibri"/>
              </a:rPr>
              <a:t>е</a:t>
            </a:r>
            <a:r>
              <a:rPr sz="2400" b="1" i="1" spc="-280" dirty="0">
                <a:latin typeface="Calibri"/>
                <a:cs typeface="Calibri"/>
              </a:rPr>
              <a:t>м</a:t>
            </a:r>
            <a:r>
              <a:rPr sz="2400" b="1" i="1" spc="-204" dirty="0">
                <a:latin typeface="Calibri"/>
                <a:cs typeface="Calibri"/>
              </a:rPr>
              <a:t>а</a:t>
            </a:r>
            <a:r>
              <a:rPr sz="2400" b="1" i="1" spc="-50" dirty="0">
                <a:latin typeface="Calibri"/>
                <a:cs typeface="Calibri"/>
              </a:rPr>
              <a:t> </a:t>
            </a:r>
            <a:r>
              <a:rPr sz="2400" b="1" i="1" spc="-155" dirty="0">
                <a:latin typeface="Calibri"/>
                <a:cs typeface="Calibri"/>
              </a:rPr>
              <a:t>3</a:t>
            </a:r>
            <a:r>
              <a:rPr sz="2400" b="1" i="1" spc="-114" dirty="0">
                <a:latin typeface="Calibri"/>
                <a:cs typeface="Calibri"/>
              </a:rPr>
              <a:t>.</a:t>
            </a:r>
            <a:r>
              <a:rPr sz="2400" b="1" i="1" spc="-25" dirty="0">
                <a:latin typeface="Calibri"/>
                <a:cs typeface="Calibri"/>
              </a:rPr>
              <a:t> </a:t>
            </a:r>
            <a:r>
              <a:rPr sz="2400" i="1" spc="-110" dirty="0">
                <a:latin typeface="Palatino Linotype"/>
                <a:cs typeface="Palatino Linotype"/>
              </a:rPr>
              <a:t>Управлінс</a:t>
            </a:r>
            <a:r>
              <a:rPr sz="2400" i="1" spc="-125" dirty="0">
                <a:latin typeface="Palatino Linotype"/>
                <a:cs typeface="Palatino Linotype"/>
              </a:rPr>
              <a:t>ь</a:t>
            </a:r>
            <a:r>
              <a:rPr sz="2400" i="1" spc="-220" dirty="0">
                <a:latin typeface="Palatino Linotype"/>
                <a:cs typeface="Palatino Linotype"/>
              </a:rPr>
              <a:t>ке</a:t>
            </a:r>
            <a:r>
              <a:rPr sz="2400" i="1" spc="-100" dirty="0">
                <a:latin typeface="Palatino Linotype"/>
                <a:cs typeface="Palatino Linotype"/>
              </a:rPr>
              <a:t> </a:t>
            </a:r>
            <a:r>
              <a:rPr sz="2400" i="1" spc="-215" dirty="0">
                <a:latin typeface="Palatino Linotype"/>
                <a:cs typeface="Palatino Linotype"/>
              </a:rPr>
              <a:t>консуль</a:t>
            </a:r>
            <a:r>
              <a:rPr sz="2400" i="1" spc="-345" dirty="0">
                <a:latin typeface="Palatino Linotype"/>
                <a:cs typeface="Palatino Linotype"/>
              </a:rPr>
              <a:t>т</a:t>
            </a:r>
            <a:r>
              <a:rPr sz="2400" i="1" spc="-175" dirty="0">
                <a:latin typeface="Palatino Linotype"/>
                <a:cs typeface="Palatino Linotype"/>
              </a:rPr>
              <a:t>уван</a:t>
            </a:r>
            <a:r>
              <a:rPr sz="2400" i="1" spc="-220" dirty="0">
                <a:latin typeface="Palatino Linotype"/>
                <a:cs typeface="Palatino Linotype"/>
              </a:rPr>
              <a:t>н</a:t>
            </a:r>
            <a:r>
              <a:rPr sz="2400" i="1" spc="-75" dirty="0">
                <a:latin typeface="Palatino Linotype"/>
                <a:cs typeface="Palatino Linotype"/>
              </a:rPr>
              <a:t>я </a:t>
            </a:r>
            <a:r>
              <a:rPr sz="2400" i="1" spc="-195" dirty="0">
                <a:latin typeface="Palatino Linotype"/>
                <a:cs typeface="Palatino Linotype"/>
              </a:rPr>
              <a:t>як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240" dirty="0">
                <a:latin typeface="Palatino Linotype"/>
                <a:cs typeface="Palatino Linotype"/>
              </a:rPr>
              <a:t>п</a:t>
            </a:r>
            <a:r>
              <a:rPr sz="2400" i="1" spc="-145" dirty="0">
                <a:latin typeface="Palatino Linotype"/>
                <a:cs typeface="Palatino Linotype"/>
              </a:rPr>
              <a:t>роцес.</a:t>
            </a:r>
            <a:endParaRPr sz="2400" dirty="0">
              <a:latin typeface="Palatino Linotype"/>
              <a:cs typeface="Palatino Linotype"/>
            </a:endParaRPr>
          </a:p>
          <a:p>
            <a:pPr marL="12700" marR="1670050">
              <a:lnSpc>
                <a:spcPct val="100000"/>
              </a:lnSpc>
            </a:pPr>
            <a:r>
              <a:rPr sz="2400" b="1" i="1" spc="1060" dirty="0">
                <a:latin typeface="Calibri"/>
                <a:cs typeface="Calibri"/>
              </a:rPr>
              <a:t>Т</a:t>
            </a:r>
            <a:r>
              <a:rPr sz="2400" b="1" i="1" spc="-355" dirty="0">
                <a:latin typeface="Calibri"/>
                <a:cs typeface="Calibri"/>
              </a:rPr>
              <a:t>е</a:t>
            </a:r>
            <a:r>
              <a:rPr sz="2400" b="1" i="1" spc="-220" dirty="0">
                <a:latin typeface="Calibri"/>
                <a:cs typeface="Calibri"/>
              </a:rPr>
              <a:t>м</a:t>
            </a:r>
            <a:r>
              <a:rPr sz="2400" b="1" i="1" spc="-260" dirty="0">
                <a:latin typeface="Calibri"/>
                <a:cs typeface="Calibri"/>
              </a:rPr>
              <a:t>а</a:t>
            </a:r>
            <a:r>
              <a:rPr sz="2400" b="1" i="1" spc="-55" dirty="0">
                <a:latin typeface="Calibri"/>
                <a:cs typeface="Calibri"/>
              </a:rPr>
              <a:t> </a:t>
            </a:r>
            <a:r>
              <a:rPr sz="2400" b="1" i="1" spc="-160" dirty="0">
                <a:latin typeface="Calibri"/>
                <a:cs typeface="Calibri"/>
              </a:rPr>
              <a:t>4</a:t>
            </a:r>
            <a:r>
              <a:rPr sz="2400" b="1" i="1" spc="-114" dirty="0">
                <a:latin typeface="Calibri"/>
                <a:cs typeface="Calibri"/>
              </a:rPr>
              <a:t>.</a:t>
            </a:r>
            <a:r>
              <a:rPr sz="2400" b="1" i="1" spc="-20" dirty="0">
                <a:latin typeface="Calibri"/>
                <a:cs typeface="Calibri"/>
              </a:rPr>
              <a:t> </a:t>
            </a:r>
            <a:r>
              <a:rPr sz="2400" i="1" spc="-210" dirty="0">
                <a:latin typeface="Palatino Linotype"/>
                <a:cs typeface="Palatino Linotype"/>
              </a:rPr>
              <a:t>Методичний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210" dirty="0">
                <a:latin typeface="Palatino Linotype"/>
                <a:cs typeface="Palatino Linotype"/>
              </a:rPr>
              <a:t>інструментарій</a:t>
            </a:r>
            <a:r>
              <a:rPr sz="2400" i="1" spc="-114" dirty="0">
                <a:latin typeface="Palatino Linotype"/>
                <a:cs typeface="Palatino Linotype"/>
              </a:rPr>
              <a:t> </a:t>
            </a:r>
            <a:r>
              <a:rPr sz="2400" i="1" spc="-190" dirty="0">
                <a:latin typeface="Palatino Linotype"/>
                <a:cs typeface="Palatino Linotype"/>
              </a:rPr>
              <a:t>консультанта.  </a:t>
            </a:r>
            <a:r>
              <a:rPr sz="2400" b="1" i="1" spc="55" dirty="0">
                <a:latin typeface="Calibri"/>
                <a:cs typeface="Calibri"/>
              </a:rPr>
              <a:t>Тема </a:t>
            </a:r>
            <a:r>
              <a:rPr sz="2400" b="1" i="1" spc="-135" dirty="0">
                <a:latin typeface="Calibri"/>
                <a:cs typeface="Calibri"/>
              </a:rPr>
              <a:t>5. </a:t>
            </a:r>
            <a:r>
              <a:rPr sz="2400" i="1" spc="-185" dirty="0">
                <a:latin typeface="Palatino Linotype"/>
                <a:cs typeface="Palatino Linotype"/>
              </a:rPr>
              <a:t>Консультування </a:t>
            </a:r>
            <a:r>
              <a:rPr sz="2400" i="1" spc="-35" dirty="0">
                <a:latin typeface="Palatino Linotype"/>
                <a:cs typeface="Palatino Linotype"/>
              </a:rPr>
              <a:t>із </a:t>
            </a:r>
            <a:r>
              <a:rPr sz="2400" i="1" spc="-130" dirty="0">
                <a:latin typeface="Palatino Linotype"/>
                <a:cs typeface="Palatino Linotype"/>
              </a:rPr>
              <a:t>загальних </a:t>
            </a:r>
            <a:r>
              <a:rPr sz="2400" i="1" spc="-229" dirty="0">
                <a:latin typeface="Palatino Linotype"/>
                <a:cs typeface="Palatino Linotype"/>
              </a:rPr>
              <a:t>питань</a:t>
            </a:r>
            <a:r>
              <a:rPr sz="2400" i="1" spc="-225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управління </a:t>
            </a:r>
            <a:r>
              <a:rPr sz="2400" i="1" spc="-585" dirty="0">
                <a:latin typeface="Palatino Linotype"/>
                <a:cs typeface="Palatino Linotype"/>
              </a:rPr>
              <a:t> </a:t>
            </a:r>
            <a:r>
              <a:rPr sz="2400" i="1" spc="-204" dirty="0">
                <a:latin typeface="Palatino Linotype"/>
                <a:cs typeface="Palatino Linotype"/>
              </a:rPr>
              <a:t>підприємством</a:t>
            </a:r>
            <a:endParaRPr sz="24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i="1" spc="55" dirty="0">
                <a:latin typeface="Calibri"/>
                <a:cs typeface="Calibri"/>
              </a:rPr>
              <a:t>Тема</a:t>
            </a:r>
            <a:r>
              <a:rPr sz="2400" b="1" i="1" spc="-55" dirty="0">
                <a:latin typeface="Calibri"/>
                <a:cs typeface="Calibri"/>
              </a:rPr>
              <a:t> </a:t>
            </a:r>
            <a:r>
              <a:rPr sz="2400" b="1" i="1" spc="-135" dirty="0">
                <a:latin typeface="Calibri"/>
                <a:cs typeface="Calibri"/>
              </a:rPr>
              <a:t>6.</a:t>
            </a:r>
            <a:r>
              <a:rPr sz="2400" b="1" i="1" spc="-15" dirty="0">
                <a:latin typeface="Calibri"/>
                <a:cs typeface="Calibri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Консультування</a:t>
            </a:r>
            <a:r>
              <a:rPr sz="2400" i="1" spc="-50" dirty="0">
                <a:latin typeface="Palatino Linotype"/>
                <a:cs typeface="Palatino Linotype"/>
              </a:rPr>
              <a:t> </a:t>
            </a:r>
            <a:r>
              <a:rPr sz="2400" i="1" spc="-180" dirty="0">
                <a:latin typeface="Palatino Linotype"/>
                <a:cs typeface="Palatino Linotype"/>
              </a:rPr>
              <a:t>командоутворення.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50" dirty="0">
                <a:latin typeface="Palatino Linotype"/>
                <a:cs typeface="Palatino Linotype"/>
              </a:rPr>
              <a:t>Побудова</a:t>
            </a:r>
            <a:r>
              <a:rPr sz="2400" i="1" spc="-65" dirty="0">
                <a:latin typeface="Palatino Linotype"/>
                <a:cs typeface="Palatino Linotype"/>
              </a:rPr>
              <a:t> </a:t>
            </a:r>
            <a:r>
              <a:rPr sz="2400" i="1" spc="-175" dirty="0">
                <a:latin typeface="Palatino Linotype"/>
                <a:cs typeface="Palatino Linotype"/>
              </a:rPr>
              <a:t>відносин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254" dirty="0">
                <a:latin typeface="Palatino Linotype"/>
                <a:cs typeface="Palatino Linotype"/>
              </a:rPr>
              <a:t>«клієнт</a:t>
            </a:r>
            <a:endParaRPr sz="24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latin typeface="Palatino Linotype"/>
                <a:cs typeface="Palatino Linotype"/>
              </a:rPr>
              <a:t>–</a:t>
            </a:r>
            <a:r>
              <a:rPr sz="2400" i="1" spc="-114" dirty="0">
                <a:latin typeface="Palatino Linotype"/>
                <a:cs typeface="Palatino Linotype"/>
              </a:rPr>
              <a:t> </a:t>
            </a:r>
            <a:r>
              <a:rPr sz="2400" i="1" spc="-235" dirty="0">
                <a:latin typeface="Palatino Linotype"/>
                <a:cs typeface="Palatino Linotype"/>
              </a:rPr>
              <a:t>консультант»</a:t>
            </a:r>
            <a:endParaRPr sz="24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</a:pPr>
            <a:r>
              <a:rPr sz="2400" b="1" i="1" spc="55" dirty="0">
                <a:latin typeface="Calibri"/>
                <a:cs typeface="Calibri"/>
              </a:rPr>
              <a:t>Тема</a:t>
            </a:r>
            <a:r>
              <a:rPr sz="2400" b="1" i="1" spc="-55" dirty="0">
                <a:latin typeface="Calibri"/>
                <a:cs typeface="Calibri"/>
              </a:rPr>
              <a:t> </a:t>
            </a:r>
            <a:r>
              <a:rPr sz="2400" b="1" i="1" spc="-135" dirty="0">
                <a:latin typeface="Calibri"/>
                <a:cs typeface="Calibri"/>
              </a:rPr>
              <a:t>7.</a:t>
            </a:r>
            <a:r>
              <a:rPr sz="2400" b="1" i="1" spc="-20" dirty="0">
                <a:latin typeface="Calibri"/>
                <a:cs typeface="Calibri"/>
              </a:rPr>
              <a:t> </a:t>
            </a:r>
            <a:r>
              <a:rPr sz="2400" i="1" spc="-185" dirty="0">
                <a:latin typeface="Palatino Linotype"/>
                <a:cs typeface="Palatino Linotype"/>
              </a:rPr>
              <a:t>Форми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225" dirty="0">
                <a:latin typeface="Palatino Linotype"/>
                <a:cs typeface="Palatino Linotype"/>
              </a:rPr>
              <a:t>та</a:t>
            </a:r>
            <a:r>
              <a:rPr sz="2400" i="1" spc="-75" dirty="0">
                <a:latin typeface="Palatino Linotype"/>
                <a:cs typeface="Palatino Linotype"/>
              </a:rPr>
              <a:t> </a:t>
            </a:r>
            <a:r>
              <a:rPr sz="2400" i="1" spc="-175" dirty="0">
                <a:latin typeface="Palatino Linotype"/>
                <a:cs typeface="Palatino Linotype"/>
              </a:rPr>
              <a:t>специфіка</a:t>
            </a:r>
            <a:r>
              <a:rPr sz="2400" i="1" spc="-105" dirty="0">
                <a:latin typeface="Palatino Linotype"/>
                <a:cs typeface="Palatino Linotype"/>
              </a:rPr>
              <a:t> </a:t>
            </a:r>
            <a:r>
              <a:rPr sz="2400" i="1" spc="-165" dirty="0">
                <a:latin typeface="Palatino Linotype"/>
                <a:cs typeface="Palatino Linotype"/>
              </a:rPr>
              <a:t>управління</a:t>
            </a:r>
            <a:r>
              <a:rPr sz="2400" i="1" spc="-85" dirty="0">
                <a:latin typeface="Palatino Linotype"/>
                <a:cs typeface="Palatino Linotype"/>
              </a:rPr>
              <a:t> </a:t>
            </a:r>
            <a:r>
              <a:rPr sz="2400" i="1" spc="-190" dirty="0">
                <a:latin typeface="Palatino Linotype"/>
                <a:cs typeface="Palatino Linotype"/>
              </a:rPr>
              <a:t>консалтинговим</a:t>
            </a:r>
            <a:r>
              <a:rPr sz="2400" i="1" spc="-90" dirty="0">
                <a:latin typeface="Palatino Linotype"/>
                <a:cs typeface="Palatino Linotype"/>
              </a:rPr>
              <a:t> </a:t>
            </a:r>
            <a:r>
              <a:rPr sz="2400" i="1" spc="-155" dirty="0">
                <a:latin typeface="Palatino Linotype"/>
                <a:cs typeface="Palatino Linotype"/>
              </a:rPr>
              <a:t>бізнесом</a:t>
            </a:r>
            <a:endParaRPr sz="24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384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Важливість вивчення</vt:lpstr>
      <vt:lpstr>Сфера професійного  використання:</vt:lpstr>
      <vt:lpstr>Короткий опис дисципліни</vt:lpstr>
      <vt:lpstr>Метою викладання навчальної дисципліни «Управлінське консультування» є:</vt:lpstr>
      <vt:lpstr>У підсумку вивчення</vt:lpstr>
      <vt:lpstr>Інформаційний обсяг  навчальної дисципліни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</dc:creator>
  <cp:lastModifiedBy>Владелец</cp:lastModifiedBy>
  <cp:revision>2</cp:revision>
  <dcterms:created xsi:type="dcterms:W3CDTF">2022-01-23T19:22:13Z</dcterms:created>
  <dcterms:modified xsi:type="dcterms:W3CDTF">2022-01-23T19:29:19Z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2022-01-23T00:00:00Z</vt:filetime>
  </property>
</Properties>
</file>