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6"/>
  </p:notesMasterIdLst>
  <p:handoutMasterIdLst>
    <p:handoutMasterId r:id="rId7"/>
  </p:handout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 rtl="0"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7377" autoAdjust="0"/>
  </p:normalViewPr>
  <p:slideViewPr>
    <p:cSldViewPr snapToGrid="0">
      <p:cViewPr varScale="1">
        <p:scale>
          <a:sx n="63" d="100"/>
          <a:sy n="63" d="100"/>
        </p:scale>
        <p:origin x="80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355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AFD7059-3730-4CC6-9BE6-F44642CD9C7D}" type="datetime1">
              <a:rPr lang="uk-UA" smtClean="0"/>
              <a:t>11.11.2025</a:t>
            </a:fld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1A8EE09-76CC-4000-B080-9F213DA7D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8124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D62D957-BCCA-4E51-9DC4-FEADDA336173}" type="datetime1">
              <a:rPr lang="uk-UA" smtClean="0"/>
              <a:t>11.11.2025</a:t>
            </a:fld>
            <a:endParaRPr lang="en-US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uk"/>
              <a:t>Зразки заголовків</a:t>
            </a:r>
            <a:endParaRPr lang="en-US"/>
          </a:p>
          <a:p>
            <a:pPr lvl="1" rtl="0"/>
            <a:r>
              <a:rPr lang="uk"/>
              <a:t>Другий рівень</a:t>
            </a:r>
          </a:p>
          <a:p>
            <a:pPr lvl="2" rtl="0"/>
            <a:r>
              <a:rPr lang="uk"/>
              <a:t>Третій рівень</a:t>
            </a:r>
          </a:p>
          <a:p>
            <a:pPr lvl="3" rtl="0"/>
            <a:r>
              <a:rPr lang="uk"/>
              <a:t>Четвертий рівень</a:t>
            </a:r>
          </a:p>
          <a:p>
            <a:pPr lvl="4" rtl="0"/>
            <a:r>
              <a:rPr lang="uk"/>
              <a:t>П’ятий рівень</a:t>
            </a: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8E40627-AA7D-471F-B5F2-0BF9E4C68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5452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 useBgFill="1">
        <p:nvSpPr>
          <p:cNvPr id="10" name="Прямокутник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Прямокутник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Прямокутник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Група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Пряма сполучна лінія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 сполучна лінія 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 сполучна лінія 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0" name="Місце для дати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6C7B74F-BC04-4BDB-88B3-804B596BE4D0}" type="datetime1">
              <a:rPr lang="uk-UA" smtClean="0"/>
              <a:t>11.11.2025</a:t>
            </a:fld>
            <a:endParaRPr lang="en-US" dirty="0"/>
          </a:p>
        </p:txBody>
      </p:sp>
      <p:sp>
        <p:nvSpPr>
          <p:cNvPr id="21" name="Місце для нижнього колонтитула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2" name="Місце для номера слайда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5804CC38-D0D4-4A43-AEDC-F3FBF70A273B}" type="datetime1">
              <a:rPr lang="uk-UA" smtClean="0"/>
              <a:t>11.11.2025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 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556F57D2-D3FA-43DD-8E49-FFC44D04CD92}" type="datetime1">
              <a:rPr lang="uk-UA" smtClean="0"/>
              <a:t>11.11.2025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40B48BBE-F1FC-4196-A160-D9D3866333D4}" type="datetime1">
              <a:rPr lang="uk-UA" smtClean="0"/>
              <a:t>11.11.2025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кутник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 useBgFill="1">
        <p:nvSpPr>
          <p:cNvPr id="23" name="Прямокутник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Прямокутник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Прямокутник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grpSp>
        <p:nvGrpSpPr>
          <p:cNvPr id="16" name="Група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Пряма сполучна лінія 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 сполучна лінія 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 сполучна лінія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fld id="{8AE1B601-58FC-46A5-B215-D00BE76BC9F2}" type="datetime1">
              <a:rPr lang="uk-UA" smtClean="0"/>
              <a:t>11.11.2025</a:t>
            </a:fld>
            <a:endParaRPr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елементи вміст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416CB902-F502-4490-9091-46C69B2CCE83}" type="datetime1">
              <a:rPr lang="uk-UA" smtClean="0"/>
              <a:t>11.11.2025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uk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uk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90643C22-3DCD-4382-B95F-515C3D5CABF1}" type="datetime1">
              <a:rPr lang="uk-UA" smtClean="0"/>
              <a:t>11.11.2025</a:t>
            </a:fld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165F000-D59B-429A-A801-1425FF2FC926}" type="datetime1">
              <a:rPr lang="uk-UA" smtClean="0"/>
              <a:t>11.11.2025</a:t>
            </a:fld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7A5CA1C-F97F-4F33-B6EB-049AC2A675A5}" type="datetime1">
              <a:rPr lang="uk-UA" smtClean="0"/>
              <a:t>11.11.2025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Прямокутник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8" name="Місце для дати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F7D72BFE-4384-439A-A03D-D270EE373474}" type="datetime1">
              <a:rPr lang="uk-UA" smtClean="0"/>
              <a:t>11.11.2025</a:t>
            </a:fld>
            <a:endParaRPr lang="en-US"/>
          </a:p>
        </p:txBody>
      </p:sp>
      <p:sp>
        <p:nvSpPr>
          <p:cNvPr id="9" name="Місце для нижнього колонтитула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/>
          </a:p>
        </p:txBody>
      </p:sp>
      <p:sp>
        <p:nvSpPr>
          <p:cNvPr id="11" name="Місце для номера слайда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кутник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Місце для зображення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05AB0646-915A-4FCC-82F1-5CF79185B7BF}" type="datetime1">
              <a:rPr lang="uk-UA" smtClean="0"/>
              <a:t>11.11.2025</a:t>
            </a:fld>
            <a:endParaRPr lang="en-US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pPr algn="l"/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Прямокутник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Прямокутник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Прямокутник 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Прямокутник 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uk" dirty="0"/>
              <a:t>Зразок заголовка</a:t>
            </a:r>
            <a:endParaRPr lang="en-US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uk"/>
              <a:t>Зразки заголовків</a:t>
            </a:r>
          </a:p>
          <a:p>
            <a:pPr lvl="1" rtl="0"/>
            <a:r>
              <a:rPr lang="uk"/>
              <a:t>Другий рівень</a:t>
            </a:r>
          </a:p>
          <a:p>
            <a:pPr lvl="2" rtl="0"/>
            <a:r>
              <a:rPr lang="uk"/>
              <a:t>Третій рівень</a:t>
            </a:r>
          </a:p>
          <a:p>
            <a:pPr lvl="3" rtl="0"/>
            <a:r>
              <a:rPr lang="uk"/>
              <a:t>Четвертий рівень</a:t>
            </a:r>
          </a:p>
          <a:p>
            <a:pPr lvl="4" rtl="0"/>
            <a:r>
              <a:rPr lang="uk"/>
              <a:t>П’ятий рівень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959BCBF3-45BE-4CA9-9ED7-C50D2FD67A9B}" type="datetime1">
              <a:rPr lang="uk-UA" smtClean="0"/>
              <a:t>11.11.2025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Зображення, опис якого включає слова: тканина, стіл, червона, накритий&#10;&#10;Автоматично створений опис">
            <a:extLst>
              <a:ext uri="{FF2B5EF4-FFF2-40B4-BE49-F238E27FC236}">
                <a16:creationId xmlns:a16="http://schemas.microsoft.com/office/drawing/2014/main" id="{6D3BA21E-E6C8-4E14-8E53-C5DF567E9D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10"/>
            <a:ext cx="12191979" cy="6857990"/>
          </a:xfrm>
          <a:prstGeom prst="rect">
            <a:avLst/>
          </a:prstGeom>
        </p:spPr>
      </p:pic>
      <p:sp>
        <p:nvSpPr>
          <p:cNvPr id="64" name="Прямокутник 59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65" name="Прямокутник 61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3273" y="1975104"/>
            <a:ext cx="4947858" cy="2005819"/>
          </a:xfrm>
        </p:spPr>
        <p:txBody>
          <a:bodyPr rtlCol="0">
            <a:noAutofit/>
          </a:bodyPr>
          <a:lstStyle/>
          <a:p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</a:rPr>
              <a:t>Українська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</a:rPr>
              <a:t>жінка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</a:rPr>
              <a:t>ранньомодерної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 та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</a:rPr>
              <a:t>модерної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</a:rPr>
              <a:t>доби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</a:rPr>
              <a:t>етнологічний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 та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</a:rPr>
              <a:t>антропологічний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</a:rPr>
              <a:t>виміри</a:t>
            </a:r>
            <a:endParaRPr lang="uk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6055" y="3990546"/>
            <a:ext cx="4775075" cy="559656"/>
          </a:xfrm>
        </p:spPr>
        <p:txBody>
          <a:bodyPr rtlCol="0">
            <a:normAutofit/>
          </a:bodyPr>
          <a:lstStyle/>
          <a:p>
            <a:pPr rtl="0"/>
            <a:r>
              <a:rPr lang="uk" sz="2400" b="1" dirty="0">
                <a:solidFill>
                  <a:schemeClr val="accent2"/>
                </a:solidFill>
              </a:rPr>
              <a:t>Кривко Ірина Миколаївна</a:t>
            </a:r>
          </a:p>
        </p:txBody>
      </p:sp>
    </p:spTree>
    <p:extLst>
      <p:ext uri="{BB962C8B-B14F-4D97-AF65-F5344CB8AC3E}">
        <p14:creationId xmlns:p14="http://schemas.microsoft.com/office/powerpoint/2010/main" val="17366931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Зображення, опис якого включає слова: тканина, стіл, червона, накритий&#10;&#10;Автоматично створений опис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10"/>
            <a:ext cx="12191979" cy="6857990"/>
          </a:xfrm>
          <a:prstGeom prst="rect">
            <a:avLst/>
          </a:prstGeom>
        </p:spPr>
      </p:pic>
      <p:sp>
        <p:nvSpPr>
          <p:cNvPr id="29" name="Прямокутник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Прямокутник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A91E02-1DC7-1B96-90E7-4FF9C544A9C3}"/>
              </a:ext>
            </a:extLst>
          </p:cNvPr>
          <p:cNvSpPr txBox="1"/>
          <p:nvPr/>
        </p:nvSpPr>
        <p:spPr>
          <a:xfrm>
            <a:off x="5090160" y="518160"/>
            <a:ext cx="611632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Sugo Display"/>
                <a:ea typeface="Sugo Display"/>
                <a:cs typeface="Sugo Display"/>
                <a:sym typeface="Sugo Display"/>
              </a:rPr>
              <a:t>Мета</a:t>
            </a:r>
            <a:r>
              <a:rPr lang="en-US" sz="2800" b="1" dirty="0">
                <a:solidFill>
                  <a:srgbClr val="C00000"/>
                </a:solidFill>
                <a:latin typeface="Sugo Display"/>
                <a:ea typeface="Sugo Display"/>
                <a:cs typeface="Sugo Display"/>
                <a:sym typeface="Sugo Display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Sugo Display"/>
                <a:ea typeface="Sugo Display"/>
                <a:cs typeface="Sugo Display"/>
                <a:sym typeface="Sugo Display"/>
              </a:rPr>
              <a:t>курсу</a:t>
            </a:r>
            <a:r>
              <a:rPr lang="en-US" sz="2800" b="1" dirty="0">
                <a:solidFill>
                  <a:srgbClr val="C00000"/>
                </a:solidFill>
                <a:latin typeface="Sugo Display"/>
                <a:ea typeface="Sugo Display"/>
                <a:cs typeface="Sugo Display"/>
                <a:sym typeface="Sugo Display"/>
              </a:rPr>
              <a:t>:</a:t>
            </a:r>
          </a:p>
          <a:p>
            <a:endParaRPr lang="uk-U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DC4917-6AC9-C622-AEB8-608740268657}"/>
              </a:ext>
            </a:extLst>
          </p:cNvPr>
          <p:cNvSpPr txBox="1"/>
          <p:nvPr/>
        </p:nvSpPr>
        <p:spPr>
          <a:xfrm>
            <a:off x="4643120" y="1564640"/>
            <a:ext cx="65633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err="1">
                <a:solidFill>
                  <a:srgbClr val="C00000"/>
                </a:solidFill>
              </a:rPr>
              <a:t>Деконструкція</a:t>
            </a:r>
            <a:r>
              <a:rPr lang="uk-UA" sz="2800" dirty="0">
                <a:solidFill>
                  <a:srgbClr val="C00000"/>
                </a:solidFill>
              </a:rPr>
              <a:t> стереотипних уявлень щодо історії, ментальності і повсякденного побуту українських жінок. Об’єктивне висвітлення становища жінок в українській селянській спільноті та сім’ї буде сприяти утвердженню і розвитку в свідомості студентів демократичних ідей гендерної рівності.</a:t>
            </a:r>
          </a:p>
        </p:txBody>
      </p:sp>
    </p:spTree>
    <p:extLst>
      <p:ext uri="{BB962C8B-B14F-4D97-AF65-F5344CB8AC3E}">
        <p14:creationId xmlns:p14="http://schemas.microsoft.com/office/powerpoint/2010/main" val="1216010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65EF2C-67DA-4F72-E98B-AF495B595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Зображення, опис якого включає слова: тканина, стіл, червона, накритий&#10;&#10;Автоматично створений опис">
            <a:extLst>
              <a:ext uri="{FF2B5EF4-FFF2-40B4-BE49-F238E27FC236}">
                <a16:creationId xmlns:a16="http://schemas.microsoft.com/office/drawing/2014/main" id="{1EA1AA67-1857-4FD1-74AF-21656C033B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10"/>
            <a:ext cx="12191979" cy="6857990"/>
          </a:xfrm>
          <a:prstGeom prst="rect">
            <a:avLst/>
          </a:prstGeom>
        </p:spPr>
      </p:pic>
      <p:sp>
        <p:nvSpPr>
          <p:cNvPr id="29" name="Прямокутник 22">
            <a:extLst>
              <a:ext uri="{FF2B5EF4-FFF2-40B4-BE49-F238E27FC236}">
                <a16:creationId xmlns:a16="http://schemas.microsoft.com/office/drawing/2014/main" id="{345F24F8-8607-18B4-3DE1-81023915C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Прямокутник 24">
            <a:extLst>
              <a:ext uri="{FF2B5EF4-FFF2-40B4-BE49-F238E27FC236}">
                <a16:creationId xmlns:a16="http://schemas.microsoft.com/office/drawing/2014/main" id="{6ECB3727-D9F2-DB36-DF76-2247803C3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7EA62B3-1E23-EC7B-17A6-69B2DF98FC08}"/>
              </a:ext>
            </a:extLst>
          </p:cNvPr>
          <p:cNvSpPr txBox="1"/>
          <p:nvPr/>
        </p:nvSpPr>
        <p:spPr>
          <a:xfrm>
            <a:off x="5090160" y="518160"/>
            <a:ext cx="611632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C00000"/>
                </a:solidFill>
                <a:latin typeface="Sugo Display"/>
                <a:ea typeface="Sugo Display"/>
                <a:cs typeface="Sugo Display"/>
                <a:sym typeface="Sugo Display"/>
              </a:rPr>
              <a:t>Завдання</a:t>
            </a:r>
            <a:r>
              <a:rPr lang="en-US" sz="2800" b="1" dirty="0">
                <a:solidFill>
                  <a:srgbClr val="C00000"/>
                </a:solidFill>
                <a:latin typeface="Sugo Display"/>
                <a:ea typeface="Sugo Display"/>
                <a:cs typeface="Sugo Display"/>
                <a:sym typeface="Sugo Display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Sugo Display"/>
                <a:ea typeface="Sugo Display"/>
                <a:cs typeface="Sugo Display"/>
                <a:sym typeface="Sugo Display"/>
              </a:rPr>
              <a:t>курсу</a:t>
            </a:r>
            <a:r>
              <a:rPr lang="en-US" sz="2800" b="1" dirty="0">
                <a:solidFill>
                  <a:srgbClr val="C00000"/>
                </a:solidFill>
                <a:latin typeface="Sugo Display"/>
                <a:ea typeface="Sugo Display"/>
                <a:cs typeface="Sugo Display"/>
                <a:sym typeface="Sugo Display"/>
              </a:rPr>
              <a:t>:</a:t>
            </a:r>
          </a:p>
          <a:p>
            <a:endParaRPr lang="uk-UA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262BA4-B02E-DC13-D510-A4A0C191BB77}"/>
              </a:ext>
            </a:extLst>
          </p:cNvPr>
          <p:cNvSpPr txBox="1"/>
          <p:nvPr/>
        </p:nvSpPr>
        <p:spPr>
          <a:xfrm>
            <a:off x="4602480" y="918269"/>
            <a:ext cx="715477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rgbClr val="C00000"/>
                </a:solidFill>
              </a:rPr>
              <a:t>– відмова від суто біологічно бачення функцій та ролей жінки в українській культурі і соціумі, відмова від андроцентризму наукового дискурсу та подолання </a:t>
            </a:r>
            <a:r>
              <a:rPr lang="uk-UA" sz="2400" dirty="0" err="1">
                <a:solidFill>
                  <a:srgbClr val="C00000"/>
                </a:solidFill>
              </a:rPr>
              <a:t>андроцентричної</a:t>
            </a:r>
            <a:r>
              <a:rPr lang="uk-UA" sz="2400" dirty="0">
                <a:solidFill>
                  <a:srgbClr val="C00000"/>
                </a:solidFill>
              </a:rPr>
              <a:t> репрезентації історії українського суспільства;</a:t>
            </a:r>
          </a:p>
          <a:p>
            <a:r>
              <a:rPr lang="uk-UA" sz="2400" dirty="0">
                <a:solidFill>
                  <a:srgbClr val="C00000"/>
                </a:solidFill>
              </a:rPr>
              <a:t>– зробити жінок видимими в історії української національної культури та ввести їх як повноцінну (відносно самостійну) соціальну категорію в соціальну історію України;</a:t>
            </a:r>
          </a:p>
          <a:p>
            <a:r>
              <a:rPr lang="uk-UA" sz="2400" dirty="0">
                <a:solidFill>
                  <a:srgbClr val="C00000"/>
                </a:solidFill>
              </a:rPr>
              <a:t>– простежити стереотипи, які існують в українському суспільстві щодо ролі та місця жінки у сім’ї та громаді;</a:t>
            </a:r>
          </a:p>
          <a:p>
            <a:r>
              <a:rPr lang="uk-UA" sz="2400" dirty="0">
                <a:solidFill>
                  <a:srgbClr val="C00000"/>
                </a:solidFill>
              </a:rPr>
              <a:t>– вивчити функції, права та повноваження жінки в усіх сферах життєдіяльності архаїчної селянської спільноти.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134727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DDC264-CB07-4CF2-AF0C-EA533A1C1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Зображення, опис якого включає слова: тканина, стіл, червона, накритий&#10;&#10;Автоматично створений опис">
            <a:extLst>
              <a:ext uri="{FF2B5EF4-FFF2-40B4-BE49-F238E27FC236}">
                <a16:creationId xmlns:a16="http://schemas.microsoft.com/office/drawing/2014/main" id="{F0FE45E6-FD5B-A22B-3B9D-EDA26B3571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10"/>
            <a:ext cx="12191979" cy="6857990"/>
          </a:xfrm>
          <a:prstGeom prst="rect">
            <a:avLst/>
          </a:prstGeom>
        </p:spPr>
      </p:pic>
      <p:sp>
        <p:nvSpPr>
          <p:cNvPr id="29" name="Прямокутник 22">
            <a:extLst>
              <a:ext uri="{FF2B5EF4-FFF2-40B4-BE49-F238E27FC236}">
                <a16:creationId xmlns:a16="http://schemas.microsoft.com/office/drawing/2014/main" id="{1B7B3114-C5C6-9F66-A559-888BB4BFE3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Прямокутник 24">
            <a:extLst>
              <a:ext uri="{FF2B5EF4-FFF2-40B4-BE49-F238E27FC236}">
                <a16:creationId xmlns:a16="http://schemas.microsoft.com/office/drawing/2014/main" id="{AEC0FC26-F11E-C3BF-4C24-20C8FBE6E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A118CD-3484-7D8D-5454-B04600849C54}"/>
              </a:ext>
            </a:extLst>
          </p:cNvPr>
          <p:cNvSpPr txBox="1"/>
          <p:nvPr/>
        </p:nvSpPr>
        <p:spPr>
          <a:xfrm>
            <a:off x="5090160" y="518160"/>
            <a:ext cx="611632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C00000"/>
                </a:solidFill>
                <a:latin typeface="Sugo Display"/>
                <a:ea typeface="Sugo Display"/>
                <a:cs typeface="Sugo Display"/>
                <a:sym typeface="Sugo Display"/>
              </a:rPr>
              <a:t>Зміст</a:t>
            </a:r>
            <a:r>
              <a:rPr lang="en-US" sz="2800" b="1" dirty="0">
                <a:solidFill>
                  <a:srgbClr val="C00000"/>
                </a:solidFill>
                <a:latin typeface="Sugo Display"/>
                <a:ea typeface="Sugo Display"/>
                <a:cs typeface="Sugo Display"/>
                <a:sym typeface="Sugo Display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Sugo Display"/>
                <a:ea typeface="Sugo Display"/>
                <a:cs typeface="Sugo Display"/>
                <a:sym typeface="Sugo Display"/>
              </a:rPr>
              <a:t>курсу</a:t>
            </a:r>
            <a:r>
              <a:rPr lang="en-US" sz="2800" b="1" dirty="0">
                <a:solidFill>
                  <a:srgbClr val="C00000"/>
                </a:solidFill>
                <a:latin typeface="Sugo Display"/>
                <a:ea typeface="Sugo Display"/>
                <a:cs typeface="Sugo Display"/>
                <a:sym typeface="Sugo Display"/>
              </a:rPr>
              <a:t>:</a:t>
            </a:r>
          </a:p>
          <a:p>
            <a:endParaRPr lang="uk-UA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6ECD9-D4E7-EE3C-366B-D4DA67655170}"/>
              </a:ext>
            </a:extLst>
          </p:cNvPr>
          <p:cNvSpPr txBox="1"/>
          <p:nvPr/>
        </p:nvSpPr>
        <p:spPr>
          <a:xfrm>
            <a:off x="4582160" y="1087120"/>
            <a:ext cx="71750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>
                <a:solidFill>
                  <a:srgbClr val="C00000"/>
                </a:solidFill>
              </a:rPr>
              <a:t> Конструювання образу жінки в народному світогляді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>
                <a:solidFill>
                  <a:srgbClr val="C00000"/>
                </a:solidFill>
              </a:rPr>
              <a:t> Гендерна соціалізація української жінки: нормативні </a:t>
            </a:r>
            <a:r>
              <a:rPr lang="uk-UA" sz="2400" dirty="0" err="1">
                <a:solidFill>
                  <a:srgbClr val="C00000"/>
                </a:solidFill>
              </a:rPr>
              <a:t>соціовікові</a:t>
            </a:r>
            <a:r>
              <a:rPr lang="uk-UA" sz="2400" dirty="0">
                <a:solidFill>
                  <a:srgbClr val="C00000"/>
                </a:solidFill>
              </a:rPr>
              <a:t> статуси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>
                <a:solidFill>
                  <a:srgbClr val="C00000"/>
                </a:solidFill>
              </a:rPr>
              <a:t> Девіантні статуси жінки: покритка, вдова, стара діва, розлучена, бездітна, вдова</a:t>
            </a:r>
          </a:p>
        </p:txBody>
      </p:sp>
    </p:spTree>
    <p:extLst>
      <p:ext uri="{BB962C8B-B14F-4D97-AF65-F5344CB8AC3E}">
        <p14:creationId xmlns:p14="http://schemas.microsoft.com/office/powerpoint/2010/main" val="20924957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38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E462D"/>
      </a:accent1>
      <a:accent2>
        <a:srgbClr val="595A85"/>
      </a:accent2>
      <a:accent3>
        <a:srgbClr val="8D6F5B"/>
      </a:accent3>
      <a:accent4>
        <a:srgbClr val="FABD2F"/>
      </a:accent4>
      <a:accent5>
        <a:srgbClr val="AF8073"/>
      </a:accent5>
      <a:accent6>
        <a:srgbClr val="787880"/>
      </a:accent6>
      <a:hlink>
        <a:srgbClr val="CC8D00"/>
      </a:hlink>
      <a:folHlink>
        <a:srgbClr val="82829E"/>
      </a:folHlink>
    </a:clrScheme>
    <a:fontScheme name="Savon">
      <a:majorFont>
        <a:latin typeface="Avenir Next LT Pro 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9112_TF56410444" id="{A9F2C4FD-CBFB-4859-A002-F48A6544719F}" vid="{A0A8FB41-2422-42C7-AAED-B8A15B652D76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{6359B387-8945-4C76-A929-4927DB7D775A}TF6ca04e33-feaa-4cf5-9b27-d56362f12ac048084a3a_win32-95836f1fb9a4</Template>
  <TotalTime>16</TotalTime>
  <Words>181</Words>
  <Application>Microsoft Office PowerPoint</Application>
  <PresentationFormat>Широкоэкранный</PresentationFormat>
  <Paragraphs>13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Calibri</vt:lpstr>
      <vt:lpstr>Garamond</vt:lpstr>
      <vt:lpstr>Sugo Display</vt:lpstr>
      <vt:lpstr>Wingdings</vt:lpstr>
      <vt:lpstr>SavonVTI</vt:lpstr>
      <vt:lpstr>Українська жінка ранньомодерної та модерної доби: етнологічний та антропологічний виміри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Iryna Kryvko</dc:creator>
  <cp:lastModifiedBy>Iryna Kryvko</cp:lastModifiedBy>
  <cp:revision>2</cp:revision>
  <dcterms:created xsi:type="dcterms:W3CDTF">2025-11-11T19:27:50Z</dcterms:created>
  <dcterms:modified xsi:type="dcterms:W3CDTF">2025-11-11T19:44:19Z</dcterms:modified>
</cp:coreProperties>
</file>