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59" r:id="rId4"/>
    <p:sldId id="25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noProof="1" smtClean="0">
                <a:latin typeface="Monotype Corsiva" panose="03010101010201010101" pitchFamily="66" charset="0"/>
              </a:rPr>
              <a:t>Біосферологія</a:t>
            </a:r>
            <a:endParaRPr lang="uk-UA" noProof="1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accent6">
                    <a:lumMod val="75000"/>
                  </a:schemeClr>
                </a:solidFill>
                <a:latin typeface="Monotype Corsiva" panose="03010101010201010101" pitchFamily="66" charset="0"/>
              </a:rPr>
              <a:t>Лекція 2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1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8909" y="1196637"/>
            <a:ext cx="6379651" cy="4646906"/>
          </a:xfrm>
          <a:prstGeom prst="rect">
            <a:avLst/>
          </a:prstGeom>
        </p:spPr>
      </p:pic>
      <p:pic>
        <p:nvPicPr>
          <p:cNvPr id="6146" name="Picture 2" descr="http://sokrovennik.com/mysli_po_krupnomu_ne_tormozi_chitat_7884_1001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48" y="1841169"/>
            <a:ext cx="4398212" cy="400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66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6672" y="283464"/>
            <a:ext cx="6099048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noProof="1" smtClean="0">
                <a:latin typeface="Constantia" panose="02030602050306030303" pitchFamily="18" charset="0"/>
              </a:rPr>
              <a:t>На можливість таких процесів наприкінці XIX ст. вказав англійський астроном </a:t>
            </a:r>
            <a:r>
              <a:rPr lang="uk-UA" b="1" noProof="1" smtClean="0">
                <a:latin typeface="Constantia" panose="02030602050306030303" pitchFamily="18" charset="0"/>
              </a:rPr>
              <a:t>Дж. Джинс </a:t>
            </a:r>
            <a:r>
              <a:rPr lang="uk-UA" noProof="1" smtClean="0">
                <a:latin typeface="Constantia" panose="02030602050306030303" pitchFamily="18" charset="0"/>
              </a:rPr>
              <a:t>(1877–1946), а пізніше вірне астроном В. </a:t>
            </a:r>
            <a:r>
              <a:rPr lang="uk-UA" b="1" noProof="1" smtClean="0">
                <a:latin typeface="Constantia" panose="02030602050306030303" pitchFamily="18" charset="0"/>
              </a:rPr>
              <a:t>Амбарцумян</a:t>
            </a:r>
            <a:r>
              <a:rPr lang="uk-UA" noProof="1" smtClean="0">
                <a:latin typeface="Constantia" panose="02030602050306030303" pitchFamily="18" charset="0"/>
              </a:rPr>
              <a:t> висунув гіпотезу про </a:t>
            </a:r>
            <a:r>
              <a:rPr lang="uk-UA" b="1" noProof="1" smtClean="0">
                <a:latin typeface="Constantia" panose="02030602050306030303" pitchFamily="18" charset="0"/>
              </a:rPr>
              <a:t>дозіркову речовину</a:t>
            </a:r>
            <a:r>
              <a:rPr lang="uk-UA" noProof="1" smtClean="0">
                <a:latin typeface="Constantia" panose="02030602050306030303" pitchFamily="18" charset="0"/>
              </a:rPr>
              <a:t>, з якої виникли зірки.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На базі цієї гіпотези в 1948 р. американський астрофізик </a:t>
            </a:r>
            <a:r>
              <a:rPr lang="uk-UA" b="1" noProof="1" smtClean="0">
                <a:latin typeface="Constantia" panose="02030602050306030303" pitchFamily="18" charset="0"/>
              </a:rPr>
              <a:t>Г. Гамов </a:t>
            </a:r>
            <a:r>
              <a:rPr lang="uk-UA" noProof="1" smtClean="0">
                <a:latin typeface="Constantia" panose="02030602050306030303" pitchFamily="18" charset="0"/>
              </a:rPr>
              <a:t>запропонував </a:t>
            </a:r>
            <a:r>
              <a:rPr lang="uk-UA" b="1" noProof="1" smtClean="0">
                <a:latin typeface="Constantia" panose="02030602050306030303" pitchFamily="18" charset="0"/>
              </a:rPr>
              <a:t>теорію «гарячого Всесвіту, або Великого вибуху»</a:t>
            </a:r>
            <a:r>
              <a:rPr lang="uk-UA" noProof="1" smtClean="0">
                <a:latin typeface="Constantia" panose="02030602050306030303" pitchFamily="18" charset="0"/>
              </a:rPr>
              <a:t>, в результаті чого виник Всесвіт.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Слід звернути увагу на те, що через надзвичайно високу температуру стабільні речовинні об’єкти почали утворюватися тільки через мільйон років, а зірки та їхні скупчення – галактики через мільярд років після Великого Вибуху. Підтвердженням вказаних процесів є відкриття американськими ученими в 1965 р. реліктового (лат. – древній) випромінювання, в діапазоні довжин хвиль від 3 мм до 50 см. За його сучасною енергією була розрахована температура, при якій воно виникло, та густина «речовини», з якою воно було пов’язане.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Ще одним доказом правильності теорії Г. Гамова про еволюцію Всесвіту стало відкриття так званого Червоного зміщення світла – ефект Доплера, за допомогою якого також були отримані дані про вік Всесвіту.</a:t>
            </a:r>
            <a:endParaRPr lang="uk-UA" noProof="1">
              <a:latin typeface="Constantia" panose="02030602050306030303" pitchFamily="18" charset="0"/>
            </a:endParaRPr>
          </a:p>
        </p:txBody>
      </p:sp>
      <p:pic>
        <p:nvPicPr>
          <p:cNvPr id="7170" name="Picture 2" descr="Теория Большого взрыва: история эволюции нашей Вселенной - Hi-News.r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59" y="2048257"/>
            <a:ext cx="5122913" cy="3419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36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10912" y="622453"/>
            <a:ext cx="627278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noProof="1" smtClean="0">
                <a:latin typeface="Constantia" panose="02030602050306030303" pitchFamily="18" charset="0"/>
              </a:rPr>
              <a:t>Сучасні наукові дані свідчать про єдність Всесвіту, взаємозалежність та взаємопов’язаність всіх процесів у Космосі.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Земля, її </a:t>
            </a:r>
            <a:r>
              <a:rPr lang="uk-UA" b="1" noProof="1" smtClean="0">
                <a:latin typeface="Constantia" panose="02030602050306030303" pitchFamily="18" charset="0"/>
              </a:rPr>
              <a:t>біосфера </a:t>
            </a:r>
            <a:r>
              <a:rPr lang="uk-UA" noProof="1" smtClean="0">
                <a:latin typeface="Constantia" panose="02030602050306030303" pitchFamily="18" charset="0"/>
              </a:rPr>
              <a:t>є частиною величезної </a:t>
            </a:r>
            <a:r>
              <a:rPr lang="uk-UA" b="1" noProof="1" smtClean="0">
                <a:latin typeface="Constantia" panose="02030602050306030303" pitchFamily="18" charset="0"/>
              </a:rPr>
              <a:t>Космосфери</a:t>
            </a:r>
            <a:r>
              <a:rPr lang="uk-UA" noProof="1" smtClean="0">
                <a:latin typeface="Constantia" panose="02030602050306030303" pitchFamily="18" charset="0"/>
              </a:rPr>
              <a:t>, і в структурі сучасної екології існує розділ </a:t>
            </a:r>
            <a:r>
              <a:rPr lang="uk-UA" b="1" noProof="1" smtClean="0">
                <a:latin typeface="Constantia" panose="02030602050306030303" pitchFamily="18" charset="0"/>
              </a:rPr>
              <a:t>космічної екології</a:t>
            </a:r>
            <a:r>
              <a:rPr lang="uk-UA" noProof="1" smtClean="0">
                <a:latin typeface="Constantia" panose="02030602050306030303" pitchFamily="18" charset="0"/>
              </a:rPr>
              <a:t>, який вивчає впливи Космосу на біосферу Землі.</a:t>
            </a:r>
            <a:endParaRPr lang="uk-UA" noProof="1">
              <a:latin typeface="Constantia" panose="02030602050306030303" pitchFamily="18" charset="0"/>
            </a:endParaRPr>
          </a:p>
        </p:txBody>
      </p:sp>
      <p:pic>
        <p:nvPicPr>
          <p:cNvPr id="8194" name="Picture 2" descr="Крах теории Большого взрыв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07" y="2746710"/>
            <a:ext cx="4617169" cy="3964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35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81310" y="574286"/>
            <a:ext cx="3876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b="1" noProof="1" smtClean="0">
                <a:solidFill>
                  <a:srgbClr val="C00000"/>
                </a:solidFill>
                <a:latin typeface="Monotype Corsiva" panose="03010101010201010101" pitchFamily="66" charset="0"/>
              </a:rPr>
              <a:t>3. Еволюція біосфери Землі</a:t>
            </a:r>
            <a:endParaRPr lang="uk-UA" sz="2800" b="1" noProof="1">
              <a:solidFill>
                <a:srgbClr val="C0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089904" y="1097506"/>
            <a:ext cx="551140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noProof="1" smtClean="0">
                <a:solidFill>
                  <a:srgbClr val="C00000"/>
                </a:solidFill>
                <a:latin typeface="Constantia" panose="02030602050306030303" pitchFamily="18" charset="0"/>
              </a:rPr>
              <a:t>Еволюція</a:t>
            </a:r>
            <a:r>
              <a:rPr lang="uk-UA" noProof="1" smtClean="0">
                <a:latin typeface="Constantia" panose="02030602050306030303" pitchFamily="18" charset="0"/>
              </a:rPr>
              <a:t> – це результат сукупної дії багатьох факторів і передусім – </a:t>
            </a:r>
            <a:r>
              <a:rPr lang="uk-UA" i="1" noProof="1" smtClean="0">
                <a:latin typeface="Constantia" panose="02030602050306030303" pitchFamily="18" charset="0"/>
              </a:rPr>
              <a:t>хімічних</a:t>
            </a:r>
            <a:r>
              <a:rPr lang="uk-UA" noProof="1" smtClean="0">
                <a:latin typeface="Constantia" panose="02030602050306030303" pitchFamily="18" charset="0"/>
              </a:rPr>
              <a:t>. Саме хімічні реакції складають основу всіх процесів у будь-якому організмі.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Вся історія еволюційного розвитку біосфери розглядається протягом двох дуже тривалих проміжків часу – </a:t>
            </a:r>
            <a:r>
              <a:rPr lang="uk-UA" b="1" noProof="1" smtClean="0">
                <a:latin typeface="Constantia" panose="02030602050306030303" pitchFamily="18" charset="0"/>
              </a:rPr>
              <a:t>еонів</a:t>
            </a:r>
            <a:r>
              <a:rPr lang="uk-UA" noProof="1" smtClean="0">
                <a:latin typeface="Constantia" panose="02030602050306030303" pitchFamily="18" charset="0"/>
              </a:rPr>
              <a:t>, що складаються з двох інтервалів – </a:t>
            </a:r>
            <a:r>
              <a:rPr lang="uk-UA" b="1" noProof="1" smtClean="0">
                <a:latin typeface="Constantia" panose="02030602050306030303" pitchFamily="18" charset="0"/>
              </a:rPr>
              <a:t>криптозой</a:t>
            </a:r>
            <a:r>
              <a:rPr lang="uk-UA" noProof="1" smtClean="0">
                <a:latin typeface="Constantia" panose="02030602050306030303" pitchFamily="18" charset="0"/>
              </a:rPr>
              <a:t> ( гр. криптос – таємниця ) та </a:t>
            </a:r>
            <a:r>
              <a:rPr lang="uk-UA" b="1" noProof="1" smtClean="0">
                <a:latin typeface="Constantia" panose="02030602050306030303" pitchFamily="18" charset="0"/>
              </a:rPr>
              <a:t>фанерозой</a:t>
            </a:r>
            <a:r>
              <a:rPr lang="uk-UA" noProof="1" smtClean="0">
                <a:latin typeface="Constantia" panose="02030602050306030303" pitchFamily="18" charset="0"/>
              </a:rPr>
              <a:t> ( гр. фанерос – відкритий, гр. зоос – життя), протягом яких відбувалися еволюційні, тобто повільні зміни в біосфері.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Вони складаються з </a:t>
            </a:r>
            <a:r>
              <a:rPr lang="uk-UA" b="1" noProof="1" smtClean="0">
                <a:latin typeface="Constantia" panose="02030602050306030303" pitchFamily="18" charset="0"/>
              </a:rPr>
              <a:t>ер</a:t>
            </a:r>
            <a:r>
              <a:rPr lang="uk-UA" noProof="1" smtClean="0">
                <a:latin typeface="Constantia" panose="02030602050306030303" pitchFamily="18" charset="0"/>
              </a:rPr>
              <a:t> (лат. ера – початок літочислення), </a:t>
            </a:r>
            <a:r>
              <a:rPr lang="uk-UA" b="1" noProof="1" smtClean="0">
                <a:latin typeface="Constantia" panose="02030602050306030303" pitchFamily="18" charset="0"/>
              </a:rPr>
              <a:t>епох і періодів</a:t>
            </a:r>
            <a:r>
              <a:rPr lang="uk-UA" noProof="1" smtClean="0">
                <a:latin typeface="Constantia" panose="02030602050306030303" pitchFamily="18" charset="0"/>
              </a:rPr>
              <a:t>.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Біосфера еволюціонує за принципом одночасності перервності і неперервності розвитку. Процес поступових еволюційних змін організмів закономірно переривається фазами їх бурхливого розвитку та вимириння практично без перехідних палеонтологічних форм.</a:t>
            </a:r>
            <a:endParaRPr lang="uk-UA" noProof="1">
              <a:latin typeface="Constantia" panose="02030602050306030303" pitchFamily="18" charset="0"/>
            </a:endParaRPr>
          </a:p>
        </p:txBody>
      </p:sp>
      <p:pic>
        <p:nvPicPr>
          <p:cNvPr id="10242" name="Picture 2" descr="Эволюция Земли (Анатолий Чигалейчик) / Стихи.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6" y="1883347"/>
            <a:ext cx="5864567" cy="4471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401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41848" y="805101"/>
            <a:ext cx="502005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noProof="1" smtClean="0">
                <a:latin typeface="Constantia" panose="02030602050306030303" pitchFamily="18" charset="0"/>
              </a:rPr>
              <a:t>Двигун еволюції – хімічні реакції </a:t>
            </a:r>
            <a:r>
              <a:rPr lang="uk-UA" noProof="1" smtClean="0">
                <a:latin typeface="Constantia" panose="02030602050306030303" pitchFamily="18" charset="0"/>
              </a:rPr>
              <a:t>між простими сполуками – вода, аміак, оксид вуглецю, формальдегід за участю каталізаторів – неорганічних речовин та електричних розрядів.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 У результаті утворилися складні молекулярні структури – амінокислоти, білки, нуклеїнові кислоти.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Через самовпорядкування, зменшення ентропії виникли надмолекулярні структури – органоїди, з яких побудовані клітини.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Після хімічної еволюції </a:t>
            </a:r>
            <a:r>
              <a:rPr lang="uk-UA" b="1" noProof="1" smtClean="0">
                <a:latin typeface="Constantia" panose="02030602050306030303" pitchFamily="18" charset="0"/>
              </a:rPr>
              <a:t>3,5 млрд років тому розпочалася </a:t>
            </a:r>
            <a:r>
              <a:rPr lang="uk-UA" noProof="1" smtClean="0">
                <a:latin typeface="Constantia" panose="02030602050306030303" pitchFamily="18" charset="0"/>
              </a:rPr>
              <a:t>біологічна еволюція, основу якої складають надскладні хімічні процеси в живих об’єктах, і яка триває й тепер. </a:t>
            </a:r>
          </a:p>
          <a:p>
            <a:r>
              <a:rPr lang="uk-UA" b="1" noProof="1" smtClean="0">
                <a:latin typeface="Constantia" panose="02030602050306030303" pitchFamily="18" charset="0"/>
              </a:rPr>
              <a:t>Отже, основа еволюційних процесів – хімічні реакції</a:t>
            </a:r>
            <a:r>
              <a:rPr lang="uk-UA" noProof="1" smtClean="0">
                <a:latin typeface="Constantia" panose="02030602050306030303" pitchFamily="18" charset="0"/>
              </a:rPr>
              <a:t>, які відбуваються як у клітинах, так і поза ними, в оточуючому середовищі.</a:t>
            </a:r>
            <a:endParaRPr lang="uk-UA" noProof="1">
              <a:latin typeface="Constantia" panose="02030602050306030303" pitchFamily="18" charset="0"/>
            </a:endParaRPr>
          </a:p>
        </p:txBody>
      </p:sp>
      <p:pic>
        <p:nvPicPr>
          <p:cNvPr id="11268" name="Picture 4" descr="Світоглядні та наукові погляди на походження житт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" y="1883665"/>
            <a:ext cx="5327904" cy="399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437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studfile.net/html/2706/1878/html_ev05ltJ3jy.q9UQ/img-27owD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5" y="1719072"/>
            <a:ext cx="4218387" cy="3721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92352" y="89298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dirty="0" smtClean="0">
                <a:latin typeface="Constantia" panose="02030602050306030303" pitchFamily="18" charset="0"/>
              </a:rPr>
              <a:t>Основні первинні еволюційні процеси, які відбувалися протягом майже 4 мільярдів років, зображені на схемі</a:t>
            </a:r>
            <a:endParaRPr lang="uk-UA" dirty="0">
              <a:latin typeface="Constantia" panose="02030602050306030303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61432" y="1932492"/>
            <a:ext cx="6096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b="1" noProof="1" smtClean="0">
                <a:latin typeface="Constantia" panose="02030602050306030303" pitchFamily="18" charset="0"/>
              </a:rPr>
              <a:t>Перша ера – археозойська, або архейська </a:t>
            </a:r>
            <a:r>
              <a:rPr lang="uk-UA" noProof="1" smtClean="0">
                <a:latin typeface="Constantia" panose="02030602050306030303" pitchFamily="18" charset="0"/>
              </a:rPr>
              <a:t>(гр. архео – першопочатковий, початковий) – ера найдревнішого життя – почалася близько 3,5 млрд років тому і продовжувалася близько 2 млрд років.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За цей час, поряд із формуванням твердої кори – літосфери, в результаті хімічних реакцій – хімічної еволюції, виникли спочатку білкові молекули, а потім примітивні живі об’єкти – віруси, бактерії, синьозелені водорості.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Наприкінці ери клітини диференціювалися на рослинні і тваринні, тобто почалися процеси дивергенції – розбіжності у властивостях і ознаках</a:t>
            </a:r>
            <a:endParaRPr lang="uk-UA" noProof="1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62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8280" y="1151466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noProof="1" smtClean="0">
                <a:latin typeface="Constantia" panose="02030602050306030303" pitchFamily="18" charset="0"/>
              </a:rPr>
              <a:t>Цей процес посилився в </a:t>
            </a:r>
            <a:r>
              <a:rPr lang="uk-UA" b="1" noProof="1" smtClean="0">
                <a:latin typeface="Constantia" panose="02030602050306030303" pitchFamily="18" charset="0"/>
              </a:rPr>
              <a:t>протерозойській</a:t>
            </a:r>
            <a:r>
              <a:rPr lang="uk-UA" noProof="1" smtClean="0">
                <a:latin typeface="Constantia" panose="02030602050306030303" pitchFamily="18" charset="0"/>
              </a:rPr>
              <a:t> (гр. – простий) ері – ера найпростішого, примітивного життя, коли почали формуватися умови для «виходу» рослин на сушу.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В атмосфері з’являється кисень – 0,021 % (точка Кюрі), а пізніше – 0,21 % (точка Пастера). Ці процеси тривали ще майже 900 мільйонів років, а дві ери склали </a:t>
            </a:r>
            <a:r>
              <a:rPr lang="uk-UA" b="1" noProof="1" smtClean="0">
                <a:latin typeface="Constantia" panose="02030602050306030303" pitchFamily="18" charset="0"/>
              </a:rPr>
              <a:t>криптозойський еон</a:t>
            </a:r>
            <a:endParaRPr lang="uk-UA" b="1" noProof="1">
              <a:latin typeface="Constantia" panose="02030602050306030303" pitchFamily="18" charset="0"/>
            </a:endParaRPr>
          </a:p>
        </p:txBody>
      </p:sp>
      <p:pic>
        <p:nvPicPr>
          <p:cNvPr id="13314" name="Picture 2" descr="Протерозойская э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519" y="1317688"/>
            <a:ext cx="3562350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Протерозойская эра - Хронология (Эры, периоды) - Каталог статей -  Динозаврия: Информация и новости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70" y="3543617"/>
            <a:ext cx="3824995" cy="266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3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69864" y="631365"/>
            <a:ext cx="5605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noProof="1" smtClean="0">
                <a:latin typeface="Constantia" panose="02030602050306030303" pitchFamily="18" charset="0"/>
              </a:rPr>
              <a:t>Наступний еон – </a:t>
            </a:r>
            <a:r>
              <a:rPr lang="uk-UA" b="1" noProof="1" smtClean="0">
                <a:latin typeface="Constantia" panose="02030602050306030303" pitchFamily="18" charset="0"/>
              </a:rPr>
              <a:t>фанерозой</a:t>
            </a:r>
            <a:r>
              <a:rPr lang="uk-UA" noProof="1" smtClean="0">
                <a:latin typeface="Constantia" panose="02030602050306030303" pitchFamily="18" charset="0"/>
              </a:rPr>
              <a:t> складають </a:t>
            </a:r>
            <a:r>
              <a:rPr lang="uk-UA" b="1" noProof="1" smtClean="0">
                <a:latin typeface="Constantia" panose="02030602050306030303" pitchFamily="18" charset="0"/>
              </a:rPr>
              <a:t>три ери</a:t>
            </a:r>
            <a:r>
              <a:rPr lang="uk-UA" noProof="1" smtClean="0">
                <a:latin typeface="Constantia" panose="02030602050306030303" pitchFamily="18" charset="0"/>
              </a:rPr>
              <a:t>, що продовжувалися 600 млн років.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Починає його </a:t>
            </a:r>
            <a:r>
              <a:rPr lang="uk-UA" b="1" noProof="1" smtClean="0">
                <a:latin typeface="Constantia" panose="02030602050306030303" pitchFamily="18" charset="0"/>
              </a:rPr>
              <a:t>палеозойська </a:t>
            </a:r>
            <a:r>
              <a:rPr lang="uk-UA" noProof="1" smtClean="0">
                <a:latin typeface="Constantia" panose="02030602050306030303" pitchFamily="18" charset="0"/>
              </a:rPr>
              <a:t>(гр. палео – старий, древній) ера, що продовжувалася 350 млн років. Ця ера почалася « біологічним вибухом», в результаті якого з’явилися панцирні риби, наземні рослини – </a:t>
            </a:r>
            <a:r>
              <a:rPr lang="uk-UA" b="1" noProof="1" smtClean="0">
                <a:latin typeface="Constantia" panose="02030602050306030303" pitchFamily="18" charset="0"/>
              </a:rPr>
              <a:t>псилофіти</a:t>
            </a:r>
            <a:r>
              <a:rPr lang="uk-UA" noProof="1" smtClean="0">
                <a:latin typeface="Constantia" panose="02030602050306030303" pitchFamily="18" charset="0"/>
              </a:rPr>
              <a:t>.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Наприкінці ери, близько 400 млн років тому концентрація кисню в атмосфері складала вже понад 2% і тому почав формуватися озоновий екран. Завдяки йому стабілізуються життєві форми, зменшуються летальні мутації і виникають умови для активного розвитку тваринних форм життя – з’являються </a:t>
            </a:r>
            <a:r>
              <a:rPr lang="uk-UA" b="1" noProof="1" smtClean="0">
                <a:latin typeface="Constantia" panose="02030602050306030303" pitchFamily="18" charset="0"/>
              </a:rPr>
              <a:t>комахи, рептилії</a:t>
            </a:r>
            <a:r>
              <a:rPr lang="uk-UA" noProof="1" smtClean="0">
                <a:latin typeface="Constantia" panose="02030602050306030303" pitchFamily="18" charset="0"/>
              </a:rPr>
              <a:t>.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Починають формуватися сучасні контури теперішніх материків.</a:t>
            </a:r>
            <a:endParaRPr lang="uk-UA" noProof="1">
              <a:latin typeface="Constantia" panose="02030602050306030303" pitchFamily="18" charset="0"/>
            </a:endParaRPr>
          </a:p>
        </p:txBody>
      </p:sp>
      <p:pic>
        <p:nvPicPr>
          <p:cNvPr id="14338" name="Picture 2" descr="Проект &quot;Палеозойська ер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59" y="3858638"/>
            <a:ext cx="3690492" cy="277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Біолог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59" y="631365"/>
            <a:ext cx="3717107" cy="285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956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92240" y="1095262"/>
            <a:ext cx="51846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noProof="1" smtClean="0">
                <a:latin typeface="Constantia" panose="02030602050306030303" pitchFamily="18" charset="0"/>
              </a:rPr>
              <a:t>Цей великий проміжок часу розділяють на </a:t>
            </a:r>
            <a:r>
              <a:rPr lang="uk-UA" b="1" noProof="1" smtClean="0">
                <a:latin typeface="Constantia" panose="02030602050306030303" pitchFamily="18" charset="0"/>
              </a:rPr>
              <a:t>шість періодів</a:t>
            </a:r>
            <a:r>
              <a:rPr lang="uk-UA" noProof="1" smtClean="0">
                <a:latin typeface="Constantia" panose="02030602050306030303" pitchFamily="18" charset="0"/>
              </a:rPr>
              <a:t>: </a:t>
            </a:r>
          </a:p>
          <a:p>
            <a:r>
              <a:rPr lang="uk-UA" b="1" noProof="1" smtClean="0">
                <a:latin typeface="Constantia" panose="02030602050306030303" pitchFamily="18" charset="0"/>
              </a:rPr>
              <a:t>кембрій </a:t>
            </a:r>
            <a:r>
              <a:rPr lang="uk-UA" noProof="1" smtClean="0">
                <a:latin typeface="Constantia" panose="02030602050306030303" pitchFamily="18" charset="0"/>
              </a:rPr>
              <a:t>(від древньої назви англійської провінції Уельс), який продовжувався 70 млн років; </a:t>
            </a:r>
          </a:p>
          <a:p>
            <a:endParaRPr lang="uk-UA" b="1" noProof="1" smtClean="0">
              <a:latin typeface="Constantia" panose="02030602050306030303" pitchFamily="18" charset="0"/>
            </a:endParaRPr>
          </a:p>
          <a:p>
            <a:r>
              <a:rPr lang="uk-UA" b="1" noProof="1" smtClean="0">
                <a:latin typeface="Constantia" panose="02030602050306030303" pitchFamily="18" charset="0"/>
              </a:rPr>
              <a:t>ордовик</a:t>
            </a:r>
            <a:r>
              <a:rPr lang="uk-UA" noProof="1" smtClean="0">
                <a:latin typeface="Constantia" panose="02030602050306030303" pitchFamily="18" charset="0"/>
              </a:rPr>
              <a:t> (від назви древнього кельтського племені) – тривав 70 млн років; </a:t>
            </a:r>
          </a:p>
          <a:p>
            <a:endParaRPr lang="uk-UA" b="1" noProof="1" smtClean="0">
              <a:latin typeface="Constantia" panose="02030602050306030303" pitchFamily="18" charset="0"/>
            </a:endParaRPr>
          </a:p>
          <a:p>
            <a:r>
              <a:rPr lang="uk-UA" b="1" noProof="1" smtClean="0">
                <a:latin typeface="Constantia" panose="02030602050306030303" pitchFamily="18" charset="0"/>
              </a:rPr>
              <a:t>силур</a:t>
            </a:r>
            <a:r>
              <a:rPr lang="uk-UA" noProof="1" smtClean="0">
                <a:latin typeface="Constantia" panose="02030602050306030303" pitchFamily="18" charset="0"/>
              </a:rPr>
              <a:t> (від назви кельтського племені) – продовжувався 30 млн років; </a:t>
            </a:r>
          </a:p>
          <a:p>
            <a:endParaRPr lang="uk-UA" b="1" noProof="1" smtClean="0">
              <a:latin typeface="Constantia" panose="02030602050306030303" pitchFamily="18" charset="0"/>
            </a:endParaRPr>
          </a:p>
          <a:p>
            <a:r>
              <a:rPr lang="uk-UA" b="1" noProof="1" smtClean="0">
                <a:latin typeface="Constantia" panose="02030602050306030303" pitchFamily="18" charset="0"/>
              </a:rPr>
              <a:t>девон</a:t>
            </a:r>
            <a:r>
              <a:rPr lang="uk-UA" noProof="1" smtClean="0">
                <a:latin typeface="Constantia" panose="02030602050306030303" pitchFamily="18" charset="0"/>
              </a:rPr>
              <a:t> (від назви графства Девоншир в Англії) – 60 млн років; </a:t>
            </a:r>
          </a:p>
          <a:p>
            <a:endParaRPr lang="uk-UA" b="1" noProof="1" smtClean="0">
              <a:latin typeface="Constantia" panose="02030602050306030303" pitchFamily="18" charset="0"/>
            </a:endParaRPr>
          </a:p>
          <a:p>
            <a:r>
              <a:rPr lang="uk-UA" b="1" noProof="1" smtClean="0">
                <a:latin typeface="Constantia" panose="02030602050306030303" pitchFamily="18" charset="0"/>
              </a:rPr>
              <a:t>карбон</a:t>
            </a:r>
            <a:r>
              <a:rPr lang="uk-UA" noProof="1" smtClean="0">
                <a:latin typeface="Constantia" panose="02030602050306030303" pitchFamily="18" charset="0"/>
              </a:rPr>
              <a:t> (від лат. – вугілля) – тривав 50 млн і </a:t>
            </a:r>
          </a:p>
          <a:p>
            <a:endParaRPr lang="uk-UA" b="1" noProof="1" smtClean="0">
              <a:latin typeface="Constantia" panose="02030602050306030303" pitchFamily="18" charset="0"/>
            </a:endParaRPr>
          </a:p>
          <a:p>
            <a:r>
              <a:rPr lang="uk-UA" b="1" noProof="1" smtClean="0">
                <a:latin typeface="Constantia" panose="02030602050306030303" pitchFamily="18" charset="0"/>
              </a:rPr>
              <a:t>пермський</a:t>
            </a:r>
            <a:r>
              <a:rPr lang="uk-UA" noProof="1" smtClean="0">
                <a:latin typeface="Constantia" panose="02030602050306030303" pitchFamily="18" charset="0"/>
              </a:rPr>
              <a:t> період – 70 млн років.</a:t>
            </a:r>
            <a:endParaRPr lang="uk-UA" noProof="1">
              <a:latin typeface="Constantia" panose="02030602050306030303" pitchFamily="18" charset="0"/>
            </a:endParaRPr>
          </a:p>
        </p:txBody>
      </p:sp>
      <p:pic>
        <p:nvPicPr>
          <p:cNvPr id="15362" name="Picture 2" descr="Кембрійський періо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87" y="997013"/>
            <a:ext cx="4503584" cy="2550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EVOLUZIONISMO VS CAMBRIANO – PARTE 1 – APOLOGETICA E CREAZIO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687" y="3918451"/>
            <a:ext cx="5012836" cy="248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0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43600" y="541264"/>
            <a:ext cx="544982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noProof="1" smtClean="0">
                <a:latin typeface="Constantia" panose="02030602050306030303" pitchFamily="18" charset="0"/>
              </a:rPr>
              <a:t>Наступна – четверта ера – </a:t>
            </a:r>
            <a:r>
              <a:rPr lang="uk-UA" b="1" noProof="1" smtClean="0">
                <a:latin typeface="Constantia" panose="02030602050306030303" pitchFamily="18" charset="0"/>
              </a:rPr>
              <a:t>мезозойська </a:t>
            </a:r>
            <a:r>
              <a:rPr lang="uk-UA" noProof="1" smtClean="0">
                <a:latin typeface="Constantia" panose="02030602050306030303" pitchFamily="18" charset="0"/>
              </a:rPr>
              <a:t>(гр. мезо – проміжний), або ера проміжного життя, для якого характерні перехідні форми, тобто такі, що існують на планеті і в даний час. Почалася вона 250 млн років тому і тривала 160 млн., які склали </a:t>
            </a:r>
            <a:r>
              <a:rPr lang="uk-UA" b="1" i="1" noProof="1" smtClean="0">
                <a:latin typeface="Constantia" panose="02030602050306030303" pitchFamily="18" charset="0"/>
              </a:rPr>
              <a:t>три періоди</a:t>
            </a:r>
            <a:r>
              <a:rPr lang="uk-UA" noProof="1" smtClean="0">
                <a:latin typeface="Constantia" panose="02030602050306030303" pitchFamily="18" charset="0"/>
              </a:rPr>
              <a:t>: </a:t>
            </a:r>
          </a:p>
          <a:p>
            <a:r>
              <a:rPr lang="uk-UA" b="1" noProof="1" smtClean="0">
                <a:latin typeface="Constantia" panose="02030602050306030303" pitchFamily="18" charset="0"/>
              </a:rPr>
              <a:t>триасовий</a:t>
            </a:r>
            <a:r>
              <a:rPr lang="uk-UA" noProof="1" smtClean="0">
                <a:latin typeface="Constantia" panose="02030602050306030303" pitchFamily="18" charset="0"/>
              </a:rPr>
              <a:t> (гр. триас – троїчність), </a:t>
            </a:r>
          </a:p>
          <a:p>
            <a:r>
              <a:rPr lang="uk-UA" b="1" noProof="1" smtClean="0">
                <a:latin typeface="Constantia" panose="02030602050306030303" pitchFamily="18" charset="0"/>
              </a:rPr>
              <a:t>юрський</a:t>
            </a:r>
            <a:r>
              <a:rPr lang="uk-UA" noProof="1" smtClean="0">
                <a:latin typeface="Constantia" panose="02030602050306030303" pitchFamily="18" charset="0"/>
              </a:rPr>
              <a:t> (від назви гір у Західній Європі – Юрські) і </a:t>
            </a:r>
            <a:r>
              <a:rPr lang="uk-UA" b="1" noProof="1" smtClean="0">
                <a:latin typeface="Constantia" panose="02030602050306030303" pitchFamily="18" charset="0"/>
              </a:rPr>
              <a:t>крейдяний</a:t>
            </a:r>
            <a:r>
              <a:rPr lang="uk-UA" noProof="1" smtClean="0">
                <a:latin typeface="Constantia" panose="02030602050306030303" pitchFamily="18" charset="0"/>
              </a:rPr>
              <a:t>. </a:t>
            </a:r>
          </a:p>
          <a:p>
            <a:endParaRPr lang="uk-UA" noProof="1" smtClean="0">
              <a:latin typeface="Constantia" panose="02030602050306030303" pitchFamily="18" charset="0"/>
            </a:endParaRPr>
          </a:p>
          <a:p>
            <a:r>
              <a:rPr lang="uk-UA" noProof="1" smtClean="0">
                <a:latin typeface="Constantia" panose="02030602050306030303" pitchFamily="18" charset="0"/>
              </a:rPr>
              <a:t>Для цієї ери характерно поширення гігантських форм життя – папоротей, голонасінних рослин. </a:t>
            </a:r>
          </a:p>
          <a:p>
            <a:endParaRPr lang="uk-UA" noProof="1">
              <a:latin typeface="Constantia" panose="02030602050306030303" pitchFamily="18" charset="0"/>
            </a:endParaRPr>
          </a:p>
          <a:p>
            <a:r>
              <a:rPr lang="uk-UA" noProof="1" smtClean="0">
                <a:latin typeface="Constantia" panose="02030602050306030303" pitchFamily="18" charset="0"/>
              </a:rPr>
              <a:t>Наприкінці ери змінюються кліматичні умови на планеті – відбувається глобальне похолодання, через що голонасінні рослини поступаються місцем покритонасінним, з’являються перші </a:t>
            </a:r>
            <a:r>
              <a:rPr lang="uk-UA" b="1" noProof="1" smtClean="0">
                <a:latin typeface="Constantia" panose="02030602050306030303" pitchFamily="18" charset="0"/>
              </a:rPr>
              <a:t>птахи</a:t>
            </a:r>
            <a:r>
              <a:rPr lang="uk-UA" noProof="1" smtClean="0">
                <a:latin typeface="Constantia" panose="02030602050306030303" pitchFamily="18" charset="0"/>
              </a:rPr>
              <a:t>.</a:t>
            </a:r>
            <a:endParaRPr lang="uk-UA" noProof="1">
              <a:latin typeface="Constantia" panose="02030602050306030303" pitchFamily="18" charset="0"/>
            </a:endParaRPr>
          </a:p>
        </p:txBody>
      </p:sp>
      <p:pic>
        <p:nvPicPr>
          <p:cNvPr id="16386" name="Picture 2" descr="Період мезозою. Мезозойська ера. Історія Земл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99" y="830897"/>
            <a:ext cx="4617593" cy="2788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Мезозой кезеңі. Мезозой Era. Жер тарихы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399" y="3767328"/>
            <a:ext cx="4700016" cy="2350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75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latin typeface="Monotype Corsiva" panose="03010101010201010101" pitchFamily="66" charset="0"/>
              </a:rPr>
              <a:t>План</a:t>
            </a:r>
            <a:endParaRPr lang="en-US" dirty="0"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2367093"/>
            <a:ext cx="5395586" cy="1308796"/>
          </a:xfrm>
        </p:spPr>
        <p:txBody>
          <a:bodyPr>
            <a:normAutofit fontScale="92500" lnSpcReduction="10000"/>
          </a:bodyPr>
          <a:lstStyle/>
          <a:p>
            <a:r>
              <a:rPr lang="uk-UA" dirty="0" smtClean="0">
                <a:latin typeface="Comic Sans MS" panose="030F0702030302020204" pitchFamily="66" charset="0"/>
              </a:rPr>
              <a:t>1. поняття про </a:t>
            </a:r>
            <a:r>
              <a:rPr lang="uk-UA" dirty="0" err="1" smtClean="0">
                <a:latin typeface="Comic Sans MS" panose="030F0702030302020204" pitchFamily="66" charset="0"/>
              </a:rPr>
              <a:t>біосферологію</a:t>
            </a:r>
            <a:endParaRPr lang="uk-UA" dirty="0" smtClean="0">
              <a:latin typeface="Comic Sans MS" panose="030F0702030302020204" pitchFamily="66" charset="0"/>
            </a:endParaRPr>
          </a:p>
          <a:p>
            <a:r>
              <a:rPr lang="uk-UA" dirty="0" smtClean="0">
                <a:latin typeface="Comic Sans MS" panose="030F0702030302020204" pitchFamily="66" charset="0"/>
              </a:rPr>
              <a:t>2. Єдність Всесвіту та біосфери</a:t>
            </a:r>
          </a:p>
          <a:p>
            <a:r>
              <a:rPr lang="ru-RU" dirty="0" smtClean="0">
                <a:latin typeface="Comic Sans MS" panose="030F0702030302020204" pitchFamily="66" charset="0"/>
              </a:rPr>
              <a:t>3. </a:t>
            </a:r>
            <a:r>
              <a:rPr lang="ru-RU" dirty="0" err="1" smtClean="0">
                <a:latin typeface="Comic Sans MS" panose="030F0702030302020204" pitchFamily="66" charset="0"/>
              </a:rPr>
              <a:t>Еволюція</a:t>
            </a:r>
            <a:r>
              <a:rPr lang="ru-RU" dirty="0" smtClean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біосфери</a:t>
            </a:r>
            <a:r>
              <a:rPr lang="ru-RU" dirty="0">
                <a:latin typeface="Comic Sans MS" panose="030F0702030302020204" pitchFamily="66" charset="0"/>
              </a:rPr>
              <a:t> </a:t>
            </a:r>
            <a:r>
              <a:rPr lang="ru-RU" dirty="0" err="1">
                <a:latin typeface="Comic Sans MS" panose="030F0702030302020204" pitchFamily="66" charset="0"/>
              </a:rPr>
              <a:t>Землі</a:t>
            </a:r>
            <a:endParaRPr lang="en-US" dirty="0">
              <a:latin typeface="Comic Sans MS" panose="030F0702030302020204" pitchFamily="66" charset="0"/>
            </a:endParaRPr>
          </a:p>
        </p:txBody>
      </p:sp>
      <p:pic>
        <p:nvPicPr>
          <p:cNvPr id="20482" name="Picture 2" descr="Біосфера — Вікіпеді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674" y="2214694"/>
            <a:ext cx="4758892" cy="3044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17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17920" y="1238887"/>
            <a:ext cx="4882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noProof="1" smtClean="0">
                <a:latin typeface="Constantia" panose="02030602050306030303" pitchFamily="18" charset="0"/>
              </a:rPr>
              <a:t>Подальша еволюція всіх організмів продовжувалася в </a:t>
            </a:r>
            <a:r>
              <a:rPr lang="uk-UA" b="1" noProof="1" smtClean="0">
                <a:latin typeface="Constantia" panose="02030602050306030303" pitchFamily="18" charset="0"/>
              </a:rPr>
              <a:t>кайнозойській</a:t>
            </a:r>
            <a:r>
              <a:rPr lang="uk-UA" noProof="1" smtClean="0">
                <a:latin typeface="Constantia" panose="02030602050306030303" pitchFamily="18" charset="0"/>
              </a:rPr>
              <a:t> (гр. – крайній, теперішній) ері, або </a:t>
            </a:r>
            <a:r>
              <a:rPr lang="uk-UA" b="1" noProof="1" smtClean="0">
                <a:latin typeface="Constantia" panose="02030602050306030303" pitchFamily="18" charset="0"/>
              </a:rPr>
              <a:t>ері сучасного життя</a:t>
            </a:r>
            <a:r>
              <a:rPr lang="uk-UA" noProof="1" smtClean="0">
                <a:latin typeface="Constantia" panose="02030602050306030303" pitchFamily="18" charset="0"/>
              </a:rPr>
              <a:t>. Почалася вона 90 млн років тому і, як і попередня ера, складається з </a:t>
            </a:r>
            <a:r>
              <a:rPr lang="uk-UA" b="1" noProof="1" smtClean="0">
                <a:latin typeface="Constantia" panose="02030602050306030303" pitchFamily="18" charset="0"/>
              </a:rPr>
              <a:t>трьох періодів</a:t>
            </a:r>
            <a:r>
              <a:rPr lang="uk-UA" noProof="1" smtClean="0">
                <a:latin typeface="Constantia" panose="02030602050306030303" pitchFamily="18" charset="0"/>
              </a:rPr>
              <a:t> – </a:t>
            </a:r>
            <a:r>
              <a:rPr lang="uk-UA" b="1" i="1" noProof="1" smtClean="0">
                <a:latin typeface="Constantia" panose="02030602050306030303" pitchFamily="18" charset="0"/>
              </a:rPr>
              <a:t>палеоген, неоген, четвертинний (сучасний</a:t>
            </a:r>
            <a:r>
              <a:rPr lang="uk-UA" noProof="1" smtClean="0">
                <a:latin typeface="Constantia" panose="02030602050306030303" pitchFamily="18" charset="0"/>
              </a:rPr>
              <a:t>). </a:t>
            </a:r>
          </a:p>
          <a:p>
            <a:endParaRPr lang="uk-UA" noProof="1" smtClean="0">
              <a:latin typeface="Constantia" panose="02030602050306030303" pitchFamily="18" charset="0"/>
            </a:endParaRPr>
          </a:p>
          <a:p>
            <a:r>
              <a:rPr lang="uk-UA" noProof="1" smtClean="0">
                <a:latin typeface="Constantia" panose="02030602050306030303" pitchFamily="18" charset="0"/>
              </a:rPr>
              <a:t>Ця ера продовжується і тепер. Чи стане вона «останньою» для людини – буде залежати від неї. </a:t>
            </a:r>
          </a:p>
          <a:p>
            <a:endParaRPr lang="uk-UA" noProof="1">
              <a:latin typeface="Constantia" panose="02030602050306030303" pitchFamily="18" charset="0"/>
            </a:endParaRPr>
          </a:p>
          <a:p>
            <a:r>
              <a:rPr lang="uk-UA" noProof="1" smtClean="0">
                <a:latin typeface="Constantia" panose="02030602050306030303" pitchFamily="18" charset="0"/>
              </a:rPr>
              <a:t>Для цієї ери характерно широке поширення покритонасінних рослин, плацентарних тварин, зокрема людини, що з’явивлося в останньому її періоді.</a:t>
            </a:r>
          </a:p>
        </p:txBody>
      </p:sp>
      <p:pic>
        <p:nvPicPr>
          <p:cNvPr id="17414" name="Picture 6" descr="1 Розділ: Кайнозойська ера (65,5 млн.р.т. – сьогодні) Кайнозойська ера ск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08" y="723457"/>
            <a:ext cx="4593059" cy="2629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Конспект уроку з біології 11 клас - Кайнозойська ера - yrok.net | урок нет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08" y="3352482"/>
            <a:ext cx="4267200" cy="31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2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21936" y="633812"/>
            <a:ext cx="6096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noProof="1" smtClean="0">
                <a:latin typeface="Constantia" panose="02030602050306030303" pitchFamily="18" charset="0"/>
              </a:rPr>
              <a:t>Як визначають </a:t>
            </a:r>
            <a:r>
              <a:rPr lang="uk-UA" noProof="1">
                <a:latin typeface="Constantia" panose="02030602050306030303" pitchFamily="18" charset="0"/>
              </a:rPr>
              <a:t>час, коли існували ті або інші організми? </a:t>
            </a:r>
            <a:r>
              <a:rPr lang="uk-UA" noProof="1" smtClean="0">
                <a:latin typeface="Constantia" panose="02030602050306030303" pitchFamily="18" charset="0"/>
              </a:rPr>
              <a:t>За </a:t>
            </a:r>
            <a:r>
              <a:rPr lang="uk-UA" noProof="1">
                <a:latin typeface="Constantia" panose="02030602050306030303" pitchFamily="18" charset="0"/>
              </a:rPr>
              <a:t>допомогою визначення кількості радіоактивних речовин в різноманітних залишках. Чим менше </a:t>
            </a:r>
            <a:r>
              <a:rPr lang="uk-UA" noProof="1" smtClean="0">
                <a:latin typeface="Constantia" panose="02030602050306030303" pitchFamily="18" charset="0"/>
              </a:rPr>
              <a:t>концентрація </a:t>
            </a:r>
            <a:r>
              <a:rPr lang="uk-UA" noProof="1">
                <a:latin typeface="Constantia" panose="02030602050306030303" pitchFamily="18" charset="0"/>
              </a:rPr>
              <a:t>радіоактивного елемента, ізотопу, тим давніша знахідка – рослинного або тваринного походження. </a:t>
            </a:r>
            <a:endParaRPr lang="uk-UA" noProof="1" smtClean="0">
              <a:latin typeface="Constantia" panose="02030602050306030303" pitchFamily="18" charset="0"/>
            </a:endParaRPr>
          </a:p>
          <a:p>
            <a:r>
              <a:rPr lang="uk-UA" noProof="1" smtClean="0">
                <a:latin typeface="Constantia" panose="02030602050306030303" pitchFamily="18" charset="0"/>
              </a:rPr>
              <a:t>Частіше </a:t>
            </a:r>
            <a:r>
              <a:rPr lang="uk-UA" noProof="1">
                <a:latin typeface="Constantia" panose="02030602050306030303" pitchFamily="18" charset="0"/>
              </a:rPr>
              <a:t>всього використовують так званий свинцево-урано-торієвий або калій-аргоновий, або рубідієвостронцієвий методи. </a:t>
            </a:r>
            <a:endParaRPr lang="uk-UA" noProof="1" smtClean="0">
              <a:latin typeface="Constantia" panose="02030602050306030303" pitchFamily="18" charset="0"/>
            </a:endParaRPr>
          </a:p>
          <a:p>
            <a:r>
              <a:rPr lang="uk-UA" noProof="1" smtClean="0">
                <a:latin typeface="Constantia" panose="02030602050306030303" pitchFamily="18" charset="0"/>
              </a:rPr>
              <a:t>Для </a:t>
            </a:r>
            <a:r>
              <a:rPr lang="uk-UA" noProof="1">
                <a:latin typeface="Constantia" panose="02030602050306030303" pitchFamily="18" charset="0"/>
              </a:rPr>
              <a:t>кожного елемента, його ізотопу характерний чітко визначений період піврозпаду – це час за який розпадається половина наявної кількості радіоактивної речовини. </a:t>
            </a:r>
            <a:endParaRPr lang="uk-UA" noProof="1" smtClean="0">
              <a:latin typeface="Constantia" panose="02030602050306030303" pitchFamily="18" charset="0"/>
            </a:endParaRPr>
          </a:p>
          <a:p>
            <a:r>
              <a:rPr lang="uk-UA" noProof="1" smtClean="0">
                <a:latin typeface="Constantia" panose="02030602050306030303" pitchFamily="18" charset="0"/>
              </a:rPr>
              <a:t>За </a:t>
            </a:r>
            <a:r>
              <a:rPr lang="uk-UA" noProof="1">
                <a:latin typeface="Constantia" panose="02030602050306030303" pitchFamily="18" charset="0"/>
              </a:rPr>
              <a:t>вмістом ізотопів, що розпадаються швидко, визначають короткі інтервали часу, а за допомогою тих, що існують тривалий час, як уран, торій – дуже тривалі, геологічні проміжки часу. </a:t>
            </a:r>
            <a:endParaRPr lang="uk-UA" noProof="1" smtClean="0">
              <a:latin typeface="Constantia" panose="02030602050306030303" pitchFamily="18" charset="0"/>
            </a:endParaRPr>
          </a:p>
          <a:p>
            <a:r>
              <a:rPr lang="uk-UA" noProof="1" smtClean="0">
                <a:latin typeface="Constantia" panose="02030602050306030303" pitchFamily="18" charset="0"/>
              </a:rPr>
              <a:t>Схематично </a:t>
            </a:r>
            <a:r>
              <a:rPr lang="uk-UA" noProof="1">
                <a:latin typeface="Constantia" panose="02030602050306030303" pitchFamily="18" charset="0"/>
              </a:rPr>
              <a:t>еволюційні процеси відображає </a:t>
            </a:r>
            <a:r>
              <a:rPr lang="uk-UA" noProof="1" smtClean="0">
                <a:latin typeface="Constantia" panose="02030602050306030303" pitchFamily="18" charset="0"/>
              </a:rPr>
              <a:t>рисунок на наступному слайді.</a:t>
            </a:r>
            <a:endParaRPr lang="uk-UA" noProof="1">
              <a:latin typeface="Constantia" panose="02030602050306030303" pitchFamily="18" charset="0"/>
            </a:endParaRPr>
          </a:p>
        </p:txBody>
      </p:sp>
      <p:pic>
        <p:nvPicPr>
          <p:cNvPr id="18434" name="Picture 2" descr="2.3. Еволюція біосфер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560" y="815523"/>
            <a:ext cx="3547998" cy="5762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4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809" y="557784"/>
            <a:ext cx="5210752" cy="5363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3856" y="456522"/>
            <a:ext cx="10067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noProof="1" smtClean="0">
                <a:latin typeface="Constantia" panose="02030602050306030303" pitchFamily="18" charset="0"/>
              </a:rPr>
              <a:t>За допомогою знань можна впливати на розвиток природних подій, але в певних межах, не порушуючи законів природи, а отже процесів еволюції. Саме на цьому ґрунтуються сучасні </a:t>
            </a:r>
            <a:r>
              <a:rPr lang="uk-UA" b="1" noProof="1" smtClean="0">
                <a:latin typeface="Constantia" panose="02030602050306030303" pitchFamily="18" charset="0"/>
              </a:rPr>
              <a:t>філософсько-екологічні методології збереження життя на Землі</a:t>
            </a:r>
            <a:r>
              <a:rPr lang="uk-UA" noProof="1" smtClean="0">
                <a:latin typeface="Constantia" panose="02030602050306030303" pitchFamily="18" charset="0"/>
              </a:rPr>
              <a:t>, вони є основою для формування нового екологічного мислення. Основні еволюційні ідеї представлені в табл. 3.</a:t>
            </a:r>
            <a:endParaRPr lang="uk-UA" noProof="1">
              <a:latin typeface="Constantia" panose="0203060205030603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8755" y="1517904"/>
            <a:ext cx="5064269" cy="5214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8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5880" y="566928"/>
            <a:ext cx="974750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noProof="1" smtClean="0">
                <a:latin typeface="Constantia" panose="02030602050306030303" pitchFamily="18" charset="0"/>
              </a:rPr>
              <a:t>Отже, з одного боку, існує строга теорія еволюції, заснована на фактах, з іншого – гіпотеза про творіння всього сущого Богом.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На даний час, які б погляди не мала людина, вона повинна пам’ятати про своє значення в природі, свою участь в її розвитку, відповідальність за стан природи. Тепер, як писав В.І. Вернадський, сама людина, все суспільство стало рушійною силою еволюції.</a:t>
            </a:r>
            <a:endParaRPr lang="uk-UA" noProof="1">
              <a:latin typeface="Constantia" panose="02030602050306030303" pitchFamily="18" charset="0"/>
            </a:endParaRPr>
          </a:p>
        </p:txBody>
      </p:sp>
      <p:pic>
        <p:nvPicPr>
          <p:cNvPr id="19458" name="Picture 2" descr="Теория эволюции или творение? Разоблачение эволюци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831" y="2258568"/>
            <a:ext cx="4383074" cy="3977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4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34840" y="612845"/>
            <a:ext cx="6409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solidFill>
                  <a:srgbClr val="FF0000"/>
                </a:solidFill>
                <a:latin typeface="Constantia" panose="02030602050306030303" pitchFamily="18" charset="0"/>
              </a:rPr>
              <a:t>Екологія </a:t>
            </a:r>
            <a:r>
              <a:rPr lang="uk-UA" b="1" dirty="0">
                <a:latin typeface="Constantia" panose="02030602050306030303" pitchFamily="18" charset="0"/>
              </a:rPr>
              <a:t>(гр. </a:t>
            </a:r>
            <a:r>
              <a:rPr lang="uk-UA" b="1" dirty="0" err="1">
                <a:latin typeface="Constantia" panose="02030602050306030303" pitchFamily="18" charset="0"/>
              </a:rPr>
              <a:t>ейкос</a:t>
            </a:r>
            <a:r>
              <a:rPr lang="uk-UA" b="1" dirty="0">
                <a:latin typeface="Constantia" panose="02030602050306030303" pitchFamily="18" charset="0"/>
              </a:rPr>
              <a:t> – будинок, місце життя та логос – вчення) дослівно – наука про місце мешкання організмів, про взаємовідносини між ними, їх угрупованнями і природним середовищем, в якому вони живуть. </a:t>
            </a:r>
          </a:p>
          <a:p>
            <a:endParaRPr lang="uk-UA" dirty="0">
              <a:solidFill>
                <a:srgbClr val="FF0000"/>
              </a:solidFill>
              <a:latin typeface="Constantia" panose="02030602050306030303" pitchFamily="18" charset="0"/>
            </a:endParaRPr>
          </a:p>
          <a:p>
            <a:r>
              <a:rPr lang="uk-UA" dirty="0">
                <a:solidFill>
                  <a:srgbClr val="FF0000"/>
                </a:solidFill>
                <a:latin typeface="Constantia" panose="02030602050306030303" pitchFamily="18" charset="0"/>
              </a:rPr>
              <a:t>Її предмет вивчення </a:t>
            </a:r>
            <a:r>
              <a:rPr lang="uk-UA" dirty="0">
                <a:latin typeface="Constantia" panose="02030602050306030303" pitchFamily="18" charset="0"/>
              </a:rPr>
              <a:t>– взаємозв’язки, взаємовпливи між компонентами біосфери – видами, популяціями, взаємодіючими з неживими об’єктами, – світлом, повітрям, мінеральними компонентами (абіотичні чинники). </a:t>
            </a:r>
          </a:p>
          <a:p>
            <a:endParaRPr lang="uk-UA" dirty="0">
              <a:latin typeface="Constantia" panose="02030602050306030303" pitchFamily="18" charset="0"/>
            </a:endParaRPr>
          </a:p>
          <a:p>
            <a:r>
              <a:rPr lang="uk-UA" dirty="0">
                <a:latin typeface="Constantia" panose="02030602050306030303" pitchFamily="18" charset="0"/>
              </a:rPr>
              <a:t>Вони всі разом і утворюють біосферу – саме той дім – «</a:t>
            </a:r>
            <a:r>
              <a:rPr lang="uk-UA" dirty="0" err="1">
                <a:latin typeface="Constantia" panose="02030602050306030303" pitchFamily="18" charset="0"/>
              </a:rPr>
              <a:t>ейкос</a:t>
            </a:r>
            <a:r>
              <a:rPr lang="uk-UA" dirty="0">
                <a:latin typeface="Constantia" panose="02030602050306030303" pitchFamily="18" charset="0"/>
              </a:rPr>
              <a:t>», який мав на увазі </a:t>
            </a:r>
            <a:r>
              <a:rPr lang="uk-UA" dirty="0" err="1">
                <a:latin typeface="Constantia" panose="02030602050306030303" pitchFamily="18" charset="0"/>
              </a:rPr>
              <a:t>Геккель</a:t>
            </a:r>
            <a:r>
              <a:rPr lang="uk-UA" dirty="0">
                <a:latin typeface="Constantia" panose="02030602050306030303" pitchFamily="18" charset="0"/>
              </a:rPr>
              <a:t>.</a:t>
            </a:r>
          </a:p>
          <a:p>
            <a:endParaRPr lang="uk-UA" dirty="0">
              <a:latin typeface="Constantia" panose="02030602050306030303" pitchFamily="18" charset="0"/>
            </a:endParaRPr>
          </a:p>
          <a:p>
            <a:r>
              <a:rPr lang="uk-UA" dirty="0">
                <a:latin typeface="Constantia" panose="02030602050306030303" pitchFamily="18" charset="0"/>
              </a:rPr>
              <a:t>Термін біосфера вперше застосував австрійський геолог </a:t>
            </a:r>
            <a:r>
              <a:rPr lang="uk-UA" b="1" dirty="0">
                <a:latin typeface="Constantia" panose="02030602050306030303" pitchFamily="18" charset="0"/>
              </a:rPr>
              <a:t>Едуард</a:t>
            </a:r>
            <a:r>
              <a:rPr lang="uk-UA" dirty="0">
                <a:latin typeface="Constantia" panose="02030602050306030303" pitchFamily="18" charset="0"/>
              </a:rPr>
              <a:t> </a:t>
            </a:r>
            <a:r>
              <a:rPr lang="uk-UA" b="1" dirty="0" err="1">
                <a:latin typeface="Constantia" panose="02030602050306030303" pitchFamily="18" charset="0"/>
              </a:rPr>
              <a:t>Зюсс</a:t>
            </a:r>
            <a:r>
              <a:rPr lang="uk-UA" b="1" dirty="0">
                <a:latin typeface="Constantia" panose="02030602050306030303" pitchFamily="18" charset="0"/>
              </a:rPr>
              <a:t> </a:t>
            </a:r>
            <a:r>
              <a:rPr lang="uk-UA" dirty="0">
                <a:latin typeface="Constantia" panose="02030602050306030303" pitchFamily="18" charset="0"/>
              </a:rPr>
              <a:t>в 1873 році. В своїй невеличкій книзі, присвяченій геології Альп, він використав цей термін немов мимохідь, ніяк не пов’язуючи його з майбутньою наукою про біосферу.</a:t>
            </a:r>
          </a:p>
        </p:txBody>
      </p:sp>
      <p:pic>
        <p:nvPicPr>
          <p:cNvPr id="1026" name="Picture 2" descr="Eduard Suess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35" y="1234757"/>
            <a:ext cx="3392297" cy="430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2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39896" y="1078314"/>
            <a:ext cx="81381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 smtClean="0">
                <a:latin typeface="Constantia" panose="02030602050306030303" pitchFamily="18" charset="0"/>
              </a:rPr>
              <a:t>Найбільш близько до сучасного розуміння будови біосфери підійшов </a:t>
            </a:r>
            <a:r>
              <a:rPr lang="uk-UA" sz="2400" b="1" dirty="0" smtClean="0">
                <a:latin typeface="Constantia" panose="02030602050306030303" pitchFamily="18" charset="0"/>
              </a:rPr>
              <a:t>Ж. Б. </a:t>
            </a:r>
            <a:r>
              <a:rPr lang="uk-UA" sz="2400" b="1" dirty="0" err="1" smtClean="0">
                <a:latin typeface="Constantia" panose="02030602050306030303" pitchFamily="18" charset="0"/>
              </a:rPr>
              <a:t>Ламарк</a:t>
            </a:r>
            <a:r>
              <a:rPr lang="uk-UA" sz="2400" b="1" dirty="0" smtClean="0">
                <a:latin typeface="Constantia" panose="02030602050306030303" pitchFamily="18" charset="0"/>
              </a:rPr>
              <a:t> </a:t>
            </a:r>
            <a:r>
              <a:rPr lang="uk-UA" sz="2400" dirty="0" smtClean="0">
                <a:latin typeface="Constantia" panose="02030602050306030303" pitchFamily="18" charset="0"/>
              </a:rPr>
              <a:t>(1744–1829) – творець першої цілісної еволюційної теорії.</a:t>
            </a:r>
          </a:p>
          <a:p>
            <a:r>
              <a:rPr lang="uk-UA" sz="2400" dirty="0" smtClean="0">
                <a:latin typeface="Constantia" panose="02030602050306030303" pitchFamily="18" charset="0"/>
              </a:rPr>
              <a:t>Він же вперше застосував у </a:t>
            </a:r>
            <a:r>
              <a:rPr lang="uk-UA" sz="2400" b="1" dirty="0" smtClean="0">
                <a:latin typeface="Constantia" panose="02030602050306030303" pitchFamily="18" charset="0"/>
              </a:rPr>
              <a:t>1802 р.</a:t>
            </a:r>
            <a:r>
              <a:rPr lang="uk-UA" sz="2400" dirty="0" smtClean="0">
                <a:latin typeface="Constantia" panose="02030602050306030303" pitchFamily="18" charset="0"/>
              </a:rPr>
              <a:t> термін «Біологія».</a:t>
            </a:r>
            <a:endParaRPr lang="uk-UA" sz="2400" dirty="0">
              <a:latin typeface="Constantia" panose="02030602050306030303" pitchFamily="18" charset="0"/>
            </a:endParaRPr>
          </a:p>
        </p:txBody>
      </p:sp>
      <p:pic>
        <p:nvPicPr>
          <p:cNvPr id="3074" name="Picture 2" descr="upload.wikimedia.org/wikipedia/commons/thumb/f/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39" y="529674"/>
            <a:ext cx="23812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181856" y="347782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400" noProof="1" smtClean="0">
                <a:latin typeface="Constantia" panose="02030602050306030303" pitchFamily="18" charset="0"/>
              </a:rPr>
              <a:t>Всесвітньо відомий український вчений </a:t>
            </a:r>
            <a:r>
              <a:rPr lang="uk-UA" sz="2400" b="1" noProof="1" smtClean="0">
                <a:latin typeface="Constantia" panose="02030602050306030303" pitchFamily="18" charset="0"/>
              </a:rPr>
              <a:t>В.І. Вернадський </a:t>
            </a:r>
            <a:r>
              <a:rPr lang="uk-UA" sz="2400" noProof="1" smtClean="0">
                <a:latin typeface="Constantia" panose="02030602050306030303" pitchFamily="18" charset="0"/>
              </a:rPr>
              <a:t>перевідкрив термін «біосфера», створив у 1919–1931 роках цілісне, розгалужене вчення про біосферу – </a:t>
            </a:r>
            <a:r>
              <a:rPr lang="uk-UA" sz="2400" b="1" i="1" u="sng" noProof="1" smtClean="0">
                <a:latin typeface="Constantia" panose="02030602050306030303" pitchFamily="18" charset="0"/>
              </a:rPr>
              <a:t>біосферологію</a:t>
            </a:r>
            <a:r>
              <a:rPr lang="uk-UA" sz="2400" dirty="0" smtClean="0">
                <a:latin typeface="Constantia" panose="02030602050306030303" pitchFamily="18" charset="0"/>
              </a:rPr>
              <a:t>.</a:t>
            </a:r>
            <a:endParaRPr lang="uk-UA" sz="2400" dirty="0">
              <a:latin typeface="Constantia" panose="02030602050306030303" pitchFamily="18" charset="0"/>
            </a:endParaRPr>
          </a:p>
        </p:txBody>
      </p:sp>
      <p:pic>
        <p:nvPicPr>
          <p:cNvPr id="3076" name="Picture 4" descr="1934-V I Vernadsk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39" y="2993286"/>
            <a:ext cx="2673222" cy="356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388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06824" y="449592"/>
            <a:ext cx="696772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noProof="1" smtClean="0">
                <a:latin typeface="Constantia" panose="02030602050306030303" pitchFamily="18" charset="0"/>
              </a:rPr>
              <a:t>За Вернадським, «біосфера являє собою оболонку життя – сферу існування живої речовини" (1934). Він писав, що це "стійка динамічна система, рівновага, що установилася в своїх головних рисах... з археозоя і незмінно діє протягом 1,5-2 млрд. років". Її стійкість виявляється в сталості її маси – загальної (1019т) і живої речовини (1011 т), в перерахунку на суху речовину близько 85–100 млрд тонн, з яких у Світовому океані – 30 млрд т. </a:t>
            </a:r>
            <a:endParaRPr lang="en-US" noProof="1" smtClean="0">
              <a:latin typeface="Constantia" panose="02030602050306030303" pitchFamily="18" charset="0"/>
            </a:endParaRPr>
          </a:p>
          <a:p>
            <a:r>
              <a:rPr lang="uk-UA" noProof="1" smtClean="0">
                <a:latin typeface="Constantia" panose="02030602050306030303" pitchFamily="18" charset="0"/>
              </a:rPr>
              <a:t>Все живе пов’язано енергією (1021 ккал) і середнім вмістом хімічних елементів. </a:t>
            </a:r>
            <a:endParaRPr lang="en-US" noProof="1" smtClean="0">
              <a:latin typeface="Constantia" panose="02030602050306030303" pitchFamily="18" charset="0"/>
            </a:endParaRPr>
          </a:p>
          <a:p>
            <a:r>
              <a:rPr lang="uk-UA" noProof="1" smtClean="0">
                <a:latin typeface="Constantia" panose="02030602050306030303" pitchFamily="18" charset="0"/>
              </a:rPr>
              <a:t>Біосфера складається із семи різних, але геологічно пов’язаних між собою рівнів: </a:t>
            </a:r>
            <a:r>
              <a:rPr lang="uk-UA" b="1" noProof="1" smtClean="0">
                <a:latin typeface="Constantia" panose="02030602050306030303" pitchFamily="18" charset="0"/>
              </a:rPr>
              <a:t>біогенні речовини, косні</a:t>
            </a:r>
            <a:r>
              <a:rPr lang="uk-UA" noProof="1" smtClean="0">
                <a:latin typeface="Constantia" panose="02030602050306030303" pitchFamily="18" charset="0"/>
              </a:rPr>
              <a:t>, або пасивні, що беруть участь у процесах життя, </a:t>
            </a:r>
            <a:r>
              <a:rPr lang="uk-UA" b="1" noProof="1" smtClean="0">
                <a:latin typeface="Constantia" panose="02030602050306030303" pitchFamily="18" charset="0"/>
              </a:rPr>
              <a:t>біокосні речовини </a:t>
            </a:r>
            <a:r>
              <a:rPr lang="uk-UA" noProof="1" smtClean="0">
                <a:latin typeface="Constantia" panose="02030602050306030303" pitchFamily="18" charset="0"/>
              </a:rPr>
              <a:t>– активно впливають на життєві процеси, </a:t>
            </a:r>
            <a:r>
              <a:rPr lang="uk-UA" b="1" noProof="1" smtClean="0">
                <a:latin typeface="Constantia" panose="02030602050306030303" pitchFamily="18" charset="0"/>
              </a:rPr>
              <a:t>радіоактивні елементи, різноманітні атоми</a:t>
            </a:r>
            <a:r>
              <a:rPr lang="uk-UA" noProof="1" smtClean="0">
                <a:latin typeface="Constantia" panose="02030602050306030303" pitchFamily="18" charset="0"/>
              </a:rPr>
              <a:t>, </a:t>
            </a:r>
            <a:r>
              <a:rPr lang="uk-UA" b="1" noProof="1" smtClean="0">
                <a:latin typeface="Constantia" panose="02030602050306030303" pitchFamily="18" charset="0"/>
              </a:rPr>
              <a:t>речовини космічного походження, жива речовина</a:t>
            </a:r>
            <a:r>
              <a:rPr lang="uk-UA" noProof="1" smtClean="0">
                <a:latin typeface="Constantia" panose="02030602050306030303" pitchFamily="18" charset="0"/>
              </a:rPr>
              <a:t>. </a:t>
            </a:r>
            <a:endParaRPr lang="en-US" noProof="1" smtClean="0">
              <a:latin typeface="Constantia" panose="02030602050306030303" pitchFamily="18" charset="0"/>
            </a:endParaRPr>
          </a:p>
          <a:p>
            <a:r>
              <a:rPr lang="uk-UA" noProof="1" smtClean="0">
                <a:latin typeface="Constantia" panose="02030602050306030303" pitchFamily="18" charset="0"/>
              </a:rPr>
              <a:t>Всі вони визначають основні характеристики біосфери. Її товщина на полюсах близько 10–12 км, на екваторі близько 28 км, а межі – від верхніх шарів атмосфери, до 3–11 км глибини на континентальній корі і 0,5–1 км під дном Океану.</a:t>
            </a:r>
            <a:endParaRPr lang="uk-UA" noProof="1">
              <a:latin typeface="Constantia" panose="02030602050306030303" pitchFamily="18" charset="0"/>
            </a:endParaRPr>
          </a:p>
        </p:txBody>
      </p:sp>
      <p:pic>
        <p:nvPicPr>
          <p:cNvPr id="4098" name="Picture 2" descr="Границы биосфе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896112"/>
            <a:ext cx="3694049" cy="5721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854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42432" y="1197186"/>
            <a:ext cx="567842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noProof="1" smtClean="0">
                <a:latin typeface="Constantia" panose="02030602050306030303" pitchFamily="18" charset="0"/>
              </a:rPr>
              <a:t>Саме в цих межах спостерігаються живі об’єкти – мікроорганізми, рослини, тварини, люди. </a:t>
            </a:r>
            <a:endParaRPr lang="en-US" noProof="1" smtClean="0">
              <a:latin typeface="Constantia" panose="02030602050306030303" pitchFamily="18" charset="0"/>
            </a:endParaRPr>
          </a:p>
          <a:p>
            <a:r>
              <a:rPr lang="uk-UA" noProof="1" smtClean="0">
                <a:latin typeface="Constantia" panose="02030602050306030303" pitchFamily="18" charset="0"/>
              </a:rPr>
              <a:t>Об’єм її – 10 млрд куб. км, або 0,4% об’єму Землі. </a:t>
            </a:r>
            <a:endParaRPr lang="en-US" noProof="1" smtClean="0">
              <a:latin typeface="Constantia" panose="02030602050306030303" pitchFamily="18" charset="0"/>
            </a:endParaRPr>
          </a:p>
          <a:p>
            <a:endParaRPr lang="en-US" noProof="1">
              <a:latin typeface="Constantia" panose="02030602050306030303" pitchFamily="18" charset="0"/>
            </a:endParaRPr>
          </a:p>
          <a:p>
            <a:r>
              <a:rPr lang="uk-UA" noProof="1" smtClean="0">
                <a:latin typeface="Constantia" panose="02030602050306030303" pitchFamily="18" charset="0"/>
              </a:rPr>
              <a:t>Біосфера, в порівнянні з всією планетою Земля (діаметр майже 13 тис. км), це незначна плівка, хоча і дуже активна. </a:t>
            </a:r>
            <a:endParaRPr lang="en-US" noProof="1" smtClean="0">
              <a:latin typeface="Constantia" panose="02030602050306030303" pitchFamily="18" charset="0"/>
            </a:endParaRPr>
          </a:p>
          <a:p>
            <a:r>
              <a:rPr lang="uk-UA" noProof="1" smtClean="0">
                <a:latin typeface="Constantia" panose="02030602050306030303" pitchFamily="18" charset="0"/>
              </a:rPr>
              <a:t>Всі процеси в біосфері залежать від внутрішньої будови планети та активності внутрішніх геофізичних планетарних процесів.</a:t>
            </a:r>
          </a:p>
          <a:p>
            <a:endParaRPr lang="en-US" noProof="1" smtClean="0">
              <a:latin typeface="Constantia" panose="02030602050306030303" pitchFamily="18" charset="0"/>
            </a:endParaRPr>
          </a:p>
          <a:p>
            <a:r>
              <a:rPr lang="uk-UA" noProof="1" smtClean="0">
                <a:latin typeface="Constantia" panose="02030602050306030303" pitchFamily="18" charset="0"/>
              </a:rPr>
              <a:t>Під земною корою містяться центри землетрусів, іноді надзвичайно спустошливих і небезпечних для всього живого. </a:t>
            </a:r>
            <a:endParaRPr lang="en-US" noProof="1" smtClean="0">
              <a:latin typeface="Constantia" panose="02030602050306030303" pitchFamily="18" charset="0"/>
            </a:endParaRPr>
          </a:p>
          <a:p>
            <a:endParaRPr lang="uk-UA" noProof="1" smtClean="0">
              <a:latin typeface="Constantia" panose="02030602050306030303" pitchFamily="18" charset="0"/>
            </a:endParaRPr>
          </a:p>
          <a:p>
            <a:r>
              <a:rPr lang="uk-UA" noProof="1" smtClean="0">
                <a:latin typeface="Constantia" panose="02030602050306030303" pitchFamily="18" charset="0"/>
              </a:rPr>
              <a:t>Загальна будова планети зображена на наступному слайді</a:t>
            </a:r>
            <a:endParaRPr lang="uk-UA" noProof="1">
              <a:latin typeface="Constantia" panose="02030602050306030303" pitchFamily="18" charset="0"/>
            </a:endParaRPr>
          </a:p>
        </p:txBody>
      </p:sp>
      <p:pic>
        <p:nvPicPr>
          <p:cNvPr id="3074" name="Picture 2" descr="Школьные презентации - Біосфера.Основны положення вчень В.В.Вернадського  про біосфер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52" y="640079"/>
            <a:ext cx="5363276" cy="587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416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0039" y="878858"/>
            <a:ext cx="3474193" cy="5713965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123688" y="878858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noProof="1" smtClean="0">
                <a:latin typeface="Constantia" panose="02030602050306030303" pitchFamily="18" charset="0"/>
              </a:rPr>
              <a:t>Біосфера – це квазістаціонарна, багатокомпонентна, багатозв’язкова, стійка у просторі і часі система, яка здатна до саморегулювання і в якій, незалежно від людини, діють закони хімії, фізики, біології.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Коли їх порушують, то формуються природні процеси, які спрямовані проти дій що викликали небажані для біосфери зміни, зокрема здійснені людьми.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Закони відображають властивості біосфери, формують її </a:t>
            </a:r>
            <a:r>
              <a:rPr lang="uk-UA" b="1" noProof="1" smtClean="0">
                <a:latin typeface="Constantia" panose="02030602050306030303" pitchFamily="18" charset="0"/>
              </a:rPr>
              <a:t>фази</a:t>
            </a:r>
            <a:r>
              <a:rPr lang="uk-UA" noProof="1" smtClean="0">
                <a:latin typeface="Constantia" panose="02030602050306030303" pitchFamily="18" charset="0"/>
              </a:rPr>
              <a:t>: </a:t>
            </a:r>
            <a:r>
              <a:rPr lang="uk-UA" b="1" noProof="1" smtClean="0">
                <a:latin typeface="Constantia" panose="02030602050306030303" pitchFamily="18" charset="0"/>
              </a:rPr>
              <a:t>тверду – літосфера</a:t>
            </a:r>
            <a:r>
              <a:rPr lang="uk-UA" noProof="1" smtClean="0">
                <a:latin typeface="Constantia" panose="02030602050306030303" pitchFamily="18" charset="0"/>
              </a:rPr>
              <a:t>, </a:t>
            </a:r>
            <a:r>
              <a:rPr lang="uk-UA" b="1" noProof="1" smtClean="0">
                <a:latin typeface="Constantia" panose="02030602050306030303" pitchFamily="18" charset="0"/>
              </a:rPr>
              <a:t>рідинну – гідросфера </a:t>
            </a:r>
            <a:r>
              <a:rPr lang="uk-UA" noProof="1" smtClean="0">
                <a:latin typeface="Constantia" panose="02030602050306030303" pitchFamily="18" charset="0"/>
              </a:rPr>
              <a:t>і </a:t>
            </a:r>
            <a:r>
              <a:rPr lang="uk-UA" b="1" noProof="1" smtClean="0">
                <a:latin typeface="Constantia" panose="02030602050306030303" pitchFamily="18" charset="0"/>
              </a:rPr>
              <a:t>газову – атмосфера</a:t>
            </a:r>
            <a:r>
              <a:rPr lang="uk-UA" noProof="1" smtClean="0">
                <a:latin typeface="Constantia" panose="02030602050306030303" pitchFamily="18" charset="0"/>
              </a:rPr>
              <a:t>.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Ці фази взаємопроникненні, тісно пов’язані між собою і утворюють географічну оболонку планети – </a:t>
            </a:r>
            <a:r>
              <a:rPr lang="uk-UA" b="1" noProof="1" smtClean="0">
                <a:latin typeface="Constantia" panose="02030602050306030303" pitchFamily="18" charset="0"/>
              </a:rPr>
              <a:t>геосферу.</a:t>
            </a:r>
            <a:r>
              <a:rPr lang="uk-UA" noProof="1" smtClean="0">
                <a:latin typeface="Constantia" panose="02030602050306030303" pitchFamily="18" charset="0"/>
              </a:rPr>
              <a:t>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Її складові – живі організми – від вірусів до людини, гірські породи, вода, повітря, сонячна енергія.</a:t>
            </a:r>
            <a:endParaRPr lang="uk-UA" noProof="1"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949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88136" y="558445"/>
            <a:ext cx="101041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noProof="1" smtClean="0">
                <a:solidFill>
                  <a:srgbClr val="C00000"/>
                </a:solidFill>
                <a:latin typeface="Constantia" panose="02030602050306030303" pitchFamily="18" charset="0"/>
              </a:rPr>
              <a:t>2. Едність всесвіту та біосфери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Та частина геосфери, в якій спостерігаються процеси життєдіяльності організмів, і є біосфера – сфера життя, де діють її закони, які вивчає сучасна екологія і на підставі яких має змогу прогнозувати події в природі.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Сучасна наука довела, що весь Всесвіт, як і Сонце, Земля складаються з однакових атомів, про що свідчать дані табл. 1.</a:t>
            </a:r>
            <a:endParaRPr lang="uk-UA" noProof="1">
              <a:latin typeface="Constantia" panose="02030602050306030303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696" y="2596733"/>
            <a:ext cx="6256179" cy="4114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9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882896" y="1028343"/>
            <a:ext cx="597103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noProof="1" smtClean="0">
                <a:latin typeface="Constantia" panose="02030602050306030303" pitchFamily="18" charset="0"/>
              </a:rPr>
              <a:t>Це важливі дані, які доводять єдність нашого Всесвіту. Отже, при певних умовах – температура, концентрація речовин між атомами – обов’язково виникнуть хімічні зв’язки і утворяться більш складні системи – молекули, спочатку прості – вода, аміак, чадний газ та ін. Вони за законами хімії утворюють більш складні агрегати, з яких можуть бути побудовані молекули життя – РНК, ДНК, а потім клітини, організми. Отже, космічний простір може бути насичений життям, про що писали В.І. Вернадський, К.Е. Ціолковський. </a:t>
            </a:r>
          </a:p>
          <a:p>
            <a:r>
              <a:rPr lang="uk-UA" noProof="1" smtClean="0">
                <a:latin typeface="Constantia" panose="02030602050306030303" pitchFamily="18" charset="0"/>
              </a:rPr>
              <a:t>За існуючими даними, ні один вчений ще не довів, що в космічному просторі є об’єкти, які б складалися з інших хімічних елементів, ніж ті, що містяться в земній корі, Сонці, інших зірках та планетних системах. Спостереження за рухом зірок та розрахунки довели, що близько 15 млрд років тому весь Всесвіт був стягнутий в одну точку, яка вибухнула, і почалася еволюція нашого Всесвіту, етапи якого наведені в табл. 2.</a:t>
            </a:r>
            <a:endParaRPr lang="uk-UA" noProof="1">
              <a:latin typeface="Constantia" panose="02030602050306030303" pitchFamily="18" charset="0"/>
            </a:endParaRPr>
          </a:p>
        </p:txBody>
      </p:sp>
      <p:pic>
        <p:nvPicPr>
          <p:cNvPr id="5122" name="Picture 2" descr="Возраст Вселенной: ученые раскрыли шокирующие подробности | СЕГОДН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67" y="1868424"/>
            <a:ext cx="4418897" cy="2950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41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Капля</Template>
  <TotalTime>140</TotalTime>
  <Words>2144</Words>
  <Application>Microsoft Office PowerPoint</Application>
  <PresentationFormat>Широкоэкранный</PresentationFormat>
  <Paragraphs>97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0" baseType="lpstr">
      <vt:lpstr>Arial</vt:lpstr>
      <vt:lpstr>Comic Sans MS</vt:lpstr>
      <vt:lpstr>Constantia</vt:lpstr>
      <vt:lpstr>Monotype Corsiva</vt:lpstr>
      <vt:lpstr>Tw Cen MT</vt:lpstr>
      <vt:lpstr>Капля</vt:lpstr>
      <vt:lpstr>Біосферологія</vt:lpstr>
      <vt:lpstr>План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Біосферологія</dc:title>
  <dc:creator>NATALIA</dc:creator>
  <cp:lastModifiedBy>NATALIA</cp:lastModifiedBy>
  <cp:revision>16</cp:revision>
  <dcterms:created xsi:type="dcterms:W3CDTF">2020-09-26T18:07:39Z</dcterms:created>
  <dcterms:modified xsi:type="dcterms:W3CDTF">2020-09-26T20:31:40Z</dcterms:modified>
</cp:coreProperties>
</file>