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9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EC2AE3F-578D-4955-B66C-A15E19DC82F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094B3E15-B39D-4B91-AFCE-00848D11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7572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AE3F-578D-4955-B66C-A15E19DC82F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3E15-B39D-4B91-AFCE-00848D11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98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AE3F-578D-4955-B66C-A15E19DC82F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3E15-B39D-4B91-AFCE-00848D11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21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AE3F-578D-4955-B66C-A15E19DC82F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3E15-B39D-4B91-AFCE-00848D11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24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AE3F-578D-4955-B66C-A15E19DC82F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3E15-B39D-4B91-AFCE-00848D11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72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AE3F-578D-4955-B66C-A15E19DC82F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3E15-B39D-4B91-AFCE-00848D11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36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AE3F-578D-4955-B66C-A15E19DC82F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3E15-B39D-4B91-AFCE-00848D11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50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AE3F-578D-4955-B66C-A15E19DC82F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3E15-B39D-4B91-AFCE-00848D1141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5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AE3F-578D-4955-B66C-A15E19DC82F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3E15-B39D-4B91-AFCE-00848D11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01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AE3F-578D-4955-B66C-A15E19DC82F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3E15-B39D-4B91-AFCE-00848D11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39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AE3F-578D-4955-B66C-A15E19DC82F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3E15-B39D-4B91-AFCE-00848D11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50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AE3F-578D-4955-B66C-A15E19DC82F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3E15-B39D-4B91-AFCE-00848D11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18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AE3F-578D-4955-B66C-A15E19DC82F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3E15-B39D-4B91-AFCE-00848D11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9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AE3F-578D-4955-B66C-A15E19DC82F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3E15-B39D-4B91-AFCE-00848D11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AE3F-578D-4955-B66C-A15E19DC82F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3E15-B39D-4B91-AFCE-00848D11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53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AE3F-578D-4955-B66C-A15E19DC82F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3E15-B39D-4B91-AFCE-00848D11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17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AE3F-578D-4955-B66C-A15E19DC82F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3E15-B39D-4B91-AFCE-00848D11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05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EC2AE3F-578D-4955-B66C-A15E19DC82F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4B3E15-B39D-4B91-AFCE-00848D11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2441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9446" y="2554013"/>
            <a:ext cx="10977245" cy="1078993"/>
          </a:xfrm>
        </p:spPr>
        <p:txBody>
          <a:bodyPr>
            <a:noAutofit/>
          </a:bodyPr>
          <a:lstStyle/>
          <a:p>
            <a:pPr algn="ctr"/>
            <a:r>
              <a:rPr lang="uk-UA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Наказне провадження</a:t>
            </a:r>
            <a:endParaRPr lang="ru-RU" sz="5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41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536027" y="613918"/>
            <a:ext cx="11083158" cy="5558287"/>
            <a:chOff x="740979" y="582387"/>
            <a:chExt cx="11083158" cy="555828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404241" y="582387"/>
              <a:ext cx="3657600" cy="154502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десяти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заяви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</a:t>
              </a:r>
            </a:p>
          </p:txBody>
        </p:sp>
        <p:sp>
          <p:nvSpPr>
            <p:cNvPr id="13" name="Овал 12"/>
            <p:cNvSpPr/>
            <p:nvPr/>
          </p:nvSpPr>
          <p:spPr>
            <a:xfrm>
              <a:off x="6232385" y="582387"/>
              <a:ext cx="4997669" cy="154502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наказу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лево 13"/>
            <p:cNvSpPr/>
            <p:nvPr/>
          </p:nvSpPr>
          <p:spPr>
            <a:xfrm>
              <a:off x="5896741" y="1305746"/>
              <a:ext cx="1292335" cy="955669"/>
            </a:xfrm>
            <a:prstGeom prst="leftArrow">
              <a:avLst>
                <a:gd name="adj1" fmla="val 50000"/>
                <a:gd name="adj2" fmla="val 9937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418894" y="3618188"/>
              <a:ext cx="4508941" cy="117453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наказу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373727" y="4926726"/>
              <a:ext cx="4554108" cy="8276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наказу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6605751" y="3484181"/>
              <a:ext cx="5218386" cy="130853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містяться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порядку наказного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605751" y="4926726"/>
              <a:ext cx="5218385" cy="1213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собою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взаємопов’язані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неможливий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1024946" y="3347593"/>
              <a:ext cx="697561" cy="2192281"/>
            </a:xfrm>
            <a:prstGeom prst="downArrow">
              <a:avLst>
                <a:gd name="adj1" fmla="val 50000"/>
                <a:gd name="adj2" fmla="val 21498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40979" y="2590849"/>
              <a:ext cx="3326524" cy="75674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право 18"/>
            <p:cNvSpPr/>
            <p:nvPr/>
          </p:nvSpPr>
          <p:spPr>
            <a:xfrm>
              <a:off x="5702050" y="3259053"/>
              <a:ext cx="1052536" cy="790856"/>
            </a:xfrm>
            <a:prstGeom prst="rightArrow">
              <a:avLst>
                <a:gd name="adj1" fmla="val 50000"/>
                <a:gd name="adj2" fmla="val 918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право 19"/>
            <p:cNvSpPr/>
            <p:nvPr/>
          </p:nvSpPr>
          <p:spPr>
            <a:xfrm>
              <a:off x="5702050" y="5340570"/>
              <a:ext cx="1052536" cy="790856"/>
            </a:xfrm>
            <a:prstGeom prst="rightArrow">
              <a:avLst>
                <a:gd name="adj1" fmla="val 50000"/>
                <a:gd name="adj2" fmla="val 9385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87921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30620" y="551791"/>
            <a:ext cx="11091041" cy="5521691"/>
            <a:chOff x="693682" y="599088"/>
            <a:chExt cx="11091041" cy="5521691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93682" y="1728951"/>
              <a:ext cx="5312980" cy="80404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035268" y="2727433"/>
              <a:ext cx="8492359" cy="198645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365125" algn="just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вказана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особа, яка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статусу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підприємця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порядку,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 шостою 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статті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165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зареєстроване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порядку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Выгнутая влево стрелка 8"/>
            <p:cNvSpPr/>
            <p:nvPr/>
          </p:nvSpPr>
          <p:spPr>
            <a:xfrm rot="2960751">
              <a:off x="4703411" y="646646"/>
              <a:ext cx="1032063" cy="1179264"/>
            </a:xfrm>
            <a:prstGeom prst="curvedRightArrow">
              <a:avLst>
                <a:gd name="adj1" fmla="val 25000"/>
                <a:gd name="adj2" fmla="val 50000"/>
                <a:gd name="adj3" fmla="val 4753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 flipH="1">
              <a:off x="9527627" y="3837527"/>
              <a:ext cx="107767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20" name="Овал 19"/>
            <p:cNvSpPr/>
            <p:nvPr/>
          </p:nvSpPr>
          <p:spPr>
            <a:xfrm>
              <a:off x="5636172" y="4847773"/>
              <a:ext cx="6148551" cy="127300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" name="Прямая со стрелкой 2"/>
            <p:cNvCxnSpPr/>
            <p:nvPr/>
          </p:nvCxnSpPr>
          <p:spPr>
            <a:xfrm>
              <a:off x="10605300" y="1245475"/>
              <a:ext cx="0" cy="375219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5376041" y="599088"/>
              <a:ext cx="6101255" cy="8040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384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424151" y="768904"/>
            <a:ext cx="9769366" cy="5080103"/>
            <a:chOff x="1455683" y="879263"/>
            <a:chExt cx="9769366" cy="5080103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448097" y="2262353"/>
              <a:ext cx="4776952" cy="8986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173038" algn="ctr"/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455683" y="4298607"/>
              <a:ext cx="5186855" cy="166075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оскарженню</a:t>
              </a:r>
              <a:r>
                <a:rPr lang="ru-RU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апеляційному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 не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проте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скасований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у порядку,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передбаченому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ІІ </a:t>
              </a:r>
              <a:r>
                <a:rPr lang="ru-RU" sz="20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розділом</a:t>
              </a:r>
              <a:r>
                <a:rPr lang="ru-RU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ЦПК України</a:t>
              </a:r>
              <a:endPara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 rot="780187">
              <a:off x="6529409" y="3857385"/>
              <a:ext cx="1291772" cy="1665198"/>
            </a:xfrm>
            <a:prstGeom prst="curvedLeftArrow">
              <a:avLst>
                <a:gd name="adj1" fmla="val 25000"/>
                <a:gd name="adj2" fmla="val 50000"/>
                <a:gd name="adj3" fmla="val 7192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353504" y="3280480"/>
              <a:ext cx="4871545" cy="8986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видає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наказ </a:t>
              </a:r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5948730" y="1813032"/>
              <a:ext cx="778016" cy="2366082"/>
            </a:xfrm>
            <a:prstGeom prst="downArrow">
              <a:avLst>
                <a:gd name="adj1" fmla="val 50000"/>
                <a:gd name="adj2" fmla="val 20197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837793" y="879263"/>
              <a:ext cx="6526924" cy="93016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результатами </a:t>
              </a:r>
              <a:r>
                <a:rPr lang="ru-RU" sz="2200" b="1" i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2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200" b="1" i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2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 суд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245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98794" y="460352"/>
            <a:ext cx="11691779" cy="5900720"/>
            <a:chOff x="314559" y="460352"/>
            <a:chExt cx="11691779" cy="590072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14559" y="914400"/>
              <a:ext cx="11005082" cy="544667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365125" algn="just"/>
              <a:r>
                <a:rPr lang="ru-RU" sz="19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1)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дата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наказу;</a:t>
              </a:r>
            </a:p>
            <a:p>
              <a:pPr indent="365125" algn="just"/>
              <a:r>
                <a:rPr lang="ru-RU" sz="19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2)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ініціали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видав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наказ;</a:t>
              </a:r>
            </a:p>
            <a:p>
              <a:pPr indent="365125" algn="just"/>
              <a:r>
                <a:rPr lang="ru-RU" sz="19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3)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по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стягувача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ідентифікаційний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код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юридичної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в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Єдиному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державному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реєстрі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підприємств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організацій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стягувача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реєстраційний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номер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облікової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картки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платника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податків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стягувача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за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номер і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серія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паспорта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стягувача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України, а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дані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вони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відомі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ідентифікують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стягувача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5125" algn="just"/>
              <a:r>
                <a:rPr lang="ru-RU" sz="19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4)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посилання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закон, на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підлягають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задоволенню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заявлені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5125" algn="just"/>
              <a:r>
                <a:rPr lang="ru-RU" sz="19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5) 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сума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грошових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коштів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підлягають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стягненню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5125" algn="just"/>
              <a:r>
                <a:rPr lang="ru-RU" sz="19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6)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сума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сплачена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заявником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стягненню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користь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5125" algn="just"/>
              <a:r>
                <a:rPr lang="ru-RU" sz="19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7)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те,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порядку наказного провадження та </a:t>
              </a:r>
              <a:r>
                <a:rPr lang="ru-RU" sz="19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1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наказу суд не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обґрунтованість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заявлених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стягувачем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5125" algn="just"/>
              <a:r>
                <a:rPr lang="ru-RU" sz="19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8)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порядок та строки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наказу;</a:t>
              </a:r>
            </a:p>
            <a:p>
              <a:pPr indent="365125" algn="just"/>
              <a:r>
                <a:rPr lang="ru-RU" sz="19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9)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дата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судовим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наказом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9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1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5125" algn="just"/>
              <a:r>
                <a:rPr lang="ru-RU" sz="19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r>
                <a:rPr lang="ru-RU" sz="19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пред’явлення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 до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5125" algn="just"/>
              <a:r>
                <a:rPr lang="ru-RU" sz="19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11) 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дата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 </a:t>
              </a:r>
              <a:r>
                <a:rPr lang="ru-RU" sz="1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стягувачу</a:t>
              </a:r>
              <a:endParaRPr lang="ru-RU" sz="1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трелка вниз 5"/>
            <p:cNvSpPr/>
            <p:nvPr/>
          </p:nvSpPr>
          <p:spPr>
            <a:xfrm>
              <a:off x="11067393" y="1185565"/>
              <a:ext cx="762420" cy="5175507"/>
            </a:xfrm>
            <a:prstGeom prst="downArrow">
              <a:avLst>
                <a:gd name="adj1" fmla="val 50000"/>
                <a:gd name="adj2" fmla="val 19484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488921" y="460352"/>
              <a:ext cx="6517417" cy="72521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судовому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наказі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673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520262" y="253512"/>
            <a:ext cx="11209282" cy="6205141"/>
            <a:chOff x="441434" y="206216"/>
            <a:chExt cx="11209282" cy="6205141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754414" y="506157"/>
              <a:ext cx="5896302" cy="76627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533696" y="1534242"/>
              <a:ext cx="6117020" cy="200402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другий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розписку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офіційну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адресу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рекомендованим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листом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описом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вкладеного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офіційної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8279076" y="4027807"/>
              <a:ext cx="3137338" cy="126386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 суд</a:t>
              </a:r>
            </a:p>
          </p:txBody>
        </p:sp>
        <p:sp>
          <p:nvSpPr>
            <p:cNvPr id="16" name="Выгнутая вниз стрелка 15"/>
            <p:cNvSpPr/>
            <p:nvPr/>
          </p:nvSpPr>
          <p:spPr>
            <a:xfrm rot="15221237">
              <a:off x="5026541" y="3558744"/>
              <a:ext cx="1121759" cy="987453"/>
            </a:xfrm>
            <a:prstGeom prst="curvedUpArrow">
              <a:avLst>
                <a:gd name="adj1" fmla="val 25000"/>
                <a:gd name="adj2" fmla="val 50000"/>
                <a:gd name="adj3" fmla="val 7052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" name="Стрелка влево 16"/>
            <p:cNvSpPr/>
            <p:nvPr/>
          </p:nvSpPr>
          <p:spPr>
            <a:xfrm>
              <a:off x="7934862" y="4763908"/>
              <a:ext cx="1287726" cy="1017307"/>
            </a:xfrm>
            <a:prstGeom prst="leftArrow">
              <a:avLst>
                <a:gd name="adj1" fmla="val 50000"/>
                <a:gd name="adj2" fmla="val 9184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41434" y="4289580"/>
              <a:ext cx="7493428" cy="2121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наступного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(текст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веб-адресу такого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офіційну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адресу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рекомендованим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листом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описом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вкладеного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офіційної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57850" y="2917728"/>
              <a:ext cx="4335517" cy="140313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одночасно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копією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 разом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документами</a:t>
              </a:r>
            </a:p>
          </p:txBody>
        </p:sp>
        <p:sp>
          <p:nvSpPr>
            <p:cNvPr id="4" name="Выгнутая влево стрелка 3"/>
            <p:cNvSpPr/>
            <p:nvPr/>
          </p:nvSpPr>
          <p:spPr>
            <a:xfrm rot="19653244">
              <a:off x="4319523" y="1412557"/>
              <a:ext cx="1251784" cy="1046815"/>
            </a:xfrm>
            <a:prstGeom prst="curvedRightArrow">
              <a:avLst>
                <a:gd name="adj1" fmla="val 25000"/>
                <a:gd name="adj2" fmla="val 50000"/>
                <a:gd name="adj3" fmla="val 6311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572364" y="206216"/>
              <a:ext cx="5238278" cy="162461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наказ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суддею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двох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примірниках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трелка вправо 6"/>
            <p:cNvSpPr/>
            <p:nvPr/>
          </p:nvSpPr>
          <p:spPr>
            <a:xfrm>
              <a:off x="5533695" y="828893"/>
              <a:ext cx="657128" cy="690961"/>
            </a:xfrm>
            <a:prstGeom prst="rightArrow">
              <a:avLst>
                <a:gd name="adj1" fmla="val 50000"/>
                <a:gd name="adj2" fmla="val 664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6732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402020" y="225773"/>
            <a:ext cx="4745420" cy="7873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Скасування судового наказу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46386" y="877722"/>
            <a:ext cx="10846677" cy="5682370"/>
            <a:chOff x="977462" y="897613"/>
            <a:chExt cx="10846677" cy="568237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526925" y="897613"/>
              <a:ext cx="5297214" cy="116664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п’ятнадцяти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 та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доданих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неї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5761195" y="5799587"/>
              <a:ext cx="4713890" cy="78039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підписується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боржником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</a:t>
              </a:r>
              <a:endPara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низ стрелка 11"/>
            <p:cNvSpPr/>
            <p:nvPr/>
          </p:nvSpPr>
          <p:spPr>
            <a:xfrm rot="18193529">
              <a:off x="7856372" y="1917677"/>
              <a:ext cx="1126632" cy="1057402"/>
            </a:xfrm>
            <a:prstGeom prst="curvedUpArrow">
              <a:avLst>
                <a:gd name="adj1" fmla="val 25000"/>
                <a:gd name="adj2" fmla="val 50000"/>
                <a:gd name="adj3" fmla="val 502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Выгнутая влево стрелка 12"/>
            <p:cNvSpPr/>
            <p:nvPr/>
          </p:nvSpPr>
          <p:spPr>
            <a:xfrm rot="3912504">
              <a:off x="3317926" y="4177310"/>
              <a:ext cx="976560" cy="1091943"/>
            </a:xfrm>
            <a:prstGeom prst="curvedRightArrow">
              <a:avLst>
                <a:gd name="adj1" fmla="val 25000"/>
                <a:gd name="adj2" fmla="val 50000"/>
                <a:gd name="adj3" fmla="val 582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10180428" y="5333473"/>
              <a:ext cx="589314" cy="1184324"/>
            </a:xfrm>
            <a:prstGeom prst="downArrow">
              <a:avLst>
                <a:gd name="adj1" fmla="val 50000"/>
                <a:gd name="adj2" fmla="val 9815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2144110" y="2352175"/>
              <a:ext cx="6038194" cy="163961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92075" algn="ctr"/>
              <a:r>
                <a:rPr lang="ru-RU" sz="20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</a:t>
              </a:r>
              <a:r>
                <a:rPr lang="ru-RU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подати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суду,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видав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 </a:t>
              </a:r>
              <a:r>
                <a:rPr lang="ru-RU" sz="20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п.п</a:t>
              </a:r>
              <a:r>
                <a:rPr lang="ru-RU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4, 5 ч.1 </a:t>
              </a:r>
            </a:p>
            <a:p>
              <a:pPr indent="92075" algn="ctr"/>
              <a:r>
                <a:rPr lang="ru-RU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ст.161 ЦПК України </a:t>
              </a:r>
              <a:endPara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1705198" y="1365531"/>
              <a:ext cx="877824" cy="1956816"/>
            </a:xfrm>
            <a:prstGeom prst="downArrow">
              <a:avLst>
                <a:gd name="adj1" fmla="val 50000"/>
                <a:gd name="adj2" fmla="val 1110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977462" y="968558"/>
              <a:ext cx="5186856" cy="102475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</a:t>
              </a:r>
              <a:endParaRPr lang="ru-RU" sz="2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верх 22"/>
            <p:cNvSpPr/>
            <p:nvPr/>
          </p:nvSpPr>
          <p:spPr>
            <a:xfrm>
              <a:off x="7097920" y="3533568"/>
              <a:ext cx="668286" cy="804672"/>
            </a:xfrm>
            <a:prstGeom prst="upArrow">
              <a:avLst>
                <a:gd name="adj1" fmla="val 50000"/>
                <a:gd name="adj2" fmla="val 6997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996559" y="4136363"/>
              <a:ext cx="6834352" cy="13558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подана органами та особами,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надано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звертатися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в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інтересах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endPara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1396195" y="5333473"/>
              <a:ext cx="4713890" cy="78039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суд 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письмовій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endPara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563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67558" y="302733"/>
            <a:ext cx="10810735" cy="6131796"/>
            <a:chOff x="882868" y="286967"/>
            <a:chExt cx="10810735" cy="61317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792855" y="1145207"/>
              <a:ext cx="9900745" cy="5833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792856" y="1838881"/>
              <a:ext cx="9900744" cy="230964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по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ідентифікаційний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підприємств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організацій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реєстраційний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номер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облікової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картки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номер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серію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паспорта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792855" y="4249034"/>
              <a:ext cx="9900745" cy="7646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по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627633" y="5093479"/>
              <a:ext cx="10065968" cy="62273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наказ,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оспорюється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627633" y="5796026"/>
              <a:ext cx="10065970" cy="62273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необґрунтованість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стягувача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низ 13"/>
            <p:cNvSpPr/>
            <p:nvPr/>
          </p:nvSpPr>
          <p:spPr>
            <a:xfrm>
              <a:off x="1276259" y="870292"/>
              <a:ext cx="702747" cy="5548471"/>
            </a:xfrm>
            <a:prstGeom prst="downArrow">
              <a:avLst>
                <a:gd name="adj1" fmla="val 50000"/>
                <a:gd name="adj2" fmla="val 32596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882868" y="286967"/>
              <a:ext cx="6999890" cy="58332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містити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17330" y="373117"/>
            <a:ext cx="11069676" cy="5975133"/>
            <a:chOff x="543909" y="294290"/>
            <a:chExt cx="11069676" cy="5975133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7335692" y="3640520"/>
              <a:ext cx="4277893" cy="165800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двох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1371599" y="294290"/>
              <a:ext cx="7047187" cy="68317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сплату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збору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128343" y="1102275"/>
              <a:ext cx="7047187" cy="79878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документ, що підтверджує повноваження представника боржника, якщо заява подається таким представником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153102" y="2025869"/>
              <a:ext cx="7047187" cy="104183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 про поновлення пропущеного строку, якщо заява подається після спливу строку, передбаченого частиною першою цієї статті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 flipV="1">
              <a:off x="1780242" y="977464"/>
              <a:ext cx="1261" cy="25067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 flipV="1">
              <a:off x="2674096" y="1929086"/>
              <a:ext cx="9761" cy="14609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 flipH="1" flipV="1">
              <a:off x="3576450" y="3067707"/>
              <a:ext cx="4414" cy="32235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25" name="Выгнутая вправо стрелка 24"/>
            <p:cNvSpPr/>
            <p:nvPr/>
          </p:nvSpPr>
          <p:spPr>
            <a:xfrm rot="13735465">
              <a:off x="6169173" y="4012635"/>
              <a:ext cx="1242272" cy="1422949"/>
            </a:xfrm>
            <a:prstGeom prst="curvedLeftArrow">
              <a:avLst>
                <a:gd name="adj1" fmla="val 25000"/>
                <a:gd name="adj2" fmla="val 50000"/>
                <a:gd name="adj3" fmla="val 520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687086" y="5181603"/>
              <a:ext cx="5644055" cy="10878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неналежно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оформленої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 </a:t>
              </a:r>
            </a:p>
          </p:txBody>
        </p:sp>
        <p:sp>
          <p:nvSpPr>
            <p:cNvPr id="14" name="Овал 13"/>
            <p:cNvSpPr/>
            <p:nvPr/>
          </p:nvSpPr>
          <p:spPr>
            <a:xfrm>
              <a:off x="543909" y="3359369"/>
              <a:ext cx="5218386" cy="143466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заяви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432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18009" y="366865"/>
            <a:ext cx="11221895" cy="6062837"/>
            <a:chOff x="539181" y="303803"/>
            <a:chExt cx="11221895" cy="606283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316132" y="303803"/>
              <a:ext cx="6148552" cy="12297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наступного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порядку,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статтею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33 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316132" y="1633360"/>
              <a:ext cx="6148552" cy="173923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частиною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статті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170 ЦПК України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поверта</a:t>
              </a:r>
              <a:r>
                <a:rPr lang="uk-UA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ється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за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яка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подала,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знайде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</a:t>
              </a:r>
            </a:p>
          </p:txBody>
        </p:sp>
        <p:sp>
          <p:nvSpPr>
            <p:cNvPr id="11" name="Выгнутая вправо стрелка 10"/>
            <p:cNvSpPr/>
            <p:nvPr/>
          </p:nvSpPr>
          <p:spPr>
            <a:xfrm rot="227608">
              <a:off x="9437302" y="4869624"/>
              <a:ext cx="1228630" cy="1424782"/>
            </a:xfrm>
            <a:prstGeom prst="curvedLeftArrow">
              <a:avLst>
                <a:gd name="adj1" fmla="val 25000"/>
                <a:gd name="adj2" fmla="val 50239"/>
                <a:gd name="adj3" fmla="val 4822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5653514" y="3593529"/>
              <a:ext cx="6107562" cy="159231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67780" y="4963508"/>
              <a:ext cx="8623737" cy="14031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двох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роз’яснює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звернутися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самими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спрощеного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Стрелка вправо 2"/>
            <p:cNvSpPr/>
            <p:nvPr/>
          </p:nvSpPr>
          <p:spPr>
            <a:xfrm>
              <a:off x="4505785" y="1155150"/>
              <a:ext cx="1147729" cy="847468"/>
            </a:xfrm>
            <a:prstGeom prst="rightArrow">
              <a:avLst>
                <a:gd name="adj1" fmla="val 50000"/>
                <a:gd name="adj2" fmla="val 7425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39181" y="918658"/>
              <a:ext cx="4225158" cy="130853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162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660261" y="299502"/>
            <a:ext cx="11132347" cy="6037181"/>
            <a:chOff x="581433" y="283737"/>
            <a:chExt cx="11132347" cy="603718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519826" y="4195726"/>
              <a:ext cx="7583212" cy="212519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182563" algn="just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(текст),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веб-адресу такого судового наказу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офіційну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адресу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рекомендованим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листом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офіційної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Выгнутая влево стрелка 8"/>
            <p:cNvSpPr/>
            <p:nvPr/>
          </p:nvSpPr>
          <p:spPr>
            <a:xfrm rot="19578845">
              <a:off x="2170400" y="3907993"/>
              <a:ext cx="1416579" cy="1430748"/>
            </a:xfrm>
            <a:prstGeom prst="curvedRightArrow">
              <a:avLst>
                <a:gd name="adj1" fmla="val 25000"/>
                <a:gd name="adj2" fmla="val 50000"/>
                <a:gd name="adj3" fmla="val 5341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581433" y="2997403"/>
              <a:ext cx="5587000" cy="102475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наказом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лево стрелка 10"/>
            <p:cNvSpPr/>
            <p:nvPr/>
          </p:nvSpPr>
          <p:spPr>
            <a:xfrm rot="19838993">
              <a:off x="4567685" y="1687893"/>
              <a:ext cx="1097013" cy="1103677"/>
            </a:xfrm>
            <a:prstGeom prst="curvedRightArrow">
              <a:avLst>
                <a:gd name="adj1" fmla="val 25000"/>
                <a:gd name="adj2" fmla="val 50000"/>
                <a:gd name="adj3" fmla="val 57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581433" y="283737"/>
              <a:ext cx="5604958" cy="176495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ненадходження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заяви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5738649" y="851338"/>
              <a:ext cx="5975131" cy="196897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наказ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набирає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п.п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4, 5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ч.1 ст.161 ЦПК України,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коли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наказ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набирає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день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455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788275" y="386998"/>
            <a:ext cx="10886090" cy="5828783"/>
            <a:chOff x="867103" y="418530"/>
            <a:chExt cx="10886090" cy="5828783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150882" y="1339575"/>
              <a:ext cx="7330965" cy="213919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361950" algn="just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спрощена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ініційована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процедура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кредитора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коштів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майна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ґрунтуються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безспірних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документах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шляхом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наказу</a:t>
              </a:r>
            </a:p>
          </p:txBody>
        </p:sp>
        <p:sp>
          <p:nvSpPr>
            <p:cNvPr id="6" name="Выгнутая вправо стрелка 5"/>
            <p:cNvSpPr/>
            <p:nvPr/>
          </p:nvSpPr>
          <p:spPr>
            <a:xfrm rot="906543">
              <a:off x="8413586" y="1233572"/>
              <a:ext cx="1544234" cy="1430159"/>
            </a:xfrm>
            <a:prstGeom prst="curvedLeftArrow">
              <a:avLst>
                <a:gd name="adj1" fmla="val 25000"/>
                <a:gd name="adj2" fmla="val 50000"/>
                <a:gd name="adj3" fmla="val 6172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7260020" y="418530"/>
              <a:ext cx="4493173" cy="127700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Наказне </a:t>
              </a: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 </a:t>
              </a:r>
              <a:endParaRPr lang="ru-RU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67103" y="3883724"/>
              <a:ext cx="3792245" cy="125335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Стадії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наказного провадження</a:t>
              </a:r>
              <a:endParaRPr lang="ru-RU" sz="2200" dirty="0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3918367" y="4639230"/>
              <a:ext cx="7164791" cy="160808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361950" algn="just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сукупність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здійснюваних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законодавством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спрямованих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досягнення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самостійної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найближчої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мети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мети наказного провадження</a:t>
              </a:r>
              <a:endParaRPr lang="ru-RU" sz="2000" i="1" dirty="0"/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3342289" y="4639230"/>
              <a:ext cx="883815" cy="902803"/>
            </a:xfrm>
            <a:prstGeom prst="rightArrow">
              <a:avLst>
                <a:gd name="adj1" fmla="val 50000"/>
                <a:gd name="adj2" fmla="val 6248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54323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387366" y="1085493"/>
            <a:ext cx="9253048" cy="4684686"/>
            <a:chOff x="1403131" y="1069727"/>
            <a:chExt cx="9253048" cy="468468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832160" y="2618264"/>
              <a:ext cx="5824019" cy="9540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1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наказного </a:t>
              </a:r>
              <a:r>
                <a:rPr lang="ru-RU" sz="21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endPara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832160" y="3709290"/>
              <a:ext cx="5824019" cy="9540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1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видача</a:t>
              </a:r>
              <a:r>
                <a:rPr lang="ru-RU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1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наказу</a:t>
              </a:r>
              <a:endPara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832160" y="4800317"/>
              <a:ext cx="5824019" cy="9540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1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 </a:t>
              </a: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2274428" y="2324699"/>
              <a:ext cx="2" cy="29526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endCxn id="7" idx="1"/>
            </p:cNvCxnSpPr>
            <p:nvPr/>
          </p:nvCxnSpPr>
          <p:spPr>
            <a:xfrm>
              <a:off x="2274430" y="5277364"/>
              <a:ext cx="255773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2291712" y="4225743"/>
              <a:ext cx="255773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2274429" y="3118414"/>
              <a:ext cx="255773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5" name="Скругленный прямоугольник 14"/>
            <p:cNvSpPr/>
            <p:nvPr/>
          </p:nvSpPr>
          <p:spPr>
            <a:xfrm>
              <a:off x="1403131" y="1069727"/>
              <a:ext cx="6858056" cy="12415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процедурі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наказного провадження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виокремити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три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стадії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75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7782" y="493152"/>
            <a:ext cx="4016107" cy="1060794"/>
          </a:xfrm>
        </p:spPr>
        <p:txBody>
          <a:bodyPr>
            <a:normAutofit/>
          </a:bodyPr>
          <a:lstStyle/>
          <a:p>
            <a:pPr marL="0" indent="441325" algn="ctr">
              <a:buNone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Відкриття наказного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endParaRPr lang="ru-RU" sz="2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501823" y="1144043"/>
            <a:ext cx="9971690" cy="4939862"/>
            <a:chOff x="1501823" y="1617009"/>
            <a:chExt cx="9971690" cy="493986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501823" y="2575416"/>
              <a:ext cx="9120352" cy="10221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182563" algn="just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нарахованої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але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виплаченої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працівникові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заробітної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плати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середнього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заробітку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затримки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розрахунку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501823" y="3751914"/>
              <a:ext cx="9120352" cy="101293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182563" algn="just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компенсацію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розшуку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транспортних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501823" y="4919216"/>
              <a:ext cx="9120352" cy="14083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182563" algn="just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заборгованості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оплату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житлово-комунальних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послуг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телекомунікаційних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послуг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послуг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телебачення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радіомовлення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урахуванням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індексу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інфляції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3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відсотків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нарахованих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суму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заборгованості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Прямая со стрелкой 19"/>
            <p:cNvCxnSpPr/>
            <p:nvPr/>
          </p:nvCxnSpPr>
          <p:spPr>
            <a:xfrm flipH="1">
              <a:off x="10622175" y="3105422"/>
              <a:ext cx="58640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1208584" y="2421050"/>
              <a:ext cx="0" cy="413582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flipH="1">
              <a:off x="10622175" y="5716209"/>
              <a:ext cx="58640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 flipH="1">
              <a:off x="10622175" y="4309632"/>
              <a:ext cx="58640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2" name="Скругленный прямоугольник 11"/>
            <p:cNvSpPr/>
            <p:nvPr/>
          </p:nvSpPr>
          <p:spPr>
            <a:xfrm>
              <a:off x="5214602" y="1617009"/>
              <a:ext cx="6258911" cy="80404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наказ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видано,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543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024755" y="220717"/>
            <a:ext cx="10613283" cy="6378395"/>
            <a:chOff x="898630" y="189186"/>
            <a:chExt cx="10613283" cy="637839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898630" y="4933223"/>
              <a:ext cx="10026874" cy="163435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182563" algn="just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підприємця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заборгованості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договором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житлово-комунальних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послуг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телекомунікаційних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послуг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послуг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телебачення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радіомовлення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укладеним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(в тому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числі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сума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перевищує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прожиткового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мінімуму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працездатних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898630" y="3708768"/>
              <a:ext cx="10026874" cy="11193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182563" algn="just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вартості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товару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неналежної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яке набрало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факту продажу товару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неналежної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користь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невизначеного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кола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споживачі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98630" y="2211044"/>
              <a:ext cx="10026874" cy="139262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182563" algn="just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аліментів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твердій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грошовій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50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відсотків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прожиткового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мінімуму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оспорюванням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батьківства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(материнства)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необхідністю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залучення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898633" y="189186"/>
              <a:ext cx="10026871" cy="191675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182563" algn="just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аліментів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однієї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чверті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двох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дітей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однієї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трьох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більше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дітей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половини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заробітку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(доходу)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аліментів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але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більше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десяти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прожиткових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мінімумів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кожну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оспорюванням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батьківства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(материнства)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необхідністю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залучення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1511913" y="351931"/>
              <a:ext cx="0" cy="54965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flipH="1">
              <a:off x="10925504" y="5848490"/>
              <a:ext cx="58640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>
              <a:off x="10925504" y="2958054"/>
              <a:ext cx="58640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10925504" y="4339647"/>
              <a:ext cx="58640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10925504" y="1186894"/>
              <a:ext cx="58640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73004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>
        <p14:glitter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1620" y="404546"/>
            <a:ext cx="10131425" cy="1436705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наказного провадження кредитор-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заявник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подати до суду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видачу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судового наказу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копіями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копіями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підтверджують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кредитора,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боржників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869730" y="2031262"/>
            <a:ext cx="10636470" cy="4392200"/>
            <a:chOff x="1011620" y="2125855"/>
            <a:chExt cx="10636470" cy="439220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011620" y="5367172"/>
              <a:ext cx="5108028" cy="115088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540062" y="5367171"/>
              <a:ext cx="5108028" cy="115088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представником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Выгнутая влево стрелка 8"/>
            <p:cNvSpPr/>
            <p:nvPr/>
          </p:nvSpPr>
          <p:spPr>
            <a:xfrm rot="2926902">
              <a:off x="2701360" y="4111887"/>
              <a:ext cx="1087417" cy="1399887"/>
            </a:xfrm>
            <a:prstGeom prst="curvedRightArrow">
              <a:avLst>
                <a:gd name="adj1" fmla="val 25000"/>
                <a:gd name="adj2" fmla="val 50000"/>
                <a:gd name="adj3" fmla="val 5391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Выгнутая вправо стрелка 9"/>
            <p:cNvSpPr/>
            <p:nvPr/>
          </p:nvSpPr>
          <p:spPr>
            <a:xfrm rot="19170560">
              <a:off x="9016026" y="4219436"/>
              <a:ext cx="1007438" cy="1289980"/>
            </a:xfrm>
            <a:prstGeom prst="curvedLeftArrow">
              <a:avLst>
                <a:gd name="adj1" fmla="val 25000"/>
                <a:gd name="adj2" fmla="val 50000"/>
                <a:gd name="adj3" fmla="val 5452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3245069" y="4050750"/>
              <a:ext cx="6274676" cy="105628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176907" y="2125855"/>
              <a:ext cx="4966138" cy="14740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правилами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підсудності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1539518" y="2323885"/>
              <a:ext cx="3909848" cy="104052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 162 ЦПК України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5245853" y="2763840"/>
              <a:ext cx="931054" cy="893192"/>
            </a:xfrm>
            <a:prstGeom prst="rightArrow">
              <a:avLst>
                <a:gd name="adj1" fmla="val 50000"/>
                <a:gd name="adj2" fmla="val 6834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78341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62605" y="204161"/>
            <a:ext cx="11295990" cy="6380559"/>
            <a:chOff x="220715" y="188396"/>
            <a:chExt cx="11295990" cy="6380559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698122" y="356952"/>
              <a:ext cx="6117020" cy="65690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610706" y="1387356"/>
              <a:ext cx="9905999" cy="27432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по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ідентифікаційний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підприємств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організацій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реєстраційний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номер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облікової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картки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номер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серію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паспорта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України),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офіційні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вони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ідентифікують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610705" y="4272456"/>
              <a:ext cx="9905999" cy="78828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по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610705" y="5202620"/>
              <a:ext cx="9905999" cy="5833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вони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ґрунтуються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610705" y="5927822"/>
              <a:ext cx="9905999" cy="64113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перелік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ґрунтуються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>
              <a:off x="1108202" y="1095707"/>
              <a:ext cx="0" cy="507418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>
              <a:off x="1121174" y="2754332"/>
              <a:ext cx="48953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1121174" y="5494282"/>
              <a:ext cx="48953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1108202" y="6183036"/>
              <a:ext cx="48953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>
              <a:off x="1121174" y="4670776"/>
              <a:ext cx="48953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6" name="Овал 15"/>
            <p:cNvSpPr/>
            <p:nvPr/>
          </p:nvSpPr>
          <p:spPr>
            <a:xfrm>
              <a:off x="220715" y="188396"/>
              <a:ext cx="4477407" cy="99401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повинно бути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зазначено</a:t>
              </a:r>
              <a:r>
                <a:rPr lang="ru-RU" sz="2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4225158" y="578361"/>
              <a:ext cx="853720" cy="665003"/>
            </a:xfrm>
            <a:prstGeom prst="rightArrow">
              <a:avLst>
                <a:gd name="adj1" fmla="val 50000"/>
                <a:gd name="adj2" fmla="val 970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833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78372" y="734022"/>
            <a:ext cx="11398469" cy="5024022"/>
            <a:chOff x="409903" y="860146"/>
            <a:chExt cx="11398469" cy="502402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09903" y="2167760"/>
              <a:ext cx="5242500" cy="13176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правляється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274675" y="2167759"/>
              <a:ext cx="5533697" cy="13176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внесена сума судового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збору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повертається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744656" y="3787358"/>
              <a:ext cx="6448096" cy="20968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стягувачем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порядку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сума судового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збору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сплаченого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зараховується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збору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</a:t>
              </a:r>
            </a:p>
          </p:txBody>
        </p:sp>
        <p:sp>
          <p:nvSpPr>
            <p:cNvPr id="10" name="Стрелка вниз 9"/>
            <p:cNvSpPr/>
            <p:nvPr/>
          </p:nvSpPr>
          <p:spPr>
            <a:xfrm>
              <a:off x="5721064" y="1620604"/>
              <a:ext cx="484950" cy="2368072"/>
            </a:xfrm>
            <a:prstGeom prst="downArrow">
              <a:avLst>
                <a:gd name="adj1" fmla="val 50000"/>
                <a:gd name="adj2" fmla="val 18161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Выгнутая влево стрелка 10"/>
            <p:cNvSpPr/>
            <p:nvPr/>
          </p:nvSpPr>
          <p:spPr>
            <a:xfrm rot="1679311">
              <a:off x="3160982" y="1220206"/>
              <a:ext cx="731520" cy="1176544"/>
            </a:xfrm>
            <a:prstGeom prst="curvedRightArrow">
              <a:avLst>
                <a:gd name="adj1" fmla="val 25000"/>
                <a:gd name="adj2" fmla="val 50000"/>
                <a:gd name="adj3" fmla="val 589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 rot="19405614">
              <a:off x="8268303" y="1135859"/>
              <a:ext cx="731520" cy="1216152"/>
            </a:xfrm>
            <a:prstGeom prst="curvedLeftArrow">
              <a:avLst>
                <a:gd name="adj1" fmla="val 25000"/>
                <a:gd name="adj2" fmla="val 50000"/>
                <a:gd name="adj3" fmla="val 5302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674294" y="860146"/>
              <a:ext cx="4869226" cy="76045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збір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880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09905" y="337252"/>
            <a:ext cx="11366937" cy="6053958"/>
            <a:chOff x="409905" y="337252"/>
            <a:chExt cx="11366937" cy="6053958"/>
          </a:xfrm>
        </p:grpSpPr>
        <p:sp>
          <p:nvSpPr>
            <p:cNvPr id="7" name="Выгнутая влево стрелка 6"/>
            <p:cNvSpPr/>
            <p:nvPr/>
          </p:nvSpPr>
          <p:spPr>
            <a:xfrm rot="20591610">
              <a:off x="490705" y="1153299"/>
              <a:ext cx="1194234" cy="1259410"/>
            </a:xfrm>
            <a:prstGeom prst="curvedRightArrow">
              <a:avLst>
                <a:gd name="adj1" fmla="val 25000"/>
                <a:gd name="adj2" fmla="val 50000"/>
                <a:gd name="adj3" fmla="val 6129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09905" y="337252"/>
              <a:ext cx="4713890" cy="110725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відмовляє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765739" y="1255319"/>
              <a:ext cx="10011103" cy="51358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indent="361950" algn="just"/>
              <a:r>
                <a:rPr lang="ru-RU" sz="20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ru-RU" sz="20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подана з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порушеннями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статті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163 </a:t>
              </a:r>
              <a:r>
                <a:rPr lang="ru-RU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України;</a:t>
              </a:r>
              <a:endPara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indent="361950" algn="just"/>
              <a:r>
                <a:rPr lang="ru-RU" sz="20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2)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подано особою, яка не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процесуальної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не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підписано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підписано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особою, яка не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підписувати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особою,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посадове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становище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вказано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/>
              <a:r>
                <a:rPr lang="ru-RU" sz="20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3) 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заявлено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вимогу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не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відповідає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статті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161 </a:t>
              </a:r>
              <a:r>
                <a:rPr lang="ru-RU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України;</a:t>
              </a:r>
              <a:endPara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indent="361950" algn="just"/>
              <a:r>
                <a:rPr lang="ru-RU" sz="20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4)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передбачені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 частиною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першою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статті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186 </a:t>
              </a:r>
              <a:r>
                <a:rPr lang="ru-RU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України;</a:t>
              </a:r>
            </a:p>
            <a:p>
              <a:pPr indent="361950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5)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моменту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пройшов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перевищує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давність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пройшов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в суд за такою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6)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раніше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наказ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самими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просить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наказ;</a:t>
              </a:r>
            </a:p>
            <a:p>
              <a:pPr indent="361950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раніше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пунктами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п.п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3-6 ч.1 ст.165 ЦПК України;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indent="361950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вбачається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грошової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наказу;</a:t>
              </a:r>
            </a:p>
            <a:p>
              <a:pPr indent="361950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подано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правил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підсудності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(ст. 165 ЦПК України)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8295291" y="337252"/>
            <a:ext cx="3481551" cy="6976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Видача судового наказу 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11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289</TotalTime>
  <Words>1654</Words>
  <Application>Microsoft Office PowerPoint</Application>
  <PresentationFormat>Широкоэкранный</PresentationFormat>
  <Paragraphs>108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Небеса</vt:lpstr>
      <vt:lpstr>Наказне провадження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Процедура Наказного провадження</dc:title>
  <dc:creator>Пользователь Windows</dc:creator>
  <cp:lastModifiedBy>Пользователь Windows</cp:lastModifiedBy>
  <cp:revision>37</cp:revision>
  <dcterms:created xsi:type="dcterms:W3CDTF">2020-02-11T08:18:28Z</dcterms:created>
  <dcterms:modified xsi:type="dcterms:W3CDTF">2020-05-13T05:20:33Z</dcterms:modified>
</cp:coreProperties>
</file>