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azydog" charset="1" panose="00000000000000000000"/>
      <p:regular r:id="rId10"/>
    </p:embeddedFont>
    <p:embeddedFont>
      <p:font typeface="Proxima Nova" charset="1" panose="02000506030000020004"/>
      <p:regular r:id="rId11"/>
    </p:embeddedFont>
    <p:embeddedFont>
      <p:font typeface="Proxima Nova Bold" charset="1" panose="02000506030000020004"/>
      <p:regular r:id="rId12"/>
    </p:embeddedFont>
    <p:embeddedFont>
      <p:font typeface="Proxima Nova Italics" charset="1" panose="02000506030000020004"/>
      <p:regular r:id="rId13"/>
    </p:embeddedFont>
    <p:embeddedFont>
      <p:font typeface="Proxima Nova Bold Italics" charset="1" panose="02000506030000020004"/>
      <p:regular r:id="rId14"/>
    </p:embeddedFont>
    <p:embeddedFont>
      <p:font typeface="Proxima Nova Light" charset="1" panose="02000506030000020004"/>
      <p:regular r:id="rId15"/>
    </p:embeddedFont>
    <p:embeddedFont>
      <p:font typeface="Proxima Nova Light Italics" charset="1" panose="02000506030000020004"/>
      <p:regular r:id="rId16"/>
    </p:embeddedFont>
    <p:embeddedFont>
      <p:font typeface="Proxima Nova Heavy" charset="1" panose="02000506030000020004"/>
      <p:regular r:id="rId17"/>
    </p:embeddedFont>
    <p:embeddedFont>
      <p:font typeface="Proxima Nova Heavy Italics" charset="1" panose="020005060300000200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773782">
            <a:off x="-2636533" y="-3185942"/>
            <a:ext cx="7273962" cy="6996229"/>
          </a:xfrm>
          <a:custGeom>
            <a:avLst/>
            <a:gdLst/>
            <a:ahLst/>
            <a:cxnLst/>
            <a:rect r="r" b="b" t="t" l="l"/>
            <a:pathLst>
              <a:path h="6996229" w="7273962">
                <a:moveTo>
                  <a:pt x="0" y="0"/>
                </a:moveTo>
                <a:lnTo>
                  <a:pt x="7273961" y="0"/>
                </a:lnTo>
                <a:lnTo>
                  <a:pt x="7273961" y="6996229"/>
                </a:lnTo>
                <a:lnTo>
                  <a:pt x="0" y="699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500603">
            <a:off x="13721959" y="6774752"/>
            <a:ext cx="6462252" cy="6286009"/>
          </a:xfrm>
          <a:custGeom>
            <a:avLst/>
            <a:gdLst/>
            <a:ahLst/>
            <a:cxnLst/>
            <a:rect r="r" b="b" t="t" l="l"/>
            <a:pathLst>
              <a:path h="6286009" w="6462252">
                <a:moveTo>
                  <a:pt x="0" y="0"/>
                </a:moveTo>
                <a:lnTo>
                  <a:pt x="6462251" y="0"/>
                </a:lnTo>
                <a:lnTo>
                  <a:pt x="6462251" y="6286009"/>
                </a:lnTo>
                <a:lnTo>
                  <a:pt x="0" y="6286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66419" y="1427137"/>
            <a:ext cx="12886665" cy="3543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374"/>
              </a:lnSpc>
            </a:pPr>
            <a:r>
              <a:rPr lang="en-US" sz="7499" spc="74">
                <a:solidFill>
                  <a:srgbClr val="1C7378"/>
                </a:solidFill>
                <a:latin typeface="Lazydog"/>
              </a:rPr>
              <a:t>МІОФУНКЦІОНАЛЬНА ТЕРАПІЯ В СИСТЕМІ МОВЛЕННЄВИХ ПОРУШЕНЬ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134445" y="9109122"/>
            <a:ext cx="7342311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624"/>
              </a:lnSpc>
            </a:pPr>
            <a:r>
              <a:rPr lang="en-US" sz="4499">
                <a:solidFill>
                  <a:srgbClr val="1C7378"/>
                </a:solidFill>
                <a:latin typeface="Proxima Nova"/>
              </a:rPr>
              <a:t>Ірина Кучерак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107550" y="333375"/>
            <a:ext cx="11089504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624"/>
              </a:lnSpc>
            </a:pPr>
            <a:r>
              <a:rPr lang="en-US" sz="4499">
                <a:solidFill>
                  <a:srgbClr val="1C7378"/>
                </a:solidFill>
                <a:latin typeface="Proxima Nova"/>
              </a:rPr>
              <a:t>Запорізький національний університет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773782">
            <a:off x="-2636533" y="-3185942"/>
            <a:ext cx="7273962" cy="6996229"/>
          </a:xfrm>
          <a:custGeom>
            <a:avLst/>
            <a:gdLst/>
            <a:ahLst/>
            <a:cxnLst/>
            <a:rect r="r" b="b" t="t" l="l"/>
            <a:pathLst>
              <a:path h="6996229" w="7273962">
                <a:moveTo>
                  <a:pt x="0" y="0"/>
                </a:moveTo>
                <a:lnTo>
                  <a:pt x="7273961" y="0"/>
                </a:lnTo>
                <a:lnTo>
                  <a:pt x="7273961" y="6996229"/>
                </a:lnTo>
                <a:lnTo>
                  <a:pt x="0" y="699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66419" y="1427137"/>
            <a:ext cx="12886665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374"/>
              </a:lnSpc>
            </a:pPr>
            <a:r>
              <a:rPr lang="en-US" sz="7499" spc="74">
                <a:solidFill>
                  <a:srgbClr val="1C7378"/>
                </a:solidFill>
                <a:latin typeface="Lazydog"/>
              </a:rPr>
              <a:t>ПРО ЩО ЦЕЙ КУРС?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64123" y="4333875"/>
            <a:ext cx="16095177" cy="492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624"/>
              </a:lnSpc>
            </a:pPr>
            <a:r>
              <a:rPr lang="en-US" sz="4499">
                <a:solidFill>
                  <a:srgbClr val="1C7378"/>
                </a:solidFill>
                <a:latin typeface="Proxima Nova Bold"/>
              </a:rPr>
              <a:t>Що таке міофункціональні порушення?</a:t>
            </a:r>
          </a:p>
          <a:p>
            <a:pPr algn="r">
              <a:lnSpc>
                <a:spcPts val="5624"/>
              </a:lnSpc>
            </a:pPr>
            <a:r>
              <a:rPr lang="en-US" sz="4499">
                <a:solidFill>
                  <a:srgbClr val="1C7378"/>
                </a:solidFill>
                <a:latin typeface="Proxima Nova Bold"/>
              </a:rPr>
              <a:t>Якими є спеціальні методики роботи із дітьми, що мають міофункціональні порушення?</a:t>
            </a:r>
          </a:p>
          <a:p>
            <a:pPr algn="r">
              <a:lnSpc>
                <a:spcPts val="5624"/>
              </a:lnSpc>
            </a:pPr>
            <a:r>
              <a:rPr lang="en-US" sz="4499">
                <a:solidFill>
                  <a:srgbClr val="1C7378"/>
                </a:solidFill>
                <a:latin typeface="Proxima Nova Bold"/>
              </a:rPr>
              <a:t>Як здійснювати диференціальну діагностику та надавати ранню допомогу дітям, що мають міофункціональні порушення? </a:t>
            </a:r>
          </a:p>
          <a:p>
            <a:pPr algn="r">
              <a:lnSpc>
                <a:spcPts val="5624"/>
              </a:lnSpc>
            </a:pPr>
            <a:r>
              <a:rPr lang="en-US" sz="4499">
                <a:solidFill>
                  <a:srgbClr val="1C7378"/>
                </a:solidFill>
                <a:latin typeface="Proxima Nova Bold"/>
              </a:rPr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DAF2ZMnZ31E</dc:identifier>
  <dcterms:modified xsi:type="dcterms:W3CDTF">2011-08-01T06:04:30Z</dcterms:modified>
  <cp:revision>1</cp:revision>
  <dc:title>Діагностика та корекція порушень мовлення у дітей раннього віку</dc:title>
</cp:coreProperties>
</file>