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8"/>
  </p:notesMasterIdLst>
  <p:sldIdLst>
    <p:sldId id="322" r:id="rId2"/>
    <p:sldId id="422" r:id="rId3"/>
    <p:sldId id="471" r:id="rId4"/>
    <p:sldId id="439" r:id="rId5"/>
    <p:sldId id="495" r:id="rId6"/>
    <p:sldId id="496" r:id="rId7"/>
    <p:sldId id="490" r:id="rId8"/>
    <p:sldId id="489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469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99"/>
    <a:srgbClr val="FFFF66"/>
    <a:srgbClr val="64DAF2"/>
    <a:srgbClr val="60E8F6"/>
    <a:srgbClr val="66FF33"/>
    <a:srgbClr val="FBCC8D"/>
    <a:srgbClr val="4BD0FF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8" autoAdjust="0"/>
    <p:restoredTop sz="98387" autoAdjust="0"/>
  </p:normalViewPr>
  <p:slideViewPr>
    <p:cSldViewPr>
      <p:cViewPr varScale="1">
        <p:scale>
          <a:sx n="72" d="100"/>
          <a:sy n="72" d="100"/>
        </p:scale>
        <p:origin x="13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248F1-9235-48AA-8DF1-FA6C2201AD21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0907D-C62D-447F-B6CB-F7ED31CB19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5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38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26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50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8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91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3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1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282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43207-4DA7-4A51-87FA-F6B03476C898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E464-06D5-45AC-B5E1-B454394C8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6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Дитяча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методикою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3600" b="1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4438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Андрющенко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Олександрівна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к.пед.н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endParaRPr lang="ru-RU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початкової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ЗНУ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b="13333"/>
          <a:stretch/>
        </p:blipFill>
        <p:spPr>
          <a:xfrm>
            <a:off x="6732240" y="2300864"/>
            <a:ext cx="2019300" cy="1964683"/>
          </a:xfrm>
          <a:prstGeom prst="rect">
            <a:avLst/>
          </a:prstGeom>
        </p:spPr>
      </p:pic>
      <p:pic>
        <p:nvPicPr>
          <p:cNvPr id="2050" name="Picture 2" descr="Найцікавіші українські книги для дітей – вибір експертів - Вечірній Київ">
            <a:extLst>
              <a:ext uri="{FF2B5EF4-FFF2-40B4-BE49-F238E27FC236}">
                <a16:creationId xmlns:a16="http://schemas.microsoft.com/office/drawing/2014/main" id="{8850828B-F663-A74A-D403-19074E9898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608" y="252596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34E755-5804-B252-B329-51963470E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154" y="4541166"/>
            <a:ext cx="2486025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A243CD-3855-37D6-A8B5-6381B228CA43}"/>
              </a:ext>
            </a:extLst>
          </p:cNvPr>
          <p:cNvSpPr txBox="1"/>
          <p:nvPr/>
        </p:nvSpPr>
        <p:spPr>
          <a:xfrm>
            <a:off x="357326" y="186638"/>
            <a:ext cx="8784976" cy="65873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Віра</a:t>
            </a: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НАУМЕНКО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кандидат пед. наук, доцент,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професор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кафедри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початкової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освіти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методик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гуманітарних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дисциплін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Київського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університету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імені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Бориса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Грінченка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твір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сплетіння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-загадок,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ховають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собі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справжній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предмет, не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називаючи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своїм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ім'ям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(«ген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розсипана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квасолька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(Л. Костенко) про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рябих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лише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контексті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грають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усіма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своїми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образно-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семантичними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барвами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(«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періщить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заходився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про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дощ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(Л. Костенко);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створених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автором («як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ішли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неквапи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зиму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зимувати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-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 </a:t>
            </a:r>
            <a:r>
              <a:rPr lang="ru-RU" sz="22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Вінграновський</a:t>
            </a: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2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художньої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образності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лежить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використана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поетом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багатозначність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слова,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уживання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переносному </a:t>
            </a:r>
            <a:r>
              <a:rPr lang="ru-RU" sz="2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значенні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Переносне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позначають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грецьким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терміном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«троп».  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77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129491-4F3F-55B2-1586-C1B4AE861FFC}"/>
              </a:ext>
            </a:extLst>
          </p:cNvPr>
          <p:cNvSpPr txBox="1"/>
          <p:nvPr/>
        </p:nvSpPr>
        <p:spPr>
          <a:xfrm>
            <a:off x="395536" y="404664"/>
            <a:ext cx="8352928" cy="5749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Тропи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ropos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зворот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слово,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вживане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переносному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характеристики будь-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смислових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тропів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 </a:t>
            </a: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метафори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епітети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гіперболи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окси(ю)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морони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Епітет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(гр. - прикладка)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художнє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троп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поетичного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підкреслювати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рису,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визначальну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збагачуючи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смисловим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нюансом. («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скам’янілі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(О.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Ольжич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троп,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предмета через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слова-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сполучників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як, мов,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буцім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«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Неначе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цвяшок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вбитий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/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Марію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 ношу» (Т. Шевченко).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(гр. -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- троп, у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одних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схожістю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контрастністю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(Ходить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осінь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траві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54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0A56100-F603-0254-67C8-E78CA7E70F8F}"/>
              </a:ext>
            </a:extLst>
          </p:cNvPr>
          <p:cNvSpPr txBox="1"/>
          <p:nvPr/>
        </p:nvSpPr>
        <p:spPr>
          <a:xfrm>
            <a:off x="179512" y="437251"/>
            <a:ext cx="8568952" cy="5983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тропи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об'єднуть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два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найголовніші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описове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оцінне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троп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точніше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AutoNum type="arabicParenR"/>
            </a:pP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озволяє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оцінити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зображуваний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виявити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нього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Завдяки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поет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творити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зримі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хвилюючі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образи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знаходять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емоційний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відгук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читача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читель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навчати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розуміти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відчути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насолоду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влучних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неосяжних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літературної</a:t>
            </a:r>
            <a:r>
              <a:rPr lang="ru-RU" sz="24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творчості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76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8D7908-57D7-C999-1DCF-CA7C2B65623C}"/>
              </a:ext>
            </a:extLst>
          </p:cNvPr>
          <p:cNvSpPr txBox="1"/>
          <p:nvPr/>
        </p:nvSpPr>
        <p:spPr>
          <a:xfrm>
            <a:off x="179512" y="260648"/>
            <a:ext cx="8640960" cy="5937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текстом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ліриці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основному, робота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йде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строфою.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</a:t>
            </a:r>
            <a:r>
              <a:rPr lang="ru-RU" sz="2400" b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spc="-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фонічно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икінчена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шова</a:t>
            </a:r>
            <a:r>
              <a:rPr lang="ru-RU" sz="21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яка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повторюється</a:t>
            </a:r>
            <a:r>
              <a:rPr lang="ru-RU" sz="2100" spc="6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100" spc="6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поетичному</a:t>
            </a:r>
            <a:r>
              <a:rPr lang="ru-RU" sz="2100" spc="6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</a:t>
            </a:r>
            <a:r>
              <a:rPr lang="ru-RU" sz="21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100" spc="6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</a:t>
            </a:r>
            <a:r>
              <a:rPr lang="ru-RU" sz="21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єд</a:t>
            </a:r>
            <a:r>
              <a:rPr lang="ru-RU" sz="21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</a:t>
            </a:r>
            <a:r>
              <a:rPr lang="ru-RU" sz="2100" spc="6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зде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ільшо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100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спільним</a:t>
            </a:r>
            <a:r>
              <a:rPr lang="ru-RU" sz="21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рим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анн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100" spc="2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</a:t>
            </a:r>
            <a:r>
              <a:rPr lang="ru-RU" sz="21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ена</a:t>
            </a:r>
            <a:r>
              <a:rPr lang="ru-RU" sz="21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нтона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ій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100" spc="2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100" spc="2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ритмі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1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-синтаксичн</a:t>
            </a:r>
            <a:r>
              <a:rPr lang="ru-RU" sz="21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100" spc="1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ціліс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100" spc="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відме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</a:t>
            </a:r>
            <a:r>
              <a:rPr lang="ru-RU" sz="2100" spc="1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1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100" spc="1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ічн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100" spc="1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сполук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помітною</a:t>
            </a:r>
            <a:r>
              <a:rPr lang="ru-RU" sz="21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</a:t>
            </a:r>
            <a:r>
              <a:rPr lang="ru-RU" sz="21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ою</a:t>
            </a:r>
            <a:r>
              <a:rPr lang="ru-RU" sz="21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1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нш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</a:t>
            </a:r>
            <a:r>
              <a:rPr lang="ru-RU" sz="21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1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никами</a:t>
            </a:r>
            <a:r>
              <a:rPr lang="ru-RU" sz="21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закінчен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1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римованого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ряд</a:t>
            </a:r>
            <a:r>
              <a:rPr lang="ru-RU" sz="21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відносна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</a:t>
            </a:r>
            <a:r>
              <a:rPr lang="ru-RU" sz="21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слова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аверше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ість</a:t>
            </a:r>
            <a:r>
              <a:rPr lang="ru-RU" sz="21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1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1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ліричним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твором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Стилістичний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(О.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Пешковський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М. Щерба)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з'ясувати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чому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автор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використав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слово, а не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Як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зміниться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смисл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замінити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додати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забрати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хоч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слово?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Л. Костенко.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«Баба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Віхола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снігом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все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замітала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», «Баба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Віхола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селом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вешталась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164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92C945-94B7-5E70-AC9D-3D8B3CBE3CBD}"/>
              </a:ext>
            </a:extLst>
          </p:cNvPr>
          <p:cNvSpPr txBox="1"/>
          <p:nvPr/>
        </p:nvSpPr>
        <p:spPr>
          <a:xfrm>
            <a:off x="251520" y="908720"/>
            <a:ext cx="8424936" cy="5823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Читання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тексту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лінгвістичним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мікроскопом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Шанського</a:t>
            </a:r>
            <a:r>
              <a:rPr lang="ru-RU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допомагає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виробити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уважність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метафор,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уміння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розпізнати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виділити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тканини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тексту.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читають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вірш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повільно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виразно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докладно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пропускаючи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жодної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зупиняються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незвичайних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висловах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словах-загадках (метафорах),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авторських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словах.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звукописом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вукові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повтори,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звуконаслідування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прийому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вернути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фонетичний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склад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віршів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виділити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найуживаніші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звуки та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звукосполучення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голосні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картину.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«Слова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говорять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своїм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значенням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й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усіма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голосними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приголосними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своєю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тривалістю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вагою, і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забарвленням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22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С.Маршак</a:t>
            </a:r>
            <a:r>
              <a:rPr lang="ru-RU" sz="2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B6FC5-9056-7A08-A97D-511C006959A4}"/>
              </a:ext>
            </a:extLst>
          </p:cNvPr>
          <p:cNvSpPr txBox="1"/>
          <p:nvPr/>
        </p:nvSpPr>
        <p:spPr>
          <a:xfrm>
            <a:off x="1187624" y="225284"/>
            <a:ext cx="698477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ліричним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твором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92C945-94B7-5E70-AC9D-3D8B3CBE3CBD}"/>
              </a:ext>
            </a:extLst>
          </p:cNvPr>
          <p:cNvSpPr txBox="1"/>
          <p:nvPr/>
        </p:nvSpPr>
        <p:spPr>
          <a:xfrm>
            <a:off x="233518" y="523244"/>
            <a:ext cx="8676964" cy="5822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морфологічним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складом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речень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Прикметники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дають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фотографію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 предмета 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Лиш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сіра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чапля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малиновим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волом на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сріблястій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нозі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зеленій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воді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стоїть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М.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Вінграновський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.)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Дієслова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допомагають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сприйняти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картину в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динаміці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(«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Чом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вітриську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розходився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хазяйнуєш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саду?»).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Ритмічний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малюнок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тексту (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Малишко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Хвалилася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Пе-ре-пе-ли-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...).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синтаксичним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складом 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короткі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риторичні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розділові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знаки, особливо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трикрапка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настрою 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передано стан,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ліричного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героя;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причини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переживання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такого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почуття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ловесне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малювання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уявлюваних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об'єктів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фарб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наповнена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картина).</a:t>
            </a:r>
            <a:endParaRPr lang="ru-RU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Зіставлення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використаних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різними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авторами для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змалювання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однієї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тієї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картини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EB6FC5-9056-7A08-A97D-511C006959A4}"/>
              </a:ext>
            </a:extLst>
          </p:cNvPr>
          <p:cNvSpPr txBox="1"/>
          <p:nvPr/>
        </p:nvSpPr>
        <p:spPr>
          <a:xfrm>
            <a:off x="1205626" y="0"/>
            <a:ext cx="698477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Прийоми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над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ліричним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твором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848761"/>
            <a:ext cx="4821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uk-UA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Картинки по запросу &quot;виховання патрыот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6" name="Picture 2" descr="Навіщо читати книжки">
            <a:extLst>
              <a:ext uri="{FF2B5EF4-FFF2-40B4-BE49-F238E27FC236}">
                <a16:creationId xmlns:a16="http://schemas.microsoft.com/office/drawing/2014/main" id="{459DB3D9-36EA-04CD-E531-193CF2B75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5" y="421549"/>
            <a:ext cx="3247529" cy="216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Для українських дітей, які вимушені тікати від війни, збирають книги -  18000.com.ua">
            <a:extLst>
              <a:ext uri="{FF2B5EF4-FFF2-40B4-BE49-F238E27FC236}">
                <a16:creationId xmlns:a16="http://schemas.microsoft.com/office/drawing/2014/main" id="{58685EF5-2DE9-A14B-7A85-B514E40CA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123" y="4209647"/>
            <a:ext cx="3465410" cy="230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Діти читають книги: векторна графіка, зображення, Діти читають книги  малюнки | Скачати з Depositphotos">
            <a:extLst>
              <a:ext uri="{FF2B5EF4-FFF2-40B4-BE49-F238E27FC236}">
                <a16:creationId xmlns:a16="http://schemas.microsoft.com/office/drawing/2014/main" id="{49F69525-667B-63B4-0209-1373844FA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7056"/>
            <a:ext cx="1571253" cy="157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П'ятеро дітей читають разом великі книжки. — плакат, П &quot;ять - Stock Photo |  #428811454">
            <a:extLst>
              <a:ext uri="{FF2B5EF4-FFF2-40B4-BE49-F238E27FC236}">
                <a16:creationId xmlns:a16="http://schemas.microsoft.com/office/drawing/2014/main" id="{40287822-0A44-F37E-ADC6-165929331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912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05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5728" y="1916832"/>
            <a:ext cx="8768272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53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53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Методика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епічними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653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Методика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ліричними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6535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літературознавчої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компетенції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молодших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школярв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AutoNum type="arabicPeriod" startAt="3"/>
            </a:pPr>
            <a:endParaRPr lang="uk-UA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0106" y="430498"/>
            <a:ext cx="1423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98E88FF-FA64-DDD2-1D08-98631A49FD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335182"/>
            <a:ext cx="1855504" cy="185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7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2299D5-BAF3-72E8-6E27-F97A8E2DA515}"/>
              </a:ext>
            </a:extLst>
          </p:cNvPr>
          <p:cNvSpPr txBox="1"/>
          <p:nvPr/>
        </p:nvSpPr>
        <p:spPr>
          <a:xfrm>
            <a:off x="3275856" y="116632"/>
            <a:ext cx="2759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91F5C87-4219-3D55-38CD-9A20F4997653}"/>
              </a:ext>
            </a:extLst>
          </p:cNvPr>
          <p:cNvSpPr/>
          <p:nvPr/>
        </p:nvSpPr>
        <p:spPr>
          <a:xfrm>
            <a:off x="187864" y="824518"/>
            <a:ext cx="8768272" cy="60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Т. Б. Українська література для дітей: підручник. Київ : ВЦ «Академія», 2016. 352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 Б.,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Круль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М. Дитяча література. Навчально-методичний посібник. Івано-Франківськ: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Тіповіт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2014. 236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Т. Дитяча література та методика навчання літературного читання. Методичні рекомендації. Івано-Франківськ, 2020. 62 с.</a:t>
            </a: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Качак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Т. Б.,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Круль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М. Зарубіжна література для дітей: підручник. Київ: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Академвидав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2014. 416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Кизилова В. В. Українська література для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дітейта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юнацтва: новітній дискурс: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-метод. посібник для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вищих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Старобільськ : Вид-во ДЗ «Луганський національний університет імені Тараса Шевченка», 2015. 236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Круль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Л. Дитяча література. Навчально-методичний посібник. Івано-Франківськ, 2010. 132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Коваль Г.П., Іванова Л.І., Суржик Т.Б. Методика читання. Тернопіль: Богдан, 2008. 280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Рідне слово. Українська дитяча література: хрестоматія у 2-х книгах.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1 / Ред. О. І. Цибульська. Київ: Либідь, 1999. 400с.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Рідне слово. Українська дитяча література: хрестоматія у 2-х книгах.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2 / Ред. О. І. Цибульська, А. І. Мовчун, М. Ф.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Черній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Київ: Либідь, 1999. 552 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Савченко О.Я. Методика читання у початкових класах. Київ : Освіта, 2007. 127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270510" algn="l"/>
              </a:tabLst>
            </a:pP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Ткачук Г. П. Методика позакласного читання у початкових класах: Навчально-методичний посібник. Кам'янець-Подільський: ФОП </a:t>
            </a:r>
            <a:r>
              <a:rPr lang="uk-UA" sz="17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Сисин</a:t>
            </a:r>
            <a:r>
              <a:rPr lang="uk-UA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О. В., 2010. 264 с.</a:t>
            </a:r>
            <a:endParaRPr lang="ru-RU" sz="17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SzPts val="1400"/>
              <a:buAutoNum type="arabicPeriod" startAt="3"/>
            </a:pPr>
            <a:endParaRPr lang="uk-UA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5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0BDB8-AEA4-F14E-CA74-CAE5D1C96738}"/>
              </a:ext>
            </a:extLst>
          </p:cNvPr>
          <p:cNvSpPr txBox="1"/>
          <p:nvPr/>
        </p:nvSpPr>
        <p:spPr>
          <a:xfrm>
            <a:off x="179512" y="836712"/>
            <a:ext cx="8712968" cy="6090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spc="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ірш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spc="28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400" spc="29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spc="2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лемент</a:t>
            </a:r>
            <a:r>
              <a:rPr lang="ru-RU" sz="2400" spc="2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міч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ого</a:t>
            </a:r>
            <a:r>
              <a:rPr lang="ru-RU" sz="2400" spc="29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ення</a:t>
            </a:r>
            <a:r>
              <a:rPr lang="ru-RU" sz="24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2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рному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8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</a:t>
            </a:r>
            <a:r>
              <a:rPr lang="ru-RU" sz="2400" spc="78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одини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7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віршован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</a:t>
            </a:r>
            <a:r>
              <a:rPr lang="ru-RU" sz="2400" spc="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ритм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79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ru-RU" sz="2400" spc="8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стема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поетичного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певні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рнос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тріш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ньої</a:t>
            </a:r>
            <a:r>
              <a:rPr lang="ru-RU" sz="24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ічної</a:t>
            </a:r>
            <a:r>
              <a:rPr lang="ru-RU" sz="2400" spc="3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рган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ії</a:t>
            </a:r>
            <a:r>
              <a:rPr lang="ru-RU" sz="2400" spc="3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3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кт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</a:t>
            </a:r>
            <a:r>
              <a:rPr lang="ru-RU" sz="2400" spc="3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собли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роль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ежить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мічним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акцентам.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2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b="1" spc="-1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spc="-5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рші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колі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молодших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школярів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b="1" spc="-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</a:t>
            </a:r>
            <a:r>
              <a:rPr lang="ru-RU" sz="2400" b="1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чн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ліричні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пейзажна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лірика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соціально-політичного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0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 </a:t>
            </a:r>
            <a:r>
              <a:rPr lang="ru-RU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працю</a:t>
            </a:r>
            <a:r>
              <a:rPr lang="ru-RU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людей, про </a:t>
            </a:r>
            <a:r>
              <a:rPr lang="ru-RU" i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ru-RU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атьківщину</a:t>
            </a:r>
            <a:r>
              <a:rPr lang="ru-RU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про </a:t>
            </a:r>
            <a:r>
              <a:rPr lang="ru-RU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патріотизм</a:t>
            </a:r>
            <a:r>
              <a:rPr lang="ru-RU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i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1800" i="1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1800" i="1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</a:t>
            </a:r>
            <a:r>
              <a:rPr lang="ru-RU" sz="1800" i="1" spc="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</a:t>
            </a:r>
            <a:r>
              <a:rPr lang="ru-RU" sz="1800" i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6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ru-RU" sz="1800" i="1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1800" i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800" i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</a:t>
            </a:r>
            <a:r>
              <a:rPr lang="ru-RU" sz="18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i="1" spc="1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ватися</a:t>
            </a:r>
            <a:r>
              <a:rPr lang="ru-RU" sz="1800" i="1" spc="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i="1" spc="-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акл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800" i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i="1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</a:t>
            </a:r>
            <a:r>
              <a:rPr lang="ru-RU" sz="1800" i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1800" i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1800" i="1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акл</a:t>
            </a:r>
            <a:r>
              <a:rPr lang="ru-RU" sz="1800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1800" i="1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800" i="1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1800" i="1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i="1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800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в’язл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1800" i="1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ає</a:t>
            </a:r>
            <a:r>
              <a:rPr lang="ru-RU" sz="1800" i="1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1800" i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i="1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i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1800" i="1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1800" i="1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1800" i="1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1800" i="1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800" i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i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i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78F3DF-E76B-5CD7-57B4-B367FA366E85}"/>
              </a:ext>
            </a:extLst>
          </p:cNvPr>
          <p:cNvSpPr txBox="1"/>
          <p:nvPr/>
        </p:nvSpPr>
        <p:spPr>
          <a:xfrm>
            <a:off x="179512" y="188640"/>
            <a:ext cx="8784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над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початкових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класах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9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0BDB8-AEA4-F14E-CA74-CAE5D1C96738}"/>
              </a:ext>
            </a:extLst>
          </p:cNvPr>
          <p:cNvSpPr txBox="1"/>
          <p:nvPr/>
        </p:nvSpPr>
        <p:spPr>
          <a:xfrm>
            <a:off x="179512" y="836712"/>
            <a:ext cx="8712968" cy="5207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24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800" b="1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ають</a:t>
            </a:r>
            <a:r>
              <a:rPr lang="ru-RU" sz="2400" spc="2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2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ru-RU" sz="2400" spc="2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рше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spc="20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4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Методика </a:t>
            </a:r>
            <a:r>
              <a:rPr lang="ru-RU" sz="2400" b="1" spc="-1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sz="24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Проводиться коротка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підготовча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робота до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i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 </a:t>
            </a:r>
            <a:r>
              <a:rPr lang="ru-RU" sz="2400" i="1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читанням</a:t>
            </a:r>
            <a:r>
              <a:rPr lang="ru-RU" sz="2400" i="1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ловникова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робота (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ставимо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уважного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сприйняття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3200" b="1" spc="-1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3. Перше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прочитування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і постановка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питань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змістом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78F3DF-E76B-5CD7-57B4-B367FA366E85}"/>
              </a:ext>
            </a:extLst>
          </p:cNvPr>
          <p:cNvSpPr txBox="1"/>
          <p:nvPr/>
        </p:nvSpPr>
        <p:spPr>
          <a:xfrm>
            <a:off x="179512" y="188640"/>
            <a:ext cx="8784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над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сюжетними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560BDB8-AEA4-F14E-CA74-CAE5D1C96738}"/>
              </a:ext>
            </a:extLst>
          </p:cNvPr>
          <p:cNvSpPr txBox="1"/>
          <p:nvPr/>
        </p:nvSpPr>
        <p:spPr>
          <a:xfrm>
            <a:off x="179512" y="553134"/>
            <a:ext cx="8964488" cy="5562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70180" indent="44958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другого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ртає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</a:t>
            </a:r>
            <a:r>
              <a:rPr lang="ru-RU" sz="24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marR="17018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24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даємо</a:t>
            </a:r>
            <a:r>
              <a:rPr lang="ru-RU" sz="24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бразн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сть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поетичного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17018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бли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</a:t>
            </a:r>
            <a:r>
              <a:rPr lang="ru-RU" sz="2400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ня</a:t>
            </a:r>
            <a:r>
              <a:rPr lang="ru-RU" sz="2400" spc="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рядків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бимо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ич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170180" indent="-34290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1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рша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1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400" spc="1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1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400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170180" indent="44958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2400" spc="15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2400" spc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sz="2400" spc="15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другого </a:t>
            </a:r>
            <a:r>
              <a:rPr lang="ru-RU" sz="2400" spc="15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400" spc="15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1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вальних</a:t>
            </a:r>
            <a:r>
              <a:rPr lang="ru-RU" sz="24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епітетів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метафор та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троп.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70180" indent="449580" algn="just">
              <a:lnSpc>
                <a:spcPct val="149000"/>
              </a:lnSpc>
              <a:tabLst>
                <a:tab pos="1429385" algn="l"/>
                <a:tab pos="2119630" algn="l"/>
                <a:tab pos="2419350" algn="l"/>
                <a:tab pos="3188335" algn="l"/>
                <a:tab pos="3472180" algn="l"/>
                <a:tab pos="3959225" algn="l"/>
                <a:tab pos="4512945" algn="l"/>
                <a:tab pos="5469890" algn="l"/>
              </a:tabLst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У</a:t>
            </a:r>
            <a:r>
              <a:rPr lang="ru-RU" sz="2400" spc="2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400" spc="2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іді</a:t>
            </a:r>
            <a:r>
              <a:rPr lang="ru-RU" sz="2400" spc="28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</a:t>
            </a:r>
            <a:r>
              <a:rPr lang="ru-RU" sz="24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аємо</a:t>
            </a:r>
            <a:r>
              <a:rPr lang="ru-RU" sz="2400" spc="2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4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spc="-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зкр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тт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b="1" spc="2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сті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ru-RU" sz="2400" b="1" spc="-3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ru-RU" sz="2400" b="1" spc="-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400" b="1" spc="-1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400" b="1" spc="35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spc="1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78F3DF-E76B-5CD7-57B4-B367FA366E85}"/>
              </a:ext>
            </a:extLst>
          </p:cNvPr>
          <p:cNvSpPr txBox="1"/>
          <p:nvPr/>
        </p:nvSpPr>
        <p:spPr>
          <a:xfrm>
            <a:off x="179512" y="29914"/>
            <a:ext cx="87849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над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сюжетними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0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D0615E-88A7-4DEC-190D-A6173943F908}"/>
              </a:ext>
            </a:extLst>
          </p:cNvPr>
          <p:cNvSpPr txBox="1"/>
          <p:nvPr/>
        </p:nvSpPr>
        <p:spPr>
          <a:xfrm>
            <a:off x="179512" y="11663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535" algn="ctr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ліричними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</a:p>
          <a:p>
            <a:pPr marL="216535" algn="ctr"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46CAA3-51D6-F9B5-DDDB-195DE5E6BEB3}"/>
              </a:ext>
            </a:extLst>
          </p:cNvPr>
          <p:cNvSpPr txBox="1"/>
          <p:nvPr/>
        </p:nvSpPr>
        <p:spPr>
          <a:xfrm>
            <a:off x="179512" y="825708"/>
            <a:ext cx="8712968" cy="6032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8275" indent="449580" algn="just"/>
            <a:r>
              <a:rPr lang="ru-RU" sz="2400" b="1" i="1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ru-RU" sz="2400" b="1" i="1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ліричних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поезіях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немає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сюжетного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У них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відтворено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переживання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поета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властиві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авторові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й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усім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людям.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Авторські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переживання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передаються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змалю­ванні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картин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природи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розкритті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ru-RU" sz="23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R="168275" indent="449580"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Твори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пейзажної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лірики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168275" indent="449580" algn="ctr"/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68275" indent="449580" algn="just"/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i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едостатньо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діти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зрозуміли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твір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треба,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щоб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вони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відчули</a:t>
            </a:r>
            <a:r>
              <a:rPr lang="ru-RU" sz="24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 </a:t>
            </a:r>
            <a:r>
              <a:rPr lang="ru-RU" sz="2400" i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К.Д.Ушинський</a:t>
            </a:r>
            <a:endParaRPr lang="ru-RU" sz="2400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68275" indent="449580" algn="just"/>
            <a:endParaRPr lang="ru-RU" sz="2400" spc="1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AutoNum type="arabicParenR"/>
            </a:pP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потребують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своєрідного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підходу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вірші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невеликі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розміром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передають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пов'язані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змалюванням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явищ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природи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переживань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емоційному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пізнанню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дійсності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вводити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художніх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образів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через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далі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вести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почуттів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думок, до </a:t>
            </a:r>
            <a:r>
              <a:rPr lang="ru-RU" sz="2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висновків</a:t>
            </a:r>
            <a:r>
              <a:rPr lang="ru-RU" sz="2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605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46CAA3-51D6-F9B5-DDDB-195DE5E6BEB3}"/>
              </a:ext>
            </a:extLst>
          </p:cNvPr>
          <p:cNvSpPr txBox="1"/>
          <p:nvPr/>
        </p:nvSpPr>
        <p:spPr>
          <a:xfrm>
            <a:off x="215516" y="1484784"/>
            <a:ext cx="871296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8275"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Читання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</a:t>
            </a:r>
            <a:r>
              <a:rPr lang="ru-RU" sz="23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300" b="1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300" b="1" spc="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b="1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лем</a:t>
            </a:r>
            <a:r>
              <a:rPr lang="ru-RU" sz="2300" b="1" spc="12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3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300" b="1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3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3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ії</a:t>
            </a:r>
            <a:r>
              <a:rPr lang="ru-RU" sz="2300" b="1" spc="3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3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3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3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3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300" b="1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300" b="1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ru-RU" sz="23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300" b="1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3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3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000" spc="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кщ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000" spc="-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ик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ажа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000" spc="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еякі</a:t>
            </a:r>
            <a:r>
              <a:rPr lang="ru-RU" sz="20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</a:t>
            </a:r>
            <a:r>
              <a:rPr lang="ru-RU" sz="20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рофи</a:t>
            </a:r>
            <a:r>
              <a:rPr lang="ru-RU" sz="2000" spc="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</a:t>
            </a:r>
            <a:r>
              <a:rPr lang="ru-RU" sz="2000" spc="7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2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spc="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тав,</a:t>
            </a:r>
            <a:r>
              <a:rPr lang="ru-RU" sz="2000" spc="7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ля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аю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-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-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000" spc="-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вдивля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сь</a:t>
            </a:r>
            <a:r>
              <a:rPr lang="ru-RU" sz="2000" spc="-4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25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іч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-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-4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даю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</a:t>
            </a:r>
            <a:r>
              <a:rPr lang="ru-RU" sz="2000" spc="-6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3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кщо</a:t>
            </a:r>
            <a:r>
              <a:rPr lang="ru-RU" sz="2000" spc="-6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ru-RU" sz="2000" spc="-5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вдалий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аудиозапис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000" spc="3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r>
              <a:rPr lang="ru-RU" sz="2000" spc="-1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ru-RU" sz="2000" spc="-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2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spc="1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ru-RU" sz="2000" spc="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-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2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000" spc="1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</a:t>
            </a:r>
            <a:r>
              <a:rPr lang="ru-RU" sz="2000" spc="-1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spc="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000" spc="-5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68275" algn="just"/>
            <a:endParaRPr lang="ru-RU" sz="23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8275"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</a:t>
            </a:r>
            <a:r>
              <a:rPr lang="ru-RU" sz="22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Налаштування</a:t>
            </a:r>
            <a:r>
              <a:rPr lang="ru-RU" sz="22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школярів</a:t>
            </a:r>
            <a:r>
              <a:rPr lang="ru-RU" sz="22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2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сприймання</a:t>
            </a:r>
            <a:r>
              <a:rPr lang="ru-RU" sz="22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вірша</a:t>
            </a:r>
            <a:r>
              <a:rPr lang="ru-RU" sz="22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пейзажної</a:t>
            </a:r>
            <a:r>
              <a:rPr lang="ru-RU" sz="22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лірики</a:t>
            </a:r>
            <a:r>
              <a:rPr lang="ru-RU" sz="2200" b="1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через:</a:t>
            </a:r>
          </a:p>
          <a:p>
            <a:pPr marL="342900" marR="168275" indent="-342900" algn="just">
              <a:buFont typeface="Wingdings" panose="05000000000000000000" pitchFamily="2" charset="2"/>
              <a:buChar char="v"/>
            </a:pP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без­посереднє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знайомство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природою (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екскурсія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парк,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ліс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поле,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темі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прочитуваного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актуалізація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проведену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spc="-15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екскурсію</a:t>
            </a:r>
            <a:r>
              <a:rPr lang="ru-RU" sz="2000" spc="-1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marR="168275" indent="-342900" algn="just">
              <a:buFont typeface="Wingdings" panose="05000000000000000000" pitchFamily="2" charset="2"/>
              <a:buChar char="v"/>
            </a:pPr>
            <a:endParaRPr lang="ru-RU" sz="2000" spc="-15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68275" indent="-342900" algn="just">
              <a:buFont typeface="Wingdings" panose="05000000000000000000" pitchFamily="2" charset="2"/>
              <a:buChar char="v"/>
            </a:pP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відеоряд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музичний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фрагмент,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картини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живопису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предметну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наочність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кетяг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калини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горобини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літературно-музичної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композиції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читання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речень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уривків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творів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68275" algn="just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177EAA-BE62-D39C-527E-98E420B8B1D6}"/>
              </a:ext>
            </a:extLst>
          </p:cNvPr>
          <p:cNvSpPr txBox="1"/>
          <p:nvPr/>
        </p:nvSpPr>
        <p:spPr>
          <a:xfrm>
            <a:off x="215516" y="404664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535" algn="ctr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ліричними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</a:p>
          <a:p>
            <a:pPr marL="216535" algn="ctr"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5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46CAA3-51D6-F9B5-DDDB-195DE5E6BEB3}"/>
              </a:ext>
            </a:extLst>
          </p:cNvPr>
          <p:cNvSpPr txBox="1"/>
          <p:nvPr/>
        </p:nvSpPr>
        <p:spPr>
          <a:xfrm>
            <a:off x="323528" y="1256604"/>
            <a:ext cx="8712968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68275" algn="just">
              <a:lnSpc>
                <a:spcPct val="150000"/>
              </a:lnSpc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над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аналізом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ліричного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твору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marR="16827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спрямовується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школярів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уваги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переживань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настроїв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відтворює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поет; </a:t>
            </a:r>
          </a:p>
          <a:p>
            <a:pPr marL="342900" marR="16827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збагачен­ня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словника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лексемами на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почуттів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радості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смутку,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замилування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схвильованості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marR="168275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називати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почуття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емоції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й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роз­кривати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відповідними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словами!</a:t>
            </a:r>
            <a:endParaRPr lang="ru-RU" sz="23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8275" algn="just"/>
            <a:endParaRPr lang="ru-RU" sz="20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68275" algn="just"/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Зазвичай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автор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удається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асоціацій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метафор,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передає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свій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стан через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художні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картини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допомагають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розкрити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суть.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маленькому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читачеві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усвідомити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мову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художнього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твору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помітити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загадки й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знайти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тексті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підказки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В.Науменко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8275" algn="just"/>
            <a:endParaRPr lang="ru-RU" sz="2000" i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F331F-D578-2C8C-73BB-6795A4B9AD52}"/>
              </a:ext>
            </a:extLst>
          </p:cNvPr>
          <p:cNvSpPr txBox="1"/>
          <p:nvPr/>
        </p:nvSpPr>
        <p:spPr>
          <a:xfrm>
            <a:off x="107504" y="240752"/>
            <a:ext cx="87129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6535" algn="ctr">
              <a:spcAft>
                <a:spcPts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ліричними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віршами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уроках </a:t>
            </a:r>
          </a:p>
          <a:p>
            <a:pPr marL="216535" algn="ctr">
              <a:spcAft>
                <a:spcPts val="0"/>
              </a:spcAft>
            </a:pP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літературного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126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RESOURCE_PATHS_HASH_2" val="c2eaf3d83f2232aad32f0d94a5bb226706b913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13902</TotalTime>
  <Words>1760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Тема Office</vt:lpstr>
      <vt:lpstr>Дитяча література з методикою літературного читання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слайд4</dc:title>
  <dc:creator>Admin</dc:creator>
  <cp:lastModifiedBy>Олена Андрющенко</cp:lastModifiedBy>
  <cp:revision>563</cp:revision>
  <dcterms:created xsi:type="dcterms:W3CDTF">2013-01-21T12:05:10Z</dcterms:created>
  <dcterms:modified xsi:type="dcterms:W3CDTF">2024-03-25T20:34:19Z</dcterms:modified>
</cp:coreProperties>
</file>