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18"/>
  </p:notesMasterIdLst>
  <p:sldIdLst>
    <p:sldId id="322" r:id="rId2"/>
    <p:sldId id="422" r:id="rId3"/>
    <p:sldId id="471" r:id="rId4"/>
    <p:sldId id="439" r:id="rId5"/>
    <p:sldId id="495" r:id="rId6"/>
    <p:sldId id="496" r:id="rId7"/>
    <p:sldId id="490" r:id="rId8"/>
    <p:sldId id="489" r:id="rId9"/>
    <p:sldId id="497" r:id="rId10"/>
    <p:sldId id="498" r:id="rId11"/>
    <p:sldId id="499" r:id="rId12"/>
    <p:sldId id="500" r:id="rId13"/>
    <p:sldId id="501" r:id="rId14"/>
    <p:sldId id="502" r:id="rId15"/>
    <p:sldId id="503" r:id="rId16"/>
    <p:sldId id="469" r:id="rId17"/>
  </p:sldIdLst>
  <p:sldSz cx="9144000" cy="6858000" type="screen4x3"/>
  <p:notesSz cx="6858000" cy="9144000"/>
  <p:custDataLst>
    <p:tags r:id="rId1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  <a:srgbClr val="FFCC99"/>
    <a:srgbClr val="FFFF66"/>
    <a:srgbClr val="64DAF2"/>
    <a:srgbClr val="60E8F6"/>
    <a:srgbClr val="66FF33"/>
    <a:srgbClr val="FBCC8D"/>
    <a:srgbClr val="4BD0FF"/>
    <a:srgbClr val="15C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8" autoAdjust="0"/>
    <p:restoredTop sz="98387" autoAdjust="0"/>
  </p:normalViewPr>
  <p:slideViewPr>
    <p:cSldViewPr>
      <p:cViewPr varScale="1">
        <p:scale>
          <a:sx n="72" d="100"/>
          <a:sy n="72" d="100"/>
        </p:scale>
        <p:origin x="130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5248F1-9235-48AA-8DF1-FA6C2201AD21}" type="datetimeFigureOut">
              <a:rPr lang="ru-RU" smtClean="0"/>
              <a:pPr/>
              <a:t>25.03.2024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E0907D-C62D-447F-B6CB-F7ED31CB19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053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3207-4DA7-4A51-87FA-F6B03476C898}" type="datetimeFigureOut">
              <a:rPr lang="ru-RU" smtClean="0"/>
              <a:pPr/>
              <a:t>25.03.2024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3E464-06D5-45AC-B5E1-B454394C89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382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3207-4DA7-4A51-87FA-F6B03476C898}" type="datetimeFigureOut">
              <a:rPr lang="ru-RU" smtClean="0"/>
              <a:pPr/>
              <a:t>25.03.2024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3E464-06D5-45AC-B5E1-B454394C89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3268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3207-4DA7-4A51-87FA-F6B03476C898}" type="datetimeFigureOut">
              <a:rPr lang="ru-RU" smtClean="0"/>
              <a:pPr/>
              <a:t>25.03.2024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3E464-06D5-45AC-B5E1-B454394C89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7506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3207-4DA7-4A51-87FA-F6B03476C898}" type="datetimeFigureOut">
              <a:rPr lang="ru-RU" smtClean="0"/>
              <a:pPr/>
              <a:t>25.03.2024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3E464-06D5-45AC-B5E1-B454394C89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6588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3207-4DA7-4A51-87FA-F6B03476C898}" type="datetimeFigureOut">
              <a:rPr lang="ru-RU" smtClean="0"/>
              <a:pPr/>
              <a:t>25.03.2024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3E464-06D5-45AC-B5E1-B454394C89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534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3207-4DA7-4A51-87FA-F6B03476C898}" type="datetimeFigureOut">
              <a:rPr lang="ru-RU" smtClean="0"/>
              <a:pPr/>
              <a:t>25.03.2024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3E464-06D5-45AC-B5E1-B454394C89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919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3207-4DA7-4A51-87FA-F6B03476C898}" type="datetimeFigureOut">
              <a:rPr lang="ru-RU" smtClean="0"/>
              <a:pPr/>
              <a:t>25.03.2024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3E464-06D5-45AC-B5E1-B454394C89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537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3207-4DA7-4A51-87FA-F6B03476C898}" type="datetimeFigureOut">
              <a:rPr lang="ru-RU" smtClean="0"/>
              <a:pPr/>
              <a:t>25.03.2024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3E464-06D5-45AC-B5E1-B454394C89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014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3207-4DA7-4A51-87FA-F6B03476C898}" type="datetimeFigureOut">
              <a:rPr lang="ru-RU" smtClean="0"/>
              <a:pPr/>
              <a:t>25.03.2024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3E464-06D5-45AC-B5E1-B454394C89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53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3207-4DA7-4A51-87FA-F6B03476C898}" type="datetimeFigureOut">
              <a:rPr lang="ru-RU" smtClean="0"/>
              <a:pPr/>
              <a:t>25.03.2024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3E464-06D5-45AC-B5E1-B454394C89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340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3207-4DA7-4A51-87FA-F6B03476C898}" type="datetimeFigureOut">
              <a:rPr lang="ru-RU" smtClean="0"/>
              <a:pPr/>
              <a:t>25.03.2024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3E464-06D5-45AC-B5E1-B454394C89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282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43207-4DA7-4A51-87FA-F6B03476C898}" type="datetimeFigureOut">
              <a:rPr lang="ru-RU" smtClean="0"/>
              <a:pPr/>
              <a:t>25.03.2024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3E464-06D5-45AC-B5E1-B454394C89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9261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52736"/>
            <a:ext cx="9144000" cy="1252728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Дитяча</a:t>
            </a:r>
            <a:r>
              <a:rPr lang="ru-RU" sz="36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література</a:t>
            </a:r>
            <a:r>
              <a:rPr lang="ru-RU" sz="36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з методикою </a:t>
            </a:r>
            <a:r>
              <a:rPr lang="ru-RU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літературного</a:t>
            </a:r>
            <a:r>
              <a:rPr lang="ru-RU" sz="36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читання</a:t>
            </a:r>
            <a:endParaRPr lang="ru-RU" sz="3600" b="1" dirty="0">
              <a:ln w="12700">
                <a:noFill/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544383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Андрющенко </a:t>
            </a:r>
            <a:r>
              <a:rPr lang="ru-RU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Олена</a:t>
            </a:r>
            <a:r>
              <a:rPr lang="ru-RU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Олександрівна</a:t>
            </a:r>
            <a:r>
              <a:rPr lang="ru-RU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/>
            <a:r>
              <a:rPr lang="ru-RU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к.пед.н</a:t>
            </a:r>
            <a:r>
              <a:rPr lang="ru-RU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., доцент </a:t>
            </a:r>
            <a:r>
              <a:rPr lang="ru-RU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кафедри</a:t>
            </a:r>
            <a:endParaRPr lang="ru-RU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дошкільної</a:t>
            </a:r>
            <a:r>
              <a:rPr lang="ru-RU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початкової</a:t>
            </a:r>
            <a:r>
              <a:rPr lang="ru-RU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 ЗНУ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/>
          <a:srcRect b="13333"/>
          <a:stretch/>
        </p:blipFill>
        <p:spPr>
          <a:xfrm>
            <a:off x="6732240" y="2300864"/>
            <a:ext cx="2019300" cy="1964683"/>
          </a:xfrm>
          <a:prstGeom prst="rect">
            <a:avLst/>
          </a:prstGeom>
        </p:spPr>
      </p:pic>
      <p:pic>
        <p:nvPicPr>
          <p:cNvPr id="2050" name="Picture 2" descr="Найцікавіші українські книги для дітей – вибір експертів - Вечірній Київ">
            <a:extLst>
              <a:ext uri="{FF2B5EF4-FFF2-40B4-BE49-F238E27FC236}">
                <a16:creationId xmlns:a16="http://schemas.microsoft.com/office/drawing/2014/main" id="{8850828B-F663-A74A-D403-19074E9898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608" y="2525969"/>
            <a:ext cx="302895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8B34E755-5804-B252-B329-51963470E7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3154" y="4541166"/>
            <a:ext cx="2486025" cy="183832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2A243CD-3855-37D6-A8B5-6381B228CA43}"/>
              </a:ext>
            </a:extLst>
          </p:cNvPr>
          <p:cNvSpPr txBox="1"/>
          <p:nvPr/>
        </p:nvSpPr>
        <p:spPr>
          <a:xfrm>
            <a:off x="357326" y="186638"/>
            <a:ext cx="8784976" cy="65873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Віра</a:t>
            </a:r>
            <a:r>
              <a:rPr lang="ru-RU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НАУМЕНКО</a:t>
            </a:r>
            <a:r>
              <a:rPr lang="ru-RU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кандидат пед. наук, доцент,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професор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кафедри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початкової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освіти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та методик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гуманітарних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дисциплін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Київського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університету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імені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Бориса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Грінченка</a:t>
            </a:r>
            <a:endParaRPr lang="ru-RU" sz="20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 </a:t>
            </a:r>
            <a:r>
              <a:rPr lang="ru-RU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твір</a:t>
            </a:r>
            <a:r>
              <a:rPr lang="ru-RU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</a:t>
            </a:r>
            <a:r>
              <a:rPr lang="ru-RU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</a:t>
            </a:r>
            <a:r>
              <a:rPr lang="ru-RU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сплетіння</a:t>
            </a:r>
            <a:r>
              <a:rPr lang="ru-RU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4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слів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-загадок,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ховають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собі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справжній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предмет, не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називаючи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своїм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ім'ям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(«ген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корів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розсипана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квасолька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 (Л. Костенко) про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рябих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корів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ru-RU" sz="22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слів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лише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контексті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грають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усіма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своїми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образно-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семантичними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барвами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(«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періщить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заходився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- про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дощ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(Л. Костенко);</a:t>
            </a:r>
            <a:endParaRPr lang="ru-RU" sz="22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слів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створених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автором («як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ішли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неквапи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зиму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зимувати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-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М.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Вінграновський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22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2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основі</a:t>
            </a:r>
            <a:r>
              <a:rPr lang="ru-RU" sz="2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художньої</a:t>
            </a:r>
            <a:r>
              <a:rPr lang="ru-RU" sz="2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образності</a:t>
            </a:r>
            <a:r>
              <a:rPr lang="ru-RU" sz="2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лежить</a:t>
            </a:r>
            <a:r>
              <a:rPr lang="ru-RU" sz="2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використана</a:t>
            </a:r>
            <a:r>
              <a:rPr lang="ru-RU" sz="2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поетом</a:t>
            </a:r>
            <a:r>
              <a:rPr lang="ru-RU" sz="2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багатозначність</a:t>
            </a:r>
            <a:r>
              <a:rPr lang="ru-RU" sz="2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слова, </a:t>
            </a:r>
            <a:r>
              <a:rPr lang="ru-RU" sz="2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уживання</a:t>
            </a:r>
            <a:r>
              <a:rPr lang="ru-RU" sz="2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слів</a:t>
            </a:r>
            <a:r>
              <a:rPr lang="ru-RU" sz="2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переносному </a:t>
            </a:r>
            <a:r>
              <a:rPr lang="ru-RU" sz="2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значенні</a:t>
            </a:r>
            <a:r>
              <a:rPr lang="ru-RU" sz="2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2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Переносне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значення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слова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позначають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грецьким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терміном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«троп».  </a:t>
            </a:r>
            <a:endParaRPr lang="ru-RU" sz="2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777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F129491-4F3F-55B2-1586-C1B4AE861FFC}"/>
              </a:ext>
            </a:extLst>
          </p:cNvPr>
          <p:cNvSpPr txBox="1"/>
          <p:nvPr/>
        </p:nvSpPr>
        <p:spPr>
          <a:xfrm>
            <a:off x="395536" y="404664"/>
            <a:ext cx="8352928" cy="57495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Тропи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грец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ropos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зворот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- слово,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вживане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переносному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характеристики будь-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вторинних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смислових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значень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тропів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належать </a:t>
            </a:r>
            <a:r>
              <a:rPr lang="ru-RU" sz="20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метафори</a:t>
            </a:r>
            <a:r>
              <a:rPr lang="ru-RU" sz="20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епітети</a:t>
            </a:r>
            <a:r>
              <a:rPr lang="ru-RU" sz="20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порівняння</a:t>
            </a: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гіперболи</a:t>
            </a: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окси(ю)</a:t>
            </a:r>
            <a:r>
              <a:rPr lang="ru-RU" sz="20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морони</a:t>
            </a: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Епітет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(гр. - прикладка) -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художнє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означення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троп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поетичного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мовлення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призначений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підкреслювати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характерну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рису,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визначальну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якість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певного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предмета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збагачуючи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новим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емоційним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смисловим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нюансом. («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скам’янілі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(О.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Ольжич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Порівняння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 троп,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поясненні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одного предмета через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інший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подібний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нього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слова-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зв’язки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сполучників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як, мов,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немов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наче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буцім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ніби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 «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Неначе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цвяшок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серце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вбитий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/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Оту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Марію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 ношу» (Т. Шевченко).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Метафора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(гр. -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перенесення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- троп, у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слова та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словосполучення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розкривають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одних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предметів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схожістю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контрастністю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(Ходить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осінь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траві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...)</a:t>
            </a:r>
            <a:endParaRPr lang="ru-RU" sz="20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8548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0A56100-F603-0254-67C8-E78CA7E70F8F}"/>
              </a:ext>
            </a:extLst>
          </p:cNvPr>
          <p:cNvSpPr txBox="1"/>
          <p:nvPr/>
        </p:nvSpPr>
        <p:spPr>
          <a:xfrm>
            <a:off x="179512" y="437251"/>
            <a:ext cx="8568952" cy="5983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Усі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тропи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об'єднуть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два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найголовніші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значення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описове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й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оцінне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50000"/>
              </a:lnSpc>
              <a:spcAft>
                <a:spcPts val="800"/>
              </a:spcAft>
              <a:buAutoNum type="arabicParenR"/>
            </a:pP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троп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дозволяє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точніше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описати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indent="-457200" algn="just">
              <a:lnSpc>
                <a:spcPct val="150000"/>
              </a:lnSpc>
              <a:spcAft>
                <a:spcPts val="800"/>
              </a:spcAft>
              <a:buAutoNum type="arabicParenR"/>
            </a:pP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озволяє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оцінити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зображуваний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предмет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явище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виявити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авторське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ставлення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нього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ru-RU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Завдяки</a:t>
            </a:r>
            <a:r>
              <a:rPr lang="ru-RU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цьому</a:t>
            </a:r>
            <a:r>
              <a:rPr lang="ru-RU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поет </a:t>
            </a:r>
            <a:r>
              <a:rPr lang="ru-RU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може</a:t>
            </a:r>
            <a:r>
              <a:rPr lang="ru-RU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творити</a:t>
            </a:r>
            <a:r>
              <a:rPr lang="ru-RU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зримі</a:t>
            </a:r>
            <a:r>
              <a:rPr lang="ru-RU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хвилюючі</a:t>
            </a:r>
            <a:r>
              <a:rPr lang="ru-RU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образи</a:t>
            </a:r>
            <a:r>
              <a:rPr lang="ru-RU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знаходять</a:t>
            </a:r>
            <a:r>
              <a:rPr lang="ru-RU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емоційний</a:t>
            </a:r>
            <a:r>
              <a:rPr lang="ru-RU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відгук</a:t>
            </a:r>
            <a:r>
              <a:rPr lang="ru-RU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читача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r>
              <a:rPr lang="ru-RU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</a:t>
            </a:r>
            <a:r>
              <a:rPr lang="ru-RU" sz="24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читель </a:t>
            </a:r>
            <a:r>
              <a:rPr lang="ru-RU" sz="24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має</a:t>
            </a:r>
            <a:r>
              <a:rPr lang="ru-RU" sz="24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навчати</a:t>
            </a:r>
            <a:r>
              <a:rPr lang="ru-RU" sz="24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учнів</a:t>
            </a:r>
            <a:r>
              <a:rPr lang="ru-RU" sz="24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4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розуміти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відчути</a:t>
            </a:r>
            <a:r>
              <a:rPr lang="ru-RU" sz="24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насолоду</a:t>
            </a:r>
            <a:r>
              <a:rPr lang="ru-RU" sz="24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24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влучних</a:t>
            </a:r>
            <a:r>
              <a:rPr lang="ru-RU" sz="24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слів</a:t>
            </a:r>
            <a:r>
              <a:rPr lang="ru-RU" sz="24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4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неосяжних</a:t>
            </a:r>
            <a:r>
              <a:rPr lang="ru-RU" sz="24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можливостей</a:t>
            </a:r>
            <a:r>
              <a:rPr lang="ru-RU" sz="24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літературної</a:t>
            </a:r>
            <a:r>
              <a:rPr lang="ru-RU" sz="24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творчості</a:t>
            </a:r>
            <a:r>
              <a:rPr lang="ru-RU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4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9762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E8D7908-57D7-C999-1DCF-CA7C2B65623C}"/>
              </a:ext>
            </a:extLst>
          </p:cNvPr>
          <p:cNvSpPr txBox="1"/>
          <p:nvPr/>
        </p:nvSpPr>
        <p:spPr>
          <a:xfrm>
            <a:off x="179512" y="260648"/>
            <a:ext cx="8640960" cy="59372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Прийоми</a:t>
            </a:r>
            <a:r>
              <a:rPr lang="ru-RU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роботи</a:t>
            </a:r>
            <a:r>
              <a:rPr lang="ru-RU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текстом</a:t>
            </a:r>
            <a:endParaRPr lang="ru-RU" sz="2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ліриці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 основному, робота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йде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над строфою.</a:t>
            </a:r>
            <a:endParaRPr lang="ru-RU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2400" b="1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</a:t>
            </a:r>
            <a:r>
              <a:rPr lang="ru-RU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</a:t>
            </a:r>
            <a:r>
              <a:rPr lang="ru-RU" sz="2400" b="1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b="1" spc="-3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</a:t>
            </a:r>
            <a:r>
              <a:rPr lang="ru-RU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ru-RU" sz="2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фонічно</a:t>
            </a:r>
            <a:r>
              <a:rPr lang="ru-RU" sz="21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1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икінчена</a:t>
            </a:r>
            <a:r>
              <a:rPr lang="ru-RU" sz="21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</a:t>
            </a:r>
            <a:r>
              <a:rPr lang="ru-RU" sz="21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шова</a:t>
            </a:r>
            <a:r>
              <a:rPr lang="ru-RU" sz="21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</a:t>
            </a:r>
            <a:r>
              <a:rPr lang="ru-RU" sz="21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1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</a:t>
            </a:r>
            <a:r>
              <a:rPr lang="ru-RU" sz="2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яка </a:t>
            </a:r>
            <a:r>
              <a:rPr lang="ru-RU" sz="2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повторюється</a:t>
            </a:r>
            <a:r>
              <a:rPr lang="ru-RU" sz="2100" spc="67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1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100" spc="67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поетичному</a:t>
            </a:r>
            <a:r>
              <a:rPr lang="ru-RU" sz="2100" spc="67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твор</a:t>
            </a:r>
            <a:r>
              <a:rPr lang="ru-RU" sz="21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100" spc="68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</a:t>
            </a:r>
            <a:r>
              <a:rPr lang="ru-RU" sz="21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ru-RU" sz="2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єд</a:t>
            </a:r>
            <a:r>
              <a:rPr lang="ru-RU" sz="21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ана</a:t>
            </a:r>
            <a:r>
              <a:rPr lang="ru-RU" sz="2100" spc="67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зде</a:t>
            </a:r>
            <a:r>
              <a:rPr lang="ru-RU" sz="21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ru-RU" sz="2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ільшо</a:t>
            </a:r>
            <a:r>
              <a:rPr lang="ru-RU" sz="21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</a:t>
            </a:r>
            <a:r>
              <a:rPr lang="ru-RU" sz="2100" spc="-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спільним</a:t>
            </a:r>
            <a:r>
              <a:rPr lang="ru-RU" sz="2100" spc="2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рим</a:t>
            </a:r>
            <a:r>
              <a:rPr lang="ru-RU" sz="21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1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анн</a:t>
            </a:r>
            <a:r>
              <a:rPr lang="ru-RU" sz="21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100" spc="22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представ</a:t>
            </a:r>
            <a:r>
              <a:rPr lang="ru-RU" sz="21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ена</a:t>
            </a:r>
            <a:r>
              <a:rPr lang="ru-RU" sz="2100" spc="2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1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нтона</a:t>
            </a:r>
            <a:r>
              <a:rPr lang="ru-RU" sz="21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</a:t>
            </a:r>
            <a:r>
              <a:rPr lang="ru-RU" sz="2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ій</a:t>
            </a:r>
            <a:r>
              <a:rPr lang="ru-RU" sz="21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1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ю</a:t>
            </a:r>
            <a:r>
              <a:rPr lang="ru-RU" sz="2100" spc="23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ru-RU" sz="2100" spc="2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ритмі</a:t>
            </a:r>
            <a:r>
              <a:rPr lang="ru-RU" sz="21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1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-синтаксичн</a:t>
            </a:r>
            <a:r>
              <a:rPr lang="ru-RU" sz="21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ю</a:t>
            </a:r>
            <a:r>
              <a:rPr lang="ru-RU" sz="2100" spc="19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ціліс</a:t>
            </a:r>
            <a:r>
              <a:rPr lang="ru-RU" sz="21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іст</a:t>
            </a:r>
            <a:r>
              <a:rPr lang="ru-RU" sz="21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ю</a:t>
            </a:r>
            <a:r>
              <a:rPr lang="ru-RU" sz="2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100" spc="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відме</a:t>
            </a:r>
            <a:r>
              <a:rPr lang="ru-RU" sz="21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ru-RU" sz="2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1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ана</a:t>
            </a:r>
            <a:r>
              <a:rPr lang="ru-RU" sz="2100" spc="18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1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100" spc="17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анал</a:t>
            </a:r>
            <a:r>
              <a:rPr lang="ru-RU" sz="21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ог</a:t>
            </a:r>
            <a:r>
              <a:rPr lang="ru-RU" sz="2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ічн</a:t>
            </a:r>
            <a:r>
              <a:rPr lang="ru-RU" sz="21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ru-RU" sz="2100" spc="19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сполук</a:t>
            </a:r>
            <a:r>
              <a:rPr lang="ru-RU" sz="2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помітною</a:t>
            </a:r>
            <a:r>
              <a:rPr lang="ru-RU" sz="2100" spc="2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</a:t>
            </a:r>
            <a:r>
              <a:rPr lang="ru-RU" sz="21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уз</a:t>
            </a:r>
            <a:r>
              <a:rPr lang="ru-RU" sz="2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ою</a:t>
            </a:r>
            <a:r>
              <a:rPr lang="ru-RU" sz="2100" spc="3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ru-RU" sz="2100" spc="2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1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нш</a:t>
            </a:r>
            <a:r>
              <a:rPr lang="ru-RU" sz="21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ми</a:t>
            </a:r>
            <a:r>
              <a:rPr lang="ru-RU" sz="2100" spc="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чи</a:t>
            </a:r>
            <a:r>
              <a:rPr lang="ru-RU" sz="21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никами</a:t>
            </a:r>
            <a:r>
              <a:rPr lang="ru-RU" sz="2100" spc="2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закінчен</a:t>
            </a:r>
            <a:r>
              <a:rPr lang="ru-RU" sz="21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100" spc="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римованого</a:t>
            </a:r>
            <a:r>
              <a:rPr lang="ru-RU" sz="2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ряд</a:t>
            </a:r>
            <a:r>
              <a:rPr lang="ru-RU" sz="2100" spc="-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відносна</a:t>
            </a:r>
            <a:r>
              <a:rPr lang="ru-RU" sz="2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см</a:t>
            </a:r>
            <a:r>
              <a:rPr lang="ru-RU" sz="21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слова</a:t>
            </a:r>
            <a:r>
              <a:rPr lang="ru-RU" sz="2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1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аверше</a:t>
            </a:r>
            <a:r>
              <a:rPr lang="ru-RU" sz="21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ість</a:t>
            </a:r>
            <a:r>
              <a:rPr lang="ru-RU" sz="21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1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21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2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Прийоми</a:t>
            </a:r>
            <a:r>
              <a:rPr lang="ru-RU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роботи</a:t>
            </a:r>
            <a:r>
              <a:rPr lang="ru-RU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над </a:t>
            </a:r>
            <a:r>
              <a:rPr lang="ru-RU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ліричним</a:t>
            </a:r>
            <a:r>
              <a:rPr lang="ru-RU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твором</a:t>
            </a:r>
            <a:r>
              <a:rPr lang="ru-RU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ru-RU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Стилістичний</a:t>
            </a:r>
            <a:r>
              <a:rPr lang="ru-RU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експеримент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(О.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Пешковський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М. Щерба)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Мета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з'ясувати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чому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автор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використав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саме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це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слово, а не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інше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Як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зміниться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смисл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якщо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замінити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або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додати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забрати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хоч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одне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слово?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Л. Костенко. 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«Баба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Віхола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снігом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все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замітала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», «Баба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Віхола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селом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вешталась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»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1645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D92C945-94B7-5E70-AC9D-3D8B3CBE3CBD}"/>
              </a:ext>
            </a:extLst>
          </p:cNvPr>
          <p:cNvSpPr txBox="1"/>
          <p:nvPr/>
        </p:nvSpPr>
        <p:spPr>
          <a:xfrm>
            <a:off x="251520" y="908720"/>
            <a:ext cx="8424936" cy="58237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2. </a:t>
            </a:r>
            <a:r>
              <a:rPr lang="ru-RU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Читання</a:t>
            </a:r>
            <a:r>
              <a:rPr lang="ru-RU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тексту </a:t>
            </a:r>
            <a:r>
              <a:rPr lang="ru-RU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</a:t>
            </a:r>
            <a:r>
              <a:rPr lang="ru-RU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ru-RU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лінгвістичним</a:t>
            </a:r>
            <a:r>
              <a:rPr lang="ru-RU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мікроскопом</a:t>
            </a:r>
            <a:r>
              <a:rPr lang="ru-RU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r>
              <a:rPr lang="ru-RU" sz="2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20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термін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М. </a:t>
            </a:r>
            <a:r>
              <a:rPr lang="ru-RU" sz="20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Шанського</a:t>
            </a:r>
            <a:r>
              <a:rPr lang="ru-RU" sz="2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Мета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допомагає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виробити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учнів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уважність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метафор,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художніх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засобів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уміння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розпізнати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виділити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із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тканини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тексту.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Діти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читають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вірш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повільно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виразно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й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дуже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докладно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не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пропускаючи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жодної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деталі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зупиняються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незвичайних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висловах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словах-загадках (метафорах),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суто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авторських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словах.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ru-RU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Спостереження</a:t>
            </a:r>
            <a:r>
              <a:rPr lang="ru-RU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ru-RU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звукописом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вукові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повтори,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звуконаслідування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прийому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вернути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увагу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фонетичний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склад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віршів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виділити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найуживаніші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звуки та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звукосполучення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голосні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приголосні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вплив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загальну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картину.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2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«Слова </a:t>
            </a:r>
            <a:r>
              <a:rPr lang="ru-RU" sz="22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говорять</a:t>
            </a:r>
            <a:r>
              <a:rPr lang="ru-RU" sz="22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 </a:t>
            </a:r>
            <a:r>
              <a:rPr lang="ru-RU" sz="22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тільки</a:t>
            </a:r>
            <a:r>
              <a:rPr lang="ru-RU" sz="22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своїм</a:t>
            </a:r>
            <a:r>
              <a:rPr lang="ru-RU" sz="22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значенням</a:t>
            </a:r>
            <a:r>
              <a:rPr lang="ru-RU" sz="22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але й </a:t>
            </a:r>
            <a:r>
              <a:rPr lang="ru-RU" sz="22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усіма</a:t>
            </a:r>
            <a:r>
              <a:rPr lang="ru-RU" sz="22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голосними</a:t>
            </a:r>
            <a:r>
              <a:rPr lang="ru-RU" sz="22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2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приголосними</a:t>
            </a:r>
            <a:r>
              <a:rPr lang="ru-RU" sz="22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2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своєю</a:t>
            </a:r>
            <a:r>
              <a:rPr lang="ru-RU" sz="22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тривалістю</a:t>
            </a:r>
            <a:r>
              <a:rPr lang="ru-RU" sz="22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вагою, і </a:t>
            </a:r>
            <a:r>
              <a:rPr lang="ru-RU" sz="22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забарвленням</a:t>
            </a:r>
            <a:r>
              <a:rPr lang="ru-RU" sz="22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». </a:t>
            </a:r>
            <a:r>
              <a:rPr lang="ru-RU" sz="22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С.Маршак</a:t>
            </a:r>
            <a:r>
              <a:rPr lang="ru-RU" sz="22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200" i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EB6FC5-9056-7A08-A97D-511C006959A4}"/>
              </a:ext>
            </a:extLst>
          </p:cNvPr>
          <p:cNvSpPr txBox="1"/>
          <p:nvPr/>
        </p:nvSpPr>
        <p:spPr>
          <a:xfrm>
            <a:off x="1187624" y="225284"/>
            <a:ext cx="6984776" cy="530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Прийоми</a:t>
            </a:r>
            <a:r>
              <a:rPr lang="ru-RU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роботи</a:t>
            </a:r>
            <a:r>
              <a:rPr lang="ru-RU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над </a:t>
            </a:r>
            <a:r>
              <a:rPr lang="ru-RU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ліричним</a:t>
            </a:r>
            <a:r>
              <a:rPr lang="ru-RU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твором</a:t>
            </a:r>
            <a:r>
              <a:rPr lang="ru-RU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561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D92C945-94B7-5E70-AC9D-3D8B3CBE3CBD}"/>
              </a:ext>
            </a:extLst>
          </p:cNvPr>
          <p:cNvSpPr txBox="1"/>
          <p:nvPr/>
        </p:nvSpPr>
        <p:spPr>
          <a:xfrm>
            <a:off x="233518" y="523244"/>
            <a:ext cx="8676964" cy="5822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4. </a:t>
            </a:r>
            <a:r>
              <a:rPr lang="ru-RU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Спостереження</a:t>
            </a:r>
            <a:r>
              <a:rPr lang="ru-RU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ru-RU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морфологічним</a:t>
            </a:r>
            <a:r>
              <a:rPr lang="ru-RU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складом </a:t>
            </a:r>
            <a:r>
              <a:rPr lang="ru-RU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речень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Прикметники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дають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«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фотографію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» предмета (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Лиш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одна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сіра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чапля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малиновим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волом на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сріблястій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нозі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зеленій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воді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стоїть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М.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Вінграновський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.)</a:t>
            </a: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Дієслова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допомагають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сприйняти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картину в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динаміці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(«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Чом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вітриську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розходився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хазяйнуєш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саду?»).</a:t>
            </a:r>
            <a:endParaRPr lang="ru-RU" sz="20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Ритмічний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малюнок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тексту (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А.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Малишко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Хвалилася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птиця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Пе-ре-пе-ли-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ця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...).</a:t>
            </a: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Спостереження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синтаксичним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складом (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короткі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речення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риторичні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запитання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розділові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знаки, особливо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трикрапка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20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Визначення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настрою (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пошук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слів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якими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передано стан,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почуття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ліричного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героя;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визначення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причини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переживання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такого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почуття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20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ловесне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малювання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називання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уявлюваних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об'єктів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визначення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фарб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якими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наповнена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картина).</a:t>
            </a:r>
            <a:endParaRPr lang="ru-RU" sz="20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Зіставлення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художніх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образів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використаних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різними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авторами для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змалювання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однієї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тієї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самої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картини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EB6FC5-9056-7A08-A97D-511C006959A4}"/>
              </a:ext>
            </a:extLst>
          </p:cNvPr>
          <p:cNvSpPr txBox="1"/>
          <p:nvPr/>
        </p:nvSpPr>
        <p:spPr>
          <a:xfrm>
            <a:off x="1205626" y="0"/>
            <a:ext cx="6984776" cy="530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Прийоми</a:t>
            </a:r>
            <a:r>
              <a:rPr lang="ru-RU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роботи</a:t>
            </a:r>
            <a:r>
              <a:rPr lang="ru-RU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над </a:t>
            </a:r>
            <a:r>
              <a:rPr lang="ru-RU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ліричним</a:t>
            </a:r>
            <a:r>
              <a:rPr lang="ru-RU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твором</a:t>
            </a:r>
            <a:r>
              <a:rPr lang="ru-RU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378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39752" y="2848761"/>
            <a:ext cx="48217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Дякую</a:t>
            </a:r>
            <a:r>
              <a:rPr lang="ru-RU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4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увагу</a:t>
            </a:r>
            <a:r>
              <a:rPr lang="ru-RU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uk-UA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AutoShape 2" descr="Картинки по запросу &quot;виховання патрыота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026" name="Picture 2" descr="Навіщо читати книжки">
            <a:extLst>
              <a:ext uri="{FF2B5EF4-FFF2-40B4-BE49-F238E27FC236}">
                <a16:creationId xmlns:a16="http://schemas.microsoft.com/office/drawing/2014/main" id="{459DB3D9-36EA-04CD-E531-193CF2B752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5" y="421549"/>
            <a:ext cx="3247529" cy="2161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Для українських дітей, які вимушені тікати від війни, збирають книги -  18000.com.ua">
            <a:extLst>
              <a:ext uri="{FF2B5EF4-FFF2-40B4-BE49-F238E27FC236}">
                <a16:creationId xmlns:a16="http://schemas.microsoft.com/office/drawing/2014/main" id="{58685EF5-2DE9-A14B-7A85-B514E40CAA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9123" y="4209647"/>
            <a:ext cx="3465410" cy="2306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Діти читають книги: векторна графіка, зображення, Діти читають книги  малюнки | Скачати з Depositphotos">
            <a:extLst>
              <a:ext uri="{FF2B5EF4-FFF2-40B4-BE49-F238E27FC236}">
                <a16:creationId xmlns:a16="http://schemas.microsoft.com/office/drawing/2014/main" id="{49F69525-667B-63B4-0209-1373844FAC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577056"/>
            <a:ext cx="1571253" cy="1571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П'ятеро дітей читають разом великі книжки. — плакат, П &quot;ять - Stock Photo |  #428811454">
            <a:extLst>
              <a:ext uri="{FF2B5EF4-FFF2-40B4-BE49-F238E27FC236}">
                <a16:creationId xmlns:a16="http://schemas.microsoft.com/office/drawing/2014/main" id="{40287822-0A44-F37E-ADC6-1659293310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39127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7058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5728" y="1916832"/>
            <a:ext cx="8768272" cy="3349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6535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4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Методика 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над 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віршами</a:t>
            </a:r>
            <a:r>
              <a:rPr lang="ru-RU" sz="24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6535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Методика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над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епічними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віршами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16535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Методика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над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ліричними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віршами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16535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літературознавчої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компетенції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молодших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школярв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457200" lvl="0" indent="-457200" algn="just">
              <a:lnSpc>
                <a:spcPct val="150000"/>
              </a:lnSpc>
              <a:spcAft>
                <a:spcPts val="0"/>
              </a:spcAft>
              <a:buSzPts val="1400"/>
              <a:buAutoNum type="arabicPeriod" startAt="3"/>
            </a:pPr>
            <a:endParaRPr lang="uk-UA" sz="24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60106" y="430498"/>
            <a:ext cx="14237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998E88FF-FA64-DDD2-1D08-98631A49FD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8224" y="335182"/>
            <a:ext cx="1855504" cy="185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772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82299D5-BAF3-72E8-6E27-F97A8E2DA515}"/>
              </a:ext>
            </a:extLst>
          </p:cNvPr>
          <p:cNvSpPr txBox="1"/>
          <p:nvPr/>
        </p:nvSpPr>
        <p:spPr>
          <a:xfrm>
            <a:off x="3275856" y="116632"/>
            <a:ext cx="27599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Література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191F5C87-4219-3D55-38CD-9A20F4997653}"/>
              </a:ext>
            </a:extLst>
          </p:cNvPr>
          <p:cNvSpPr/>
          <p:nvPr/>
        </p:nvSpPr>
        <p:spPr>
          <a:xfrm>
            <a:off x="187864" y="824518"/>
            <a:ext cx="8768272" cy="60737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+mj-lt"/>
              <a:buAutoNum type="arabicPeriod"/>
              <a:tabLst>
                <a:tab pos="270510" algn="l"/>
              </a:tabLst>
            </a:pPr>
            <a:r>
              <a:rPr lang="uk-UA" sz="17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Качак</a:t>
            </a:r>
            <a:r>
              <a:rPr lang="uk-UA" sz="17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Т. Б. Українська література для дітей: підручник. Київ : ВЦ «Академія», 2016. 352 с.</a:t>
            </a:r>
            <a:endParaRPr lang="ru-RU" sz="17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270510" algn="l"/>
              </a:tabLst>
            </a:pPr>
            <a:r>
              <a:rPr lang="uk-UA" sz="17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Качак</a:t>
            </a:r>
            <a:r>
              <a:rPr lang="uk-UA" sz="17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Т. Б., </a:t>
            </a:r>
            <a:r>
              <a:rPr lang="uk-UA" sz="17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Круль</a:t>
            </a:r>
            <a:r>
              <a:rPr lang="uk-UA" sz="17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Л. М. Дитяча література. Навчально-методичний посібник. Івано-Франківськ: </a:t>
            </a:r>
            <a:r>
              <a:rPr lang="uk-UA" sz="17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Тіповіт</a:t>
            </a:r>
            <a:r>
              <a:rPr lang="uk-UA" sz="17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2014. 236 с.</a:t>
            </a:r>
            <a:endParaRPr lang="ru-RU" sz="17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rabicPeriod"/>
              <a:tabLst>
                <a:tab pos="270510" algn="l"/>
              </a:tabLst>
            </a:pPr>
            <a:r>
              <a:rPr lang="uk-UA" sz="17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Качак</a:t>
            </a:r>
            <a:r>
              <a:rPr lang="uk-UA" sz="17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Т. Дитяча література та методика навчання літературного читання. Методичні рекомендації. Івано-Франківськ, 2020. 62 с.</a:t>
            </a:r>
          </a:p>
          <a:p>
            <a:pPr marL="342900" lvl="0" indent="-342900" algn="just">
              <a:buFont typeface="+mj-lt"/>
              <a:buAutoNum type="arabicPeriod"/>
              <a:tabLst>
                <a:tab pos="270510" algn="l"/>
              </a:tabLst>
            </a:pPr>
            <a:r>
              <a:rPr lang="uk-UA" sz="17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Качак</a:t>
            </a:r>
            <a:r>
              <a:rPr lang="uk-UA" sz="17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Т. Б., </a:t>
            </a:r>
            <a:r>
              <a:rPr lang="uk-UA" sz="17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Круль</a:t>
            </a:r>
            <a:r>
              <a:rPr lang="uk-UA" sz="17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Л. М. Зарубіжна література для дітей: підручник. Київ: </a:t>
            </a:r>
            <a:r>
              <a:rPr lang="uk-UA" sz="17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Академвидав</a:t>
            </a:r>
            <a:r>
              <a:rPr lang="uk-UA" sz="17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2014. 416 с.</a:t>
            </a:r>
            <a:endParaRPr lang="ru-RU" sz="17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270510" algn="l"/>
              </a:tabLst>
            </a:pPr>
            <a:r>
              <a:rPr lang="uk-UA" sz="17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Кизилова В. В. Українська література для </a:t>
            </a:r>
            <a:r>
              <a:rPr lang="uk-UA" sz="17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дітейта</a:t>
            </a:r>
            <a:r>
              <a:rPr lang="uk-UA" sz="17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юнацтва: новітній дискурс: </a:t>
            </a:r>
            <a:r>
              <a:rPr lang="uk-UA" sz="17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навч</a:t>
            </a:r>
            <a:r>
              <a:rPr lang="uk-UA" sz="17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-метод. посібник для </a:t>
            </a:r>
            <a:r>
              <a:rPr lang="uk-UA" sz="17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студ</a:t>
            </a:r>
            <a:r>
              <a:rPr lang="uk-UA" sz="17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вищих </a:t>
            </a:r>
            <a:r>
              <a:rPr lang="uk-UA" sz="17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навч</a:t>
            </a:r>
            <a:r>
              <a:rPr lang="uk-UA" sz="17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sz="17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закл</a:t>
            </a:r>
            <a:r>
              <a:rPr lang="uk-UA" sz="17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Старобільськ : Вид-во ДЗ «Луганський національний університет імені Тараса Шевченка», 2015. 236 с.</a:t>
            </a:r>
            <a:endParaRPr lang="ru-RU" sz="17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270510" algn="l"/>
              </a:tabLst>
            </a:pPr>
            <a:r>
              <a:rPr lang="uk-UA" sz="17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Круль</a:t>
            </a:r>
            <a:r>
              <a:rPr lang="uk-UA" sz="17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Л. Дитяча література. Навчально-методичний посібник. Івано-Франківськ, 2010. 132 с.</a:t>
            </a:r>
            <a:endParaRPr lang="ru-RU" sz="17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270510" algn="l"/>
              </a:tabLst>
            </a:pPr>
            <a:r>
              <a:rPr lang="uk-UA" sz="17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Коваль Г.П., Іванова Л.І., Суржик Т.Б. Методика читання. Тернопіль: Богдан, 2008. 280 с.</a:t>
            </a:r>
            <a:endParaRPr lang="ru-RU" sz="17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270510" algn="l"/>
              </a:tabLst>
            </a:pPr>
            <a:r>
              <a:rPr lang="uk-UA" sz="17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Рідне слово. Українська дитяча література: хрестоматія у 2-х книгах. </a:t>
            </a:r>
            <a:r>
              <a:rPr lang="uk-UA" sz="17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Кн</a:t>
            </a:r>
            <a:r>
              <a:rPr lang="uk-UA" sz="17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1 / Ред. О. І. Цибульська. Київ: Либідь, 1999. 400с.</a:t>
            </a:r>
            <a:endParaRPr lang="ru-RU" sz="17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270510" algn="l"/>
              </a:tabLst>
            </a:pPr>
            <a:r>
              <a:rPr lang="uk-UA" sz="17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Рідне слово. Українська дитяча література: хрестоматія у 2-х книгах. </a:t>
            </a:r>
            <a:r>
              <a:rPr lang="uk-UA" sz="17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Кн</a:t>
            </a:r>
            <a:r>
              <a:rPr lang="uk-UA" sz="17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2 / Ред. О. І. Цибульська, А. І. Мовчун, М. Ф. </a:t>
            </a:r>
            <a:r>
              <a:rPr lang="uk-UA" sz="17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Черній</a:t>
            </a:r>
            <a:r>
              <a:rPr lang="uk-UA" sz="17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Київ: Либідь, 1999. 552 с.</a:t>
            </a:r>
            <a:endParaRPr lang="ru-RU" sz="17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270510" algn="l"/>
              </a:tabLst>
            </a:pPr>
            <a:r>
              <a:rPr lang="uk-UA" sz="17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Савченко О.Я. Методика читання у початкових класах. Київ : Освіта, 2007. 127 с.</a:t>
            </a:r>
            <a:endParaRPr lang="ru-RU" sz="17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270510" algn="l"/>
              </a:tabLst>
            </a:pPr>
            <a:r>
              <a:rPr lang="uk-UA" sz="17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Ткачук Г. П. Методика позакласного читання у початкових класах: Навчально-методичний посібник. Кам'янець-Подільський: ФОП </a:t>
            </a:r>
            <a:r>
              <a:rPr lang="uk-UA" sz="17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Сисин</a:t>
            </a:r>
            <a:r>
              <a:rPr lang="uk-UA" sz="17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О. В., 2010. 264 с.</a:t>
            </a:r>
            <a:endParaRPr lang="ru-RU" sz="17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0" indent="-457200" algn="just">
              <a:lnSpc>
                <a:spcPct val="150000"/>
              </a:lnSpc>
              <a:spcAft>
                <a:spcPts val="0"/>
              </a:spcAft>
              <a:buSzPts val="1400"/>
              <a:buAutoNum type="arabicPeriod" startAt="3"/>
            </a:pPr>
            <a:endParaRPr lang="uk-UA" sz="24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1259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560BDB8-AEA4-F14E-CA74-CAE5D1C96738}"/>
              </a:ext>
            </a:extLst>
          </p:cNvPr>
          <p:cNvSpPr txBox="1"/>
          <p:nvPr/>
        </p:nvSpPr>
        <p:spPr>
          <a:xfrm>
            <a:off x="179512" y="836712"/>
            <a:ext cx="8712968" cy="60903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b="1" spc="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400" b="1" spc="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ірш</a:t>
            </a:r>
            <a:r>
              <a:rPr lang="ru-RU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2400" b="1" spc="28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400" spc="29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2400" spc="29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лемент</a:t>
            </a:r>
            <a:r>
              <a:rPr lang="ru-RU" sz="2400" spc="28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міч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ого</a:t>
            </a:r>
            <a:r>
              <a:rPr lang="ru-RU" sz="2400" spc="29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ення</a:t>
            </a:r>
            <a:r>
              <a:rPr lang="ru-RU" sz="2400" spc="28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400" spc="28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літерат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рному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400" spc="80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основна</a:t>
            </a:r>
            <a:r>
              <a:rPr lang="ru-RU" sz="2400" spc="78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одини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400" spc="79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віршован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</a:t>
            </a:r>
            <a:r>
              <a:rPr lang="ru-RU" sz="2400" spc="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ритм</a:t>
            </a:r>
            <a:r>
              <a:rPr lang="ru-RU" sz="2400" spc="-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r>
              <a:rPr lang="ru-RU" sz="2400" spc="79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</a:t>
            </a:r>
            <a:r>
              <a:rPr lang="ru-RU" sz="2400" spc="8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400" spc="-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стема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поетичного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лення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має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певні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законом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рнос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вн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тріш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ньої</a:t>
            </a:r>
            <a:r>
              <a:rPr lang="ru-RU" sz="2400" spc="36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рит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ічної</a:t>
            </a:r>
            <a:r>
              <a:rPr lang="ru-RU" sz="2400" spc="35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рган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ії</a:t>
            </a:r>
            <a:r>
              <a:rPr lang="ru-RU" sz="2400" spc="35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ru-RU" sz="2400" spc="34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стр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кт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400" spc="36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</a:t>
            </a:r>
            <a:r>
              <a:rPr lang="ru-RU" sz="2400" spc="36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собли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роль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ежить</a:t>
            </a:r>
            <a:r>
              <a:rPr lang="ru-RU" sz="24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мічним</a:t>
            </a:r>
            <a:r>
              <a:rPr lang="ru-RU" sz="2400" spc="-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акцентам.</a:t>
            </a:r>
            <a:endParaRPr lang="ru-RU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3200" b="1" spc="-1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3200" b="1" spc="-1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3200" b="1" spc="-5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рші</a:t>
            </a: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колі</a:t>
            </a: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читання</a:t>
            </a: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молодших</a:t>
            </a: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школярів</a:t>
            </a: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2400" b="1" spc="-5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ю</a:t>
            </a:r>
            <a:r>
              <a:rPr lang="ru-RU" sz="2400" b="1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ru-RU" sz="2400" b="1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400" b="1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ні</a:t>
            </a:r>
            <a:r>
              <a:rPr lang="ru-RU" sz="2400" b="1" spc="-3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чн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-4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харак</a:t>
            </a:r>
            <a:r>
              <a:rPr lang="ru-RU" sz="20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spc="2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000" spc="-4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24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ліричні</a:t>
            </a:r>
            <a:r>
              <a:rPr lang="ru-RU" sz="2400" b="1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400" b="1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пейзажна</a:t>
            </a:r>
            <a:r>
              <a:rPr lang="ru-RU" sz="2400" b="1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лірика</a:t>
            </a:r>
            <a:r>
              <a:rPr lang="ru-RU" sz="2400" b="1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соціально-політичного</a:t>
            </a:r>
            <a:r>
              <a:rPr lang="ru-RU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змісту</a:t>
            </a:r>
            <a:r>
              <a:rPr lang="ru-RU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20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 </a:t>
            </a:r>
            <a:r>
              <a:rPr lang="ru-RU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працю</a:t>
            </a:r>
            <a:r>
              <a:rPr lang="ru-RU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життя</a:t>
            </a:r>
            <a:r>
              <a:rPr lang="ru-RU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людей, про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</a:t>
            </a:r>
            <a:r>
              <a:rPr lang="ru-RU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атьківщину</a:t>
            </a:r>
            <a:r>
              <a:rPr lang="ru-RU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про </a:t>
            </a:r>
            <a:r>
              <a:rPr lang="ru-RU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патріотизм</a:t>
            </a:r>
            <a:r>
              <a:rPr lang="ru-RU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1800" i="1" spc="-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1800" i="1" spc="2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ru-RU" sz="1800" i="1" spc="-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18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ru-RU" sz="1800" i="1" spc="6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i="1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18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ад</a:t>
            </a:r>
            <a:r>
              <a:rPr lang="ru-RU" sz="1800" i="1" spc="7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i="1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18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ак</a:t>
            </a:r>
            <a:r>
              <a:rPr lang="ru-RU" sz="1800" i="1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им</a:t>
            </a:r>
            <a:r>
              <a:rPr lang="ru-RU" sz="18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800" i="1" spc="5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i="1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18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800" i="1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18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</a:t>
            </a:r>
            <a:r>
              <a:rPr lang="ru-RU" sz="1800" i="1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18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800" i="1" spc="6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i="1" spc="6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має</a:t>
            </a:r>
            <a:r>
              <a:rPr lang="ru-RU" sz="1800" i="1" spc="6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i="1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18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</a:t>
            </a:r>
            <a:r>
              <a:rPr lang="ru-RU" sz="1800" i="1" spc="-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18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1800" i="1" spc="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</a:t>
            </a:r>
            <a:r>
              <a:rPr lang="ru-RU" sz="1800" i="1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i="1" spc="1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ватися</a:t>
            </a:r>
            <a:r>
              <a:rPr lang="ru-RU" sz="1800" i="1" spc="6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1800" i="1" spc="-2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18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800" i="1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18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им</a:t>
            </a:r>
            <a:r>
              <a:rPr lang="ru-RU" sz="18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i="1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18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акл</a:t>
            </a:r>
            <a:r>
              <a:rPr lang="ru-RU" sz="1800" i="1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8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1800" i="1" spc="-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18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1800" i="1" spc="2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i="1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18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1800" i="1" spc="3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i="1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18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1800" i="1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1800" i="1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18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а</a:t>
            </a:r>
            <a:r>
              <a:rPr lang="ru-RU" sz="18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</a:t>
            </a:r>
            <a:r>
              <a:rPr lang="ru-RU" sz="1800" i="1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i="1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</a:t>
            </a:r>
            <a:r>
              <a:rPr lang="ru-RU" sz="1800" i="1" spc="-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18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ru-RU" sz="1800" i="1" spc="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i="1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18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акл</a:t>
            </a:r>
            <a:r>
              <a:rPr lang="ru-RU" sz="1800" i="1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8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1800" i="1" spc="3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i="1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1800" i="1" spc="-2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18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800" i="1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800" i="1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1800" i="1" spc="-2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18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1800" i="1" spc="2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i="1" spc="2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ru-RU" sz="1800" i="1" spc="-3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1800" i="1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18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800" i="1" spc="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i="1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1800" i="1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1800" i="1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1800" i="1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18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в’язл</a:t>
            </a:r>
            <a:r>
              <a:rPr lang="ru-RU" sz="1800" i="1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800" i="1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800" i="1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им</a:t>
            </a:r>
            <a:r>
              <a:rPr lang="ru-RU" sz="18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800" i="1" spc="3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i="1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18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ає</a:t>
            </a:r>
            <a:r>
              <a:rPr lang="ru-RU" sz="1800" i="1" spc="2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800" i="1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8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ru-RU" sz="1800" i="1" spc="-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1800" i="1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1800" i="1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800" i="1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18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800" i="1" spc="2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 </a:t>
            </a:r>
            <a:r>
              <a:rPr lang="ru-RU" sz="1800" i="1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1800" i="1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</a:t>
            </a:r>
            <a:r>
              <a:rPr lang="ru-RU" sz="18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1800" i="1" spc="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18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1800" i="1" spc="-2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ru-RU" sz="1800" i="1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1800" i="1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1800" i="1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1800" i="1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1800" i="1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i="1" spc="-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ru-RU" sz="2000" i="1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78F3DF-E76B-5CD7-57B4-B367FA366E85}"/>
              </a:ext>
            </a:extLst>
          </p:cNvPr>
          <p:cNvSpPr txBox="1"/>
          <p:nvPr/>
        </p:nvSpPr>
        <p:spPr>
          <a:xfrm>
            <a:off x="179512" y="188640"/>
            <a:ext cx="878497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Робота над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віршами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початкових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класах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599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560BDB8-AEA4-F14E-CA74-CAE5D1C96738}"/>
              </a:ext>
            </a:extLst>
          </p:cNvPr>
          <p:cNvSpPr txBox="1"/>
          <p:nvPr/>
        </p:nvSpPr>
        <p:spPr>
          <a:xfrm>
            <a:off x="179512" y="836712"/>
            <a:ext cx="8712968" cy="52076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b="1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Особливості</a:t>
            </a:r>
            <a:r>
              <a:rPr lang="ru-RU" sz="2400" b="1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ru-RU" sz="2800" b="1" spc="-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ають</a:t>
            </a:r>
            <a:r>
              <a:rPr lang="ru-RU" sz="2400" spc="2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spc="-2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spc="2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400" spc="-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400" spc="20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400" spc="2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зв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400" spc="20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ru-RU" sz="2400" spc="2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</a:t>
            </a:r>
            <a:r>
              <a:rPr lang="ru-RU" sz="2400" spc="-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рше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400" spc="20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</a:t>
            </a:r>
            <a:r>
              <a:rPr lang="ru-RU" sz="2400" spc="-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ru-RU" sz="2400" spc="-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ru-RU" sz="2400" b="1" spc="-1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Методика </a:t>
            </a:r>
            <a:r>
              <a:rPr lang="ru-RU" sz="2400" b="1" spc="-1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роботи</a:t>
            </a:r>
            <a:r>
              <a:rPr lang="ru-RU" sz="2400" b="1" spc="-1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Проводиться коротка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підготовча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робота до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сприймання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ru-RU" sz="2400" i="1" spc="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Перед </a:t>
            </a:r>
            <a:r>
              <a:rPr lang="ru-RU" sz="2400" i="1" spc="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читанням</a:t>
            </a:r>
            <a:r>
              <a:rPr lang="ru-RU" sz="2400" i="1" spc="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spc="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ловникова</a:t>
            </a:r>
            <a:r>
              <a:rPr lang="ru-RU" sz="24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робота (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400" spc="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400" spc="-3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4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spc="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</a:t>
            </a:r>
            <a:r>
              <a:rPr lang="ru-RU" sz="24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ru-RU" sz="24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сл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r>
              <a:rPr lang="ru-RU" sz="24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ставимо</a:t>
            </a:r>
            <a:r>
              <a:rPr lang="ru-RU" sz="24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завдання</a:t>
            </a:r>
            <a:r>
              <a:rPr lang="ru-RU" sz="2400" spc="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sz="2400" spc="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уважного</a:t>
            </a:r>
            <a:r>
              <a:rPr lang="ru-RU" sz="2400" spc="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сприйняття</a:t>
            </a:r>
            <a:r>
              <a:rPr lang="ru-RU" sz="2400" spc="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твору</a:t>
            </a:r>
            <a:r>
              <a:rPr lang="ru-RU" sz="2400" spc="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3200" b="1" spc="-1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</a:p>
          <a:p>
            <a:pPr algn="just">
              <a:lnSpc>
                <a:spcPct val="150000"/>
              </a:lnSpc>
            </a:pP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3. Перше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прочитування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 і постановка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питань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змістом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.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ru-RU" sz="2000" b="1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78F3DF-E76B-5CD7-57B4-B367FA366E85}"/>
              </a:ext>
            </a:extLst>
          </p:cNvPr>
          <p:cNvSpPr txBox="1"/>
          <p:nvPr/>
        </p:nvSpPr>
        <p:spPr>
          <a:xfrm>
            <a:off x="179512" y="188640"/>
            <a:ext cx="878497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Робота над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сюжетними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віршами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553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560BDB8-AEA4-F14E-CA74-CAE5D1C96738}"/>
              </a:ext>
            </a:extLst>
          </p:cNvPr>
          <p:cNvSpPr txBox="1"/>
          <p:nvPr/>
        </p:nvSpPr>
        <p:spPr>
          <a:xfrm>
            <a:off x="179512" y="553134"/>
            <a:ext cx="8964488" cy="55622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70180" indent="449580" algn="just">
              <a:lnSpc>
                <a:spcPct val="150000"/>
              </a:lnSpc>
              <a:spcBef>
                <a:spcPts val="10"/>
              </a:spcBef>
              <a:spcAft>
                <a:spcPts val="0"/>
              </a:spcAft>
            </a:pPr>
            <a:r>
              <a:rPr lang="ru-RU" sz="24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</a:t>
            </a:r>
            <a:r>
              <a:rPr lang="ru-RU" sz="24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Після</a:t>
            </a:r>
            <a:r>
              <a:rPr lang="ru-RU" sz="24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другого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400" spc="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ртає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</a:t>
            </a:r>
            <a:r>
              <a:rPr lang="ru-RU" sz="2400" spc="13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3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spc="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342900" marR="170180" indent="-342900" algn="just">
              <a:lnSpc>
                <a:spcPct val="150000"/>
              </a:lnSpc>
              <a:spcBef>
                <a:spcPts val="1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spc="12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400" spc="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сть</a:t>
            </a:r>
            <a:r>
              <a:rPr lang="ru-RU" sz="2400" spc="13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читання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27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(пр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spc="28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даємо</a:t>
            </a:r>
            <a:r>
              <a:rPr lang="ru-RU" sz="2400" spc="6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бразн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сть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поетичного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твору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400" spc="6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marR="170180" indent="-342900" algn="just">
              <a:lnSpc>
                <a:spcPct val="150000"/>
              </a:lnSpc>
              <a:spcBef>
                <a:spcPts val="1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ru-RU" sz="2400" spc="4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бли</a:t>
            </a:r>
            <a:r>
              <a:rPr lang="ru-RU" sz="24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сті</a:t>
            </a:r>
            <a:r>
              <a:rPr lang="ru-RU" sz="2400" spc="4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ита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ня</a:t>
            </a:r>
            <a:r>
              <a:rPr lang="ru-RU" sz="2400" spc="4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spc="-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4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4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рядків</a:t>
            </a:r>
            <a:r>
              <a:rPr lang="ru-RU" sz="24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(р</a:t>
            </a:r>
            <a:r>
              <a:rPr lang="ru-RU" sz="2400" spc="-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бимо</a:t>
            </a:r>
            <a:r>
              <a:rPr lang="ru-RU" sz="2400" spc="-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spc="-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spc="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400" spc="-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4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ич</a:t>
            </a:r>
            <a:r>
              <a:rPr lang="ru-RU" sz="2400" spc="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spc="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spc="-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spc="2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spc="-2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z="24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4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им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ки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4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marR="170180" indent="-342900" algn="just">
              <a:lnSpc>
                <a:spcPct val="150000"/>
              </a:lnSpc>
              <a:spcBef>
                <a:spcPts val="1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spc="-2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4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400" spc="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uk-UA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400" spc="-2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spc="2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400" spc="-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4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spc="2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spc="13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рша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400" spc="15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ru-RU" sz="2400" spc="14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spc="13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ита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400" spc="15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R="170180" indent="449580" algn="just">
              <a:lnSpc>
                <a:spcPct val="150000"/>
              </a:lnSpc>
              <a:spcBef>
                <a:spcPts val="10"/>
              </a:spcBef>
              <a:spcAft>
                <a:spcPts val="0"/>
              </a:spcAft>
            </a:pPr>
            <a:r>
              <a:rPr lang="ru-RU" sz="2400" spc="15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5. </a:t>
            </a:r>
            <a:r>
              <a:rPr lang="ru-RU" sz="2400" spc="15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Після</a:t>
            </a:r>
            <a:r>
              <a:rPr lang="ru-RU" sz="2400" spc="15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другого </a:t>
            </a:r>
            <a:r>
              <a:rPr lang="ru-RU" sz="2400" spc="15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читання</a:t>
            </a:r>
            <a:r>
              <a:rPr lang="ru-RU" sz="2400" spc="15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spc="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spc="15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400" spc="14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ал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400" spc="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spc="-2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бра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вальних</a:t>
            </a:r>
            <a:r>
              <a:rPr lang="ru-RU" sz="24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ас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епітетів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порівнянь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метафор та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троп.</a:t>
            </a:r>
            <a:endParaRPr lang="ru-RU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170180" indent="449580" algn="just">
              <a:lnSpc>
                <a:spcPct val="149000"/>
              </a:lnSpc>
              <a:tabLst>
                <a:tab pos="1429385" algn="l"/>
                <a:tab pos="2119630" algn="l"/>
                <a:tab pos="2419350" algn="l"/>
                <a:tab pos="3188335" algn="l"/>
                <a:tab pos="3472180" algn="l"/>
                <a:tab pos="3959225" algn="l"/>
                <a:tab pos="4512945" algn="l"/>
                <a:tab pos="5469890" algn="l"/>
              </a:tabLst>
            </a:pP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 У</a:t>
            </a:r>
            <a:r>
              <a:rPr lang="ru-RU" sz="2400" spc="27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400" spc="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400" spc="-3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4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ru-RU" sz="2400" spc="27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іді</a:t>
            </a:r>
            <a:r>
              <a:rPr lang="ru-RU" sz="2400" spc="28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виз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аємо</a:t>
            </a:r>
            <a:r>
              <a:rPr lang="ru-RU" sz="2400" spc="26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вн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2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400" spc="-3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400" spc="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400" spc="-3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ru-RU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400" b="1" spc="-1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зкр</a:t>
            </a:r>
            <a:r>
              <a:rPr lang="ru-RU" sz="2400" b="1" spc="-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b="1" spc="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тт</a:t>
            </a:r>
            <a:r>
              <a:rPr lang="ru-RU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spc="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400" b="1" spc="-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</a:t>
            </a:r>
            <a:r>
              <a:rPr lang="ru-RU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400" b="1" spc="2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відбувається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2400" b="1" spc="-1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</a:t>
            </a:r>
            <a:r>
              <a:rPr lang="ru-RU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400" b="1" spc="-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b="1" spc="-1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сті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 </a:t>
            </a:r>
            <a:r>
              <a:rPr lang="ru-RU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ru-RU" sz="2400" b="1" spc="-3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ru-RU" sz="2400" b="1" spc="-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ru-RU" sz="2400" b="1" spc="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іми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spc="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ас</a:t>
            </a:r>
            <a:r>
              <a:rPr lang="ru-RU" sz="2400" b="1" spc="-1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ru-RU" sz="2400" b="1" spc="3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b="1" spc="1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endParaRPr lang="ru-RU" sz="2000" b="1" dirty="0">
              <a:solidFill>
                <a:srgbClr val="FF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78F3DF-E76B-5CD7-57B4-B367FA366E85}"/>
              </a:ext>
            </a:extLst>
          </p:cNvPr>
          <p:cNvSpPr txBox="1"/>
          <p:nvPr/>
        </p:nvSpPr>
        <p:spPr>
          <a:xfrm>
            <a:off x="179512" y="29914"/>
            <a:ext cx="878497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Робота над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сюжетними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віршами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308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1D0615E-88A7-4DEC-190D-A6173943F908}"/>
              </a:ext>
            </a:extLst>
          </p:cNvPr>
          <p:cNvSpPr txBox="1"/>
          <p:nvPr/>
        </p:nvSpPr>
        <p:spPr>
          <a:xfrm>
            <a:off x="179512" y="116632"/>
            <a:ext cx="871296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16535" algn="ctr">
              <a:spcAft>
                <a:spcPts val="0"/>
              </a:spcAft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Методика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над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ліричними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віршами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уроках </a:t>
            </a:r>
          </a:p>
          <a:p>
            <a:pPr marL="216535" algn="ctr">
              <a:spcAft>
                <a:spcPts val="0"/>
              </a:spcAft>
            </a:pP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літературного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читання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B46CAA3-51D6-F9B5-DDDB-195DE5E6BEB3}"/>
              </a:ext>
            </a:extLst>
          </p:cNvPr>
          <p:cNvSpPr txBox="1"/>
          <p:nvPr/>
        </p:nvSpPr>
        <p:spPr>
          <a:xfrm>
            <a:off x="179512" y="825708"/>
            <a:ext cx="8712968" cy="6032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68275" indent="449580" algn="just"/>
            <a:r>
              <a:rPr lang="ru-RU" sz="2400" b="1" i="1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Особливості</a:t>
            </a:r>
            <a:r>
              <a:rPr lang="ru-RU" sz="2400" b="1" i="1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23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</a:t>
            </a:r>
            <a:r>
              <a:rPr lang="ru-RU" sz="23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ліричних</a:t>
            </a:r>
            <a:r>
              <a:rPr lang="ru-RU" sz="23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3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поезіях</a:t>
            </a:r>
            <a:r>
              <a:rPr lang="ru-RU" sz="23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3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немає</a:t>
            </a:r>
            <a:r>
              <a:rPr lang="ru-RU" sz="23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сюжетного </a:t>
            </a:r>
            <a:r>
              <a:rPr lang="ru-RU" sz="23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розвитку</a:t>
            </a:r>
            <a:r>
              <a:rPr lang="ru-RU" sz="23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У них </a:t>
            </a:r>
            <a:r>
              <a:rPr lang="ru-RU" sz="23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відтворено</a:t>
            </a:r>
            <a:r>
              <a:rPr lang="ru-RU" sz="23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3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переживання</a:t>
            </a:r>
            <a:r>
              <a:rPr lang="ru-RU" sz="23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3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поета</a:t>
            </a:r>
            <a:r>
              <a:rPr lang="ru-RU" sz="23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3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чи</a:t>
            </a:r>
            <a:r>
              <a:rPr lang="ru-RU" sz="23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3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почуття</a:t>
            </a:r>
            <a:r>
              <a:rPr lang="ru-RU" sz="23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3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властиві</a:t>
            </a:r>
            <a:r>
              <a:rPr lang="ru-RU" sz="23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не </a:t>
            </a:r>
            <a:r>
              <a:rPr lang="ru-RU" sz="23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тільки</a:t>
            </a:r>
            <a:r>
              <a:rPr lang="ru-RU" sz="23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3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авторові</a:t>
            </a:r>
            <a:r>
              <a:rPr lang="ru-RU" sz="23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3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твору</a:t>
            </a:r>
            <a:r>
              <a:rPr lang="ru-RU" sz="23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а й </a:t>
            </a:r>
            <a:r>
              <a:rPr lang="ru-RU" sz="23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усім</a:t>
            </a:r>
            <a:r>
              <a:rPr lang="ru-RU" sz="23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людям. </a:t>
            </a:r>
            <a:r>
              <a:rPr lang="ru-RU" sz="23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Авторські</a:t>
            </a:r>
            <a:r>
              <a:rPr lang="ru-RU" sz="23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3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переживання</a:t>
            </a:r>
            <a:r>
              <a:rPr lang="ru-RU" sz="23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3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передаються</a:t>
            </a:r>
            <a:r>
              <a:rPr lang="ru-RU" sz="23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3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sz="23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23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змалю­ванні</a:t>
            </a:r>
            <a:r>
              <a:rPr lang="ru-RU" sz="23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картин </a:t>
            </a:r>
            <a:r>
              <a:rPr lang="ru-RU" sz="23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природи</a:t>
            </a:r>
            <a:r>
              <a:rPr lang="ru-RU" sz="23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3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sz="23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23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розкритті</a:t>
            </a:r>
            <a:r>
              <a:rPr lang="ru-RU" sz="23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3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політичних</a:t>
            </a:r>
            <a:r>
              <a:rPr lang="ru-RU" sz="23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3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подій</a:t>
            </a:r>
            <a:r>
              <a:rPr lang="ru-RU" sz="23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R="168275" indent="449580" algn="ctr"/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Твори </a:t>
            </a:r>
            <a:r>
              <a:rPr lang="ru-RU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пейзажної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лірики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R="168275" indent="449580" algn="ctr"/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68275" indent="449580" algn="just"/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едостатньо</a:t>
            </a:r>
            <a:r>
              <a:rPr lang="ru-RU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щоб</a:t>
            </a:r>
            <a:r>
              <a:rPr lang="ru-RU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діти</a:t>
            </a:r>
            <a:r>
              <a:rPr lang="ru-RU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зрозуміли</a:t>
            </a:r>
            <a:r>
              <a:rPr lang="ru-RU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твір</a:t>
            </a:r>
            <a:r>
              <a:rPr lang="ru-RU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треба, </a:t>
            </a:r>
            <a:r>
              <a:rPr lang="ru-RU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щоб</a:t>
            </a:r>
            <a:r>
              <a:rPr lang="ru-RU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вони </a:t>
            </a:r>
            <a:r>
              <a:rPr lang="ru-RU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його</a:t>
            </a:r>
            <a:r>
              <a:rPr lang="ru-RU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відчули</a:t>
            </a:r>
            <a:r>
              <a:rPr lang="ru-RU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».  </a:t>
            </a:r>
            <a:r>
              <a:rPr lang="ru-RU" sz="240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К.Д.Ушинський</a:t>
            </a:r>
            <a:endParaRPr lang="ru-RU" sz="2400" i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68275" indent="449580" algn="just"/>
            <a:endParaRPr lang="ru-RU" sz="2400" spc="1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just">
              <a:lnSpc>
                <a:spcPct val="107000"/>
              </a:lnSpc>
              <a:buAutoNum type="arabicParenR"/>
            </a:pP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потребують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своєрідного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підходу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вивчення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вірші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невеликі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розміром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передають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почуття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пов'язані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із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змалюванням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явищ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природи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переживань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сприяє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емоційному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пізнанню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дійсності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7000"/>
              </a:lnSpc>
            </a:pP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 </a:t>
            </a:r>
            <a:r>
              <a:rPr lang="ru-RU" sz="23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вводити</a:t>
            </a:r>
            <a:r>
              <a:rPr lang="ru-RU" sz="23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3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дітей</a:t>
            </a:r>
            <a:r>
              <a:rPr lang="ru-RU" sz="23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23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світ</a:t>
            </a:r>
            <a:r>
              <a:rPr lang="ru-RU" sz="23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3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художніх</a:t>
            </a:r>
            <a:r>
              <a:rPr lang="ru-RU" sz="23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3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образів</a:t>
            </a:r>
            <a:r>
              <a:rPr lang="ru-RU" sz="23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через </a:t>
            </a:r>
            <a:r>
              <a:rPr lang="ru-RU" sz="23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почуття</a:t>
            </a:r>
            <a:r>
              <a:rPr lang="ru-RU" sz="23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а </a:t>
            </a:r>
            <a:r>
              <a:rPr lang="ru-RU" sz="23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далі</a:t>
            </a:r>
            <a:r>
              <a:rPr lang="ru-RU" sz="23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вести </a:t>
            </a:r>
            <a:r>
              <a:rPr lang="ru-RU" sz="23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sz="23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3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почуттів</a:t>
            </a:r>
            <a:r>
              <a:rPr lang="ru-RU" sz="23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до думок, до </a:t>
            </a:r>
            <a:r>
              <a:rPr lang="ru-RU" sz="23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висновків</a:t>
            </a:r>
            <a:r>
              <a:rPr lang="ru-RU" sz="23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06055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B46CAA3-51D6-F9B5-DDDB-195DE5E6BEB3}"/>
              </a:ext>
            </a:extLst>
          </p:cNvPr>
          <p:cNvSpPr txBox="1"/>
          <p:nvPr/>
        </p:nvSpPr>
        <p:spPr>
          <a:xfrm>
            <a:off x="215516" y="1484784"/>
            <a:ext cx="8712968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68275" algn="just"/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1) </a:t>
            </a:r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Читання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</a:t>
            </a:r>
            <a:r>
              <a:rPr lang="ru-RU" sz="23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300" b="1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300" b="1" spc="4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300" b="1" spc="-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3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лем</a:t>
            </a:r>
            <a:r>
              <a:rPr lang="ru-RU" sz="2300" b="1" spc="12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300" b="1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3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300" b="1" spc="-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300" b="1" spc="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300" b="1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ії</a:t>
            </a:r>
            <a:r>
              <a:rPr lang="ru-RU" sz="2300" b="1" spc="37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300" b="1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3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300" b="1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3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300" b="1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300" b="1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ru-RU" sz="23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300" b="1" spc="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3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ь</a:t>
            </a:r>
            <a:r>
              <a:rPr lang="ru-RU" sz="23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! 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000" spc="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кщ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15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</a:t>
            </a:r>
            <a:r>
              <a:rPr lang="ru-RU" sz="2000" spc="-2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spc="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ик</a:t>
            </a:r>
            <a:r>
              <a:rPr lang="ru-RU" sz="2000" spc="-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ий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000" spc="7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ажа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000" spc="7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ru-RU" sz="2000" spc="7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еякі</a:t>
            </a:r>
            <a:r>
              <a:rPr lang="ru-RU" sz="2000" spc="6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ряд</a:t>
            </a:r>
            <a:r>
              <a:rPr lang="ru-RU" sz="2000" spc="2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6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чи</a:t>
            </a:r>
            <a:r>
              <a:rPr lang="ru-RU" sz="2000" spc="6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рофи</a:t>
            </a:r>
            <a:r>
              <a:rPr lang="ru-RU" sz="2000" spc="5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spc="-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ль</a:t>
            </a:r>
            <a:r>
              <a:rPr lang="ru-RU" sz="2000" spc="7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2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ru-RU" sz="2000" spc="6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0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тав,</a:t>
            </a:r>
            <a:r>
              <a:rPr lang="ru-RU" sz="2000" spc="7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spc="5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ля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аю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-6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000" spc="-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-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0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000" spc="-4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spc="-5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вдивля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ю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чи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сь</a:t>
            </a:r>
            <a:r>
              <a:rPr lang="ru-RU" sz="2000" spc="-4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25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іч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000" spc="-5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000" spc="-4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000" spc="-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даю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-5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000" spc="-5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</a:t>
            </a:r>
            <a:r>
              <a:rPr lang="ru-RU" sz="2000" spc="-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</a:t>
            </a:r>
            <a:r>
              <a:rPr lang="ru-RU" sz="2000" spc="-6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000" spc="-3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тт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кщо</a:t>
            </a:r>
            <a:r>
              <a:rPr lang="ru-RU" sz="2000" spc="-6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</a:t>
            </a:r>
            <a:r>
              <a:rPr lang="ru-RU" sz="2000" spc="-5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вдалий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аудиозапис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000" spc="3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</a:t>
            </a:r>
            <a:r>
              <a:rPr lang="ru-RU" sz="20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000" spc="-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ха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2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ru-RU" sz="2000" spc="-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</a:t>
            </a:r>
            <a:r>
              <a:rPr lang="ru-RU" sz="20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000" spc="-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000" spc="2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000" spc="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ru-RU" sz="20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68275" algn="just"/>
            <a:endParaRPr lang="ru-RU" sz="23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68275" algn="just"/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2)</a:t>
            </a:r>
            <a:r>
              <a:rPr lang="ru-RU" sz="2200" spc="-1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b="1" spc="-1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Налаштування</a:t>
            </a:r>
            <a:r>
              <a:rPr lang="ru-RU" sz="2200" b="1" spc="-1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b="1" spc="-1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школярів</a:t>
            </a:r>
            <a:r>
              <a:rPr lang="ru-RU" sz="2200" b="1" spc="-1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2200" b="1" spc="-1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сприймання</a:t>
            </a:r>
            <a:r>
              <a:rPr lang="ru-RU" sz="2200" b="1" spc="-1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b="1" spc="-1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вірша</a:t>
            </a:r>
            <a:r>
              <a:rPr lang="ru-RU" sz="2200" b="1" spc="-1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b="1" spc="-1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пейзажної</a:t>
            </a:r>
            <a:r>
              <a:rPr lang="ru-RU" sz="2200" b="1" spc="-1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b="1" spc="-1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лірики</a:t>
            </a:r>
            <a:r>
              <a:rPr lang="ru-RU" sz="2200" b="1" spc="-1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через:</a:t>
            </a:r>
          </a:p>
          <a:p>
            <a:pPr marL="342900" marR="168275" indent="-342900" algn="just">
              <a:buFont typeface="Wingdings" panose="05000000000000000000" pitchFamily="2" charset="2"/>
              <a:buChar char="v"/>
            </a:pPr>
            <a:r>
              <a:rPr lang="ru-RU" sz="2000" spc="-1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без­посереднє</a:t>
            </a:r>
            <a:r>
              <a:rPr lang="ru-RU" sz="2000" spc="-1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1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знайомство</a:t>
            </a:r>
            <a:r>
              <a:rPr lang="ru-RU" sz="2000" spc="-1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природою (</a:t>
            </a:r>
            <a:r>
              <a:rPr lang="ru-RU" sz="2000" spc="-1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екскурсія</a:t>
            </a:r>
            <a:r>
              <a:rPr lang="ru-RU" sz="2000" spc="-1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парк, </a:t>
            </a:r>
            <a:r>
              <a:rPr lang="ru-RU" sz="2000" spc="-1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ліс</a:t>
            </a:r>
            <a:r>
              <a:rPr lang="ru-RU" sz="2000" spc="-1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поле, </a:t>
            </a:r>
            <a:r>
              <a:rPr lang="ru-RU" sz="2000" spc="-1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sz="2000" spc="-1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1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відповідають</a:t>
            </a:r>
            <a:r>
              <a:rPr lang="ru-RU" sz="2000" spc="-1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1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темі</a:t>
            </a:r>
            <a:r>
              <a:rPr lang="ru-RU" sz="2000" spc="-1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1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прочитуваного</a:t>
            </a:r>
            <a:r>
              <a:rPr lang="ru-RU" sz="2000" spc="-1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1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твору</a:t>
            </a:r>
            <a:r>
              <a:rPr lang="ru-RU" sz="2000" spc="-1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000" spc="-1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актуалізація</a:t>
            </a:r>
            <a:r>
              <a:rPr lang="ru-RU" sz="2000" spc="-1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1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знань</a:t>
            </a:r>
            <a:r>
              <a:rPr lang="ru-RU" sz="2000" spc="-1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про </a:t>
            </a:r>
            <a:r>
              <a:rPr lang="ru-RU" sz="2000" spc="-1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проведену</a:t>
            </a:r>
            <a:r>
              <a:rPr lang="ru-RU" sz="2000" spc="-1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1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екскурсію</a:t>
            </a:r>
            <a:r>
              <a:rPr lang="ru-RU" sz="2000" spc="-1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</a:p>
          <a:p>
            <a:pPr marL="342900" marR="168275" indent="-342900" algn="just">
              <a:buFont typeface="Wingdings" panose="05000000000000000000" pitchFamily="2" charset="2"/>
              <a:buChar char="v"/>
            </a:pPr>
            <a:endParaRPr lang="ru-RU" sz="2000" spc="-15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68275" indent="-342900" algn="just">
              <a:buFont typeface="Wingdings" panose="05000000000000000000" pitchFamily="2" charset="2"/>
              <a:buChar char="v"/>
            </a:pP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відеоряд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музичний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фрагмент,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картини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живопису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предметну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наочність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-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кетяг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калини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горобини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літературно-музичної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композиції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читання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речень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уривків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із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творів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тощо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68275" algn="just"/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177EAA-BE62-D39C-527E-98E420B8B1D6}"/>
              </a:ext>
            </a:extLst>
          </p:cNvPr>
          <p:cNvSpPr txBox="1"/>
          <p:nvPr/>
        </p:nvSpPr>
        <p:spPr>
          <a:xfrm>
            <a:off x="215516" y="404664"/>
            <a:ext cx="871296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16535" algn="ctr">
              <a:spcAft>
                <a:spcPts val="0"/>
              </a:spcAft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Методика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над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ліричними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віршами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уроках </a:t>
            </a:r>
          </a:p>
          <a:p>
            <a:pPr marL="216535" algn="ctr">
              <a:spcAft>
                <a:spcPts val="0"/>
              </a:spcAft>
            </a:pP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літературного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читання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457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B46CAA3-51D6-F9B5-DDDB-195DE5E6BEB3}"/>
              </a:ext>
            </a:extLst>
          </p:cNvPr>
          <p:cNvSpPr txBox="1"/>
          <p:nvPr/>
        </p:nvSpPr>
        <p:spPr>
          <a:xfrm>
            <a:off x="323528" y="1256604"/>
            <a:ext cx="8712968" cy="53707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68275" algn="just">
              <a:lnSpc>
                <a:spcPct val="150000"/>
              </a:lnSpc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5)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Робота над </a:t>
            </a:r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аналізом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ліричного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твору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342900" marR="168275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спрямовується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розвиток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школярів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уваги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переживань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настроїв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відтворює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поет; </a:t>
            </a:r>
          </a:p>
          <a:p>
            <a:pPr marL="342900" marR="168275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збагачен­ня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словника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дітей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лексемами на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позначення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різних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почуттів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радості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і смутку,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замилування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схвильованості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</a:p>
          <a:p>
            <a:pPr marL="342900" marR="168275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Важливо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не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тільки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називати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ці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почуття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й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емоції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а й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роз­кривати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відповідними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словами!</a:t>
            </a:r>
            <a:endParaRPr lang="ru-RU" sz="23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68275" algn="just"/>
            <a:endParaRPr lang="ru-RU" sz="2000" i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168275"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Зазвичай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автор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удається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асоціацій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метафор,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передає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свій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стан через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художні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картини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образи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допомагають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розкрити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суть.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Проте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маленькому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читачеві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ще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важко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усвідомити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мову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художнього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твору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помітити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загадки й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знайти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тексті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підказки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».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В.Науменко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68275" algn="just"/>
            <a:endParaRPr lang="ru-RU" sz="2000" i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50F331F-D578-2C8C-73BB-6795A4B9AD52}"/>
              </a:ext>
            </a:extLst>
          </p:cNvPr>
          <p:cNvSpPr txBox="1"/>
          <p:nvPr/>
        </p:nvSpPr>
        <p:spPr>
          <a:xfrm>
            <a:off x="107504" y="240752"/>
            <a:ext cx="871296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16535" algn="ctr">
              <a:spcAft>
                <a:spcPts val="0"/>
              </a:spcAft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Методика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над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ліричними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віршами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уроках </a:t>
            </a:r>
          </a:p>
          <a:p>
            <a:pPr marL="216535" algn="ctr">
              <a:spcAft>
                <a:spcPts val="0"/>
              </a:spcAft>
            </a:pP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літературного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читання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71265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SLIDE_COUNT" val="1"/>
  <p:tag name="ISPRING_RESOURCE_PATHS_HASH_2" val="c2eaf3d83f2232aad32f0d94a5bb226706b913d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13902</TotalTime>
  <Words>1760</Words>
  <Application>Microsoft Office PowerPoint</Application>
  <PresentationFormat>Экран (4:3)</PresentationFormat>
  <Paragraphs>111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Wingdings</vt:lpstr>
      <vt:lpstr>Тема Office</vt:lpstr>
      <vt:lpstr>Дитяча література з методикою літературного читання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слайд4</dc:title>
  <dc:creator>Admin</dc:creator>
  <cp:lastModifiedBy>Олена Андрющенко</cp:lastModifiedBy>
  <cp:revision>563</cp:revision>
  <dcterms:created xsi:type="dcterms:W3CDTF">2013-01-21T12:05:10Z</dcterms:created>
  <dcterms:modified xsi:type="dcterms:W3CDTF">2024-03-25T20:34:19Z</dcterms:modified>
</cp:coreProperties>
</file>