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984" y="2519974"/>
            <a:ext cx="8361229" cy="2098226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Спеціальні розділи електродинаміки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2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8888" y="372123"/>
            <a:ext cx="957986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Згідно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означенням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дивергенції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рівняння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теореми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Гауса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диференціальній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формі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записати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вигляді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76" y="1417320"/>
            <a:ext cx="2906522" cy="8225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008888" y="2434304"/>
            <a:ext cx="9863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	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Зазначене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співвідношення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ще називають законом Кулона,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записаним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диференціальній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формі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оскільки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теорема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Гауса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інтегральній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і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диференціальній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формі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є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наслідком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закону Кулона.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8888" y="3552103"/>
            <a:ext cx="9872472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Дивергенція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будь-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формально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розглядається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як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скалярний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добуток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набла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цей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Зокрема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дивергенція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914" y="4562856"/>
            <a:ext cx="5264214" cy="722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76" y="5803010"/>
            <a:ext cx="1271016" cy="7349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3349752" y="5708819"/>
            <a:ext cx="7915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Р</a:t>
            </a:r>
            <a:r>
              <a:rPr lang="uk-UA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і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вняння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дозволяє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вирішувати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обернену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задачу, коли за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допомогою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відомого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розподілу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)можна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знайти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розподіл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заряду, </a:t>
            </a:r>
            <a:r>
              <a:rPr lang="ru-RU" dirty="0">
                <a:latin typeface="Times New Roman" panose="02020603050405020304" pitchFamily="18" charset="0"/>
                <a:ea typeface="SymbolMT"/>
              </a:rPr>
              <a:t>ρ</a:t>
            </a:r>
            <a:r>
              <a:rPr lang="ru-RU" dirty="0">
                <a:latin typeface="SymbolMT"/>
                <a:cs typeface="Symbol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5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МОДУЛЬ 2</a:t>
            </a:r>
            <a:br>
              <a:rPr lang="uk-UA" dirty="0" smtClean="0"/>
            </a:br>
            <a:r>
              <a:rPr lang="uk-UA" dirty="0" smtClean="0"/>
              <a:t>Електричне поле в речовинах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ТЕОРЕМА ГАУСА ДЛЯ ЕЛЕКТРИЧНОГО </a:t>
            </a:r>
            <a:r>
              <a:rPr lang="ru-RU" b="1" dirty="0" smtClean="0"/>
              <a:t>ПОЛЯ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-  </a:t>
            </a:r>
            <a:r>
              <a:rPr lang="ru-RU" b="1" dirty="0" err="1" smtClean="0"/>
              <a:t>Потік</a:t>
            </a:r>
            <a:r>
              <a:rPr lang="ru-RU" b="1" dirty="0" smtClean="0"/>
              <a:t> вектора </a:t>
            </a:r>
            <a:r>
              <a:rPr lang="ru-RU" b="1" dirty="0" err="1" smtClean="0"/>
              <a:t>напруженості</a:t>
            </a:r>
            <a:r>
              <a:rPr lang="ru-RU" b="1" dirty="0" smtClean="0"/>
              <a:t> </a:t>
            </a:r>
            <a:r>
              <a:rPr lang="ru-RU" b="1" dirty="0" err="1" smtClean="0"/>
              <a:t>електричного</a:t>
            </a:r>
            <a:r>
              <a:rPr lang="ru-RU" b="1" dirty="0" smtClean="0"/>
              <a:t> поля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  -  </a:t>
            </a:r>
            <a:r>
              <a:rPr lang="ru-RU" b="1" dirty="0" err="1" smtClean="0"/>
              <a:t>Інтегральна</a:t>
            </a:r>
            <a:r>
              <a:rPr lang="ru-RU" b="1" dirty="0" smtClean="0"/>
              <a:t> </a:t>
            </a:r>
            <a:r>
              <a:rPr lang="ru-RU" b="1" dirty="0"/>
              <a:t>теорема </a:t>
            </a:r>
            <a:r>
              <a:rPr lang="ru-RU" b="1" dirty="0" err="1"/>
              <a:t>Гауса</a:t>
            </a:r>
            <a:r>
              <a:rPr lang="ru-RU" b="1" dirty="0"/>
              <a:t> для вектора </a:t>
            </a:r>
            <a:r>
              <a:rPr lang="ru-RU" b="1" dirty="0" err="1" smtClean="0"/>
              <a:t>напруженості</a:t>
            </a:r>
            <a:r>
              <a:rPr lang="ru-RU" b="1" dirty="0" smtClean="0"/>
              <a:t> </a:t>
            </a:r>
            <a:r>
              <a:rPr lang="ru-RU" b="1" dirty="0" err="1"/>
              <a:t>електричного</a:t>
            </a:r>
            <a:r>
              <a:rPr lang="ru-RU" b="1" dirty="0"/>
              <a:t> поля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- Теорема </a:t>
            </a:r>
            <a:r>
              <a:rPr lang="ru-RU" b="1" dirty="0" err="1"/>
              <a:t>Гауса</a:t>
            </a:r>
            <a:r>
              <a:rPr lang="ru-RU" b="1" dirty="0"/>
              <a:t> для </a:t>
            </a:r>
            <a:r>
              <a:rPr lang="ru-RU" b="1" dirty="0" err="1"/>
              <a:t>напруженості</a:t>
            </a:r>
            <a:r>
              <a:rPr lang="ru-RU" b="1" dirty="0"/>
              <a:t> </a:t>
            </a:r>
            <a:r>
              <a:rPr lang="ru-RU" b="1" dirty="0" err="1"/>
              <a:t>електричного</a:t>
            </a:r>
            <a:r>
              <a:rPr lang="ru-RU" b="1" dirty="0"/>
              <a:t> поля </a:t>
            </a:r>
            <a:r>
              <a:rPr lang="ru-RU" b="1" dirty="0" smtClean="0"/>
              <a:t>в</a:t>
            </a:r>
            <a:r>
              <a:rPr lang="ru-RU" dirty="0"/>
              <a:t> </a:t>
            </a:r>
            <a:r>
              <a:rPr lang="ru-RU" b="1" dirty="0" err="1" smtClean="0"/>
              <a:t>диференціальній</a:t>
            </a:r>
            <a:r>
              <a:rPr lang="ru-RU" b="1" dirty="0" smtClean="0"/>
              <a:t> </a:t>
            </a:r>
            <a:r>
              <a:rPr lang="ru-RU" b="1" dirty="0" err="1"/>
              <a:t>формі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9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uk-UA" b="1" i="1" dirty="0" smtClean="0"/>
              <a:t>Силові лінії</a:t>
            </a:r>
            <a:endParaRPr lang="ru-RU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55548" y="1488186"/>
            <a:ext cx="1043330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Розглянемо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поле, вектор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кожній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точці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простору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(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r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).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Тепер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візьмемо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Розглянемо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маленьку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ділянку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площею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Коли </a:t>
            </a:r>
            <a:r>
              <a:rPr lang="ru-RU" dirty="0"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Δ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→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0, то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зазначена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ділянка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буде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лежати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площині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яка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дотикається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Таку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малу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ділянку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будемо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називати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елементарною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її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площу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позначатимемо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dS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93" y="3514017"/>
            <a:ext cx="3467735" cy="3049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4974336" y="3029959"/>
            <a:ext cx="6629400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Елементарний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через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елемент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  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скалярним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добутком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9368028" y="2950926"/>
                <a:ext cx="614120" cy="4446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NewRomanPSMT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pos m:val="top"/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NewRomanPSMT"/>
                                </a:rPr>
                              </m:ctrlPr>
                            </m:groupChr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NewRomanPSMT"/>
                                </a:rPr>
                                <m:t>𝐸</m:t>
                              </m:r>
                            </m:e>
                          </m:groupChr>
                        </m:e>
                      </m: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8028" y="2950926"/>
                <a:ext cx="614120" cy="444674"/>
              </a:xfrm>
              <a:prstGeom prst="rect">
                <a:avLst/>
              </a:prstGeom>
              <a:blipFill>
                <a:blip r:embed="rId3"/>
                <a:stretch>
                  <a:fillRect t="-13699" r="-34000" b="-21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9555480" y="3173263"/>
                <a:ext cx="649730" cy="4464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ru-RU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NewRomanPSMT"/>
                            </a:rPr>
                          </m:ctrlPr>
                        </m:boxPr>
                        <m:e>
                          <m:groupChr>
                            <m:groupChrPr>
                              <m:chr m:val="→"/>
                              <m:pos m:val="top"/>
                              <m:ctrlP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NewRomanPSMT"/>
                                </a:rPr>
                              </m:ctrlPr>
                            </m:groupChr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NewRomanPS-ItalicMT"/>
                                </a:rPr>
                                <m:t>𝑑𝑆</m:t>
                              </m:r>
                            </m:e>
                          </m:groupChr>
                        </m:e>
                      </m: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480" y="3173263"/>
                <a:ext cx="649730" cy="446469"/>
              </a:xfrm>
              <a:prstGeom prst="rect">
                <a:avLst/>
              </a:prstGeom>
              <a:blipFill>
                <a:blip r:embed="rId4"/>
                <a:stretch>
                  <a:fillRect b="-2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536" y="4154686"/>
            <a:ext cx="6211316" cy="560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536" y="4858340"/>
            <a:ext cx="747014" cy="58623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6019800" y="47982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модуль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поля, </a:t>
            </a:r>
            <a:r>
              <a:rPr lang="ru-RU" i="1" dirty="0" err="1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E</a:t>
            </a:r>
            <a:r>
              <a:rPr lang="ru-RU" i="1" dirty="0" err="1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n</a:t>
            </a:r>
            <a:r>
              <a:rPr lang="ru-RU" i="1" dirty="0" smtClean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– нормальна до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складова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93136" y="5553155"/>
            <a:ext cx="1511952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 </a:t>
            </a:r>
            <a:r>
              <a:rPr lang="ru-RU" sz="1000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n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 =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cos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α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0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07872" y="497686"/>
            <a:ext cx="98734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максимальний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коли вектор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 smtClean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поля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співнаправлений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вектором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 err="1">
                <a:latin typeface="TimesNewRomanPS-ItalicMT"/>
                <a:ea typeface="Calibri" panose="020F0502020204030204" pitchFamily="34" charset="0"/>
                <a:cs typeface="TimesNewRomanPS-ItalicMT"/>
              </a:rPr>
              <a:t>dS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↑↑</a:t>
            </a:r>
            <a:r>
              <a:rPr lang="ru-RU" dirty="0">
                <a:latin typeface="SymbolMT"/>
                <a:ea typeface="Calibri" panose="020F0502020204030204" pitchFamily="34" charset="0"/>
                <a:cs typeface="Symbol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E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6904" y="1300675"/>
            <a:ext cx="10539984" cy="418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Коли кут </a:t>
            </a:r>
            <a:r>
              <a:rPr lang="ru-RU" sz="2000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α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&lt;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/2, то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NewRomanPS-ItalicMT"/>
                <a:ea typeface="Calibri" panose="020F0502020204030204" pitchFamily="34" charset="0"/>
                <a:cs typeface="TimesNewRomanPS-ItalicMT"/>
              </a:rPr>
              <a:t>d</a:t>
            </a:r>
            <a:r>
              <a:rPr lang="ru-RU" dirty="0">
                <a:solidFill>
                  <a:srgbClr val="FF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 Ф</a:t>
            </a:r>
            <a:r>
              <a:rPr lang="ru-RU" sz="1000" i="1" dirty="0">
                <a:solidFill>
                  <a:srgbClr val="FF0000"/>
                </a:solidFill>
                <a:latin typeface="TimesNewRomanPS-ItalicMT"/>
                <a:ea typeface="Calibri" panose="020F0502020204030204" pitchFamily="34" charset="0"/>
                <a:cs typeface="TimesNewRomanPS-ItalicMT"/>
              </a:rPr>
              <a:t>E </a:t>
            </a:r>
            <a:r>
              <a:rPr lang="ru-RU" sz="10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&gt;</a:t>
            </a:r>
            <a:r>
              <a:rPr lang="uk-UA" dirty="0">
                <a:solidFill>
                  <a:srgbClr val="FF0000"/>
                </a:solidFill>
                <a:latin typeface="Calibri" panose="020F0502020204030204" pitchFamily="34" charset="0"/>
                <a:ea typeface="SymbolMT"/>
                <a:cs typeface="SymbolMT"/>
              </a:rPr>
              <a:t>0</a:t>
            </a:r>
            <a:r>
              <a:rPr lang="uk-UA" dirty="0">
                <a:latin typeface="Calibri" panose="020F0502020204030204" pitchFamily="34" charset="0"/>
                <a:ea typeface="SymbolMT"/>
                <a:cs typeface="SymbolMT"/>
              </a:rPr>
              <a:t>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навпаки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коли </a:t>
            </a:r>
            <a:r>
              <a:rPr lang="ru-RU" sz="2000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α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ru-RU" dirty="0">
                <a:latin typeface="Times New Roman" panose="02020603050405020304" pitchFamily="18" charset="0"/>
                <a:ea typeface="SymbolMT"/>
                <a:cs typeface="Times New Roman" panose="02020603050405020304" pitchFamily="18" charset="0"/>
              </a:rPr>
              <a:t>π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/2, то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	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solidFill>
                  <a:srgbClr val="FF0000"/>
                </a:solidFill>
                <a:latin typeface="TimesNewRomanPS-ItalicMT"/>
                <a:ea typeface="Calibri" panose="020F0502020204030204" pitchFamily="34" charset="0"/>
                <a:cs typeface="TimesNewRomanPS-ItalicMT"/>
              </a:rPr>
              <a:t>d</a:t>
            </a:r>
            <a:r>
              <a:rPr lang="ru-RU" dirty="0">
                <a:solidFill>
                  <a:srgbClr val="FF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 Ф</a:t>
            </a:r>
            <a:r>
              <a:rPr lang="ru-RU" sz="1000" i="1" dirty="0">
                <a:solidFill>
                  <a:srgbClr val="FF0000"/>
                </a:solidFill>
                <a:latin typeface="TimesNewRomanPS-ItalicMT"/>
                <a:ea typeface="Calibri" panose="020F0502020204030204" pitchFamily="34" charset="0"/>
                <a:cs typeface="TimesNewRomanPS-ItalicMT"/>
              </a:rPr>
              <a:t>E </a:t>
            </a:r>
            <a:r>
              <a:rPr lang="ru-RU" sz="10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Calibri" panose="020F0502020204030204" pitchFamily="34" charset="0"/>
                <a:ea typeface="SymbolMT"/>
                <a:cs typeface="Calibri" panose="020F0502020204030204" pitchFamily="34" charset="0"/>
              </a:rPr>
              <a:t>&lt;</a:t>
            </a:r>
            <a:r>
              <a:rPr lang="uk-UA" dirty="0">
                <a:solidFill>
                  <a:srgbClr val="FF0000"/>
                </a:solidFill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uk-UA" dirty="0">
                <a:solidFill>
                  <a:srgbClr val="FF0000"/>
                </a:solidFill>
                <a:latin typeface="Calibri" panose="020F0502020204030204" pitchFamily="34" charset="0"/>
                <a:ea typeface="SymbolMT"/>
                <a:cs typeface="SymbolMT"/>
              </a:rPr>
              <a:t>0</a:t>
            </a:r>
            <a:endParaRPr lang="ru-RU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6904" y="1939573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Величина потоку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скінчену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шляхом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інтегрування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16" y="2889388"/>
            <a:ext cx="1845437" cy="786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255776" y="3887013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урахуванням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означення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елементарного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потоку,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713" y="5268912"/>
            <a:ext cx="1557719" cy="7844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7674864" y="3675888"/>
            <a:ext cx="409346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Коли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замкнута, то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зазначений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записують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вигляді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206" y="5116004"/>
            <a:ext cx="2167002" cy="937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94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6008" y="251831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Інтегральна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теорема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Гауса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для вектора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напруженості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електричного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поля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41" y="2881756"/>
            <a:ext cx="5209032" cy="3720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730" y="2846186"/>
            <a:ext cx="3016695" cy="1097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730" y="1819710"/>
            <a:ext cx="2636838" cy="8777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890841" y="83502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заряду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q 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dirty="0"/>
          </a:p>
        </p:txBody>
      </p:sp>
      <p:pic>
        <p:nvPicPr>
          <p:cNvPr id="21" name="Рисунок 2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41" y="1657032"/>
            <a:ext cx="3672015" cy="70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730" y="4041162"/>
            <a:ext cx="1594327" cy="732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Рисунок 2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0" y="5819584"/>
            <a:ext cx="5680202" cy="7183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138909" y="495194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Величина потоку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75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898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54608" y="346182"/>
            <a:ext cx="83820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Отже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величина потоку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створюваного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зарядом,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замкнуту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інтегруванням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тілесному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куту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367" y="1556074"/>
            <a:ext cx="2248345" cy="7808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62366" y="2608576"/>
            <a:ext cx="780789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Таким чином,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знову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величина потоку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замкнуту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оточує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точковий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величині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цього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	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38" y="3811079"/>
            <a:ext cx="1086422" cy="6603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62366" y="4601042"/>
            <a:ext cx="86308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Коли,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наприклад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q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знаходиться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 межами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замкнутої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то величина потоку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цю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нулю,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силові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двічі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різному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пронизують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 один раз входять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неї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другий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раз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виходять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 Вклад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від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входять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від’ємний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endParaRPr lang="ru-RU" dirty="0"/>
          </a:p>
        </p:txBody>
      </p:sp>
      <p:pic>
        <p:nvPicPr>
          <p:cNvPr id="22" name="Рисунок 2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738" y="6206951"/>
            <a:ext cx="1195356" cy="651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4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8032" y="377440"/>
            <a:ext cx="92964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Де </a:t>
            </a:r>
            <a:r>
              <a:rPr 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Ω</a:t>
            </a: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  </a:t>
            </a:r>
            <a:r>
              <a:rPr lang="ru-RU">
                <a:latin typeface="SymbolMT"/>
                <a:ea typeface="Calibri" panose="020F0502020204030204" pitchFamily="34" charset="0"/>
                <a:cs typeface="SymbolMT"/>
              </a:rPr>
              <a:t> </a:t>
            </a: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тілесний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кут,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спирається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відносно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точки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розташування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заряду. Вклад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від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силових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ліній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виходять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додатний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і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1554481"/>
            <a:ext cx="927417" cy="7395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097280" y="2743200"/>
            <a:ext cx="9299448" cy="12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бо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обох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випадках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тілесні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кути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однакові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результат можна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узагальнити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довільну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систему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За принципом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суперпозиції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напруженість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системи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сумі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напруженостей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полів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утворених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кожним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окремо</a:t>
            </a:r>
            <a:endParaRPr lang="ru-RU" dirty="0"/>
          </a:p>
        </p:txBody>
      </p:sp>
      <p:pic>
        <p:nvPicPr>
          <p:cNvPr id="15" name="Рисунок 1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4203982"/>
            <a:ext cx="4306824" cy="87093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173480" y="5252273"/>
            <a:ext cx="731215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системи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зарядів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дорівнює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838" y="5840509"/>
            <a:ext cx="4691634" cy="65173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7827264" y="4137352"/>
            <a:ext cx="422757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співвідношення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називається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теоремою 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Гауса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поля,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величина потоку вектора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напруженості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поля через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замкнуту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сумарному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заряду,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охопленому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поверхнею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234963"/>
            <a:ext cx="720242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Теорема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Гауса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для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напруженості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електричного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поля 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диференціальній</a:t>
            </a:r>
            <a:r>
              <a:rPr lang="ru-RU" b="1" dirty="0">
                <a:latin typeface="TimesNewRomanPS-BoldMT"/>
                <a:ea typeface="Calibri" panose="020F0502020204030204" pitchFamily="34" charset="0"/>
                <a:cs typeface="TimesNewRomanPS-BoldMT"/>
              </a:rPr>
              <a:t> </a:t>
            </a:r>
            <a:r>
              <a:rPr lang="ru-RU" b="1" dirty="0" err="1">
                <a:latin typeface="TimesNewRomanPS-BoldMT"/>
                <a:ea typeface="Calibri" panose="020F0502020204030204" pitchFamily="34" charset="0"/>
                <a:cs typeface="TimesNewRomanPS-BoldMT"/>
              </a:rPr>
              <a:t>формі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91768" y="1214862"/>
            <a:ext cx="10402824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>
                <a:latin typeface="TimesNewRomanPSMT"/>
                <a:ea typeface="Calibri" panose="020F0502020204030204" pitchFamily="34" charset="0"/>
                <a:cs typeface="TimesNewRomanPSMT"/>
              </a:rPr>
              <a:t>Запишемо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теорему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Гауса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для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поля, за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якою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потік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через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замкнуту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пропорційний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величині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охопленого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поверхнею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04" y="2396490"/>
            <a:ext cx="1499997" cy="7764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1191768" y="3172968"/>
            <a:ext cx="1040282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Для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неперервного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розподілу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величина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об’ємі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обмеженому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поверхнею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i="1" dirty="0">
                <a:latin typeface="TimesNewRomanPS-ItalicMT"/>
                <a:ea typeface="Calibri" panose="020F0502020204030204" pitchFamily="34" charset="0"/>
                <a:cs typeface="TimesNewRomanPS-ItalicMT"/>
              </a:rPr>
              <a:t>S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може бути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визначена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шляхом</a:t>
            </a:r>
            <a:r>
              <a:rPr lang="uk-UA" dirty="0">
                <a:latin typeface="TimesNewRomanPSMT"/>
                <a:ea typeface="Calibri" panose="020F0502020204030204" pitchFamily="34" charset="0"/>
                <a:cs typeface="TimesNewRomanPSMT"/>
              </a:rPr>
              <a:t> 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знаходження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інтегралу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04" y="4083095"/>
            <a:ext cx="1298448" cy="7294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191768" y="4993222"/>
            <a:ext cx="938784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У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разі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потоку для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теореми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Остроградського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Гауса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04" y="5903349"/>
            <a:ext cx="1819656" cy="787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36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09472" y="414016"/>
            <a:ext cx="968959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Під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знаком правого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інтегралу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позначено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дивергенцію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поля, яка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визначається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сумою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частинних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похідних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відповідних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проекцій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72" y="1655064"/>
            <a:ext cx="2941891" cy="90912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1109472" y="2757262"/>
            <a:ext cx="770534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З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урахуванням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теореми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Остроградського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–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Гауса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маємо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рівність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88" y="3462680"/>
            <a:ext cx="2738057" cy="7935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>
          <a:xfrm>
            <a:off x="1097280" y="4320612"/>
            <a:ext cx="8193024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Інтегральна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рівність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виконується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довільних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поверхонь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тому вона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можлива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тільки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разі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рівності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підінтегральних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виразів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тобто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414" y="5219912"/>
            <a:ext cx="1398778" cy="65596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Прямоугольник 18"/>
          <p:cNvSpPr/>
          <p:nvPr/>
        </p:nvSpPr>
        <p:spPr>
          <a:xfrm>
            <a:off x="1097280" y="5843844"/>
            <a:ext cx="104851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Отже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отримано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,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що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дивергенція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пропорційна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густині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об’ємного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заряду.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Зазначене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співвідношення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називають теоремою Гуса для вектора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напруженості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електричного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поля в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диференціальній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dirty="0" err="1">
                <a:latin typeface="TimesNewRomanPSMT"/>
                <a:ea typeface="Calibri" panose="020F0502020204030204" pitchFamily="34" charset="0"/>
                <a:cs typeface="TimesNewRomanPSMT"/>
              </a:rPr>
              <a:t>формі</a:t>
            </a:r>
            <a:r>
              <a:rPr lang="ru-RU" dirty="0">
                <a:latin typeface="TimesNewRomanPSMT"/>
                <a:ea typeface="Calibri" panose="020F0502020204030204" pitchFamily="34" charset="0"/>
                <a:cs typeface="TimesNewRomanPSMT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411</TotalTime>
  <Words>652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Cambria Math</vt:lpstr>
      <vt:lpstr>Franklin Gothic Book</vt:lpstr>
      <vt:lpstr>SymbolMT</vt:lpstr>
      <vt:lpstr>Times New Roman</vt:lpstr>
      <vt:lpstr>TimesNewRomanPS-BoldMT</vt:lpstr>
      <vt:lpstr>TimesNewRomanPS-ItalicMT</vt:lpstr>
      <vt:lpstr>TimesNewRomanPSMT</vt:lpstr>
      <vt:lpstr>Crop</vt:lpstr>
      <vt:lpstr>   Спеціальні розділи електродинаміки</vt:lpstr>
      <vt:lpstr>МОДУЛЬ 2 Електричне поле в речовинах</vt:lpstr>
      <vt:lpstr>Силові лінії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Спеціальні розділи електродинаміки</dc:title>
  <dc:creator>Алина</dc:creator>
  <cp:lastModifiedBy>Алина</cp:lastModifiedBy>
  <cp:revision>23</cp:revision>
  <dcterms:created xsi:type="dcterms:W3CDTF">2021-09-05T15:12:34Z</dcterms:created>
  <dcterms:modified xsi:type="dcterms:W3CDTF">2021-09-20T22:06:49Z</dcterms:modified>
</cp:coreProperties>
</file>