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41;&#1086;&#1090;&#1072;&#1085;&#1080;&#1082;&#1072;%202015\&#1055;&#1088;&#1077;&#1079;&#1077;&#1085;&#1090;&#1072;&#1094;&#1080;&#1080;%20&#1085;&#1080;&#1079;&#1096;&#1080;&#1077;\&#1084;&#1086;&#1080;\&#1048;&#1089;&#1087;&#1086;&#1083;&#1100;&#1079;&#1086;&#1074;&#1072;&#1085;&#1080;&#1077;%20&#1076;&#1088;&#1086;&#1078;&#1078;&#1077;&#1081;.wmv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3511552"/>
          </a:xfrm>
        </p:spPr>
        <p:txBody>
          <a:bodyPr>
            <a:normAutofit/>
          </a:bodyPr>
          <a:lstStyle/>
          <a:p>
            <a:r>
              <a:rPr lang="uk-UA" b="1" cap="all" dirty="0" smtClean="0"/>
              <a:t>Лабораторне Заняття</a:t>
            </a:r>
            <a:r>
              <a:rPr lang="uk-UA" b="1" dirty="0" smtClean="0"/>
              <a:t> №</a:t>
            </a:r>
            <a:r>
              <a:rPr lang="en-US" b="1" dirty="0" smtClean="0"/>
              <a:t> 6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b="1" dirty="0" smtClean="0"/>
              <a:t>Тема:  Відділ </a:t>
            </a:r>
            <a:r>
              <a:rPr lang="uk-UA" b="1" dirty="0" err="1" smtClean="0"/>
              <a:t>Аскомікота</a:t>
            </a:r>
            <a:r>
              <a:rPr lang="uk-UA" b="1" dirty="0" smtClean="0"/>
              <a:t> – </a:t>
            </a:r>
            <a:r>
              <a:rPr lang="ru-RU" b="1" i="1" dirty="0" err="1" smtClean="0"/>
              <a:t>Ascomyc</a:t>
            </a:r>
            <a:r>
              <a:rPr lang="uk-UA" b="1" i="1" dirty="0" smtClean="0"/>
              <a:t>о</a:t>
            </a:r>
            <a:r>
              <a:rPr lang="ru-RU" b="1" i="1" dirty="0" smtClean="0"/>
              <a:t>t</a:t>
            </a:r>
            <a:r>
              <a:rPr lang="uk-UA" b="1" i="1" dirty="0" smtClean="0"/>
              <a:t>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ru-RU" sz="2700" b="1" dirty="0" err="1"/>
              <a:t>Клас</a:t>
            </a:r>
            <a:r>
              <a:rPr lang="ru-RU" sz="2700" b="1" dirty="0"/>
              <a:t> </a:t>
            </a:r>
            <a:r>
              <a:rPr lang="ru-RU" sz="2700" b="1" dirty="0" err="1"/>
              <a:t>Сахароміцети</a:t>
            </a:r>
            <a:r>
              <a:rPr lang="ru-RU" sz="2700" b="1" dirty="0"/>
              <a:t> – </a:t>
            </a:r>
            <a:r>
              <a:rPr lang="en-US" sz="2700" b="1" dirty="0" err="1"/>
              <a:t>Saccharomycetes</a:t>
            </a:r>
            <a:r>
              <a:rPr lang="en-US" sz="2700" b="1" dirty="0"/>
              <a:t> </a:t>
            </a:r>
            <a:br>
              <a:rPr lang="en-US" sz="2700" b="1" dirty="0"/>
            </a:br>
            <a:r>
              <a:rPr lang="ru-RU" sz="2700" b="1" dirty="0"/>
              <a:t>Пор. </a:t>
            </a:r>
            <a:r>
              <a:rPr lang="ru-RU" sz="2700" b="1" dirty="0" err="1"/>
              <a:t>Сахароміцетові</a:t>
            </a:r>
            <a:r>
              <a:rPr lang="ru-RU" sz="2700" b="1" dirty="0"/>
              <a:t> –  </a:t>
            </a:r>
            <a:r>
              <a:rPr lang="en-US" sz="2700" b="1" dirty="0" err="1"/>
              <a:t>Saccharomycetales</a:t>
            </a:r>
            <a:r>
              <a:rPr lang="en-US" sz="2700" b="1" dirty="0"/>
              <a:t> </a:t>
            </a:r>
            <a:br>
              <a:rPr lang="en-US" sz="2700" b="1" dirty="0"/>
            </a:br>
            <a:r>
              <a:rPr lang="ru-RU" sz="2700" b="1" dirty="0" err="1"/>
              <a:t>Рід</a:t>
            </a:r>
            <a:r>
              <a:rPr lang="ru-RU" sz="2700" b="1" dirty="0"/>
              <a:t> </a:t>
            </a:r>
            <a:r>
              <a:rPr lang="ru-RU" sz="2700" b="1" dirty="0" err="1"/>
              <a:t>Дріжджі</a:t>
            </a:r>
            <a:r>
              <a:rPr lang="ru-RU" sz="2700" b="1" dirty="0"/>
              <a:t> – </a:t>
            </a:r>
            <a:r>
              <a:rPr lang="en-US" sz="2700" b="1" dirty="0"/>
              <a:t>Saccharomyces </a:t>
            </a:r>
            <a:br>
              <a:rPr lang="en-US" sz="2700" b="1" dirty="0"/>
            </a:br>
            <a:r>
              <a:rPr lang="uk-UA" sz="2400" dirty="0" smtClean="0"/>
              <a:t>Хлібні  </a:t>
            </a:r>
            <a:r>
              <a:rPr lang="uk-UA" sz="2400" dirty="0" smtClean="0"/>
              <a:t>(</a:t>
            </a:r>
            <a:r>
              <a:rPr lang="uk-UA" sz="2700" dirty="0" smtClean="0"/>
              <a:t>пекарські</a:t>
            </a:r>
            <a:r>
              <a:rPr lang="uk-UA" sz="2400" dirty="0" smtClean="0"/>
              <a:t>) дріжджі    </a:t>
            </a:r>
            <a:r>
              <a:rPr lang="en-US" sz="2400" i="1" dirty="0" smtClean="0"/>
              <a:t>S</a:t>
            </a:r>
            <a:r>
              <a:rPr lang="uk-UA" sz="2400" i="1" dirty="0" smtClean="0"/>
              <a:t>.  </a:t>
            </a:r>
            <a:r>
              <a:rPr lang="en-US" sz="2400" i="1" dirty="0" err="1" smtClean="0"/>
              <a:t>cerevisae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uk-UA" sz="2400" dirty="0" smtClean="0"/>
              <a:t>Винні дріжджі     </a:t>
            </a:r>
            <a:r>
              <a:rPr lang="en-US" sz="2400" i="1" dirty="0" smtClean="0"/>
              <a:t>S</a:t>
            </a:r>
            <a:r>
              <a:rPr lang="uk-UA" sz="2400" i="1" dirty="0" smtClean="0"/>
              <a:t>.    </a:t>
            </a:r>
            <a:r>
              <a:rPr lang="en-US" sz="2400" i="1" dirty="0" err="1" smtClean="0"/>
              <a:t>vini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ru-RU" dirty="0" smtClean="0"/>
          </a:p>
        </p:txBody>
      </p:sp>
      <p:pic>
        <p:nvPicPr>
          <p:cNvPr id="7171" name="Рисунок 13"/>
          <p:cNvPicPr>
            <a:picLocks noChangeAspect="1" noChangeArrowheads="1"/>
          </p:cNvPicPr>
          <p:nvPr/>
        </p:nvPicPr>
        <p:blipFill>
          <a:blip r:embed="rId3"/>
          <a:srcRect b="23737"/>
          <a:stretch>
            <a:fillRect/>
          </a:stretch>
        </p:blipFill>
        <p:spPr bwMode="auto">
          <a:xfrm>
            <a:off x="0" y="3810000"/>
            <a:ext cx="6070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Использование дрожжей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0" y="2743200"/>
            <a:ext cx="51816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2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0"/>
            <a:ext cx="8382000" cy="6126163"/>
          </a:xfrm>
        </p:spPr>
        <p:txBody>
          <a:bodyPr/>
          <a:lstStyle/>
          <a:p>
            <a:pPr>
              <a:buNone/>
            </a:pPr>
            <a:r>
              <a:rPr lang="uk-UA" b="1" dirty="0"/>
              <a:t>Клас Аскоміцети – </a:t>
            </a:r>
            <a:r>
              <a:rPr lang="en-US" b="1" dirty="0" err="1"/>
              <a:t>Ascomycetes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uk-UA" b="1" dirty="0"/>
              <a:t>Пор. </a:t>
            </a:r>
            <a:r>
              <a:rPr lang="uk-UA" b="1" dirty="0" err="1"/>
              <a:t>Аспергілові</a:t>
            </a:r>
            <a:r>
              <a:rPr lang="uk-UA" b="1" dirty="0"/>
              <a:t> – </a:t>
            </a:r>
            <a:r>
              <a:rPr lang="en-US" b="1" dirty="0" err="1" smtClean="0"/>
              <a:t>Aspergillales</a:t>
            </a:r>
            <a:endParaRPr lang="uk-UA" b="1" dirty="0" smtClean="0"/>
          </a:p>
          <a:p>
            <a:pPr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pPr eaLnBrk="1" hangingPunct="1">
              <a:buFontTx/>
              <a:buNone/>
            </a:pPr>
            <a:r>
              <a:rPr lang="uk-UA" b="1" dirty="0" smtClean="0"/>
              <a:t>Рід</a:t>
            </a:r>
            <a:r>
              <a:rPr lang="en-US" dirty="0" smtClean="0"/>
              <a:t> </a:t>
            </a:r>
            <a:r>
              <a:rPr lang="uk-UA" dirty="0" err="1" smtClean="0"/>
              <a:t>Аспергіл</a:t>
            </a:r>
            <a:r>
              <a:rPr lang="uk-UA" dirty="0" smtClean="0"/>
              <a:t>   </a:t>
            </a:r>
            <a:r>
              <a:rPr lang="en-US" i="1" dirty="0" err="1" smtClean="0"/>
              <a:t>Aspergillus</a:t>
            </a:r>
            <a:r>
              <a:rPr lang="uk-UA" i="1" dirty="0" smtClean="0"/>
              <a:t> </a:t>
            </a:r>
            <a:r>
              <a:rPr lang="uk-UA" dirty="0" smtClean="0"/>
              <a:t>     </a:t>
            </a:r>
            <a:r>
              <a:rPr lang="uk-UA" dirty="0" err="1" smtClean="0"/>
              <a:t>Пеніцил</a:t>
            </a:r>
            <a:r>
              <a:rPr lang="uk-UA" dirty="0" smtClean="0"/>
              <a:t>   </a:t>
            </a:r>
            <a:r>
              <a:rPr lang="en-US" i="1" dirty="0" err="1" smtClean="0"/>
              <a:t>Penicillum</a:t>
            </a:r>
            <a:r>
              <a:rPr lang="en-US" i="1" dirty="0" smtClean="0"/>
              <a:t> </a:t>
            </a:r>
            <a:endParaRPr lang="ru-RU" i="1" dirty="0" smtClean="0"/>
          </a:p>
        </p:txBody>
      </p:sp>
      <p:pic>
        <p:nvPicPr>
          <p:cNvPr id="3" name="Рисунок 40"/>
          <p:cNvPicPr>
            <a:picLocks noChangeAspect="1" noChangeArrowheads="1"/>
          </p:cNvPicPr>
          <p:nvPr/>
        </p:nvPicPr>
        <p:blipFill>
          <a:blip r:embed="rId2"/>
          <a:srcRect l="9343" r="5998" b="13063"/>
          <a:stretch>
            <a:fillRect/>
          </a:stretch>
        </p:blipFill>
        <p:spPr bwMode="auto">
          <a:xfrm>
            <a:off x="214282" y="2857496"/>
            <a:ext cx="508549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" descr="img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786058"/>
            <a:ext cx="3429024" cy="36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Плодові тіла аскоміцетів</a:t>
            </a:r>
            <a:endParaRPr lang="ru-RU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219200"/>
            <a:ext cx="8562975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 </a:t>
            </a:r>
            <a:br>
              <a:rPr lang="uk-UA" sz="4000" dirty="0" smtClean="0"/>
            </a:br>
            <a:r>
              <a:rPr lang="ru-RU" sz="2200" b="1" dirty="0" err="1" smtClean="0"/>
              <a:t>Клас</a:t>
            </a:r>
            <a:r>
              <a:rPr lang="ru-RU" sz="2200" b="1" dirty="0" smtClean="0"/>
              <a:t> </a:t>
            </a:r>
            <a:r>
              <a:rPr lang="ru-RU" sz="2200" b="1" dirty="0" err="1"/>
              <a:t>Аскоміцети</a:t>
            </a:r>
            <a:r>
              <a:rPr lang="ru-RU" sz="2200" b="1" i="1" dirty="0"/>
              <a:t> – </a:t>
            </a:r>
            <a:r>
              <a:rPr lang="ru-RU" sz="2200" b="1" i="1" dirty="0" err="1"/>
              <a:t>Ascomycetes</a:t>
            </a:r>
            <a:r>
              <a:rPr lang="ru-RU" sz="2200" b="1" dirty="0"/>
              <a:t>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uk-UA" sz="2200" dirty="0" smtClean="0"/>
              <a:t>Пор. </a:t>
            </a:r>
            <a:r>
              <a:rPr lang="uk-UA" sz="2200" dirty="0" err="1" smtClean="0"/>
              <a:t>Гіпокреальні</a:t>
            </a:r>
            <a:r>
              <a:rPr lang="uk-UA" sz="2200" i="1" dirty="0" smtClean="0"/>
              <a:t> </a:t>
            </a:r>
            <a:r>
              <a:rPr lang="uk-UA" sz="2200" dirty="0" smtClean="0"/>
              <a:t>– </a:t>
            </a:r>
            <a:r>
              <a:rPr lang="en-US" sz="2200" i="1" dirty="0" err="1" smtClean="0"/>
              <a:t>Hypocreales</a:t>
            </a:r>
            <a:r>
              <a:rPr lang="en-US" sz="2200" dirty="0" smtClean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uk-UA" sz="2200" dirty="0" smtClean="0"/>
              <a:t>Рід </a:t>
            </a:r>
            <a:r>
              <a:rPr lang="uk-UA" sz="2200" dirty="0" err="1" smtClean="0"/>
              <a:t>Клавіцепс</a:t>
            </a:r>
            <a:r>
              <a:rPr lang="uk-UA" sz="2200" i="1" dirty="0" smtClean="0"/>
              <a:t> </a:t>
            </a:r>
            <a:r>
              <a:rPr lang="uk-UA" sz="2200" dirty="0" smtClean="0"/>
              <a:t>– </a:t>
            </a:r>
            <a:r>
              <a:rPr lang="uk-UA" sz="2200" i="1" dirty="0" err="1" smtClean="0"/>
              <a:t>Claviceps</a:t>
            </a:r>
            <a:r>
              <a:rPr lang="uk-UA" sz="2200" dirty="0" smtClean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uk-UA" sz="2200" b="1" dirty="0" smtClean="0"/>
              <a:t>Вид</a:t>
            </a:r>
            <a:r>
              <a:rPr lang="uk-UA" sz="2200" dirty="0" smtClean="0"/>
              <a:t>  </a:t>
            </a:r>
            <a:r>
              <a:rPr lang="uk-UA" sz="2200" dirty="0" err="1" smtClean="0"/>
              <a:t>Ріжкі</a:t>
            </a:r>
            <a:r>
              <a:rPr lang="uk-UA" sz="2200" dirty="0" smtClean="0"/>
              <a:t> пурпурові        -       </a:t>
            </a:r>
            <a:r>
              <a:rPr lang="en-US" sz="2200" i="1" dirty="0" err="1" smtClean="0"/>
              <a:t>Claviceps</a:t>
            </a:r>
            <a:r>
              <a:rPr lang="uk-UA" sz="2200" i="1" dirty="0" smtClean="0"/>
              <a:t> </a:t>
            </a:r>
            <a:r>
              <a:rPr lang="en-US" sz="2200" i="1" dirty="0" err="1" smtClean="0"/>
              <a:t>purpurea</a:t>
            </a:r>
            <a:r>
              <a:rPr lang="uk-UA" sz="4000" i="1" dirty="0" smtClean="0"/>
              <a:t/>
            </a:r>
            <a:br>
              <a:rPr lang="uk-UA" sz="4000" i="1" dirty="0" smtClean="0"/>
            </a:br>
            <a:endParaRPr lang="ru-RU" sz="4000" i="1" dirty="0" smtClean="0"/>
          </a:p>
        </p:txBody>
      </p:sp>
      <p:pic>
        <p:nvPicPr>
          <p:cNvPr id="15363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1443038"/>
            <a:ext cx="1343025" cy="5414962"/>
          </a:xfrm>
          <a:noFill/>
        </p:spPr>
      </p:pic>
      <p:pic>
        <p:nvPicPr>
          <p:cNvPr id="15364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62400" y="2514600"/>
            <a:ext cx="4953000" cy="254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01102_1245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03095" y="968617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smtClean="0"/>
              <a:t>Життєвий цикл ріжок пурпурових </a:t>
            </a:r>
            <a:endParaRPr lang="ru-RU" sz="4000" smtClean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371600"/>
            <a:ext cx="7993063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b="1" dirty="0" smtClean="0"/>
              <a:t> </a:t>
            </a:r>
            <a:r>
              <a:rPr lang="ru-RU" sz="2800" b="1" dirty="0" err="1"/>
              <a:t>Клас</a:t>
            </a:r>
            <a:r>
              <a:rPr lang="ru-RU" sz="2800" b="1" dirty="0"/>
              <a:t> </a:t>
            </a:r>
            <a:r>
              <a:rPr lang="ru-RU" sz="2800" b="1" dirty="0" err="1"/>
              <a:t>Аскоміцети</a:t>
            </a:r>
            <a:r>
              <a:rPr lang="ru-RU" sz="2800" b="1" i="1" dirty="0"/>
              <a:t> – </a:t>
            </a:r>
            <a:r>
              <a:rPr lang="ru-RU" sz="2800" b="1" i="1" dirty="0" err="1"/>
              <a:t>Ascomycetes</a:t>
            </a:r>
            <a:r>
              <a:rPr lang="ru-RU" sz="2800" b="1" dirty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uk-UA" sz="3100" dirty="0" smtClean="0"/>
              <a:t>Пор</a:t>
            </a:r>
            <a:r>
              <a:rPr lang="uk-UA" sz="3100" dirty="0" smtClean="0"/>
              <a:t>. </a:t>
            </a:r>
            <a:r>
              <a:rPr lang="uk-UA" sz="3100" dirty="0" err="1" smtClean="0"/>
              <a:t>Erysiphales</a:t>
            </a:r>
            <a:r>
              <a:rPr lang="uk-UA" sz="3100" dirty="0" smtClean="0"/>
              <a:t> – </a:t>
            </a:r>
            <a:r>
              <a:rPr lang="uk-UA" sz="3100" dirty="0" err="1" smtClean="0"/>
              <a:t>Мучнисторосяні</a:t>
            </a:r>
            <a:r>
              <a:rPr lang="uk-UA" sz="3100" dirty="0" smtClean="0"/>
              <a:t> або </a:t>
            </a:r>
            <a:r>
              <a:rPr lang="uk-UA" sz="3100" dirty="0" err="1" smtClean="0"/>
              <a:t>Ерізіфові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uk-UA" sz="3100" dirty="0" smtClean="0"/>
              <a:t>Рід </a:t>
            </a:r>
            <a:r>
              <a:rPr lang="uk-UA" sz="3100" dirty="0" err="1" smtClean="0"/>
              <a:t>Erysiphe</a:t>
            </a:r>
            <a:r>
              <a:rPr lang="uk-UA" sz="3100" dirty="0" smtClean="0"/>
              <a:t> </a:t>
            </a:r>
            <a:r>
              <a:rPr lang="uk-UA" sz="3100" dirty="0" err="1" smtClean="0"/>
              <a:t>graminis</a:t>
            </a:r>
            <a:r>
              <a:rPr lang="uk-UA" sz="3100" dirty="0" smtClean="0"/>
              <a:t> – </a:t>
            </a:r>
            <a:r>
              <a:rPr lang="uk-UA" sz="3100" dirty="0" err="1" smtClean="0"/>
              <a:t>Ерізіфе</a:t>
            </a:r>
            <a:r>
              <a:rPr lang="uk-UA" sz="3100" dirty="0" smtClean="0"/>
              <a:t> злакова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скачанные файлы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859" y="2071678"/>
            <a:ext cx="4722806" cy="3714776"/>
          </a:xfrm>
        </p:spPr>
      </p:pic>
      <p:pic>
        <p:nvPicPr>
          <p:cNvPr id="7" name="Содержимое 6" descr="скачанные файл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83740" y="2428868"/>
            <a:ext cx="3941514" cy="335758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Борошнисто-росяні гриби.</a:t>
            </a:r>
            <a:endParaRPr lang="ru-RU" dirty="0"/>
          </a:p>
        </p:txBody>
      </p:sp>
      <p:pic>
        <p:nvPicPr>
          <p:cNvPr id="6" name="Содержимое 5" descr="02667.jpg"/>
          <p:cNvPicPr>
            <a:picLocks noGrp="1" noChangeAspect="1"/>
          </p:cNvPicPr>
          <p:nvPr>
            <p:ph idx="1"/>
          </p:nvPr>
        </p:nvPicPr>
        <p:blipFill>
          <a:blip r:embed="rId2"/>
          <a:srcRect b="11386"/>
          <a:stretch>
            <a:fillRect/>
          </a:stretch>
        </p:blipFill>
        <p:spPr>
          <a:xfrm>
            <a:off x="2214546" y="941574"/>
            <a:ext cx="4572032" cy="534494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30</Words>
  <Application>Microsoft Office PowerPoint</Application>
  <PresentationFormat>Экран (4:3)</PresentationFormat>
  <Paragraphs>11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Лабораторне Заняття № 6 Тема:  Відділ Аскомікота – Ascomycоtа  </vt:lpstr>
      <vt:lpstr>  Клас Сахароміцети – Saccharomycetes  Пор. Сахароміцетові –  Saccharomycetales  Рід Дріжджі – Saccharomyces  Хлібні  (пекарські) дріжджі    S.  cerevisae Винні дріжджі     S.    vini </vt:lpstr>
      <vt:lpstr>Презентация PowerPoint</vt:lpstr>
      <vt:lpstr>Плодові тіла аскоміцетів</vt:lpstr>
      <vt:lpstr>  Клас Аскоміцети – Ascomycetes  Пор. Гіпокреальні – Hypocreales  Рід Клавіцепс – Claviceps  Вид  Ріжкі пурпурові        -       Claviceps purpurea </vt:lpstr>
      <vt:lpstr>Презентация PowerPoint</vt:lpstr>
      <vt:lpstr>Життєвий цикл ріжок пурпурових </vt:lpstr>
      <vt:lpstr>  Клас Аскоміцети – Ascomycetes  Пор. Erysiphales – Мучнисторосяні або Ерізіфові Рід Erysiphe graminis – Ерізіфе злакова </vt:lpstr>
      <vt:lpstr>Борошнисто-росяні гриби.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Gyrocopter_UA</cp:lastModifiedBy>
  <cp:revision>13</cp:revision>
  <dcterms:modified xsi:type="dcterms:W3CDTF">2020-11-13T16:36:10Z</dcterms:modified>
</cp:coreProperties>
</file>