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6D749C99-99E4-428A-BCDA-DB65A3D94E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86716" y="224487"/>
            <a:ext cx="6818568" cy="2511642"/>
          </a:xfrm>
          <a:solidFill>
            <a:schemeClr val="bg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b="1" i="1" dirty="0">
                <a:solidFill>
                  <a:schemeClr val="accent2"/>
                </a:solidFill>
                <a:latin typeface="Cambria" panose="02040503050406030204" pitchFamily="18" charset="0"/>
              </a:rPr>
              <a:t>ДИСЦИПЛІНА ЗА ВИБОРОМ СТУДЕНТА: </a:t>
            </a:r>
            <a:br>
              <a:rPr lang="ru-RU" sz="3200" b="1" i="1" dirty="0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ru-RU" sz="3200" b="1" i="1" dirty="0">
                <a:solidFill>
                  <a:srgbClr val="C00000"/>
                </a:solidFill>
                <a:latin typeface="Cambria" panose="02040503050406030204" pitchFamily="18" charset="0"/>
              </a:rPr>
              <a:t>Е</a:t>
            </a:r>
            <a:r>
              <a:rPr lang="uk-UA" sz="3200" b="1" i="1" dirty="0">
                <a:solidFill>
                  <a:srgbClr val="C00000"/>
                </a:solidFill>
                <a:latin typeface="Cambria" panose="02040503050406030204" pitchFamily="18" charset="0"/>
              </a:rPr>
              <a:t>нергозбереження та енергоефективність за галузями промисловості</a:t>
            </a:r>
            <a:endParaRPr lang="ru-RU" sz="32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6" name="Подзаголовок 2">
            <a:extLst>
              <a:ext uri="{FF2B5EF4-FFF2-40B4-BE49-F238E27FC236}">
                <a16:creationId xmlns:a16="http://schemas.microsoft.com/office/drawing/2014/main" id="{BA25040D-3E58-49D5-B81B-7F169B8DDE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632" y="4136965"/>
            <a:ext cx="9025504" cy="2309067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uk-UA" sz="2400" b="1" i="1" dirty="0">
                <a:solidFill>
                  <a:schemeClr val="bg1"/>
                </a:solidFill>
                <a:latin typeface="Cambria" panose="02040503050406030204" pitchFamily="18" charset="0"/>
              </a:rPr>
              <a:t>розробник дисципліни, лектор:</a:t>
            </a:r>
          </a:p>
          <a:p>
            <a:pPr algn="ctr">
              <a:spcBef>
                <a:spcPts val="0"/>
              </a:spcBef>
            </a:pPr>
            <a:r>
              <a:rPr lang="uk-UA" sz="2400" b="1" i="1" dirty="0">
                <a:solidFill>
                  <a:schemeClr val="bg1"/>
                </a:solidFill>
                <a:latin typeface="Cambria" panose="02040503050406030204" pitchFamily="18" charset="0"/>
              </a:rPr>
              <a:t>Артемчук віктор васильович</a:t>
            </a:r>
          </a:p>
          <a:p>
            <a:pPr algn="ctr">
              <a:spcBef>
                <a:spcPts val="0"/>
              </a:spcBef>
            </a:pPr>
            <a:r>
              <a:rPr lang="uk-UA" sz="2400" i="1" dirty="0">
                <a:solidFill>
                  <a:schemeClr val="bg1"/>
                </a:solidFill>
                <a:latin typeface="Cambria" panose="02040503050406030204" pitchFamily="18" charset="0"/>
              </a:rPr>
              <a:t>д.т.н., професор електротехніки та енергоефективності </a:t>
            </a:r>
          </a:p>
          <a:p>
            <a:pPr algn="ctr">
              <a:spcBef>
                <a:spcPts val="0"/>
              </a:spcBef>
            </a:pPr>
            <a:r>
              <a:rPr lang="uk-UA" sz="2400" i="1" dirty="0">
                <a:solidFill>
                  <a:schemeClr val="bg1"/>
                </a:solidFill>
                <a:latin typeface="Cambria" panose="02040503050406030204" pitchFamily="18" charset="0"/>
              </a:rPr>
              <a:t>Інженерний навчально-науковИЙ інститут</a:t>
            </a:r>
          </a:p>
          <a:p>
            <a:pPr algn="ctr">
              <a:spcBef>
                <a:spcPts val="0"/>
              </a:spcBef>
            </a:pPr>
            <a:r>
              <a:rPr lang="uk-UA" sz="2400" i="1" dirty="0">
                <a:solidFill>
                  <a:schemeClr val="bg1"/>
                </a:solidFill>
                <a:latin typeface="Cambria" panose="02040503050406030204" pitchFamily="18" charset="0"/>
              </a:rPr>
              <a:t> Запорізького національного університету</a:t>
            </a:r>
            <a:endParaRPr lang="ru-RU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830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6">
            <a:extLst>
              <a:ext uri="{FF2B5EF4-FFF2-40B4-BE49-F238E27FC236}">
                <a16:creationId xmlns:a16="http://schemas.microsoft.com/office/drawing/2014/main" id="{ECA9BFB1-92F2-4A68-BE33-AC044DBF2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369" y="200342"/>
            <a:ext cx="10343858" cy="786618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uk-UA" sz="2400" b="1" dirty="0">
                <a:solidFill>
                  <a:srgbClr val="002060"/>
                </a:solidFill>
                <a:latin typeface="Cambria" panose="02040503050406030204" pitchFamily="18" charset="0"/>
              </a:rPr>
              <a:t>Артемчук віктор васильович </a:t>
            </a:r>
            <a:r>
              <a:rPr lang="uk-UA" sz="2400" b="1" dirty="0">
                <a:solidFill>
                  <a:schemeClr val="bg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uk-UA" sz="2400" b="1" i="1" dirty="0">
                <a:solidFill>
                  <a:schemeClr val="bg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наукові напрями досліджень, практичний досвід, досвід науково – педагогічної діяльності</a:t>
            </a:r>
            <a:endParaRPr lang="ru-UA" sz="2400" b="1" i="1" dirty="0">
              <a:solidFill>
                <a:schemeClr val="bg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Объект 8">
            <a:extLst>
              <a:ext uri="{FF2B5EF4-FFF2-40B4-BE49-F238E27FC236}">
                <a16:creationId xmlns:a16="http://schemas.microsoft.com/office/drawing/2014/main" id="{790BABBE-ABAC-4443-8695-0F40AAB28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957" y="1115296"/>
            <a:ext cx="11240085" cy="5416061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4400" b="1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Наукові напрями досліджень: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енергетика промислових підприємств (галузі машинобудування, металургія, енергетика, електричний транспорт); дослідження та пошук резервів енергозбереження підприємств промисловості; розробка стратегії енергетичного розвитку підприємств;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енергетична стратегія розвитку підприємств різних галузей;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розробка енергоефективних заходів для енергозбереження в умовах промислових підприємств;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аналітичний інструментарій досліджень енергоефективності підприємств; моніторинг енергетичної складової діяльності підприємства; 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розробка енергоефективних заходів для підвищення ефективності експлуатації електротранспорту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енергетичний менеджемент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6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ru-UA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9400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1F0D775-0FF6-444D-9840-A5DE7E1BB36A}"/>
              </a:ext>
            </a:extLst>
          </p:cNvPr>
          <p:cNvSpPr txBox="1"/>
          <p:nvPr/>
        </p:nvSpPr>
        <p:spPr>
          <a:xfrm>
            <a:off x="176463" y="-5417"/>
            <a:ext cx="11839074" cy="6863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400" i="1" dirty="0">
                <a:solidFill>
                  <a:srgbClr val="FFFF00"/>
                </a:solidFill>
                <a:effectLst/>
                <a:latin typeface="Arial Unicode MS"/>
              </a:rPr>
              <a:t>Предметом</a:t>
            </a:r>
            <a:r>
              <a:rPr lang="ru-RU" sz="4400" dirty="0">
                <a:solidFill>
                  <a:srgbClr val="FFFF00"/>
                </a:solidFill>
                <a:effectLst/>
                <a:latin typeface="Arial Unicode MS"/>
              </a:rPr>
              <a:t> вивчення навчальної дисципліни </a:t>
            </a:r>
            <a:r>
              <a:rPr lang="ru-RU" sz="4400" b="1" i="1" dirty="0">
                <a:solidFill>
                  <a:srgbClr val="C00000"/>
                </a:solidFill>
                <a:latin typeface="Cambria" panose="02040503050406030204" pitchFamily="18" charset="0"/>
              </a:rPr>
              <a:t>Е</a:t>
            </a:r>
            <a:r>
              <a:rPr lang="uk-UA" sz="4400" b="1" i="1" dirty="0">
                <a:solidFill>
                  <a:srgbClr val="C00000"/>
                </a:solidFill>
                <a:latin typeface="Cambria" panose="02040503050406030204" pitchFamily="18" charset="0"/>
              </a:rPr>
              <a:t>нергозбереження та енергоефективність за галузями промисловості</a:t>
            </a:r>
            <a:r>
              <a:rPr lang="ru-RU" sz="4400" dirty="0">
                <a:solidFill>
                  <a:srgbClr val="FFFF00"/>
                </a:solidFill>
                <a:effectLst/>
                <a:latin typeface="Arial Unicode MS"/>
              </a:rPr>
              <a:t> є формування теоретичних знань та практичних навичок з принципів побудови та практики використання автоматизованих електроприводів, технологічних комплексів та механізмів використовуваних в енергетичній</a:t>
            </a:r>
            <a:r>
              <a:rPr lang="ru-RU" sz="4400" spc="-170" dirty="0">
                <a:solidFill>
                  <a:srgbClr val="FFFF00"/>
                </a:solidFill>
                <a:effectLst/>
                <a:latin typeface="Arial Unicode MS"/>
              </a:rPr>
              <a:t> </a:t>
            </a:r>
            <a:r>
              <a:rPr lang="ru-RU" sz="4400" dirty="0">
                <a:solidFill>
                  <a:srgbClr val="FFFF00"/>
                </a:solidFill>
                <a:effectLst/>
                <a:latin typeface="Arial Unicode MS"/>
              </a:rPr>
              <a:t>промисловості.</a:t>
            </a:r>
            <a:endParaRPr lang="en-US" sz="4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7411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7762937-6216-4361-9494-AD4F0E96CFE4}"/>
              </a:ext>
            </a:extLst>
          </p:cNvPr>
          <p:cNvSpPr txBox="1"/>
          <p:nvPr/>
        </p:nvSpPr>
        <p:spPr>
          <a:xfrm>
            <a:off x="352926" y="513615"/>
            <a:ext cx="11486148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Курс 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нергозбереження та енергоефективність за галузями промисловості</a:t>
            </a:r>
            <a:r>
              <a:rPr lang="ru-RU" sz="4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 вимогам енергетичної стратегії України до 2035 року </a:t>
            </a:r>
            <a:r>
              <a:rPr lang="ru-RU" sz="4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«Безпека, енергоефективність, конкурентоспроможність», зокрема: «...підвищення енергоефективності на етапі генерації електро- та теплоенергії, зниження втрат енергії у подальшому при її передачі та розподілі»</a:t>
            </a:r>
            <a:endParaRPr lang="en-US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989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69C49DD-8F76-4FED-9339-7A9EA939174A}"/>
              </a:ext>
            </a:extLst>
          </p:cNvPr>
          <p:cNvSpPr txBox="1"/>
          <p:nvPr/>
        </p:nvSpPr>
        <p:spPr>
          <a:xfrm>
            <a:off x="764005" y="181957"/>
            <a:ext cx="10663989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469900" algn="just">
              <a:tabLst>
                <a:tab pos="4773295" algn="l"/>
              </a:tabLst>
            </a:pPr>
            <a:r>
              <a:rPr lang="ru-RU" sz="32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результаті успішного засвоєння курсу студент зможе </a:t>
            </a:r>
            <a:r>
              <a:rPr lang="ru-RU" sz="32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аналізувати використання автоматизованих електроприводів, технологічних комплексів та механізмів використовуваних в енергетичній промисловості є невід’ємною складовою формування професійної компетентності й важливою передумовою академічної та професійної мобільності студентів.</a:t>
            </a:r>
            <a:endParaRPr lang="en-US" sz="3200" dirty="0">
              <a:solidFill>
                <a:schemeClr val="bg2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електроенергетичних систем дозволяє </a:t>
            </a:r>
            <a:r>
              <a:rPr lang="ru-RU" sz="3200" dirty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задавати</a:t>
            </a:r>
            <a:r>
              <a:rPr lang="ru-RU" sz="32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оптимальні режими функціонування електротехнічного обладнання, здійснювати проектування електроенергетичних систем за заданими критеріями, підвищувати точність налаштування уставок захисних апаратів</a:t>
            </a:r>
            <a:r>
              <a:rPr lang="ru-RU" sz="32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2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8620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46</TotalTime>
  <Words>268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Arial Unicode MS</vt:lpstr>
      <vt:lpstr>Cambria</vt:lpstr>
      <vt:lpstr>Times New Roman</vt:lpstr>
      <vt:lpstr>Tw Cen MT</vt:lpstr>
      <vt:lpstr>Wingdings</vt:lpstr>
      <vt:lpstr>Circuit</vt:lpstr>
      <vt:lpstr>ДИСЦИПЛІНА ЗА ВИБОРОМ СТУДЕНТА:  Енергозбереження та енергоефективність за галузями промисловості</vt:lpstr>
      <vt:lpstr>Артемчук віктор васильович – наукові напрями досліджень, практичний досвід, досвід науково – педагогічної діяльності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ДИСЦИПЛІНА ЗА ВИБОРОМ СТУДЕНТА:  Енергозбереження та енергоефективність за галузями промисловості</dc:title>
  <dc:creator>Пользователь Windows</dc:creator>
  <cp:lastModifiedBy>Пользователь Windows</cp:lastModifiedBy>
  <cp:revision>5</cp:revision>
  <dcterms:created xsi:type="dcterms:W3CDTF">2020-12-15T00:06:18Z</dcterms:created>
  <dcterms:modified xsi:type="dcterms:W3CDTF">2020-12-15T00:53:14Z</dcterms:modified>
</cp:coreProperties>
</file>