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sldIdLst>
    <p:sldId id="259" r:id="rId2"/>
    <p:sldId id="321" r:id="rId3"/>
    <p:sldId id="320" r:id="rId4"/>
    <p:sldId id="268" r:id="rId5"/>
    <p:sldId id="270" r:id="rId6"/>
    <p:sldId id="260" r:id="rId7"/>
    <p:sldId id="261" r:id="rId8"/>
    <p:sldId id="264" r:id="rId9"/>
    <p:sldId id="263" r:id="rId10"/>
    <p:sldId id="265" r:id="rId11"/>
    <p:sldId id="266" r:id="rId12"/>
    <p:sldId id="256" r:id="rId13"/>
    <p:sldId id="258" r:id="rId14"/>
    <p:sldId id="257" r:id="rId15"/>
    <p:sldId id="262" r:id="rId16"/>
    <p:sldId id="269" r:id="rId17"/>
    <p:sldId id="267" r:id="rId18"/>
    <p:sldId id="272" r:id="rId19"/>
    <p:sldId id="274" r:id="rId20"/>
    <p:sldId id="275" r:id="rId21"/>
    <p:sldId id="276" r:id="rId22"/>
    <p:sldId id="273" r:id="rId23"/>
    <p:sldId id="277" r:id="rId24"/>
    <p:sldId id="278" r:id="rId25"/>
    <p:sldId id="279" r:id="rId26"/>
    <p:sldId id="280" r:id="rId27"/>
    <p:sldId id="282" r:id="rId28"/>
    <p:sldId id="283" r:id="rId29"/>
    <p:sldId id="284" r:id="rId30"/>
    <p:sldId id="281" r:id="rId31"/>
    <p:sldId id="289" r:id="rId32"/>
    <p:sldId id="285" r:id="rId33"/>
    <p:sldId id="286" r:id="rId34"/>
    <p:sldId id="288" r:id="rId35"/>
    <p:sldId id="287"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09" r:id="rId57"/>
    <p:sldId id="311" r:id="rId58"/>
    <p:sldId id="312" r:id="rId59"/>
    <p:sldId id="313" r:id="rId60"/>
    <p:sldId id="314" r:id="rId61"/>
    <p:sldId id="315" r:id="rId62"/>
    <p:sldId id="316" r:id="rId63"/>
    <p:sldId id="317" r:id="rId64"/>
    <p:sldId id="318" r:id="rId65"/>
    <p:sldId id="319"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7557" autoAdjust="0"/>
  </p:normalViewPr>
  <p:slideViewPr>
    <p:cSldViewPr>
      <p:cViewPr>
        <p:scale>
          <a:sx n="73" d="100"/>
          <a:sy n="73"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87099-0AF2-4C9C-A97E-2122F0B55F56}" type="datetimeFigureOut">
              <a:rPr lang="ru-RU" smtClean="0"/>
              <a:t>16.02.2024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28A65-499A-43B8-BB79-57739C62D4AC}" type="slidenum">
              <a:rPr lang="ru-RU" smtClean="0"/>
              <a:t>‹#›</a:t>
            </a:fld>
            <a:endParaRPr lang="ru-RU"/>
          </a:p>
        </p:txBody>
      </p:sp>
    </p:spTree>
    <p:extLst>
      <p:ext uri="{BB962C8B-B14F-4D97-AF65-F5344CB8AC3E}">
        <p14:creationId xmlns:p14="http://schemas.microsoft.com/office/powerpoint/2010/main" val="334997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228A65-499A-43B8-BB79-57739C62D4AC}" type="slidenum">
              <a:rPr lang="ru-RU" smtClean="0"/>
              <a:t>1</a:t>
            </a:fld>
            <a:endParaRPr lang="ru-RU"/>
          </a:p>
        </p:txBody>
      </p:sp>
    </p:spTree>
    <p:extLst>
      <p:ext uri="{BB962C8B-B14F-4D97-AF65-F5344CB8AC3E}">
        <p14:creationId xmlns:p14="http://schemas.microsoft.com/office/powerpoint/2010/main" val="1383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228A65-499A-43B8-BB79-57739C62D4AC}" type="slidenum">
              <a:rPr lang="ru-RU" smtClean="0"/>
              <a:t>2</a:t>
            </a:fld>
            <a:endParaRPr lang="ru-RU"/>
          </a:p>
        </p:txBody>
      </p:sp>
    </p:spTree>
    <p:extLst>
      <p:ext uri="{BB962C8B-B14F-4D97-AF65-F5344CB8AC3E}">
        <p14:creationId xmlns:p14="http://schemas.microsoft.com/office/powerpoint/2010/main" val="1383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228A65-499A-43B8-BB79-57739C62D4AC}" type="slidenum">
              <a:rPr lang="ru-RU" smtClean="0"/>
              <a:t>3</a:t>
            </a:fld>
            <a:endParaRPr lang="ru-RU"/>
          </a:p>
        </p:txBody>
      </p:sp>
    </p:spTree>
    <p:extLst>
      <p:ext uri="{BB962C8B-B14F-4D97-AF65-F5344CB8AC3E}">
        <p14:creationId xmlns:p14="http://schemas.microsoft.com/office/powerpoint/2010/main" val="138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228A65-499A-43B8-BB79-57739C62D4AC}" type="slidenum">
              <a:rPr lang="ru-RU" smtClean="0"/>
              <a:t>4</a:t>
            </a:fld>
            <a:endParaRPr lang="ru-RU"/>
          </a:p>
        </p:txBody>
      </p:sp>
    </p:spTree>
    <p:extLst>
      <p:ext uri="{BB962C8B-B14F-4D97-AF65-F5344CB8AC3E}">
        <p14:creationId xmlns:p14="http://schemas.microsoft.com/office/powerpoint/2010/main" val="1383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F228A65-499A-43B8-BB79-57739C62D4AC}" type="slidenum">
              <a:rPr lang="ru-RU" smtClean="0"/>
              <a:t>5</a:t>
            </a:fld>
            <a:endParaRPr lang="ru-RU"/>
          </a:p>
        </p:txBody>
      </p:sp>
    </p:spTree>
    <p:extLst>
      <p:ext uri="{BB962C8B-B14F-4D97-AF65-F5344CB8AC3E}">
        <p14:creationId xmlns:p14="http://schemas.microsoft.com/office/powerpoint/2010/main" val="13833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16.02.2024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16.02.2024</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0"/>
            <a:ext cx="9036496" cy="2996952"/>
          </a:xfrm>
        </p:spPr>
        <p:txBody>
          <a:bodyPr/>
          <a:lstStyle/>
          <a:p>
            <a:pPr algn="ctr"/>
            <a:r>
              <a:rPr lang="ru-RU" sz="6000" b="1" dirty="0" smtClean="0">
                <a:solidFill>
                  <a:srgbClr val="FF0000"/>
                </a:solidFill>
              </a:rPr>
              <a:t>Концепт «</a:t>
            </a:r>
            <a:r>
              <a:rPr lang="uk-UA" sz="6000" b="1" dirty="0" smtClean="0">
                <a:solidFill>
                  <a:srgbClr val="FF0000"/>
                </a:solidFill>
              </a:rPr>
              <a:t>Європа»: інтеграційні ідеї і особистий вибір</a:t>
            </a:r>
            <a:endParaRPr lang="ru-RU" sz="6000" b="1" dirty="0">
              <a:solidFill>
                <a:srgbClr val="FF0000"/>
              </a:solidFill>
            </a:endParaRP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95536" y="3104928"/>
            <a:ext cx="4800437" cy="36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996880"/>
            <a:ext cx="345732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23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b="1" dirty="0" smtClean="0">
                <a:solidFill>
                  <a:srgbClr val="FFFF00"/>
                </a:solidFill>
              </a:rPr>
              <a:t>Центр Європейського союзу постійно змінюється</a:t>
            </a:r>
            <a:endParaRPr lang="ru-RU" b="1" dirty="0">
              <a:solidFill>
                <a:srgbClr val="FFFF00"/>
              </a:solidFill>
            </a:endParaRPr>
          </a:p>
        </p:txBody>
      </p:sp>
      <p:sp>
        <p:nvSpPr>
          <p:cNvPr id="2" name="Объект 1"/>
          <p:cNvSpPr>
            <a:spLocks noGrp="1"/>
          </p:cNvSpPr>
          <p:nvPr>
            <p:ph sz="quarter" idx="13"/>
          </p:nvPr>
        </p:nvSpPr>
        <p:spPr>
          <a:xfrm>
            <a:off x="0" y="1124744"/>
            <a:ext cx="9144000" cy="5733256"/>
          </a:xfrm>
        </p:spPr>
        <p:txBody>
          <a:bodyPr>
            <a:noAutofit/>
          </a:bodyPr>
          <a:lstStyle/>
          <a:p>
            <a:pPr marL="0" indent="0" algn="just">
              <a:buNone/>
            </a:pPr>
            <a:r>
              <a:rPr lang="uk-UA" sz="2200" b="1" dirty="0" smtClean="0">
                <a:solidFill>
                  <a:schemeClr val="accent2">
                    <a:lumMod val="20000"/>
                    <a:lumOff val="80000"/>
                  </a:schemeClr>
                </a:solidFill>
              </a:rPr>
              <a:t>До 1995 року в Євросоюз входили вже 15 країн, і французьким географам довелося заново перерахувати координати міждержавного об'єднання. І виявилося, що центр ЄС покинув межі Франції — тепер він перебував у </a:t>
            </a:r>
            <a:r>
              <a:rPr lang="uk-UA" sz="2200" b="1" dirty="0" smtClean="0">
                <a:solidFill>
                  <a:srgbClr val="FFFF00"/>
                </a:solidFill>
              </a:rPr>
              <a:t>Бельгії</a:t>
            </a:r>
            <a:r>
              <a:rPr lang="uk-UA" sz="2200" b="1" dirty="0" smtClean="0">
                <a:solidFill>
                  <a:schemeClr val="accent2">
                    <a:lumMod val="20000"/>
                    <a:lumOff val="80000"/>
                  </a:schemeClr>
                </a:solidFill>
              </a:rPr>
              <a:t>, в комуні </a:t>
            </a:r>
            <a:r>
              <a:rPr lang="uk-UA" sz="2200" b="1" dirty="0" err="1" smtClean="0">
                <a:solidFill>
                  <a:schemeClr val="accent2">
                    <a:lumMod val="20000"/>
                    <a:lumOff val="80000"/>
                  </a:schemeClr>
                </a:solidFill>
              </a:rPr>
              <a:t>Віруанваль</a:t>
            </a:r>
            <a:r>
              <a:rPr lang="uk-UA" sz="2200" b="1" dirty="0" smtClean="0">
                <a:solidFill>
                  <a:schemeClr val="accent2">
                    <a:lumMod val="20000"/>
                    <a:lumOff val="80000"/>
                  </a:schemeClr>
                </a:solidFill>
              </a:rPr>
              <a:t> — пам'ятник там, звичайно, теж є.</a:t>
            </a:r>
          </a:p>
          <a:p>
            <a:pPr marL="0" indent="0" algn="just">
              <a:buNone/>
            </a:pPr>
            <a:r>
              <a:rPr lang="uk-UA" sz="2200" b="1" dirty="0" smtClean="0">
                <a:solidFill>
                  <a:schemeClr val="accent2">
                    <a:lumMod val="20000"/>
                    <a:lumOff val="80000"/>
                  </a:schemeClr>
                </a:solidFill>
              </a:rPr>
              <a:t>До 2004 року кількість країн-членів ЄС збільшилася на цілий десяток, а тому центр Євросоюзу "переїхав" до </a:t>
            </a:r>
            <a:r>
              <a:rPr lang="uk-UA" sz="2200" b="1" dirty="0" smtClean="0">
                <a:solidFill>
                  <a:srgbClr val="92D050"/>
                </a:solidFill>
              </a:rPr>
              <a:t>Німеччини</a:t>
            </a:r>
            <a:r>
              <a:rPr lang="uk-UA" sz="2200" b="1" dirty="0" smtClean="0">
                <a:solidFill>
                  <a:schemeClr val="accent2">
                    <a:lumMod val="20000"/>
                    <a:lumOff val="80000"/>
                  </a:schemeClr>
                </a:solidFill>
              </a:rPr>
              <a:t> — в село </a:t>
            </a:r>
            <a:r>
              <a:rPr lang="uk-UA" sz="2200" b="1" dirty="0" err="1" smtClean="0">
                <a:solidFill>
                  <a:schemeClr val="accent2">
                    <a:lumMod val="20000"/>
                    <a:lumOff val="80000"/>
                  </a:schemeClr>
                </a:solidFill>
              </a:rPr>
              <a:t>Клайнмашайд</a:t>
            </a:r>
            <a:r>
              <a:rPr lang="uk-UA" sz="2200" b="1" dirty="0" smtClean="0">
                <a:solidFill>
                  <a:schemeClr val="accent2">
                    <a:lumMod val="20000"/>
                    <a:lumOff val="80000"/>
                  </a:schemeClr>
                </a:solidFill>
              </a:rPr>
              <a:t>. Але ненадовго — на три роки. Потім в ЄС прийняли Болгарію і Румунію, і все знову перерахували. Новий </a:t>
            </a:r>
            <a:r>
              <a:rPr lang="uk-UA" sz="2200" b="1" dirty="0" err="1" smtClean="0">
                <a:solidFill>
                  <a:schemeClr val="accent2">
                    <a:lumMod val="20000"/>
                    <a:lumOff val="80000"/>
                  </a:schemeClr>
                </a:solidFill>
              </a:rPr>
              <a:t>геоцентр</a:t>
            </a:r>
            <a:r>
              <a:rPr lang="uk-UA" sz="2200" b="1" dirty="0" smtClean="0">
                <a:solidFill>
                  <a:schemeClr val="accent2">
                    <a:lumMod val="20000"/>
                    <a:lumOff val="80000"/>
                  </a:schemeClr>
                </a:solidFill>
              </a:rPr>
              <a:t> (і новий пам'ятник) визначили на поле неподалік від містечка </a:t>
            </a:r>
            <a:r>
              <a:rPr lang="uk-UA" sz="2200" b="1" dirty="0" err="1" smtClean="0">
                <a:solidFill>
                  <a:schemeClr val="accent2">
                    <a:lumMod val="20000"/>
                    <a:lumOff val="80000"/>
                  </a:schemeClr>
                </a:solidFill>
              </a:rPr>
              <a:t>Гельнхаузен</a:t>
            </a:r>
            <a:r>
              <a:rPr lang="uk-UA" sz="2200" b="1" dirty="0" smtClean="0">
                <a:solidFill>
                  <a:schemeClr val="accent2">
                    <a:lumMod val="20000"/>
                    <a:lumOff val="80000"/>
                  </a:schemeClr>
                </a:solidFill>
              </a:rPr>
              <a:t> — там само, у Німеччині, але за 115 км в сторону.</a:t>
            </a:r>
          </a:p>
          <a:p>
            <a:pPr marL="0" indent="0" algn="just">
              <a:buNone/>
            </a:pPr>
            <a:r>
              <a:rPr lang="uk-UA" sz="2200" b="1" dirty="0" smtClean="0">
                <a:solidFill>
                  <a:schemeClr val="accent2">
                    <a:lumMod val="20000"/>
                    <a:lumOff val="80000"/>
                  </a:schemeClr>
                </a:solidFill>
              </a:rPr>
              <a:t>Ще раз дані </a:t>
            </a:r>
            <a:r>
              <a:rPr lang="uk-UA" sz="2200" b="1" dirty="0" err="1" smtClean="0">
                <a:solidFill>
                  <a:schemeClr val="accent2">
                    <a:lumMod val="20000"/>
                    <a:lumOff val="80000"/>
                  </a:schemeClr>
                </a:solidFill>
              </a:rPr>
              <a:t>підкоригували</a:t>
            </a:r>
            <a:r>
              <a:rPr lang="uk-UA" sz="2200" b="1" dirty="0" smtClean="0">
                <a:solidFill>
                  <a:schemeClr val="accent2">
                    <a:lumMod val="20000"/>
                    <a:lumOff val="80000"/>
                  </a:schemeClr>
                </a:solidFill>
              </a:rPr>
              <a:t>, коли в Євросоюз вступила Хорватія: географічний центр залишився в Німеччині, трохи далі на північний захід — у </a:t>
            </a:r>
            <a:r>
              <a:rPr lang="uk-UA" sz="2200" b="1" dirty="0" err="1" smtClean="0">
                <a:solidFill>
                  <a:schemeClr val="accent2">
                    <a:lumMod val="20000"/>
                    <a:lumOff val="80000"/>
                  </a:schemeClr>
                </a:solidFill>
              </a:rPr>
              <a:t>Вестернгрунді</a:t>
            </a:r>
            <a:r>
              <a:rPr lang="uk-UA" sz="2200" b="1" dirty="0" smtClean="0">
                <a:solidFill>
                  <a:schemeClr val="accent2">
                    <a:lumMod val="20000"/>
                    <a:lumOff val="80000"/>
                  </a:schemeClr>
                </a:solidFill>
              </a:rPr>
              <a:t>. І ще раз — коли в ЄС прийняли заморський департамент Франції Майотта. В цьому випадку поправка була зроблена колосальна: на 500 м!</a:t>
            </a:r>
            <a:endParaRPr lang="uk-UA" sz="2200" b="1" dirty="0">
              <a:solidFill>
                <a:schemeClr val="accent2">
                  <a:lumMod val="20000"/>
                  <a:lumOff val="80000"/>
                </a:schemeClr>
              </a:solidFill>
            </a:endParaRPr>
          </a:p>
        </p:txBody>
      </p:sp>
    </p:spTree>
    <p:extLst>
      <p:ext uri="{BB962C8B-B14F-4D97-AF65-F5344CB8AC3E}">
        <p14:creationId xmlns:p14="http://schemas.microsoft.com/office/powerpoint/2010/main" val="371391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836712"/>
          </a:xfrm>
        </p:spPr>
        <p:txBody>
          <a:bodyPr/>
          <a:lstStyle/>
          <a:p>
            <a:pPr algn="ctr"/>
            <a:r>
              <a:rPr lang="uk-UA" sz="3600" b="1" dirty="0" smtClean="0">
                <a:solidFill>
                  <a:srgbClr val="FFFF00"/>
                </a:solidFill>
              </a:rPr>
              <a:t>Ментальні кордони «Європи»</a:t>
            </a:r>
            <a:endParaRPr lang="ru-RU" sz="3600" b="1" dirty="0">
              <a:solidFill>
                <a:srgbClr val="FFFF00"/>
              </a:solidFill>
            </a:endParaRPr>
          </a:p>
        </p:txBody>
      </p:sp>
      <p:sp>
        <p:nvSpPr>
          <p:cNvPr id="2" name="Объект 1"/>
          <p:cNvSpPr>
            <a:spLocks noGrp="1"/>
          </p:cNvSpPr>
          <p:nvPr>
            <p:ph sz="quarter" idx="13"/>
          </p:nvPr>
        </p:nvSpPr>
        <p:spPr>
          <a:xfrm>
            <a:off x="0" y="908720"/>
            <a:ext cx="9144000" cy="594928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ctr">
              <a:buNone/>
            </a:pPr>
            <a:r>
              <a:rPr lang="uk-UA" sz="3600" b="1" dirty="0" smtClean="0">
                <a:solidFill>
                  <a:schemeClr val="accent2">
                    <a:lumMod val="20000"/>
                    <a:lumOff val="80000"/>
                  </a:schemeClr>
                </a:solidFill>
              </a:rPr>
              <a:t>Слово європеїзація за своєю семантикою жодним чином не є похідним від Європи у географічному значенні, так само як європеєць – це не тільки й не стільки житель Європейського континенту.</a:t>
            </a:r>
          </a:p>
          <a:p>
            <a:pPr marL="0" indent="0" algn="ctr">
              <a:buNone/>
            </a:pPr>
            <a:r>
              <a:rPr lang="uk-UA" sz="3600" b="1" dirty="0">
                <a:solidFill>
                  <a:srgbClr val="FF0000"/>
                </a:solidFill>
              </a:rPr>
              <a:t>Сучасні події в Україні та світі викликали новий сплеск дискусій про майбутнє Європи, європейської інтеграції та ролі України в цих процесах. </a:t>
            </a:r>
          </a:p>
        </p:txBody>
      </p:sp>
    </p:spTree>
    <p:extLst>
      <p:ext uri="{BB962C8B-B14F-4D97-AF65-F5344CB8AC3E}">
        <p14:creationId xmlns:p14="http://schemas.microsoft.com/office/powerpoint/2010/main" val="2910510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156"/>
            <a:ext cx="9144000" cy="1074448"/>
          </a:xfrm>
        </p:spPr>
        <p:txBody>
          <a:bodyPr>
            <a:normAutofit/>
          </a:bodyPr>
          <a:lstStyle/>
          <a:p>
            <a:pPr algn="ctr"/>
            <a:r>
              <a:rPr lang="uk-UA" b="1" dirty="0" smtClean="0">
                <a:solidFill>
                  <a:srgbClr val="FFFF00"/>
                </a:solidFill>
                <a:latin typeface="Times New Roman" pitchFamily="18" charset="0"/>
                <a:cs typeface="Times New Roman" pitchFamily="18" charset="0"/>
              </a:rPr>
              <a:t>Концепт  «Європа»: інтеграційні ідеї та особистий вибір</a:t>
            </a:r>
            <a:endParaRPr lang="ru-RU" b="1" dirty="0">
              <a:solidFill>
                <a:srgbClr val="FFFF00"/>
              </a:solidFill>
              <a:latin typeface="Times New Roman" pitchFamily="18" charset="0"/>
              <a:cs typeface="Times New Roman" pitchFamily="18"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052734"/>
            <a:ext cx="3960440" cy="542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27801"/>
            <a:ext cx="3888432" cy="550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063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sz="quarter" idx="13"/>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3714"/>
            <a:ext cx="4457149" cy="613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591" y="313714"/>
            <a:ext cx="4465871" cy="613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768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sz="quarter" idx="13"/>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40" y="590550"/>
            <a:ext cx="8699899" cy="615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105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sz="quarter" idx="13"/>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 y="187864"/>
            <a:ext cx="4610663" cy="635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473" y="337002"/>
            <a:ext cx="4410527" cy="606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468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412776"/>
          </a:xfrm>
        </p:spPr>
        <p:txBody>
          <a:bodyPr/>
          <a:lstStyle/>
          <a:p>
            <a:pPr algn="just"/>
            <a:r>
              <a:rPr lang="uk-UA" b="1" dirty="0" smtClean="0">
                <a:solidFill>
                  <a:srgbClr val="FFFF00"/>
                </a:solidFill>
              </a:rPr>
              <a:t>1. </a:t>
            </a:r>
            <a:r>
              <a:rPr lang="uk-UA" b="1" dirty="0" err="1" smtClean="0">
                <a:solidFill>
                  <a:srgbClr val="FFFF00"/>
                </a:solidFill>
              </a:rPr>
              <a:t>Генеза</a:t>
            </a:r>
            <a:r>
              <a:rPr lang="uk-UA" b="1" dirty="0" smtClean="0">
                <a:solidFill>
                  <a:srgbClr val="FFFF00"/>
                </a:solidFill>
              </a:rPr>
              <a:t> «європейської ідеї». Давньогрецькі уявлення про Європу. «Гімн до Аполлона </a:t>
            </a:r>
            <a:r>
              <a:rPr lang="uk-UA" b="1" dirty="0" err="1" smtClean="0">
                <a:solidFill>
                  <a:srgbClr val="FFFF00"/>
                </a:solidFill>
              </a:rPr>
              <a:t>Піфійського</a:t>
            </a:r>
            <a:r>
              <a:rPr lang="uk-UA" b="1" dirty="0" smtClean="0">
                <a:solidFill>
                  <a:srgbClr val="FFFF00"/>
                </a:solidFill>
              </a:rPr>
              <a:t>» і Європа</a:t>
            </a:r>
            <a:endParaRPr lang="uk-UA" b="1" dirty="0">
              <a:solidFill>
                <a:srgbClr val="FFFF00"/>
              </a:solidFill>
            </a:endParaRPr>
          </a:p>
        </p:txBody>
      </p:sp>
      <p:sp>
        <p:nvSpPr>
          <p:cNvPr id="2" name="Объект 1"/>
          <p:cNvSpPr>
            <a:spLocks noGrp="1"/>
          </p:cNvSpPr>
          <p:nvPr>
            <p:ph sz="quarter" idx="13"/>
          </p:nvPr>
        </p:nvSpPr>
        <p:spPr>
          <a:xfrm>
            <a:off x="0" y="1484784"/>
            <a:ext cx="9144000" cy="5373216"/>
          </a:xfrm>
        </p:spPr>
        <p:txBody>
          <a:bodyPr>
            <a:normAutofit/>
          </a:bodyPr>
          <a:lstStyle/>
          <a:p>
            <a:pPr algn="just"/>
            <a:r>
              <a:rPr lang="uk-UA" sz="3300" b="1" dirty="0" smtClean="0"/>
              <a:t>Концепт «Європа» об’єднання континенту сягає корінням доби античності, коли було започатковано перші інтеграційні процеси в цьому регіоні. </a:t>
            </a:r>
          </a:p>
          <a:p>
            <a:pPr algn="just"/>
            <a:r>
              <a:rPr lang="uk-UA" sz="3300" b="1" dirty="0" smtClean="0"/>
              <a:t>Хоча історія Європи традиційно привертає увагу істориків, коло питань, пов’язаних із зародженням і розвитком ідеї єдності континенту, формуванням європейської ідентичності та </a:t>
            </a:r>
            <a:r>
              <a:rPr lang="uk-UA" sz="3300" b="1" dirty="0" err="1" smtClean="0"/>
              <a:t>самоідентифікації</a:t>
            </a:r>
            <a:r>
              <a:rPr lang="uk-UA" sz="3300" b="1" dirty="0" smtClean="0"/>
              <a:t> і досі недостатньо розроблені.</a:t>
            </a:r>
            <a:endParaRPr lang="uk-UA" sz="3300" b="1" dirty="0"/>
          </a:p>
        </p:txBody>
      </p:sp>
    </p:spTree>
    <p:extLst>
      <p:ext uri="{BB962C8B-B14F-4D97-AF65-F5344CB8AC3E}">
        <p14:creationId xmlns:p14="http://schemas.microsoft.com/office/powerpoint/2010/main" val="2171054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692696"/>
          </a:xfrm>
        </p:spPr>
        <p:txBody>
          <a:bodyPr/>
          <a:lstStyle/>
          <a:p>
            <a:pPr algn="ctr"/>
            <a:r>
              <a:rPr lang="uk-UA" sz="2000" b="1" dirty="0" smtClean="0">
                <a:solidFill>
                  <a:srgbClr val="FFFF00"/>
                </a:solidFill>
              </a:rPr>
              <a:t>1. </a:t>
            </a:r>
            <a:r>
              <a:rPr lang="uk-UA" sz="2000" b="1" dirty="0" err="1" smtClean="0">
                <a:solidFill>
                  <a:srgbClr val="FFFF00"/>
                </a:solidFill>
              </a:rPr>
              <a:t>Генеза</a:t>
            </a:r>
            <a:r>
              <a:rPr lang="uk-UA" sz="2000" b="1" dirty="0" smtClean="0">
                <a:solidFill>
                  <a:srgbClr val="FFFF00"/>
                </a:solidFill>
              </a:rPr>
              <a:t> «європейської ідеї». Давньогрецькі уявлення про Європу. «Гімн до Аполлона </a:t>
            </a:r>
            <a:r>
              <a:rPr lang="uk-UA" sz="2000" b="1" dirty="0" err="1" smtClean="0">
                <a:solidFill>
                  <a:srgbClr val="FFFF00"/>
                </a:solidFill>
              </a:rPr>
              <a:t>Піфійського</a:t>
            </a:r>
            <a:r>
              <a:rPr lang="uk-UA" sz="2000" b="1" dirty="0" smtClean="0">
                <a:solidFill>
                  <a:srgbClr val="FFFF00"/>
                </a:solidFill>
              </a:rPr>
              <a:t>» і Європа</a:t>
            </a:r>
            <a:endParaRPr lang="uk-UA" sz="2000" b="1" dirty="0">
              <a:solidFill>
                <a:srgbClr val="FFFF00"/>
              </a:solidFill>
            </a:endParaRPr>
          </a:p>
        </p:txBody>
      </p:sp>
      <p:sp>
        <p:nvSpPr>
          <p:cNvPr id="2" name="Объект 1"/>
          <p:cNvSpPr>
            <a:spLocks noGrp="1"/>
          </p:cNvSpPr>
          <p:nvPr>
            <p:ph sz="quarter" idx="13"/>
          </p:nvPr>
        </p:nvSpPr>
        <p:spPr>
          <a:xfrm>
            <a:off x="0" y="692696"/>
            <a:ext cx="9144000" cy="6165304"/>
          </a:xfrm>
        </p:spPr>
        <p:txBody>
          <a:bodyPr>
            <a:noAutofit/>
          </a:bodyPr>
          <a:lstStyle/>
          <a:p>
            <a:pPr algn="just"/>
            <a:r>
              <a:rPr lang="uk-UA" sz="2400" b="1" dirty="0" smtClean="0"/>
              <a:t>Особливо це стосується, за влучним висловом Ж. </a:t>
            </a:r>
            <a:r>
              <a:rPr lang="uk-UA" sz="2400" b="1" dirty="0" err="1" smtClean="0"/>
              <a:t>Ле</a:t>
            </a:r>
            <a:r>
              <a:rPr lang="uk-UA" sz="2400" b="1" dirty="0" smtClean="0"/>
              <a:t> </a:t>
            </a:r>
            <a:r>
              <a:rPr lang="uk-UA" sz="2400" b="1" dirty="0" err="1" smtClean="0"/>
              <a:t>Гоффа</a:t>
            </a:r>
            <a:r>
              <a:rPr lang="uk-UA" sz="2400" b="1" dirty="0" smtClean="0"/>
              <a:t>, «прелюдії», тобто античних </a:t>
            </a:r>
            <a:r>
              <a:rPr lang="uk-UA" sz="2400" b="1" dirty="0" err="1" smtClean="0"/>
              <a:t>першовитоків</a:t>
            </a:r>
            <a:r>
              <a:rPr lang="uk-UA" sz="2400" b="1" dirty="0" smtClean="0"/>
              <a:t> ідеї об’єднаної Європи. Як вважають науковці, ця ідея виникла в епоху так званого «осьового часу» між 800 та 200 рр. до н. е. Саме тоді, зокрема, сформувалися соціокультурні системи, які визначили подальші шляхи розвитку європейської цивілізації та світової історії загалом.</a:t>
            </a:r>
          </a:p>
          <a:p>
            <a:pPr algn="just"/>
            <a:r>
              <a:rPr lang="uk-UA" sz="2400" b="1" dirty="0" smtClean="0"/>
              <a:t>В античний період виникли уявлення про географічні кордони Європи та були закладені основи її культурно-історичної єдності. Термін «Європа» мав міфологічне і географічне значення але щодо його походження існує кілька точок зору. За однією з найпоширеніших версій, Європа одержала свою назву на противагу Азії. Так, вважається, що термін «Європа» походить від семітського слова «</a:t>
            </a:r>
            <a:r>
              <a:rPr lang="uk-UA" sz="2400" b="1" dirty="0" err="1" smtClean="0">
                <a:solidFill>
                  <a:srgbClr val="FFFF00"/>
                </a:solidFill>
              </a:rPr>
              <a:t>ереб</a:t>
            </a:r>
            <a:r>
              <a:rPr lang="uk-UA" sz="2400" b="1" dirty="0" smtClean="0"/>
              <a:t>» – «захід», де заходить сонце, на противагу «</a:t>
            </a:r>
            <a:r>
              <a:rPr lang="uk-UA" sz="2400" b="1" dirty="0" smtClean="0">
                <a:solidFill>
                  <a:srgbClr val="00B050"/>
                </a:solidFill>
              </a:rPr>
              <a:t>асу</a:t>
            </a:r>
            <a:r>
              <a:rPr lang="uk-UA" sz="2400" b="1" dirty="0" smtClean="0"/>
              <a:t>» – «сходу», Азії, де сонце сходить</a:t>
            </a:r>
            <a:r>
              <a:rPr lang="uk-UA" sz="2800" b="1" dirty="0" smtClean="0"/>
              <a:t>.</a:t>
            </a:r>
            <a:endParaRPr lang="uk-UA" sz="2800" b="1" dirty="0"/>
          </a:p>
        </p:txBody>
      </p:sp>
    </p:spTree>
    <p:extLst>
      <p:ext uri="{BB962C8B-B14F-4D97-AF65-F5344CB8AC3E}">
        <p14:creationId xmlns:p14="http://schemas.microsoft.com/office/powerpoint/2010/main" val="210920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3200" b="1" dirty="0" smtClean="0">
                <a:latin typeface="Times New Roman" pitchFamily="18" charset="0"/>
                <a:cs typeface="Times New Roman" pitchFamily="18" charset="0"/>
              </a:rPr>
              <a:t>За лексикографом </a:t>
            </a:r>
            <a:r>
              <a:rPr lang="uk-UA" sz="3200" b="1" dirty="0" err="1" smtClean="0">
                <a:latin typeface="Times New Roman" pitchFamily="18" charset="0"/>
                <a:cs typeface="Times New Roman" pitchFamily="18" charset="0"/>
              </a:rPr>
              <a:t>Гесихієм</a:t>
            </a:r>
            <a:r>
              <a:rPr lang="uk-UA" sz="3200" b="1" dirty="0" smtClean="0">
                <a:latin typeface="Times New Roman" pitchFamily="18" charset="0"/>
                <a:cs typeface="Times New Roman" pitchFamily="18" charset="0"/>
              </a:rPr>
              <a:t>, назва «</a:t>
            </a:r>
            <a:r>
              <a:rPr lang="uk-UA" sz="3200" b="1" dirty="0" err="1" smtClean="0">
                <a:latin typeface="Times New Roman" pitchFamily="18" charset="0"/>
                <a:cs typeface="Times New Roman" pitchFamily="18" charset="0"/>
              </a:rPr>
              <a:t>Європія</a:t>
            </a:r>
            <a:r>
              <a:rPr lang="uk-UA" sz="3200" b="1" dirty="0" smtClean="0">
                <a:latin typeface="Times New Roman" pitchFamily="18" charset="0"/>
                <a:cs typeface="Times New Roman" pitchFamily="18" charset="0"/>
              </a:rPr>
              <a:t>» означає «країна заходу чи темна», де відбувається «захід сонця». </a:t>
            </a:r>
          </a:p>
          <a:p>
            <a:pPr algn="just"/>
            <a:r>
              <a:rPr lang="uk-UA" sz="3200" b="1" dirty="0" smtClean="0">
                <a:latin typeface="Times New Roman" pitchFamily="18" charset="0"/>
                <a:cs typeface="Times New Roman" pitchFamily="18" charset="0"/>
              </a:rPr>
              <a:t>Це значення, зокрема, збереглось у німецькій мові, де «Захід» на противагу «Сходу» називають «</a:t>
            </a:r>
            <a:r>
              <a:rPr lang="uk-UA" sz="3200" b="1" dirty="0" err="1" smtClean="0">
                <a:latin typeface="Times New Roman" pitchFamily="18" charset="0"/>
                <a:cs typeface="Times New Roman" pitchFamily="18" charset="0"/>
              </a:rPr>
              <a:t>Abendland</a:t>
            </a:r>
            <a:r>
              <a:rPr lang="uk-UA" sz="3200" b="1" dirty="0" smtClean="0">
                <a:latin typeface="Times New Roman" pitchFamily="18" charset="0"/>
                <a:cs typeface="Times New Roman" pitchFamily="18" charset="0"/>
              </a:rPr>
              <a:t>» (вечірня земля). Саме так звучить в оригіналі назва знаменитої книги німецького філософа й публіциста </a:t>
            </a:r>
            <a:r>
              <a:rPr lang="uk-UA" sz="3200" b="1" dirty="0" smtClean="0">
                <a:latin typeface="Times New Roman" pitchFamily="18" charset="0"/>
                <a:cs typeface="Times New Roman" pitchFamily="18" charset="0"/>
              </a:rPr>
              <a:t>О</a:t>
            </a:r>
            <a:r>
              <a:rPr lang="uk-UA" sz="3200" b="1" dirty="0" smtClean="0">
                <a:latin typeface="Times New Roman" pitchFamily="18" charset="0"/>
                <a:cs typeface="Times New Roman" pitchFamily="18" charset="0"/>
              </a:rPr>
              <a:t>свальда</a:t>
            </a:r>
            <a:r>
              <a:rPr lang="uk-UA" sz="3200" b="1" dirty="0" smtClean="0">
                <a:latin typeface="Times New Roman" pitchFamily="18" charset="0"/>
                <a:cs typeface="Times New Roman" pitchFamily="18" charset="0"/>
              </a:rPr>
              <a:t> </a:t>
            </a:r>
            <a:r>
              <a:rPr lang="uk-UA" sz="3200" b="1" dirty="0" smtClean="0">
                <a:latin typeface="Times New Roman" pitchFamily="18" charset="0"/>
                <a:cs typeface="Times New Roman" pitchFamily="18" charset="0"/>
              </a:rPr>
              <a:t>Шпенглера «</a:t>
            </a:r>
            <a:r>
              <a:rPr lang="uk-UA" sz="3200" b="1" dirty="0" err="1" smtClean="0">
                <a:latin typeface="Times New Roman" pitchFamily="18" charset="0"/>
                <a:cs typeface="Times New Roman" pitchFamily="18" charset="0"/>
              </a:rPr>
              <a:t>Der</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Untergangdes</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Abendlandes</a:t>
            </a:r>
            <a:r>
              <a:rPr lang="uk-UA" sz="3200" b="1" dirty="0" smtClean="0">
                <a:latin typeface="Times New Roman" pitchFamily="18" charset="0"/>
                <a:cs typeface="Times New Roman" pitchFamily="18" charset="0"/>
              </a:rPr>
              <a:t>», опублікованої 1918 р.</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03136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2000" b="1" dirty="0" smtClean="0">
                <a:latin typeface="Times New Roman" pitchFamily="18" charset="0"/>
                <a:cs typeface="Times New Roman" pitchFamily="18" charset="0"/>
              </a:rPr>
              <a:t>Деякі дослідники вважають, що слово «Європа» можна перекласти з грецької як «та, хто бачить далеко», «</a:t>
            </a:r>
            <a:r>
              <a:rPr lang="uk-UA" sz="2000" b="1" dirty="0" err="1" smtClean="0">
                <a:latin typeface="Times New Roman" pitchFamily="18" charset="0"/>
                <a:cs typeface="Times New Roman" pitchFamily="18" charset="0"/>
              </a:rPr>
              <a:t>широкоока</a:t>
            </a:r>
            <a:r>
              <a:rPr lang="uk-UA" sz="2000" b="1" dirty="0" smtClean="0">
                <a:latin typeface="Times New Roman" pitchFamily="18" charset="0"/>
                <a:cs typeface="Times New Roman" pitchFamily="18" charset="0"/>
              </a:rPr>
              <a:t>» (із грецьких коренів євро – «широкий» і опис – «око»), що символізує її розміри і відкритість. Епітетами Афіни було </a:t>
            </a:r>
            <a:r>
              <a:rPr lang="uk-UA" sz="2000" b="1" dirty="0" err="1" smtClean="0">
                <a:latin typeface="Times New Roman" pitchFamily="18" charset="0"/>
                <a:cs typeface="Times New Roman" pitchFamily="18" charset="0"/>
              </a:rPr>
              <a:t>glaukōpis</a:t>
            </a:r>
            <a:r>
              <a:rPr lang="uk-UA" sz="2000" b="1" dirty="0" smtClean="0">
                <a:latin typeface="Times New Roman" pitchFamily="18" charset="0"/>
                <a:cs typeface="Times New Roman" pitchFamily="18" charset="0"/>
              </a:rPr>
              <a:t> («ясноока») та Гери </a:t>
            </a:r>
            <a:r>
              <a:rPr lang="uk-UA" sz="2000" b="1" dirty="0" err="1" smtClean="0">
                <a:latin typeface="Times New Roman" pitchFamily="18" charset="0"/>
                <a:cs typeface="Times New Roman" pitchFamily="18" charset="0"/>
              </a:rPr>
              <a:t>boōpis</a:t>
            </a:r>
            <a:r>
              <a:rPr lang="uk-UA" sz="2000" b="1" dirty="0" smtClean="0">
                <a:latin typeface="Times New Roman" pitchFamily="18" charset="0"/>
                <a:cs typeface="Times New Roman" pitchFamily="18" charset="0"/>
              </a:rPr>
              <a:t> («волоока»).</a:t>
            </a:r>
            <a:endParaRPr lang="uk-UA" sz="2000" b="1"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64" y="2327491"/>
            <a:ext cx="2232704" cy="443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139" y="2304045"/>
            <a:ext cx="2709361" cy="446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93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0"/>
            <a:ext cx="9036496" cy="1268760"/>
          </a:xfrm>
        </p:spPr>
        <p:txBody>
          <a:bodyPr/>
          <a:lstStyle/>
          <a:p>
            <a:pPr algn="ctr"/>
            <a:r>
              <a:rPr lang="uk-UA" sz="4000" b="1" dirty="0" smtClean="0">
                <a:solidFill>
                  <a:srgbClr val="FFFF00"/>
                </a:solidFill>
                <a:latin typeface="Arial Black" pitchFamily="34" charset="0"/>
              </a:rPr>
              <a:t>Лекція 1. Прелюдія «європейської ідеї»</a:t>
            </a:r>
            <a:endParaRPr lang="uk-UA" sz="4000" b="1" dirty="0">
              <a:solidFill>
                <a:srgbClr val="FFFF00"/>
              </a:solidFill>
              <a:latin typeface="Arial Black" pitchFamily="34" charset="0"/>
            </a:endParaRPr>
          </a:p>
        </p:txBody>
      </p:sp>
      <p:sp>
        <p:nvSpPr>
          <p:cNvPr id="2" name="Объект 1"/>
          <p:cNvSpPr>
            <a:spLocks noGrp="1"/>
          </p:cNvSpPr>
          <p:nvPr>
            <p:ph sz="quarter" idx="13"/>
          </p:nvPr>
        </p:nvSpPr>
        <p:spPr>
          <a:xfrm>
            <a:off x="0" y="1340768"/>
            <a:ext cx="9144000" cy="5517232"/>
          </a:xfrm>
        </p:spPr>
        <p:txBody>
          <a:bodyPr>
            <a:normAutofit fontScale="85000" lnSpcReduction="20000"/>
          </a:bodyPr>
          <a:lstStyle/>
          <a:p>
            <a:pPr algn="ctr"/>
            <a:r>
              <a:rPr lang="uk-UA" sz="2800" b="1" dirty="0">
                <a:solidFill>
                  <a:srgbClr val="FF0000"/>
                </a:solidFill>
              </a:rPr>
              <a:t>Питання до обговорення:</a:t>
            </a:r>
          </a:p>
          <a:p>
            <a:pPr algn="just"/>
            <a:r>
              <a:rPr lang="uk-UA" sz="2800" b="1" dirty="0"/>
              <a:t>1. </a:t>
            </a:r>
            <a:r>
              <a:rPr lang="uk-UA" sz="2800" b="1" dirty="0" err="1"/>
              <a:t>Генеза</a:t>
            </a:r>
            <a:r>
              <a:rPr lang="uk-UA" sz="2800" b="1" dirty="0"/>
              <a:t> «європейської ідеї». Давньогрецькі уявлення про Європу. «Гімн до Аполлона </a:t>
            </a:r>
            <a:r>
              <a:rPr lang="uk-UA" sz="2800" b="1" dirty="0" err="1"/>
              <a:t>Піфійського</a:t>
            </a:r>
            <a:r>
              <a:rPr lang="uk-UA" sz="2800" b="1" dirty="0"/>
              <a:t>» і Європа.</a:t>
            </a:r>
          </a:p>
          <a:p>
            <a:pPr algn="just"/>
            <a:r>
              <a:rPr lang="uk-UA" sz="2800" b="1" dirty="0"/>
              <a:t>2. Географ </a:t>
            </a:r>
            <a:r>
              <a:rPr lang="uk-UA" sz="2800" b="1" dirty="0" err="1"/>
              <a:t>Гекатей</a:t>
            </a:r>
            <a:r>
              <a:rPr lang="uk-UA" sz="2800" b="1" dirty="0"/>
              <a:t> </a:t>
            </a:r>
            <a:r>
              <a:rPr lang="uk-UA" sz="2800" b="1" dirty="0" err="1"/>
              <a:t>Мілетський</a:t>
            </a:r>
            <a:r>
              <a:rPr lang="uk-UA" sz="2800" b="1" dirty="0"/>
              <a:t> і його праця «</a:t>
            </a:r>
            <a:r>
              <a:rPr lang="uk-UA" sz="2800" b="1" dirty="0" err="1"/>
              <a:t>Землеопис</a:t>
            </a:r>
            <a:r>
              <a:rPr lang="uk-UA" sz="2800" b="1" dirty="0"/>
              <a:t>». «</a:t>
            </a:r>
            <a:r>
              <a:rPr lang="uk-UA" sz="2800" b="1" dirty="0" err="1"/>
              <a:t>Немейські</a:t>
            </a:r>
            <a:r>
              <a:rPr lang="uk-UA" sz="2800" b="1" dirty="0"/>
              <a:t> пісні» поета Піндара.</a:t>
            </a:r>
          </a:p>
          <a:p>
            <a:pPr algn="just"/>
            <a:r>
              <a:rPr lang="uk-UA" sz="2800" b="1" dirty="0"/>
              <a:t>3. Праця Геродота «Історії в дев’яти книгах». Давньогрецькі історики </a:t>
            </a:r>
            <a:r>
              <a:rPr lang="uk-UA" sz="2800" b="1" dirty="0" err="1"/>
              <a:t>Фукідід</a:t>
            </a:r>
            <a:r>
              <a:rPr lang="uk-UA" sz="2800" b="1" dirty="0"/>
              <a:t> і Гіппократ про Європу.</a:t>
            </a:r>
          </a:p>
          <a:p>
            <a:pPr algn="just"/>
            <a:r>
              <a:rPr lang="uk-UA" sz="2800" b="1" dirty="0"/>
              <a:t>4. </a:t>
            </a:r>
            <a:r>
              <a:rPr lang="uk-UA" sz="2800" b="1" dirty="0" smtClean="0"/>
              <a:t>Політико-правове </a:t>
            </a:r>
            <a:r>
              <a:rPr lang="uk-UA" sz="2800" b="1" dirty="0"/>
              <a:t>забарвлення поняття «Європа» під час </a:t>
            </a:r>
            <a:r>
              <a:rPr lang="uk-UA" sz="2800" b="1" dirty="0" err="1"/>
              <a:t>грекоперських</a:t>
            </a:r>
            <a:r>
              <a:rPr lang="uk-UA" sz="2800" b="1" dirty="0"/>
              <a:t> війн (500–449 рр. до н. е.).</a:t>
            </a:r>
          </a:p>
          <a:p>
            <a:pPr algn="just"/>
            <a:r>
              <a:rPr lang="uk-UA" sz="2800" b="1" dirty="0"/>
              <a:t>5. Ідея </a:t>
            </a:r>
            <a:r>
              <a:rPr lang="uk-UA" sz="2800" b="1" dirty="0" err="1"/>
              <a:t>панеллінізму</a:t>
            </a:r>
            <a:r>
              <a:rPr lang="uk-UA" sz="2800" b="1" dirty="0"/>
              <a:t> як об’єднання </a:t>
            </a:r>
            <a:r>
              <a:rPr lang="uk-UA" sz="2800" b="1" dirty="0" err="1"/>
              <a:t>греко-македонського</a:t>
            </a:r>
            <a:r>
              <a:rPr lang="uk-UA" sz="2800" b="1" dirty="0"/>
              <a:t> світу у </a:t>
            </a:r>
            <a:r>
              <a:rPr lang="de-DE" sz="2800" b="1" dirty="0"/>
              <a:t>IV </a:t>
            </a:r>
            <a:r>
              <a:rPr lang="uk-UA" sz="2800" b="1" dirty="0"/>
              <a:t>ст. до н. е. </a:t>
            </a:r>
            <a:r>
              <a:rPr lang="uk-UA" sz="2800" b="1" dirty="0" err="1"/>
              <a:t>Александр</a:t>
            </a:r>
            <a:r>
              <a:rPr lang="uk-UA" sz="2800" b="1" dirty="0"/>
              <a:t> Македонський і ідея «світової імперії».</a:t>
            </a:r>
          </a:p>
          <a:p>
            <a:pPr algn="just"/>
            <a:r>
              <a:rPr lang="uk-UA" sz="2800" b="1" dirty="0"/>
              <a:t>6. Діоген і його термін «космополіт» як «громадянин світу». </a:t>
            </a:r>
            <a:endParaRPr lang="uk-UA" sz="2800" b="1" dirty="0" smtClean="0"/>
          </a:p>
          <a:p>
            <a:pPr algn="just"/>
            <a:r>
              <a:rPr lang="uk-UA" sz="2800" b="1" dirty="0" smtClean="0"/>
              <a:t>7</a:t>
            </a:r>
            <a:r>
              <a:rPr lang="uk-UA" sz="2800" b="1" dirty="0"/>
              <a:t>. Роль Стародавнього Риму у формуванні ідеї об’єднаної Європи.</a:t>
            </a:r>
          </a:p>
          <a:p>
            <a:pPr algn="just"/>
            <a:endParaRPr lang="uk-UA" sz="2800" b="1" dirty="0"/>
          </a:p>
        </p:txBody>
      </p:sp>
    </p:spTree>
    <p:extLst>
      <p:ext uri="{BB962C8B-B14F-4D97-AF65-F5344CB8AC3E}">
        <p14:creationId xmlns:p14="http://schemas.microsoft.com/office/powerpoint/2010/main" val="239657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3200" b="1" dirty="0" smtClean="0">
                <a:latin typeface="Times New Roman" pitchFamily="18" charset="0"/>
                <a:cs typeface="Times New Roman" pitchFamily="18" charset="0"/>
              </a:rPr>
              <a:t>Європа також зустрічається з-поміж персонажів давньогрецької міфології. Широко відомою є </a:t>
            </a:r>
            <a:r>
              <a:rPr lang="uk-UA" sz="3200" b="1" dirty="0" smtClean="0">
                <a:solidFill>
                  <a:srgbClr val="00B050"/>
                </a:solidFill>
                <a:latin typeface="Times New Roman" pitchFamily="18" charset="0"/>
                <a:cs typeface="Times New Roman" pitchFamily="18" charset="0"/>
              </a:rPr>
              <a:t>легенда про викрадення Європи Зевсом</a:t>
            </a:r>
            <a:r>
              <a:rPr lang="uk-UA" sz="3200" b="1" dirty="0" smtClean="0">
                <a:latin typeface="Times New Roman" pitchFamily="18" charset="0"/>
                <a:cs typeface="Times New Roman" pitchFamily="18" charset="0"/>
              </a:rPr>
              <a:t>, яку у своїх творах згадують </a:t>
            </a:r>
            <a:r>
              <a:rPr lang="uk-UA" sz="3200" b="1" dirty="0" err="1" smtClean="0">
                <a:latin typeface="Times New Roman" pitchFamily="18" charset="0"/>
                <a:cs typeface="Times New Roman" pitchFamily="18" charset="0"/>
              </a:rPr>
              <a:t>Публій</a:t>
            </a:r>
            <a:r>
              <a:rPr lang="uk-UA" sz="3200" b="1" dirty="0" smtClean="0">
                <a:latin typeface="Times New Roman" pitchFamily="18" charset="0"/>
                <a:cs typeface="Times New Roman" pitchFamily="18" charset="0"/>
              </a:rPr>
              <a:t> Овідій </a:t>
            </a:r>
            <a:r>
              <a:rPr lang="uk-UA" sz="3200" b="1" dirty="0" err="1" smtClean="0">
                <a:latin typeface="Times New Roman" pitchFamily="18" charset="0"/>
                <a:cs typeface="Times New Roman" pitchFamily="18" charset="0"/>
              </a:rPr>
              <a:t>Назон</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Псевдо-Апполодор</a:t>
            </a:r>
            <a:r>
              <a:rPr lang="uk-UA" sz="3200" b="1" dirty="0" smtClean="0">
                <a:latin typeface="Times New Roman" pitchFamily="18" charset="0"/>
                <a:cs typeface="Times New Roman" pitchFamily="18" charset="0"/>
              </a:rPr>
              <a:t>, Лукіан, </a:t>
            </a:r>
            <a:r>
              <a:rPr lang="uk-UA" sz="3200" b="1" dirty="0" err="1" smtClean="0">
                <a:latin typeface="Times New Roman" pitchFamily="18" charset="0"/>
                <a:cs typeface="Times New Roman" pitchFamily="18" charset="0"/>
              </a:rPr>
              <a:t>Мосх</a:t>
            </a:r>
            <a:r>
              <a:rPr lang="uk-UA" sz="3200" b="1" dirty="0" smtClean="0">
                <a:latin typeface="Times New Roman" pitchFamily="18" charset="0"/>
                <a:cs typeface="Times New Roman" pitchFamily="18" charset="0"/>
              </a:rPr>
              <a:t> та інші античні автори. </a:t>
            </a:r>
          </a:p>
          <a:p>
            <a:pPr algn="just"/>
            <a:r>
              <a:rPr lang="uk-UA" sz="3200" b="1" dirty="0" smtClean="0">
                <a:latin typeface="Times New Roman" pitchFamily="18" charset="0"/>
                <a:cs typeface="Times New Roman" pitchFamily="18" charset="0"/>
              </a:rPr>
              <a:t>За цією легендою, у царя фінікійського міста </a:t>
            </a:r>
            <a:r>
              <a:rPr lang="uk-UA" sz="3200" b="1" dirty="0" err="1" smtClean="0">
                <a:latin typeface="Times New Roman" pitchFamily="18" charset="0"/>
                <a:cs typeface="Times New Roman" pitchFamily="18" charset="0"/>
              </a:rPr>
              <a:t>Тір</a:t>
            </a:r>
            <a:r>
              <a:rPr lang="uk-UA" sz="3200" b="1" dirty="0" smtClean="0">
                <a:latin typeface="Times New Roman" pitchFamily="18" charset="0"/>
                <a:cs typeface="Times New Roman" pitchFamily="18" charset="0"/>
              </a:rPr>
              <a:t> (Фінікія - стародавня країна на східному, так званому </a:t>
            </a:r>
            <a:r>
              <a:rPr lang="uk-UA" sz="3200" b="1" dirty="0" err="1" smtClean="0">
                <a:latin typeface="Times New Roman" pitchFamily="18" charset="0"/>
                <a:cs typeface="Times New Roman" pitchFamily="18" charset="0"/>
              </a:rPr>
              <a:t>Левантійському</a:t>
            </a:r>
            <a:r>
              <a:rPr lang="uk-UA" sz="3200" b="1" dirty="0" smtClean="0">
                <a:latin typeface="Times New Roman" pitchFamily="18" charset="0"/>
                <a:cs typeface="Times New Roman" pitchFamily="18" charset="0"/>
              </a:rPr>
              <a:t> узбережжі Середземного моря) була дочка на ім’я Європа, в яку закохався бог Зевс.</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66003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2100" b="1" dirty="0" smtClean="0">
                <a:latin typeface="Times New Roman" pitchFamily="18" charset="0"/>
                <a:cs typeface="Times New Roman" pitchFamily="18" charset="0"/>
              </a:rPr>
              <a:t>Аби викрасти дівчину, він перетворився у бика, а коли Європа сіла на нього верхи, він швидко утік та, перепливши море, привіз її на острів Крит. Там Європа народила від Зевса синів Міноса (</a:t>
            </a:r>
            <a:r>
              <a:rPr lang="uk-UA" sz="2100" b="1" dirty="0" err="1" smtClean="0">
                <a:latin typeface="Times New Roman" pitchFamily="18" charset="0"/>
                <a:cs typeface="Times New Roman" pitchFamily="18" charset="0"/>
              </a:rPr>
              <a:t>Міноя</a:t>
            </a:r>
            <a:r>
              <a:rPr lang="uk-UA" sz="2100" b="1" dirty="0" smtClean="0">
                <a:latin typeface="Times New Roman" pitchFamily="18" charset="0"/>
                <a:cs typeface="Times New Roman" pitchFamily="18" charset="0"/>
              </a:rPr>
              <a:t>), </a:t>
            </a:r>
            <a:r>
              <a:rPr lang="uk-UA" sz="2100" b="1" dirty="0" err="1" smtClean="0">
                <a:latin typeface="Times New Roman" pitchFamily="18" charset="0"/>
                <a:cs typeface="Times New Roman" pitchFamily="18" charset="0"/>
              </a:rPr>
              <a:t>Сарпедона</a:t>
            </a:r>
            <a:r>
              <a:rPr lang="uk-UA" sz="2100" b="1" dirty="0" smtClean="0">
                <a:latin typeface="Times New Roman" pitchFamily="18" charset="0"/>
                <a:cs typeface="Times New Roman" pitchFamily="18" charset="0"/>
              </a:rPr>
              <a:t> і </a:t>
            </a:r>
            <a:r>
              <a:rPr lang="uk-UA" sz="2100" b="1" dirty="0" err="1" smtClean="0">
                <a:latin typeface="Times New Roman" pitchFamily="18" charset="0"/>
                <a:cs typeface="Times New Roman" pitchFamily="18" charset="0"/>
              </a:rPr>
              <a:t>Радаманта</a:t>
            </a:r>
            <a:r>
              <a:rPr lang="uk-UA" sz="2100" b="1" dirty="0" smtClean="0">
                <a:latin typeface="Times New Roman" pitchFamily="18" charset="0"/>
                <a:cs typeface="Times New Roman" pitchFamily="18" charset="0"/>
              </a:rPr>
              <a:t>. Мінос і </a:t>
            </a:r>
            <a:r>
              <a:rPr lang="uk-UA" sz="2100" b="1" dirty="0" err="1" smtClean="0">
                <a:latin typeface="Times New Roman" pitchFamily="18" charset="0"/>
                <a:cs typeface="Times New Roman" pitchFamily="18" charset="0"/>
              </a:rPr>
              <a:t>Сарпедон</a:t>
            </a:r>
            <a:r>
              <a:rPr lang="uk-UA" sz="2100" b="1" dirty="0" smtClean="0">
                <a:latin typeface="Times New Roman" pitchFamily="18" charset="0"/>
                <a:cs typeface="Times New Roman" pitchFamily="18" charset="0"/>
              </a:rPr>
              <a:t> стали відповідно критським і лікійським царями, а </a:t>
            </a:r>
            <a:r>
              <a:rPr lang="uk-UA" sz="2100" b="1" dirty="0" err="1" smtClean="0">
                <a:latin typeface="Times New Roman" pitchFamily="18" charset="0"/>
                <a:cs typeface="Times New Roman" pitchFamily="18" charset="0"/>
              </a:rPr>
              <a:t>Радамант</a:t>
            </a:r>
            <a:r>
              <a:rPr lang="uk-UA" sz="2100" b="1" dirty="0" smtClean="0">
                <a:latin typeface="Times New Roman" pitchFamily="18" charset="0"/>
                <a:cs typeface="Times New Roman" pitchFamily="18" charset="0"/>
              </a:rPr>
              <a:t> – одним із трьох суддів у підземному царстві.</a:t>
            </a:r>
            <a:endParaRPr lang="uk-UA" sz="21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75440"/>
            <a:ext cx="3878773" cy="364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право 3"/>
          <p:cNvSpPr/>
          <p:nvPr/>
        </p:nvSpPr>
        <p:spPr>
          <a:xfrm>
            <a:off x="1691680" y="5843046"/>
            <a:ext cx="45719" cy="108012"/>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86616"/>
            <a:ext cx="4348690" cy="342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92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lstStyle/>
          <a:p>
            <a:pPr algn="just"/>
            <a:r>
              <a:rPr lang="uk-UA" sz="2800" b="1" dirty="0" smtClean="0">
                <a:latin typeface="Times New Roman" pitchFamily="18" charset="0"/>
                <a:cs typeface="Times New Roman" pitchFamily="18" charset="0"/>
              </a:rPr>
              <a:t>Саме острів Крит традиційно вважають «колискою» європейської цивілізації. Оскільки критська культура була давнішою – імовірно, що міф про </a:t>
            </a:r>
            <a:r>
              <a:rPr lang="uk-UA" sz="2400" b="1" dirty="0" smtClean="0">
                <a:latin typeface="Times New Roman" pitchFamily="18" charset="0"/>
                <a:cs typeface="Times New Roman" pitchFamily="18" charset="0"/>
              </a:rPr>
              <a:t>Європу зародився саме на Криті. </a:t>
            </a:r>
          </a:p>
          <a:p>
            <a:pPr algn="just"/>
            <a:r>
              <a:rPr lang="uk-UA" sz="2400" b="1" dirty="0" smtClean="0">
                <a:latin typeface="Times New Roman" pitchFamily="18" charset="0"/>
                <a:cs typeface="Times New Roman" pitchFamily="18" charset="0"/>
              </a:rPr>
              <a:t>Пізніше «на Європі одружився </a:t>
            </a:r>
            <a:r>
              <a:rPr lang="uk-UA" sz="2400" b="1" dirty="0" err="1" smtClean="0">
                <a:latin typeface="Times New Roman" pitchFamily="18" charset="0"/>
                <a:cs typeface="Times New Roman" pitchFamily="18" charset="0"/>
              </a:rPr>
              <a:t>Астерій</a:t>
            </a:r>
            <a:r>
              <a:rPr lang="uk-UA" sz="2400" b="1" dirty="0" smtClean="0">
                <a:latin typeface="Times New Roman" pitchFamily="18" charset="0"/>
                <a:cs typeface="Times New Roman" pitchFamily="18" charset="0"/>
              </a:rPr>
              <a:t>, повелитель критян, і виховав народжених нею від Зевса дітей». Тому жителі Криту стали називати свою землю Європою. </a:t>
            </a:r>
          </a:p>
          <a:p>
            <a:pPr algn="just"/>
            <a:r>
              <a:rPr lang="uk-UA" sz="2400" b="1" dirty="0" smtClean="0">
                <a:latin typeface="Times New Roman" pitchFamily="18" charset="0"/>
                <a:cs typeface="Times New Roman" pitchFamily="18" charset="0"/>
              </a:rPr>
              <a:t>Після смерті Європу вшановували на Криті й у </a:t>
            </a:r>
            <a:r>
              <a:rPr lang="uk-UA" sz="2400" b="1" dirty="0" err="1" smtClean="0">
                <a:latin typeface="Times New Roman" pitchFamily="18" charset="0"/>
                <a:cs typeface="Times New Roman" pitchFamily="18" charset="0"/>
              </a:rPr>
              <a:t>Фівах</a:t>
            </a:r>
            <a:r>
              <a:rPr lang="uk-UA" sz="2400" b="1" dirty="0" smtClean="0">
                <a:latin typeface="Times New Roman" pitchFamily="18" charset="0"/>
                <a:cs typeface="Times New Roman" pitchFamily="18" charset="0"/>
              </a:rPr>
              <a:t> як місцеве божество. Їй було присвячене особливе свято – </a:t>
            </a:r>
            <a:r>
              <a:rPr lang="uk-UA" sz="2400" b="1" dirty="0" err="1" smtClean="0">
                <a:latin typeface="Times New Roman" pitchFamily="18" charset="0"/>
                <a:cs typeface="Times New Roman" pitchFamily="18" charset="0"/>
              </a:rPr>
              <a:t>Геллотії</a:t>
            </a:r>
            <a:r>
              <a:rPr lang="uk-UA" sz="2400" b="1" dirty="0" smtClean="0">
                <a:latin typeface="Times New Roman" pitchFamily="18" charset="0"/>
                <a:cs typeface="Times New Roman" pitchFamily="18" charset="0"/>
              </a:rPr>
              <a:t>, під час якого несли в урочистій процесії величезний вінок із гілок, пагонів і білих квітів вічнозеленого миртового дерева – символу тиші, миру й насолоди. Стародавній культ Європи поширився всією Грецією.</a:t>
            </a:r>
            <a:endParaRPr lang="uk-UA"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60749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3200" b="1" dirty="0" smtClean="0"/>
              <a:t>Англійський історик і археолог Артур </a:t>
            </a:r>
            <a:r>
              <a:rPr lang="uk-UA" sz="3200" b="1" dirty="0" err="1" smtClean="0"/>
              <a:t>Еванс</a:t>
            </a:r>
            <a:r>
              <a:rPr lang="uk-UA" sz="3200" b="1" dirty="0" smtClean="0"/>
              <a:t> під час розкопок 1903 р. на о. Крит виявив дві унікальні статуетки богині, датовані приблизно 1600 р. до н.е. </a:t>
            </a:r>
          </a:p>
          <a:p>
            <a:pPr algn="just"/>
            <a:r>
              <a:rPr lang="uk-UA" sz="3200" b="1" dirty="0" smtClean="0"/>
              <a:t>На </a:t>
            </a:r>
            <a:r>
              <a:rPr lang="uk-UA" sz="3200" b="1" dirty="0" err="1" smtClean="0"/>
              <a:t>сідонських</a:t>
            </a:r>
            <a:r>
              <a:rPr lang="uk-UA" sz="3200" b="1" dirty="0" smtClean="0"/>
              <a:t> монетах, що їх знайшли під час археологічних розкопок фінікійського м. </a:t>
            </a:r>
            <a:r>
              <a:rPr lang="uk-UA" sz="3200" b="1" dirty="0" err="1" smtClean="0"/>
              <a:t>Сідон</a:t>
            </a:r>
            <a:r>
              <a:rPr lang="uk-UA" sz="3200" b="1" dirty="0" smtClean="0"/>
              <a:t> (сучасне м. Сайда на узбережжі Лівану, за 43 км від Бейрута) трапляється зображення Європи, що сидить на спині </a:t>
            </a:r>
            <a:r>
              <a:rPr lang="uk-UA" sz="3200" b="1" dirty="0" err="1" smtClean="0"/>
              <a:t>бика-Зевса</a:t>
            </a:r>
            <a:r>
              <a:rPr lang="uk-UA" sz="3200" b="1" dirty="0" smtClean="0"/>
              <a:t>.</a:t>
            </a:r>
            <a:endParaRPr lang="uk-UA" sz="3200" b="1" dirty="0"/>
          </a:p>
        </p:txBody>
      </p:sp>
    </p:spTree>
    <p:extLst>
      <p:ext uri="{BB962C8B-B14F-4D97-AF65-F5344CB8AC3E}">
        <p14:creationId xmlns:p14="http://schemas.microsoft.com/office/powerpoint/2010/main" val="3021756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3200" b="1" dirty="0" smtClean="0">
                <a:latin typeface="Times New Roman" pitchFamily="18" charset="0"/>
                <a:cs typeface="Times New Roman" pitchFamily="18" charset="0"/>
              </a:rPr>
              <a:t>Більш реалістичну версію легенди наводить Геродот. Так, він стверджує, що «</a:t>
            </a:r>
            <a:r>
              <a:rPr lang="uk-UA" sz="3200" b="1" dirty="0" smtClean="0">
                <a:solidFill>
                  <a:srgbClr val="00B050"/>
                </a:solidFill>
                <a:latin typeface="Times New Roman" pitchFamily="18" charset="0"/>
                <a:cs typeface="Times New Roman" pitchFamily="18" charset="0"/>
              </a:rPr>
              <a:t>хтось з еллінів (імен їхніх не називають), прибувши до Фінікії в місто </a:t>
            </a:r>
            <a:r>
              <a:rPr lang="uk-UA" sz="3200" b="1" dirty="0" err="1" smtClean="0">
                <a:solidFill>
                  <a:srgbClr val="00B050"/>
                </a:solidFill>
                <a:latin typeface="Times New Roman" pitchFamily="18" charset="0"/>
                <a:cs typeface="Times New Roman" pitchFamily="18" charset="0"/>
              </a:rPr>
              <a:t>Tip</a:t>
            </a:r>
            <a:r>
              <a:rPr lang="uk-UA" sz="3200" b="1" dirty="0" smtClean="0">
                <a:solidFill>
                  <a:srgbClr val="00B050"/>
                </a:solidFill>
                <a:latin typeface="Times New Roman" pitchFamily="18" charset="0"/>
                <a:cs typeface="Times New Roman" pitchFamily="18" charset="0"/>
              </a:rPr>
              <a:t>, викрав цареву дочку Європу. Можливо, це були критяни</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Деміфологізовану</a:t>
            </a:r>
            <a:r>
              <a:rPr lang="uk-UA" sz="3200" b="1" dirty="0" smtClean="0">
                <a:latin typeface="Times New Roman" pitchFamily="18" charset="0"/>
                <a:cs typeface="Times New Roman" pitchFamily="18" charset="0"/>
              </a:rPr>
              <a:t> версію легенди підтримував і ранньохристиянський теолог </a:t>
            </a:r>
            <a:r>
              <a:rPr lang="uk-UA" sz="3200" b="1" dirty="0" err="1" smtClean="0">
                <a:latin typeface="Times New Roman" pitchFamily="18" charset="0"/>
                <a:cs typeface="Times New Roman" pitchFamily="18" charset="0"/>
              </a:rPr>
              <a:t>Лактанцій</a:t>
            </a:r>
            <a:r>
              <a:rPr lang="uk-UA" sz="3200" b="1" dirty="0" smtClean="0">
                <a:latin typeface="Times New Roman" pitchFamily="18" charset="0"/>
                <a:cs typeface="Times New Roman" pitchFamily="18" charset="0"/>
              </a:rPr>
              <a:t>. Так, згадуючи у своєму творі «Божественні настанови» ще одну легенду, пов’язану з перевтіленням Зевса, цього разу в орла, – про викрадення </a:t>
            </a:r>
            <a:r>
              <a:rPr lang="uk-UA" sz="3200" b="1" dirty="0" err="1" smtClean="0">
                <a:latin typeface="Times New Roman" pitchFamily="18" charset="0"/>
                <a:cs typeface="Times New Roman" pitchFamily="18" charset="0"/>
              </a:rPr>
              <a:t>Ганімеда</a:t>
            </a:r>
            <a:r>
              <a:rPr lang="uk-UA" sz="3200" b="1" dirty="0" smtClean="0">
                <a:latin typeface="Times New Roman" pitchFamily="18" charset="0"/>
                <a:cs typeface="Times New Roman" pitchFamily="18" charset="0"/>
              </a:rPr>
              <a:t>, </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0573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3200" b="1" dirty="0" err="1" smtClean="0">
                <a:latin typeface="Times New Roman" pitchFamily="18" charset="0"/>
                <a:cs typeface="Times New Roman" pitchFamily="18" charset="0"/>
              </a:rPr>
              <a:t>Лактанцій</a:t>
            </a:r>
            <a:r>
              <a:rPr lang="uk-UA" sz="3200" b="1" dirty="0" smtClean="0">
                <a:latin typeface="Times New Roman" pitchFamily="18" charset="0"/>
                <a:cs typeface="Times New Roman" pitchFamily="18" charset="0"/>
              </a:rPr>
              <a:t> зауважив: «</a:t>
            </a:r>
            <a:r>
              <a:rPr lang="uk-UA" sz="3200" b="1" dirty="0" smtClean="0">
                <a:solidFill>
                  <a:srgbClr val="FFFF00"/>
                </a:solidFill>
                <a:latin typeface="Times New Roman" pitchFamily="18" charset="0"/>
                <a:cs typeface="Times New Roman" pitchFamily="18" charset="0"/>
              </a:rPr>
              <a:t>Він або захопив його за допомогою легіону, чиїм символом являється орел, або мав зроблений у вигляді орла оплот корабля, на який він посадив того </a:t>
            </a:r>
            <a:r>
              <a:rPr lang="uk-UA" sz="3200" b="1" dirty="0" err="1" smtClean="0">
                <a:solidFill>
                  <a:srgbClr val="FFFF00"/>
                </a:solidFill>
                <a:latin typeface="Times New Roman" pitchFamily="18" charset="0"/>
                <a:cs typeface="Times New Roman" pitchFamily="18" charset="0"/>
              </a:rPr>
              <a:t>Ганімеда</a:t>
            </a:r>
            <a:r>
              <a:rPr lang="uk-UA" sz="3200" b="1" dirty="0" smtClean="0">
                <a:solidFill>
                  <a:srgbClr val="FFFF00"/>
                </a:solidFill>
                <a:latin typeface="Times New Roman" pitchFamily="18" charset="0"/>
                <a:cs typeface="Times New Roman" pitchFamily="18" charset="0"/>
              </a:rPr>
              <a:t>, подібно до того, як [мав оплот у вигляді] бика, коли він захопив і переправив [через море] Європу</a:t>
            </a:r>
            <a:r>
              <a:rPr lang="uk-UA" sz="3200" b="1" dirty="0" smtClean="0">
                <a:latin typeface="Times New Roman" pitchFamily="18" charset="0"/>
                <a:cs typeface="Times New Roman" pitchFamily="18" charset="0"/>
              </a:rPr>
              <a:t>». </a:t>
            </a:r>
          </a:p>
          <a:p>
            <a:pPr algn="just"/>
            <a:r>
              <a:rPr lang="uk-UA" sz="3200" b="1" dirty="0" smtClean="0">
                <a:latin typeface="Times New Roman" pitchFamily="18" charset="0"/>
                <a:cs typeface="Times New Roman" pitchFamily="18" charset="0"/>
              </a:rPr>
              <a:t>Зрештою, на думку Геродота, викрадення Європи стало однією з першопричин запеклої ворожнечі між жителями Азії та греками.</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69035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Autofit/>
          </a:bodyPr>
          <a:lstStyle/>
          <a:p>
            <a:pPr algn="just"/>
            <a:r>
              <a:rPr lang="uk-UA" sz="2700" b="1" dirty="0" smtClean="0">
                <a:latin typeface="Times New Roman" pitchFamily="18" charset="0"/>
                <a:cs typeface="Times New Roman" pitchFamily="18" charset="0"/>
              </a:rPr>
              <a:t>Згідно з іншою версією, в основі цієї легенди лежить </a:t>
            </a:r>
            <a:r>
              <a:rPr lang="uk-UA" sz="2700" b="1" dirty="0" err="1" smtClean="0">
                <a:latin typeface="Times New Roman" pitchFamily="18" charset="0"/>
                <a:cs typeface="Times New Roman" pitchFamily="18" charset="0"/>
              </a:rPr>
              <a:t>хеттське</a:t>
            </a:r>
            <a:r>
              <a:rPr lang="uk-UA" sz="2700" b="1" dirty="0" smtClean="0">
                <a:latin typeface="Times New Roman" pitchFamily="18" charset="0"/>
                <a:cs typeface="Times New Roman" pitchFamily="18" charset="0"/>
              </a:rPr>
              <a:t> сказання ХІІ ст. до н. е. про викрадення ахейцями малоазійської богині, адже на деяких </a:t>
            </a:r>
            <a:r>
              <a:rPr lang="uk-UA" sz="2700" b="1" dirty="0" err="1" smtClean="0">
                <a:latin typeface="Times New Roman" pitchFamily="18" charset="0"/>
                <a:cs typeface="Times New Roman" pitchFamily="18" charset="0"/>
              </a:rPr>
              <a:t>хеттських</a:t>
            </a:r>
            <a:r>
              <a:rPr lang="uk-UA" sz="2700" b="1" dirty="0" smtClean="0">
                <a:latin typeface="Times New Roman" pitchFamily="18" charset="0"/>
                <a:cs typeface="Times New Roman" pitchFamily="18" charset="0"/>
              </a:rPr>
              <a:t> печатках зображували оголену богиню, що сидить верхи на бику. </a:t>
            </a:r>
          </a:p>
          <a:p>
            <a:pPr algn="just"/>
            <a:r>
              <a:rPr lang="uk-UA" sz="2700" b="1" dirty="0" smtClean="0">
                <a:latin typeface="Times New Roman" pitchFamily="18" charset="0"/>
                <a:cs typeface="Times New Roman" pitchFamily="18" charset="0"/>
              </a:rPr>
              <a:t>Пізніше таким же чином традиційно почали зображувати міфологічну Європу греки, зокрема на фресках і вазах, а надалі і європейські митці наступних періодів. Так, викрадення Європи було, зокрема, темою полотен Тиціана, Рембрандта, Рубенса, Веронезе і Клода </a:t>
            </a:r>
            <a:r>
              <a:rPr lang="uk-UA" sz="2700" b="1" dirty="0" err="1" smtClean="0">
                <a:latin typeface="Times New Roman" pitchFamily="18" charset="0"/>
                <a:cs typeface="Times New Roman" pitchFamily="18" charset="0"/>
              </a:rPr>
              <a:t>Лорена</a:t>
            </a:r>
            <a:r>
              <a:rPr lang="uk-UA" sz="2700" b="1" dirty="0" smtClean="0">
                <a:latin typeface="Times New Roman" pitchFamily="18" charset="0"/>
                <a:cs typeface="Times New Roman" pitchFamily="18" charset="0"/>
              </a:rPr>
              <a:t>. Отже, як це не парадоксально, за легендами саме азійська жінка дала ім’я Європі.</a:t>
            </a:r>
            <a:endParaRPr lang="uk-UA" sz="2700" b="1" dirty="0">
              <a:latin typeface="Times New Roman" pitchFamily="18" charset="0"/>
              <a:cs typeface="Times New Roman" pitchFamily="18" charset="0"/>
            </a:endParaRPr>
          </a:p>
        </p:txBody>
      </p:sp>
    </p:spTree>
    <p:extLst>
      <p:ext uri="{BB962C8B-B14F-4D97-AF65-F5344CB8AC3E}">
        <p14:creationId xmlns:p14="http://schemas.microsoft.com/office/powerpoint/2010/main" val="3341375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pic>
        <p:nvPicPr>
          <p:cNvPr id="1126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5699" y="908720"/>
            <a:ext cx="2236061" cy="269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947856"/>
            <a:ext cx="2953172" cy="25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717032"/>
            <a:ext cx="2160240" cy="298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3780" y="895599"/>
            <a:ext cx="5015880" cy="282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994" y="3891276"/>
            <a:ext cx="3432726" cy="281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539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lnSpcReduction="10000"/>
          </a:bodyPr>
          <a:lstStyle/>
          <a:p>
            <a:pPr algn="just"/>
            <a:r>
              <a:rPr lang="uk-UA" sz="2800" b="1" dirty="0" err="1" smtClean="0">
                <a:latin typeface="Times New Roman" pitchFamily="18" charset="0"/>
                <a:cs typeface="Times New Roman" pitchFamily="18" charset="0"/>
              </a:rPr>
              <a:t>Елінни</a:t>
            </a:r>
            <a:r>
              <a:rPr lang="uk-UA" sz="2800" b="1" dirty="0" smtClean="0">
                <a:latin typeface="Times New Roman" pitchFamily="18" charset="0"/>
                <a:cs typeface="Times New Roman" pitchFamily="18" charset="0"/>
              </a:rPr>
              <a:t> (греки) спочатку почали називати Європою «терени на захід від Егейського моря, на відміну від давніших земель у Малій Азії». </a:t>
            </a:r>
          </a:p>
          <a:p>
            <a:pPr algn="just"/>
            <a:r>
              <a:rPr lang="uk-UA" sz="2800" b="1" dirty="0" smtClean="0">
                <a:latin typeface="Times New Roman" pitchFamily="18" charset="0"/>
                <a:cs typeface="Times New Roman" pitchFamily="18" charset="0"/>
              </a:rPr>
              <a:t>Перша ідея про Європу у грецьких античних авторів саме й мала географічний характер. Гомер (ІХ–VІІІ ст. до н. е.) – давньогрецький поет, автор «Іліади» й «Одіссеї» – протиставляв Європу Пелопоннесу й островам, тобто ототожнював її з іншою, переважно Середньою Грецією. </a:t>
            </a:r>
          </a:p>
          <a:p>
            <a:pPr algn="just"/>
            <a:r>
              <a:rPr lang="uk-UA" sz="2800" b="1" dirty="0" smtClean="0">
                <a:latin typeface="Times New Roman" pitchFamily="18" charset="0"/>
                <a:cs typeface="Times New Roman" pitchFamily="18" charset="0"/>
              </a:rPr>
              <a:t>Потім назва поширилась на Фракію і </a:t>
            </a:r>
            <a:r>
              <a:rPr lang="uk-UA" sz="2800" b="1" dirty="0" err="1" smtClean="0">
                <a:latin typeface="Times New Roman" pitchFamily="18" charset="0"/>
                <a:cs typeface="Times New Roman" pitchFamily="18" charset="0"/>
              </a:rPr>
              <a:t>Епір</a:t>
            </a:r>
            <a:r>
              <a:rPr lang="uk-UA" sz="2800" b="1" dirty="0" smtClean="0">
                <a:latin typeface="Times New Roman" pitchFamily="18" charset="0"/>
                <a:cs typeface="Times New Roman" pitchFamily="18" charset="0"/>
              </a:rPr>
              <a:t>. Назви «Європа», «</a:t>
            </a:r>
            <a:r>
              <a:rPr lang="uk-UA" sz="2800" b="1" dirty="0" err="1" smtClean="0">
                <a:latin typeface="Times New Roman" pitchFamily="18" charset="0"/>
                <a:cs typeface="Times New Roman" pitchFamily="18" charset="0"/>
              </a:rPr>
              <a:t>Європія</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Європ</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Європський</a:t>
            </a:r>
            <a:r>
              <a:rPr lang="uk-UA" sz="2800" b="1" dirty="0" smtClean="0">
                <a:latin typeface="Times New Roman" pitchFamily="18" charset="0"/>
                <a:cs typeface="Times New Roman" pitchFamily="18" charset="0"/>
              </a:rPr>
              <a:t>» розкидано в різних місцевостях Греції. На весь материк Європи ця назва поширилась лише згодом.</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79734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just"/>
            <a:r>
              <a:rPr lang="uk-UA" b="1" dirty="0" smtClean="0">
                <a:solidFill>
                  <a:srgbClr val="FFFF00"/>
                </a:solidFill>
              </a:rPr>
              <a:t>1</a:t>
            </a:r>
            <a:r>
              <a:rPr lang="uk-UA" sz="2400" b="1" dirty="0" smtClean="0">
                <a:solidFill>
                  <a:srgbClr val="FFFF00"/>
                </a:solidFill>
              </a:rPr>
              <a:t>. </a:t>
            </a:r>
            <a:r>
              <a:rPr lang="uk-UA" sz="2400" b="1" dirty="0" err="1" smtClean="0">
                <a:solidFill>
                  <a:srgbClr val="FFFF00"/>
                </a:solidFill>
              </a:rPr>
              <a:t>Генеза</a:t>
            </a:r>
            <a:r>
              <a:rPr lang="uk-UA" sz="2400" b="1" dirty="0" smtClean="0">
                <a:solidFill>
                  <a:srgbClr val="FFFF00"/>
                </a:solidFill>
              </a:rPr>
              <a:t> «європейської ідеї». Давньогрецькі уявлення про Європу. «Гімн до Аполлона </a:t>
            </a:r>
            <a:r>
              <a:rPr lang="uk-UA" sz="2400" b="1" dirty="0" err="1" smtClean="0">
                <a:solidFill>
                  <a:srgbClr val="FFFF00"/>
                </a:solidFill>
              </a:rPr>
              <a:t>Піфійського</a:t>
            </a:r>
            <a:r>
              <a:rPr lang="uk-UA" sz="2400" b="1" dirty="0" smtClean="0">
                <a:solidFill>
                  <a:srgbClr val="FFFF00"/>
                </a:solidFill>
              </a:rPr>
              <a:t>» і Європа</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2800" b="1" dirty="0" smtClean="0">
                <a:latin typeface="Times New Roman" pitchFamily="18" charset="0"/>
                <a:cs typeface="Times New Roman" pitchFamily="18" charset="0"/>
              </a:rPr>
              <a:t>Перша згадка про Європу як про географічну область відноситься до VIII–VII ст. до н. е. У «Гімні до Аполлона </a:t>
            </a:r>
            <a:r>
              <a:rPr lang="uk-UA" sz="2800" b="1" dirty="0" err="1" smtClean="0">
                <a:latin typeface="Times New Roman" pitchFamily="18" charset="0"/>
                <a:cs typeface="Times New Roman" pitchFamily="18" charset="0"/>
              </a:rPr>
              <a:t>Піфійського</a:t>
            </a:r>
            <a:r>
              <a:rPr lang="uk-UA" sz="2800" b="1" dirty="0" smtClean="0">
                <a:latin typeface="Times New Roman" pitchFamily="18" charset="0"/>
                <a:cs typeface="Times New Roman" pitchFamily="18" charset="0"/>
              </a:rPr>
              <a:t>» давньогрецького поета і вченого </a:t>
            </a:r>
            <a:r>
              <a:rPr lang="uk-UA" sz="2800" b="1" dirty="0" err="1" smtClean="0">
                <a:latin typeface="Times New Roman" pitchFamily="18" charset="0"/>
                <a:cs typeface="Times New Roman" pitchFamily="18" charset="0"/>
              </a:rPr>
              <a:t>Гесіода</a:t>
            </a:r>
            <a:r>
              <a:rPr lang="uk-UA" sz="2800" b="1" dirty="0" smtClean="0">
                <a:latin typeface="Times New Roman" pitchFamily="18" charset="0"/>
                <a:cs typeface="Times New Roman" pitchFamily="18" charset="0"/>
              </a:rPr>
              <a:t> (VІІІ–VІІ ст. до н.е.) згадуються народи, які живуть на території Пелопоннесу і в Європі, причому остання розглядається лише як частина території континентальної Греції та протиставляється Пелопоннесу й островам Егейського моря. </a:t>
            </a:r>
          </a:p>
          <a:p>
            <a:pPr algn="just"/>
            <a:r>
              <a:rPr lang="uk-UA" sz="2800" b="1" dirty="0" smtClean="0">
                <a:latin typeface="Times New Roman" pitchFamily="18" charset="0"/>
                <a:cs typeface="Times New Roman" pitchFamily="18" charset="0"/>
              </a:rPr>
              <a:t>Пізніше термін Європа почали вживати по відношенню до усієї материкової Греції, а потім і до островів Егейського моря.</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89689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0"/>
            <a:ext cx="9036496" cy="1268760"/>
          </a:xfrm>
        </p:spPr>
        <p:txBody>
          <a:bodyPr/>
          <a:lstStyle/>
          <a:p>
            <a:pPr algn="ctr"/>
            <a:r>
              <a:rPr lang="uk-UA" sz="4000" b="1" dirty="0" smtClean="0">
                <a:solidFill>
                  <a:srgbClr val="FF0000"/>
                </a:solidFill>
              </a:rPr>
              <a:t>Передмова</a:t>
            </a:r>
            <a:endParaRPr lang="ru-RU" sz="4000" b="1" dirty="0">
              <a:solidFill>
                <a:srgbClr val="FF0000"/>
              </a:solidFill>
            </a:endParaRPr>
          </a:p>
        </p:txBody>
      </p:sp>
      <p:sp>
        <p:nvSpPr>
          <p:cNvPr id="2" name="Объект 1"/>
          <p:cNvSpPr>
            <a:spLocks noGrp="1"/>
          </p:cNvSpPr>
          <p:nvPr>
            <p:ph sz="quarter" idx="13"/>
          </p:nvPr>
        </p:nvSpPr>
        <p:spPr>
          <a:xfrm>
            <a:off x="0" y="1124744"/>
            <a:ext cx="9144000" cy="5733256"/>
          </a:xfrm>
        </p:spPr>
        <p:txBody>
          <a:bodyPr>
            <a:normAutofit/>
          </a:bodyPr>
          <a:lstStyle/>
          <a:p>
            <a:pPr algn="just"/>
            <a:r>
              <a:rPr lang="uk-UA" sz="2800" b="1" dirty="0" smtClean="0"/>
              <a:t>Концепт «Європа» не має певного усталеного визначення як окрема історична, абстрактна, логічна чи філософська категорія. </a:t>
            </a:r>
            <a:r>
              <a:rPr lang="uk-UA" sz="2800" b="1" dirty="0" smtClean="0">
                <a:solidFill>
                  <a:srgbClr val="FFFF00"/>
                </a:solidFill>
              </a:rPr>
              <a:t>Наш курс має за мету дослідження еволюції «європейської ідеї» від часів античності до сучасності, місце в ньому України</a:t>
            </a:r>
            <a:r>
              <a:rPr lang="uk-UA" sz="2800" b="1" dirty="0" smtClean="0"/>
              <a:t>.</a:t>
            </a:r>
          </a:p>
          <a:p>
            <a:pPr algn="just"/>
            <a:r>
              <a:rPr lang="uk-UA" sz="2800" b="1" dirty="0" smtClean="0"/>
              <a:t> Концептуальний підхід дозволяє розглядати Європу в різні історичні періоди через призму окресленої території (становлення Європи), визначення як «Християнську державу», об’єднання держав </a:t>
            </a:r>
            <a:r>
              <a:rPr lang="uk-UA" sz="2800" b="1" smtClean="0"/>
              <a:t>на ґрунті </a:t>
            </a:r>
            <a:r>
              <a:rPr lang="uk-UA" sz="2800" b="1" dirty="0" smtClean="0"/>
              <a:t>спільних гуманістичних ідей (навіть під керівництвом одного монарха), як військово-політичний чи економічний союз.</a:t>
            </a:r>
            <a:endParaRPr lang="uk-UA" sz="2800" b="1" dirty="0"/>
          </a:p>
        </p:txBody>
      </p:sp>
    </p:spTree>
    <p:extLst>
      <p:ext uri="{BB962C8B-B14F-4D97-AF65-F5344CB8AC3E}">
        <p14:creationId xmlns:p14="http://schemas.microsoft.com/office/powerpoint/2010/main" val="23633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uk-UA" sz="2400" b="1" dirty="0" smtClean="0">
                <a:solidFill>
                  <a:srgbClr val="92D050"/>
                </a:solidFill>
              </a:rPr>
              <a:t>2</a:t>
            </a:r>
            <a:r>
              <a:rPr lang="uk-UA" sz="2400" b="1" dirty="0">
                <a:solidFill>
                  <a:srgbClr val="92D050"/>
                </a:solidFill>
              </a:rPr>
              <a:t>. Географ </a:t>
            </a:r>
            <a:r>
              <a:rPr lang="uk-UA" sz="2400" b="1" dirty="0" err="1">
                <a:solidFill>
                  <a:srgbClr val="92D050"/>
                </a:solidFill>
              </a:rPr>
              <a:t>Гекатей</a:t>
            </a:r>
            <a:r>
              <a:rPr lang="uk-UA" sz="2400" b="1" dirty="0">
                <a:solidFill>
                  <a:srgbClr val="92D050"/>
                </a:solidFill>
              </a:rPr>
              <a:t> </a:t>
            </a:r>
            <a:r>
              <a:rPr lang="uk-UA" sz="2400" b="1" dirty="0" err="1">
                <a:solidFill>
                  <a:srgbClr val="92D050"/>
                </a:solidFill>
              </a:rPr>
              <a:t>Мілетський</a:t>
            </a:r>
            <a:r>
              <a:rPr lang="uk-UA" sz="2400" b="1" dirty="0">
                <a:solidFill>
                  <a:srgbClr val="92D050"/>
                </a:solidFill>
              </a:rPr>
              <a:t> і його праця «</a:t>
            </a:r>
            <a:r>
              <a:rPr lang="uk-UA" sz="2400" b="1" dirty="0" err="1">
                <a:solidFill>
                  <a:srgbClr val="92D050"/>
                </a:solidFill>
              </a:rPr>
              <a:t>Землеопис</a:t>
            </a:r>
            <a:r>
              <a:rPr lang="uk-UA" sz="2400" b="1" dirty="0">
                <a:solidFill>
                  <a:srgbClr val="92D050"/>
                </a:solidFill>
              </a:rPr>
              <a:t>». «</a:t>
            </a:r>
            <a:r>
              <a:rPr lang="uk-UA" sz="2400" b="1" dirty="0" err="1">
                <a:solidFill>
                  <a:srgbClr val="92D050"/>
                </a:solidFill>
              </a:rPr>
              <a:t>Немейські</a:t>
            </a:r>
            <a:r>
              <a:rPr lang="uk-UA" sz="2400" b="1" dirty="0">
                <a:solidFill>
                  <a:srgbClr val="92D050"/>
                </a:solidFill>
              </a:rPr>
              <a:t> пісні» поета Піндара</a:t>
            </a:r>
          </a:p>
        </p:txBody>
      </p:sp>
      <p:sp>
        <p:nvSpPr>
          <p:cNvPr id="2" name="Объект 1"/>
          <p:cNvSpPr>
            <a:spLocks noGrp="1"/>
          </p:cNvSpPr>
          <p:nvPr>
            <p:ph sz="quarter" idx="13"/>
          </p:nvPr>
        </p:nvSpPr>
        <p:spPr>
          <a:xfrm>
            <a:off x="0" y="836712"/>
            <a:ext cx="9144000" cy="6021288"/>
          </a:xfrm>
        </p:spPr>
        <p:txBody>
          <a:bodyPr>
            <a:normAutofit/>
          </a:bodyPr>
          <a:lstStyle/>
          <a:p>
            <a:pPr algn="just"/>
            <a:r>
              <a:rPr lang="uk-UA" sz="3200" b="1" dirty="0" smtClean="0">
                <a:latin typeface="Times New Roman" pitchFamily="18" charset="0"/>
                <a:cs typeface="Times New Roman" pitchFamily="18" charset="0"/>
              </a:rPr>
              <a:t>Географ </a:t>
            </a:r>
            <a:r>
              <a:rPr lang="uk-UA" sz="3200" b="1" dirty="0" err="1" smtClean="0">
                <a:latin typeface="Times New Roman" pitchFamily="18" charset="0"/>
                <a:cs typeface="Times New Roman" pitchFamily="18" charset="0"/>
              </a:rPr>
              <a:t>Гекатей</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Мілетський</a:t>
            </a:r>
            <a:r>
              <a:rPr lang="uk-UA" sz="3200" b="1" dirty="0" smtClean="0">
                <a:latin typeface="Times New Roman" pitchFamily="18" charset="0"/>
                <a:cs typeface="Times New Roman" pitchFamily="18" charset="0"/>
              </a:rPr>
              <a:t> (550-476 рр. </a:t>
            </a:r>
            <a:r>
              <a:rPr lang="uk-UA" sz="3200" b="1" dirty="0" err="1" smtClean="0">
                <a:latin typeface="Times New Roman" pitchFamily="18" charset="0"/>
                <a:cs typeface="Times New Roman" pitchFamily="18" charset="0"/>
              </a:rPr>
              <a:t>до.е</a:t>
            </a:r>
            <a:r>
              <a:rPr lang="uk-UA" sz="3200" b="1" dirty="0" smtClean="0">
                <a:latin typeface="Times New Roman" pitchFamily="18" charset="0"/>
                <a:cs typeface="Times New Roman" pitchFamily="18" charset="0"/>
              </a:rPr>
              <a:t>. або 546-480 рр. до н.е.) у праці «</a:t>
            </a:r>
            <a:r>
              <a:rPr lang="uk-UA" sz="3200" b="1" dirty="0" err="1" smtClean="0">
                <a:latin typeface="Times New Roman" pitchFamily="18" charset="0"/>
                <a:cs typeface="Times New Roman" pitchFamily="18" charset="0"/>
              </a:rPr>
              <a:t>Землеопис</a:t>
            </a:r>
            <a:r>
              <a:rPr lang="uk-UA" sz="3200" b="1" dirty="0" smtClean="0">
                <a:latin typeface="Times New Roman" pitchFamily="18" charset="0"/>
                <a:cs typeface="Times New Roman" pitchFamily="18" charset="0"/>
              </a:rPr>
              <a:t>» розподілив (як вважається, вперше) усю заселену Землю на три частини – Європу та Азію, кордонами між якими вважав р. Танаїс (Дон)  та Чорне море, а також окремо Лівію.</a:t>
            </a:r>
          </a:p>
          <a:p>
            <a:pPr algn="just"/>
            <a:r>
              <a:rPr lang="uk-UA" sz="3200" b="1" dirty="0" smtClean="0">
                <a:latin typeface="Times New Roman" pitchFamily="18" charset="0"/>
                <a:cs typeface="Times New Roman" pitchFamily="18" charset="0"/>
              </a:rPr>
              <a:t>Поет Піндар в одній зі своїх «</a:t>
            </a:r>
            <a:r>
              <a:rPr lang="uk-UA" sz="3200" b="1" dirty="0" err="1" smtClean="0">
                <a:latin typeface="Times New Roman" pitchFamily="18" charset="0"/>
                <a:cs typeface="Times New Roman" pitchFamily="18" charset="0"/>
              </a:rPr>
              <a:t>Немейських</a:t>
            </a:r>
            <a:r>
              <a:rPr lang="uk-UA" sz="3200" b="1" dirty="0" smtClean="0">
                <a:latin typeface="Times New Roman" pitchFamily="18" charset="0"/>
                <a:cs typeface="Times New Roman" pitchFamily="18" charset="0"/>
              </a:rPr>
              <a:t> пісень» не радив подорожувати далі через Гібралтарську протоку, рекомендуючи повернути кораблі «до берегів Європи».</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486252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uk-UA" sz="2400" b="1" dirty="0" smtClean="0">
                <a:solidFill>
                  <a:srgbClr val="92D050"/>
                </a:solidFill>
              </a:rPr>
              <a:t>2</a:t>
            </a:r>
            <a:r>
              <a:rPr lang="uk-UA" sz="2400" b="1" dirty="0">
                <a:solidFill>
                  <a:srgbClr val="92D050"/>
                </a:solidFill>
              </a:rPr>
              <a:t>. Географ </a:t>
            </a:r>
            <a:r>
              <a:rPr lang="uk-UA" sz="2400" b="1" dirty="0" err="1">
                <a:solidFill>
                  <a:srgbClr val="92D050"/>
                </a:solidFill>
              </a:rPr>
              <a:t>Гекатей</a:t>
            </a:r>
            <a:r>
              <a:rPr lang="uk-UA" sz="2400" b="1" dirty="0">
                <a:solidFill>
                  <a:srgbClr val="92D050"/>
                </a:solidFill>
              </a:rPr>
              <a:t> </a:t>
            </a:r>
            <a:r>
              <a:rPr lang="uk-UA" sz="2400" b="1" dirty="0" err="1">
                <a:solidFill>
                  <a:srgbClr val="92D050"/>
                </a:solidFill>
              </a:rPr>
              <a:t>Мілетський</a:t>
            </a:r>
            <a:r>
              <a:rPr lang="uk-UA" sz="2400" b="1" dirty="0">
                <a:solidFill>
                  <a:srgbClr val="92D050"/>
                </a:solidFill>
              </a:rPr>
              <a:t> і його праця «</a:t>
            </a:r>
            <a:r>
              <a:rPr lang="uk-UA" sz="2400" b="1" dirty="0" err="1">
                <a:solidFill>
                  <a:srgbClr val="92D050"/>
                </a:solidFill>
              </a:rPr>
              <a:t>Землеопис</a:t>
            </a:r>
            <a:r>
              <a:rPr lang="uk-UA" sz="2400" b="1" dirty="0">
                <a:solidFill>
                  <a:srgbClr val="92D050"/>
                </a:solidFill>
              </a:rPr>
              <a:t>». «</a:t>
            </a:r>
            <a:r>
              <a:rPr lang="uk-UA" sz="2400" b="1" dirty="0" err="1">
                <a:solidFill>
                  <a:srgbClr val="92D050"/>
                </a:solidFill>
              </a:rPr>
              <a:t>Немейські</a:t>
            </a:r>
            <a:r>
              <a:rPr lang="uk-UA" sz="2400" b="1" dirty="0">
                <a:solidFill>
                  <a:srgbClr val="92D050"/>
                </a:solidFill>
              </a:rPr>
              <a:t> пісні» поета Піндара</a:t>
            </a:r>
          </a:p>
        </p:txBody>
      </p:sp>
      <p:pic>
        <p:nvPicPr>
          <p:cNvPr id="1229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56792"/>
            <a:ext cx="4378845" cy="437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51" y="1556792"/>
            <a:ext cx="436154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633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uk-UA" sz="2400" b="1" dirty="0">
                <a:solidFill>
                  <a:srgbClr val="00B0F0"/>
                </a:solidFill>
              </a:rPr>
              <a:t>3. Праця Геродота «Історії в дев’яти книгах». Давньогрецькі історики </a:t>
            </a:r>
            <a:r>
              <a:rPr lang="uk-UA" sz="2400" b="1" dirty="0" err="1">
                <a:solidFill>
                  <a:srgbClr val="00B0F0"/>
                </a:solidFill>
              </a:rPr>
              <a:t>Фукідід</a:t>
            </a:r>
            <a:r>
              <a:rPr lang="uk-UA" sz="2400" b="1" dirty="0">
                <a:solidFill>
                  <a:srgbClr val="00B0F0"/>
                </a:solidFill>
              </a:rPr>
              <a:t> і Гіппократ про Європу</a:t>
            </a:r>
          </a:p>
        </p:txBody>
      </p:sp>
      <p:sp>
        <p:nvSpPr>
          <p:cNvPr id="2" name="Объект 1"/>
          <p:cNvSpPr>
            <a:spLocks noGrp="1"/>
          </p:cNvSpPr>
          <p:nvPr>
            <p:ph sz="quarter" idx="13"/>
          </p:nvPr>
        </p:nvSpPr>
        <p:spPr>
          <a:xfrm>
            <a:off x="0" y="764704"/>
            <a:ext cx="9144000" cy="6093296"/>
          </a:xfrm>
        </p:spPr>
        <p:txBody>
          <a:bodyPr>
            <a:normAutofit/>
          </a:bodyPr>
          <a:lstStyle/>
          <a:p>
            <a:pPr algn="just"/>
            <a:r>
              <a:rPr lang="uk-UA" sz="2800" b="1" dirty="0" smtClean="0">
                <a:latin typeface="Times New Roman" pitchFamily="18" charset="0"/>
                <a:cs typeface="Times New Roman" pitchFamily="18" charset="0"/>
              </a:rPr>
              <a:t>Геродот зазначав, що, на думку еллінів, існують три частини світу – Європа, Азія і Лівія (тобто, сучасна Африка). Але сам Геродот вважав за доцільне виокремлювати ще і четверту частину світу – Дельту Ніла. </a:t>
            </a:r>
          </a:p>
          <a:p>
            <a:pPr algn="just"/>
            <a:r>
              <a:rPr lang="uk-UA" sz="2800" b="1" dirty="0" smtClean="0">
                <a:latin typeface="Times New Roman" pitchFamily="18" charset="0"/>
                <a:cs typeface="Times New Roman" pitchFamily="18" charset="0"/>
              </a:rPr>
              <a:t>Цікаво, що Геродот не відносив о. Крит до Європи і дивувався, чому цей континент назвали на честь викраденої на о. Крит жінки. «</a:t>
            </a:r>
            <a:r>
              <a:rPr lang="uk-UA" sz="2800" b="1" dirty="0" smtClean="0">
                <a:solidFill>
                  <a:srgbClr val="92D050"/>
                </a:solidFill>
                <a:latin typeface="Times New Roman" pitchFamily="18" charset="0"/>
                <a:cs typeface="Times New Roman" pitchFamily="18" charset="0"/>
              </a:rPr>
              <a:t>Що ж до крайніх земель Європи, розташованих на заході, – писав Геродот, – то я не можу навести якісь певні відомості, … незважаючи на всі мої розшуки, я не спромігся знайти людину, яка б на власні очі бачила, що за Європою є море</a:t>
            </a:r>
            <a:r>
              <a:rPr lang="uk-UA" sz="2800" b="1" dirty="0" smtClean="0">
                <a:latin typeface="Times New Roman" pitchFamily="18" charset="0"/>
                <a:cs typeface="Times New Roman" pitchFamily="18" charset="0"/>
              </a:rPr>
              <a:t>».</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23395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uk-UA" sz="2400" b="1" dirty="0">
                <a:solidFill>
                  <a:srgbClr val="00B0F0"/>
                </a:solidFill>
              </a:rPr>
              <a:t>3. Праця Геродота «Історії в дев’яти книгах». Давньогрецькі історики </a:t>
            </a:r>
            <a:r>
              <a:rPr lang="uk-UA" sz="2400" b="1" dirty="0" err="1">
                <a:solidFill>
                  <a:srgbClr val="00B0F0"/>
                </a:solidFill>
              </a:rPr>
              <a:t>Фукідід</a:t>
            </a:r>
            <a:r>
              <a:rPr lang="uk-UA" sz="2400" b="1" dirty="0">
                <a:solidFill>
                  <a:srgbClr val="00B0F0"/>
                </a:solidFill>
              </a:rPr>
              <a:t> і Гіппократ про Європу</a:t>
            </a:r>
          </a:p>
        </p:txBody>
      </p:sp>
      <p:sp>
        <p:nvSpPr>
          <p:cNvPr id="2" name="Объект 1"/>
          <p:cNvSpPr>
            <a:spLocks noGrp="1"/>
          </p:cNvSpPr>
          <p:nvPr>
            <p:ph sz="quarter" idx="13"/>
          </p:nvPr>
        </p:nvSpPr>
        <p:spPr>
          <a:xfrm>
            <a:off x="0" y="764704"/>
            <a:ext cx="9144000" cy="6093296"/>
          </a:xfrm>
        </p:spPr>
        <p:txBody>
          <a:bodyPr/>
          <a:lstStyle/>
          <a:p>
            <a:pPr algn="just"/>
            <a:r>
              <a:rPr lang="uk-UA" sz="2400" b="1" dirty="0" smtClean="0">
                <a:latin typeface="Times New Roman" pitchFamily="18" charset="0"/>
                <a:cs typeface="Times New Roman" pitchFamily="18" charset="0"/>
              </a:rPr>
              <a:t>Він також зауважив: «</a:t>
            </a:r>
            <a:r>
              <a:rPr lang="uk-UA" sz="2400" b="1" dirty="0" smtClean="0">
                <a:solidFill>
                  <a:srgbClr val="FFFF00"/>
                </a:solidFill>
                <a:latin typeface="Times New Roman" pitchFamily="18" charset="0"/>
                <a:cs typeface="Times New Roman" pitchFamily="18" charset="0"/>
              </a:rPr>
              <a:t>Щодо Європи, ніхто напевне не знає, чи ті її частини, що розташовані на сході і на півночі, обмиваються морем. Відомо, що за своєю довжиною вона майже перевершує два інші материки</a:t>
            </a:r>
            <a:r>
              <a:rPr lang="uk-UA" sz="2400" b="1" dirty="0" smtClean="0">
                <a:latin typeface="Times New Roman" pitchFamily="18" charset="0"/>
                <a:cs typeface="Times New Roman" pitchFamily="18" charset="0"/>
              </a:rPr>
              <a:t>». </a:t>
            </a:r>
          </a:p>
          <a:p>
            <a:pPr algn="just"/>
            <a:r>
              <a:rPr lang="uk-UA" sz="2400" b="1" dirty="0" smtClean="0">
                <a:latin typeface="Times New Roman" pitchFamily="18" charset="0"/>
                <a:cs typeface="Times New Roman" pitchFamily="18" charset="0"/>
              </a:rPr>
              <a:t>На думку Геродота, перси завжди вважали еллінів (та жителів Європи взагалі) своїми ворогами. Це протистояння було пов’язано з боротьбою за контроль над грецькими містами Малої Азії. </a:t>
            </a:r>
          </a:p>
          <a:p>
            <a:pPr algn="just"/>
            <a:r>
              <a:rPr lang="uk-UA" sz="2400" b="1" dirty="0" smtClean="0">
                <a:latin typeface="Times New Roman" pitchFamily="18" charset="0"/>
                <a:cs typeface="Times New Roman" pitchFamily="18" charset="0"/>
              </a:rPr>
              <a:t>Геродот наводив слова перса </a:t>
            </a:r>
            <a:r>
              <a:rPr lang="uk-UA" sz="2400" b="1" dirty="0" err="1" smtClean="0">
                <a:latin typeface="Times New Roman" pitchFamily="18" charset="0"/>
                <a:cs typeface="Times New Roman" pitchFamily="18" charset="0"/>
              </a:rPr>
              <a:t>Мардонія</a:t>
            </a:r>
            <a:r>
              <a:rPr lang="uk-UA" sz="2400" b="1" dirty="0" smtClean="0">
                <a:latin typeface="Times New Roman" pitchFamily="18" charset="0"/>
                <a:cs typeface="Times New Roman" pitchFamily="18" charset="0"/>
              </a:rPr>
              <a:t>, про те, що «</a:t>
            </a:r>
            <a:r>
              <a:rPr lang="uk-UA" sz="2400" b="1" dirty="0" smtClean="0">
                <a:solidFill>
                  <a:srgbClr val="FFFF00"/>
                </a:solidFill>
                <a:latin typeface="Times New Roman" pitchFamily="18" charset="0"/>
                <a:cs typeface="Times New Roman" pitchFamily="18" charset="0"/>
              </a:rPr>
              <a:t>Європа – це чудова країна, там ростуть різноманітні плодові дерева вона надзвичайно родюча, і єдиний серед смертних, хто є гідний володіти нею, це великий цар</a:t>
            </a:r>
            <a:r>
              <a:rPr lang="uk-UA" sz="2400" b="1" dirty="0" smtClean="0">
                <a:latin typeface="Times New Roman" pitchFamily="18" charset="0"/>
                <a:cs typeface="Times New Roman" pitchFamily="18" charset="0"/>
              </a:rPr>
              <a:t>», та промову царя </a:t>
            </a:r>
            <a:r>
              <a:rPr lang="uk-UA" sz="2400" b="1" dirty="0" err="1" smtClean="0">
                <a:latin typeface="Times New Roman" pitchFamily="18" charset="0"/>
                <a:cs typeface="Times New Roman" pitchFamily="18" charset="0"/>
              </a:rPr>
              <a:t>Ксеркса</a:t>
            </a:r>
            <a:r>
              <a:rPr lang="uk-UA" sz="2400" b="1" dirty="0" smtClean="0">
                <a:latin typeface="Times New Roman" pitchFamily="18" charset="0"/>
                <a:cs typeface="Times New Roman" pitchFamily="18" charset="0"/>
              </a:rPr>
              <a:t>, виголошену перед персами. Зокрема, він обіцяв: «</a:t>
            </a:r>
            <a:r>
              <a:rPr lang="uk-UA" sz="2400" b="1" dirty="0" smtClean="0">
                <a:solidFill>
                  <a:srgbClr val="FFFF00"/>
                </a:solidFill>
                <a:latin typeface="Times New Roman" pitchFamily="18" charset="0"/>
                <a:cs typeface="Times New Roman" pitchFamily="18" charset="0"/>
              </a:rPr>
              <a:t>З вашою допомогою я всі країни зроблю єдиною державою після того, як пройду через усю Європу</a:t>
            </a:r>
            <a:r>
              <a:rPr lang="uk-UA" sz="2400" b="1" dirty="0" smtClean="0">
                <a:latin typeface="Times New Roman" pitchFamily="18" charset="0"/>
                <a:cs typeface="Times New Roman" pitchFamily="18" charset="0"/>
              </a:rPr>
              <a:t>».</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16885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uk-UA" sz="2400" b="1" dirty="0">
                <a:solidFill>
                  <a:srgbClr val="00B0F0"/>
                </a:solidFill>
              </a:rPr>
              <a:t>3. Праця Геродота «Історії в дев’яти книгах». Давньогрецькі історики </a:t>
            </a:r>
            <a:r>
              <a:rPr lang="uk-UA" sz="2400" b="1" dirty="0" err="1">
                <a:solidFill>
                  <a:srgbClr val="00B0F0"/>
                </a:solidFill>
              </a:rPr>
              <a:t>Фукідід</a:t>
            </a:r>
            <a:r>
              <a:rPr lang="uk-UA" sz="2400" b="1" dirty="0">
                <a:solidFill>
                  <a:srgbClr val="00B0F0"/>
                </a:solidFill>
              </a:rPr>
              <a:t> і Гіппократ про Європу</a:t>
            </a:r>
          </a:p>
        </p:txBody>
      </p:sp>
      <p:sp>
        <p:nvSpPr>
          <p:cNvPr id="2" name="Объект 1"/>
          <p:cNvSpPr>
            <a:spLocks noGrp="1"/>
          </p:cNvSpPr>
          <p:nvPr>
            <p:ph sz="quarter" idx="13"/>
          </p:nvPr>
        </p:nvSpPr>
        <p:spPr>
          <a:xfrm>
            <a:off x="0" y="764704"/>
            <a:ext cx="9144000" cy="6093296"/>
          </a:xfrm>
        </p:spPr>
        <p:txBody>
          <a:bodyPr>
            <a:normAutofit/>
          </a:bodyPr>
          <a:lstStyle/>
          <a:p>
            <a:pPr algn="just"/>
            <a:r>
              <a:rPr lang="uk-UA" sz="2900" b="1" dirty="0" smtClean="0">
                <a:latin typeface="Times New Roman" pitchFamily="18" charset="0"/>
                <a:cs typeface="Times New Roman" pitchFamily="18" charset="0"/>
              </a:rPr>
              <a:t>Інший давньогрецький історик </a:t>
            </a:r>
            <a:r>
              <a:rPr lang="uk-UA" sz="2900" b="1" dirty="0" err="1" smtClean="0">
                <a:latin typeface="Times New Roman" pitchFamily="18" charset="0"/>
                <a:cs typeface="Times New Roman" pitchFamily="18" charset="0"/>
              </a:rPr>
              <a:t>Фукідід</a:t>
            </a:r>
            <a:r>
              <a:rPr lang="uk-UA" sz="2900" b="1" dirty="0" smtClean="0">
                <a:latin typeface="Times New Roman" pitchFamily="18" charset="0"/>
                <a:cs typeface="Times New Roman" pitchFamily="18" charset="0"/>
              </a:rPr>
              <a:t> розглядав територію між Іонічним і Чорним морями як частину Європи. </a:t>
            </a:r>
          </a:p>
          <a:p>
            <a:pPr algn="just"/>
            <a:r>
              <a:rPr lang="uk-UA" sz="2900" b="1" dirty="0" smtClean="0">
                <a:latin typeface="Times New Roman" pitchFamily="18" charset="0"/>
                <a:cs typeface="Times New Roman" pitchFamily="18" charset="0"/>
              </a:rPr>
              <a:t>Гіппократ у своїй праці «Про повітря, води і місцевості» протиставляв Європу та Азію, намагаючись пояснити відмінності між ними: «</a:t>
            </a:r>
            <a:r>
              <a:rPr lang="uk-UA" sz="2900" b="1" dirty="0" smtClean="0">
                <a:solidFill>
                  <a:srgbClr val="FFFF00"/>
                </a:solidFill>
                <a:latin typeface="Times New Roman" pitchFamily="18" charset="0"/>
                <a:cs typeface="Times New Roman" pitchFamily="18" charset="0"/>
              </a:rPr>
              <a:t>Азія дуже відрізняється від Європи як природою усього того, що виробляється із землі, так і природою людей, бо все в Азії народжується красивішим і величнішим, і сама країна м’якше іншої, і норови людей привітніші й спокійніші. І причиною усього цього слугує помірність пір року</a:t>
            </a:r>
            <a:r>
              <a:rPr lang="uk-UA" sz="2900" b="1" dirty="0" smtClean="0">
                <a:latin typeface="Times New Roman" pitchFamily="18" charset="0"/>
                <a:cs typeface="Times New Roman" pitchFamily="18" charset="0"/>
              </a:rPr>
              <a:t>».</a:t>
            </a:r>
            <a:endParaRPr lang="uk-UA"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2763309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uk-UA" sz="2400" b="1" dirty="0">
                <a:solidFill>
                  <a:srgbClr val="00B0F0"/>
                </a:solidFill>
              </a:rPr>
              <a:t>3. Праця Геродота «Історії в дев’яти книгах». Давньогрецькі історики </a:t>
            </a:r>
            <a:r>
              <a:rPr lang="uk-UA" sz="2400" b="1" dirty="0" err="1">
                <a:solidFill>
                  <a:srgbClr val="00B0F0"/>
                </a:solidFill>
              </a:rPr>
              <a:t>Фукідід</a:t>
            </a:r>
            <a:r>
              <a:rPr lang="uk-UA" sz="2400" b="1" dirty="0">
                <a:solidFill>
                  <a:srgbClr val="00B0F0"/>
                </a:solidFill>
              </a:rPr>
              <a:t> і Гіппократ про Європу</a:t>
            </a:r>
          </a:p>
        </p:txBody>
      </p:sp>
      <p:sp>
        <p:nvSpPr>
          <p:cNvPr id="2" name="Объект 1"/>
          <p:cNvSpPr>
            <a:spLocks noGrp="1"/>
          </p:cNvSpPr>
          <p:nvPr>
            <p:ph sz="quarter" idx="13"/>
          </p:nvPr>
        </p:nvSpPr>
        <p:spPr>
          <a:xfrm>
            <a:off x="0" y="764704"/>
            <a:ext cx="9144000" cy="6093296"/>
          </a:xfrm>
        </p:spPr>
        <p:txBody>
          <a:bodyPr>
            <a:normAutofit/>
          </a:bodyPr>
          <a:lstStyle/>
          <a:p>
            <a:pPr algn="just"/>
            <a:r>
              <a:rPr lang="uk-UA" sz="3200" b="1" dirty="0" smtClean="0">
                <a:latin typeface="Times New Roman" pitchFamily="18" charset="0"/>
                <a:cs typeface="Times New Roman" pitchFamily="18" charset="0"/>
              </a:rPr>
              <a:t>Гіппократ також зазначив: «</a:t>
            </a:r>
            <a:r>
              <a:rPr lang="uk-UA" sz="3200" b="1" dirty="0" smtClean="0">
                <a:solidFill>
                  <a:srgbClr val="FFFF00"/>
                </a:solidFill>
                <a:latin typeface="Times New Roman" pitchFamily="18" charset="0"/>
                <a:cs typeface="Times New Roman" pitchFamily="18" charset="0"/>
              </a:rPr>
              <a:t>Що ж стосується млявості духу і боягузтва, то найбільшою причиною, чому азіати менш войовничі, ніж європейці, і відрізняються більш тихим норовом, суть пори року, які не виробляють великих змін ні на тепло, ні на холод, але завжди приблизно однакові, бо тоді ні розум не відчуває потрясінь, ні тіло не піддається значним змінам … Насправді, зміни усього сильніше збуджують розум людини і не дозволяють залишатися у спокої</a:t>
            </a:r>
            <a:r>
              <a:rPr lang="uk-UA" sz="3200" b="1" dirty="0" smtClean="0">
                <a:latin typeface="Times New Roman" pitchFamily="18" charset="0"/>
                <a:cs typeface="Times New Roman" pitchFamily="18" charset="0"/>
              </a:rPr>
              <a:t>. </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21890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uk-UA" sz="2400" b="1" dirty="0">
                <a:solidFill>
                  <a:srgbClr val="00B0F0"/>
                </a:solidFill>
              </a:rPr>
              <a:t>3. Праця Геродота «Історії в дев’яти книгах». Давньогрецькі історики </a:t>
            </a:r>
            <a:r>
              <a:rPr lang="uk-UA" sz="2400" b="1" dirty="0" err="1">
                <a:solidFill>
                  <a:srgbClr val="00B0F0"/>
                </a:solidFill>
              </a:rPr>
              <a:t>Фукідід</a:t>
            </a:r>
            <a:r>
              <a:rPr lang="uk-UA" sz="2400" b="1" dirty="0">
                <a:solidFill>
                  <a:srgbClr val="00B0F0"/>
                </a:solidFill>
              </a:rPr>
              <a:t> і Гіппократ про Європу</a:t>
            </a:r>
          </a:p>
        </p:txBody>
      </p:sp>
      <p:sp>
        <p:nvSpPr>
          <p:cNvPr id="2" name="Объект 1"/>
          <p:cNvSpPr>
            <a:spLocks noGrp="1"/>
          </p:cNvSpPr>
          <p:nvPr>
            <p:ph sz="quarter" idx="13"/>
          </p:nvPr>
        </p:nvSpPr>
        <p:spPr>
          <a:xfrm>
            <a:off x="0" y="764704"/>
            <a:ext cx="9144000" cy="6093296"/>
          </a:xfrm>
        </p:spPr>
        <p:txBody>
          <a:bodyPr>
            <a:normAutofit/>
          </a:bodyPr>
          <a:lstStyle/>
          <a:p>
            <a:pPr algn="just"/>
            <a:r>
              <a:rPr lang="uk-UA" sz="2800" b="1" dirty="0" smtClean="0">
                <a:solidFill>
                  <a:srgbClr val="FFFF00"/>
                </a:solidFill>
                <a:latin typeface="Times New Roman" pitchFamily="18" charset="0"/>
                <a:cs typeface="Times New Roman" pitchFamily="18" charset="0"/>
              </a:rPr>
              <a:t>Ось внаслідок цих причин, здається мені, народ азіатський позбавлений всякої мужності, а крім того і з причини їхніх законів, бо більша частина Азії управляється владою царів. А там, де люди самі над собою не владні і не автономні, а підпорядковані володарю, турбота у них не про те, щоб вправлятися у військових справах, а щоб здаватися нездатними до війни</a:t>
            </a:r>
            <a:r>
              <a:rPr lang="uk-UA" sz="2800" b="1" dirty="0" smtClean="0">
                <a:latin typeface="Times New Roman" pitchFamily="18" charset="0"/>
                <a:cs typeface="Times New Roman" pitchFamily="18" charset="0"/>
              </a:rPr>
              <a:t>». </a:t>
            </a:r>
          </a:p>
          <a:p>
            <a:pPr algn="just"/>
            <a:r>
              <a:rPr lang="uk-UA" sz="2800" b="1" dirty="0" smtClean="0">
                <a:latin typeface="Times New Roman" pitchFamily="18" charset="0"/>
                <a:cs typeface="Times New Roman" pitchFamily="18" charset="0"/>
              </a:rPr>
              <a:t>Відчуття військової переваги над персами трансформувалося у відчуття переваги політичної. </a:t>
            </a:r>
            <a:r>
              <a:rPr lang="uk-UA" sz="2800" b="1" dirty="0" err="1" smtClean="0">
                <a:latin typeface="Times New Roman" pitchFamily="18" charset="0"/>
                <a:cs typeface="Times New Roman" pitchFamily="18" charset="0"/>
              </a:rPr>
              <a:t>Арістотель</a:t>
            </a:r>
            <a:r>
              <a:rPr lang="uk-UA" sz="2800" b="1" dirty="0" smtClean="0">
                <a:latin typeface="Times New Roman" pitchFamily="18" charset="0"/>
                <a:cs typeface="Times New Roman" pitchFamily="18" charset="0"/>
              </a:rPr>
              <a:t> стверджував, що саме греки мають найкращий політичний устрій, який повинні запозичити всі «цивілізовані» народи.</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25242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ru-RU" sz="2400" b="1" dirty="0" smtClean="0">
                <a:solidFill>
                  <a:srgbClr val="FFFF00"/>
                </a:solidFill>
              </a:rPr>
              <a:t>4</a:t>
            </a:r>
            <a:r>
              <a:rPr lang="uk-UA" sz="2400" b="1" dirty="0" smtClean="0">
                <a:solidFill>
                  <a:srgbClr val="FFFF00"/>
                </a:solidFill>
              </a:rPr>
              <a:t>. Політико-правового забарвлення поняття «Європа» під час грекоперських війн (500–449 рр. до н. е.)</a:t>
            </a:r>
            <a:endParaRPr lang="uk-UA" sz="2400" b="1" dirty="0">
              <a:solidFill>
                <a:srgbClr val="FFFF00"/>
              </a:solidFill>
            </a:endParaRPr>
          </a:p>
        </p:txBody>
      </p:sp>
      <p:sp>
        <p:nvSpPr>
          <p:cNvPr id="2" name="Объект 1"/>
          <p:cNvSpPr>
            <a:spLocks noGrp="1"/>
          </p:cNvSpPr>
          <p:nvPr>
            <p:ph sz="quarter" idx="13"/>
          </p:nvPr>
        </p:nvSpPr>
        <p:spPr>
          <a:xfrm>
            <a:off x="0" y="908720"/>
            <a:ext cx="9144000" cy="5949280"/>
          </a:xfrm>
        </p:spPr>
        <p:txBody>
          <a:bodyPr>
            <a:normAutofit/>
          </a:bodyPr>
          <a:lstStyle/>
          <a:p>
            <a:pPr algn="just"/>
            <a:r>
              <a:rPr lang="uk-UA" sz="3200" b="1" dirty="0" smtClean="0">
                <a:latin typeface="Times New Roman" pitchFamily="18" charset="0"/>
                <a:cs typeface="Times New Roman" pitchFamily="18" charset="0"/>
              </a:rPr>
              <a:t>У період античності Європа ще не сприймалася як певне ціле. Так само довгий час не була єдиним цілим і Греція. Гори розділяли Грецію на окремі відособлені регіони, в яких утворювалися незалежні держави, котрі не прагнули до об’єднання, а були зацікавлені лише у створенні тимчасових взаємовигідних союзів. Щоправда, довгий час об’єднавчим фактором для Греції була єдність релігії та міфології. Так, одним з прикладів об’єднання давніх греків можна вважати </a:t>
            </a:r>
            <a:r>
              <a:rPr lang="uk-UA" sz="3200" b="1" dirty="0" err="1" smtClean="0">
                <a:latin typeface="Times New Roman" pitchFamily="18" charset="0"/>
                <a:cs typeface="Times New Roman" pitchFamily="18" charset="0"/>
              </a:rPr>
              <a:t>амфіктіонії</a:t>
            </a:r>
            <a:r>
              <a:rPr lang="uk-UA" sz="3200" b="1" dirty="0" smtClean="0">
                <a:latin typeface="Times New Roman" pitchFamily="18" charset="0"/>
                <a:cs typeface="Times New Roman" pitchFamily="18" charset="0"/>
              </a:rPr>
              <a:t>. </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145638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ru-RU" sz="2400" b="1" dirty="0" smtClean="0">
                <a:solidFill>
                  <a:srgbClr val="FFFF00"/>
                </a:solidFill>
              </a:rPr>
              <a:t>4</a:t>
            </a:r>
            <a:r>
              <a:rPr lang="uk-UA" sz="2400" b="1" dirty="0" smtClean="0">
                <a:solidFill>
                  <a:srgbClr val="FFFF00"/>
                </a:solidFill>
              </a:rPr>
              <a:t>. Політико-правового забарвлення поняття «Європа» під час грекоперських війн (500–449 рр. до н. е.)</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fontScale="92500"/>
          </a:bodyPr>
          <a:lstStyle/>
          <a:p>
            <a:pPr algn="just"/>
            <a:r>
              <a:rPr lang="uk-UA" sz="2800" b="1" dirty="0" smtClean="0">
                <a:latin typeface="Times New Roman" pitchFamily="18" charset="0"/>
                <a:cs typeface="Times New Roman" pitchFamily="18" charset="0"/>
              </a:rPr>
              <a:t>Це були союзи племен-сусідів, які жили поруч з найбільш шанованими грецькими святилищами, для спільного піклування про храми та організації релігійних святкувань. Хоча спочатку </a:t>
            </a:r>
            <a:r>
              <a:rPr lang="uk-UA" sz="2800" b="1" dirty="0" err="1" smtClean="0">
                <a:latin typeface="Times New Roman" pitchFamily="18" charset="0"/>
                <a:cs typeface="Times New Roman" pitchFamily="18" charset="0"/>
              </a:rPr>
              <a:t>амфіктіонії</a:t>
            </a:r>
            <a:r>
              <a:rPr lang="uk-UA" sz="2800" b="1" dirty="0" smtClean="0">
                <a:latin typeface="Times New Roman" pitchFamily="18" charset="0"/>
                <a:cs typeface="Times New Roman" pitchFamily="18" charset="0"/>
              </a:rPr>
              <a:t> створювалися виключно у релігійних цілях, поступово вони набули політичного значення, особливо у питаннях стосунків між державами та оголошенні війни або миру. </a:t>
            </a:r>
          </a:p>
          <a:p>
            <a:pPr algn="just"/>
            <a:r>
              <a:rPr lang="uk-UA" sz="2800" b="1" dirty="0" smtClean="0">
                <a:latin typeface="Times New Roman" pitchFamily="18" charset="0"/>
                <a:cs typeface="Times New Roman" pitchFamily="18" charset="0"/>
              </a:rPr>
              <a:t>Довгий час ідея єдності для греків була актуальною лише у контексті протистояння з варварами. Так, під час Великої грецької колонізації VIII – VI ст. до н. е., при заснуванні нових поселень греки змушені були контактувати з місцевим населенням, що сприяло їхній </a:t>
            </a:r>
            <a:r>
              <a:rPr lang="uk-UA" sz="2800" b="1" dirty="0" err="1" smtClean="0">
                <a:latin typeface="Times New Roman" pitchFamily="18" charset="0"/>
                <a:cs typeface="Times New Roman" pitchFamily="18" charset="0"/>
              </a:rPr>
              <a:t>самоідентифікації</a:t>
            </a:r>
            <a:r>
              <a:rPr lang="uk-UA" sz="2800" b="1" dirty="0" smtClean="0">
                <a:latin typeface="Times New Roman" pitchFamily="18" charset="0"/>
                <a:cs typeface="Times New Roman" pitchFamily="18" charset="0"/>
              </a:rPr>
              <a:t> як представників одного народу.</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758538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ru-RU" sz="2400" b="1" dirty="0" smtClean="0">
                <a:solidFill>
                  <a:srgbClr val="FFFF00"/>
                </a:solidFill>
              </a:rPr>
              <a:t>4</a:t>
            </a:r>
            <a:r>
              <a:rPr lang="uk-UA" sz="2400" b="1" dirty="0" smtClean="0">
                <a:solidFill>
                  <a:srgbClr val="FFFF00"/>
                </a:solidFill>
              </a:rPr>
              <a:t>. Політико-правового забарвлення поняття «Європа» під час грекоперських війн (500–449 рр. до н. е.)</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a:bodyPr>
          <a:lstStyle/>
          <a:p>
            <a:pPr algn="just"/>
            <a:r>
              <a:rPr lang="uk-UA" sz="3200" b="1" dirty="0" smtClean="0">
                <a:latin typeface="Times New Roman" pitchFamily="18" charset="0"/>
                <a:cs typeface="Times New Roman" pitchFamily="18" charset="0"/>
              </a:rPr>
              <a:t>Під час грекоперських війн (500–449 рр. до н.е.) поняття «Європа» набуло політико-правового забарвлення. Саме тоді греки усвідомили свою цивілізаційну єдність та почали асоціювати Грецію та Європу взагалі з «простором свободи». </a:t>
            </a:r>
          </a:p>
          <a:p>
            <a:pPr algn="just"/>
            <a:r>
              <a:rPr lang="uk-UA" sz="3200" b="1" dirty="0" smtClean="0">
                <a:latin typeface="Times New Roman" pitchFamily="18" charset="0"/>
                <a:cs typeface="Times New Roman" pitchFamily="18" charset="0"/>
              </a:rPr>
              <a:t>На думку дослідників, уже від V ст. до н.е. давньогрецькі автори саме в цьому контексті почали пов’язувати концепції Європи й Азії з різницею мови, культури, </a:t>
            </a:r>
            <a:r>
              <a:rPr lang="uk-UA" sz="3200" b="1" dirty="0" err="1" smtClean="0">
                <a:latin typeface="Times New Roman" pitchFamily="18" charset="0"/>
                <a:cs typeface="Times New Roman" pitchFamily="18" charset="0"/>
              </a:rPr>
              <a:t>життєустрою</a:t>
            </a:r>
            <a:r>
              <a:rPr lang="uk-UA" sz="3200" b="1" dirty="0" smtClean="0">
                <a:latin typeface="Times New Roman" pitchFamily="18" charset="0"/>
                <a:cs typeface="Times New Roman" pitchFamily="18" charset="0"/>
              </a:rPr>
              <a:t>, способів правління, державного ладу тощо.</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06149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936" y="0"/>
            <a:ext cx="9036496" cy="737320"/>
          </a:xfrm>
        </p:spPr>
        <p:txBody>
          <a:bodyPr/>
          <a:lstStyle/>
          <a:p>
            <a:pPr algn="ctr"/>
            <a:r>
              <a:rPr lang="uk-UA" sz="4000" b="1" dirty="0" smtClean="0">
                <a:solidFill>
                  <a:srgbClr val="FF0000"/>
                </a:solidFill>
              </a:rPr>
              <a:t>Передмова</a:t>
            </a:r>
            <a:endParaRPr lang="ru-RU" sz="4000" b="1" dirty="0">
              <a:solidFill>
                <a:srgbClr val="FF0000"/>
              </a:solidFill>
            </a:endParaRPr>
          </a:p>
        </p:txBody>
      </p:sp>
      <p:sp>
        <p:nvSpPr>
          <p:cNvPr id="2" name="Объект 1"/>
          <p:cNvSpPr>
            <a:spLocks noGrp="1"/>
          </p:cNvSpPr>
          <p:nvPr>
            <p:ph sz="quarter" idx="13"/>
          </p:nvPr>
        </p:nvSpPr>
        <p:spPr>
          <a:xfrm>
            <a:off x="0" y="692696"/>
            <a:ext cx="9144000" cy="6165304"/>
          </a:xfrm>
        </p:spPr>
        <p:txBody>
          <a:bodyPr>
            <a:noAutofit/>
          </a:bodyPr>
          <a:lstStyle/>
          <a:p>
            <a:pPr algn="just"/>
            <a:r>
              <a:rPr lang="uk-UA" sz="3000" b="1" dirty="0"/>
              <a:t>Під «європейською ідеєю» слід розуміти уявлення про Європу як про територіальну і цивілізаційну єдність, що має спільну історичну долю і відтак потребує об’єднання та інституційного оформлення. </a:t>
            </a:r>
            <a:endParaRPr lang="uk-UA" sz="3000" b="1" dirty="0" smtClean="0"/>
          </a:p>
          <a:p>
            <a:pPr algn="just"/>
            <a:r>
              <a:rPr lang="uk-UA" sz="3000" b="1" dirty="0" smtClean="0"/>
              <a:t>Інакше </a:t>
            </a:r>
            <a:r>
              <a:rPr lang="uk-UA" sz="3000" b="1" dirty="0"/>
              <a:t>кажучи, йдеться про усвідомлення спільності минулого і майбутнього європейських країн і народів. Ця ідея базувалася на відчутті приналежності усіх європейців до спільної історії та території, наявності єдиної базової європейської культури, підґрунтя якої становить саме антична культура, що трансформувалася у загальноєвропейську за часів Відродження, Реформації та Просвітництва.</a:t>
            </a:r>
          </a:p>
        </p:txBody>
      </p:sp>
    </p:spTree>
    <p:extLst>
      <p:ext uri="{BB962C8B-B14F-4D97-AF65-F5344CB8AC3E}">
        <p14:creationId xmlns:p14="http://schemas.microsoft.com/office/powerpoint/2010/main" val="353098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ru-RU" sz="2400" b="1" dirty="0" smtClean="0">
                <a:solidFill>
                  <a:srgbClr val="FFFF00"/>
                </a:solidFill>
              </a:rPr>
              <a:t>4</a:t>
            </a:r>
            <a:r>
              <a:rPr lang="uk-UA" sz="2400" b="1" dirty="0" smtClean="0">
                <a:solidFill>
                  <a:srgbClr val="FFFF00"/>
                </a:solidFill>
              </a:rPr>
              <a:t>. Політико-правового забарвлення поняття «Європа» під час грекоперських війн (500–449 рр. до н. е.)</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lnSpcReduction="10000"/>
          </a:bodyPr>
          <a:lstStyle/>
          <a:p>
            <a:pPr algn="just"/>
            <a:r>
              <a:rPr lang="uk-UA" sz="2800" b="1" dirty="0" smtClean="0">
                <a:latin typeface="Times New Roman" pitchFamily="18" charset="0"/>
                <a:cs typeface="Times New Roman" pitchFamily="18" charset="0"/>
              </a:rPr>
              <a:t>Дати етичне й почасти політичне тлумачення терміну «Європа» намагався давньогрецький лікар і філософ, «батько медицини» Гіппократ (</a:t>
            </a:r>
            <a:r>
              <a:rPr lang="uk-UA" sz="2800" b="1" dirty="0" err="1" smtClean="0">
                <a:latin typeface="Times New Roman" pitchFamily="18" charset="0"/>
                <a:cs typeface="Times New Roman" pitchFamily="18" charset="0"/>
              </a:rPr>
              <a:t>бл</a:t>
            </a:r>
            <a:r>
              <a:rPr lang="uk-UA" sz="2800" b="1" dirty="0" smtClean="0">
                <a:latin typeface="Times New Roman" pitchFamily="18" charset="0"/>
                <a:cs typeface="Times New Roman" pitchFamily="18" charset="0"/>
              </a:rPr>
              <a:t>. 460 р. – 370 р. до н. е.). У праці «Про повітря, води й місцевості» він висловлював думку, що «вільна і працелюбна» Європа виразно відрізняється від «деспотичної» Азії, яка «погрузла у втіхах і насолодах».</a:t>
            </a:r>
          </a:p>
          <a:p>
            <a:pPr algn="just"/>
            <a:r>
              <a:rPr lang="uk-UA" sz="2800" b="1" dirty="0" smtClean="0">
                <a:latin typeface="Times New Roman" pitchFamily="18" charset="0"/>
                <a:cs typeface="Times New Roman" pitchFamily="18" charset="0"/>
              </a:rPr>
              <a:t>Під час грекоперських війн було сформульовано ідею </a:t>
            </a:r>
            <a:r>
              <a:rPr lang="uk-UA" sz="2800" b="1" dirty="0" err="1" smtClean="0">
                <a:latin typeface="Times New Roman" pitchFamily="18" charset="0"/>
                <a:cs typeface="Times New Roman" pitchFamily="18" charset="0"/>
              </a:rPr>
              <a:t>загальноеллінської</a:t>
            </a:r>
            <a:r>
              <a:rPr lang="uk-UA" sz="2800" b="1" dirty="0" smtClean="0">
                <a:latin typeface="Times New Roman" pitchFamily="18" charset="0"/>
                <a:cs typeface="Times New Roman" pitchFamily="18" charset="0"/>
              </a:rPr>
              <a:t> солідарності та єдності незалежно від державних кордонів. Проте, після грекоперських війн грецькі держави так і не об’єдналися, а їхній тимчасовий оборонний союз розпався.</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87520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908720"/>
          </a:xfrm>
        </p:spPr>
        <p:txBody>
          <a:bodyPr/>
          <a:lstStyle/>
          <a:p>
            <a:pPr algn="ctr"/>
            <a:r>
              <a:rPr lang="ru-RU" sz="2400" b="1" dirty="0" smtClean="0">
                <a:solidFill>
                  <a:srgbClr val="FFFF00"/>
                </a:solidFill>
              </a:rPr>
              <a:t>4</a:t>
            </a:r>
            <a:r>
              <a:rPr lang="uk-UA" sz="2400" b="1" dirty="0" smtClean="0">
                <a:solidFill>
                  <a:srgbClr val="FFFF00"/>
                </a:solidFill>
              </a:rPr>
              <a:t>. Політико-правового забарвлення поняття «Європа» під час грекоперських війн (500–449 рр. до н. е.)</a:t>
            </a:r>
            <a:endParaRPr lang="uk-UA" sz="2400" b="1" dirty="0">
              <a:solidFill>
                <a:srgbClr val="FFFF00"/>
              </a:solidFill>
            </a:endParaRPr>
          </a:p>
        </p:txBody>
      </p:sp>
      <p:sp>
        <p:nvSpPr>
          <p:cNvPr id="2" name="Объект 1"/>
          <p:cNvSpPr>
            <a:spLocks noGrp="1"/>
          </p:cNvSpPr>
          <p:nvPr>
            <p:ph sz="quarter" idx="13"/>
          </p:nvPr>
        </p:nvSpPr>
        <p:spPr>
          <a:xfrm>
            <a:off x="0" y="980728"/>
            <a:ext cx="9144000" cy="5877272"/>
          </a:xfrm>
        </p:spPr>
        <p:txBody>
          <a:bodyPr>
            <a:normAutofit fontScale="92500" lnSpcReduction="10000"/>
          </a:bodyPr>
          <a:lstStyle/>
          <a:p>
            <a:pPr algn="just"/>
            <a:r>
              <a:rPr lang="uk-UA" sz="2800" b="1" dirty="0" smtClean="0">
                <a:latin typeface="Times New Roman" pitchFamily="18" charset="0"/>
                <a:cs typeface="Times New Roman" pitchFamily="18" charset="0"/>
              </a:rPr>
              <a:t>Варто відзначити, що історія розвитку об’єднавчих процесів грецьких полісів, які, попри культурну та духовну єдність, довгий час дотримувалися політичної незалежності, може вважатися своєрідним прообразом майбутнього об’єднання європейських держав. Не випадково союзи грецьких полісів привертали увагу багатьох поколінь європейських мислителів, які створювали проекти об’єднання Європи. </a:t>
            </a:r>
          </a:p>
          <a:p>
            <a:pPr algn="just"/>
            <a:r>
              <a:rPr lang="uk-UA" sz="2800" b="1" dirty="0" smtClean="0">
                <a:latin typeface="Times New Roman" pitchFamily="18" charset="0"/>
                <a:cs typeface="Times New Roman" pitchFamily="18" charset="0"/>
              </a:rPr>
              <a:t>Недовготривалість союзів полісів у Греції, крім давніх традицій самостійності грецьких держав, пояснювалася ще і прагненням найсильніших і найбільш розвинутих учасників союзів до домінування над слабшими партнерами. Це викликало закономірну негативну реакцію з боку «малих» полісів, які прагнули бути рівноправними учасниками союзів.</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9199612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sz="2400" b="1" dirty="0">
                <a:solidFill>
                  <a:srgbClr val="FF0000"/>
                </a:solidFill>
              </a:rPr>
              <a:t>5. Ідея </a:t>
            </a:r>
            <a:r>
              <a:rPr lang="uk-UA" sz="2400" b="1" dirty="0" err="1">
                <a:solidFill>
                  <a:srgbClr val="FF0000"/>
                </a:solidFill>
              </a:rPr>
              <a:t>панеллінізму</a:t>
            </a:r>
            <a:r>
              <a:rPr lang="uk-UA" sz="2400" b="1" dirty="0">
                <a:solidFill>
                  <a:srgbClr val="FF0000"/>
                </a:solidFill>
              </a:rPr>
              <a:t> як об’єднання </a:t>
            </a:r>
            <a:r>
              <a:rPr lang="uk-UA" sz="2400" b="1" dirty="0" err="1">
                <a:solidFill>
                  <a:srgbClr val="FF0000"/>
                </a:solidFill>
              </a:rPr>
              <a:t>греко-македонського</a:t>
            </a:r>
            <a:r>
              <a:rPr lang="uk-UA" sz="2400" b="1" dirty="0">
                <a:solidFill>
                  <a:srgbClr val="FF0000"/>
                </a:solidFill>
              </a:rPr>
              <a:t> світу у </a:t>
            </a:r>
            <a:r>
              <a:rPr lang="de-DE" sz="2400" b="1" dirty="0">
                <a:solidFill>
                  <a:srgbClr val="FF0000"/>
                </a:solidFill>
              </a:rPr>
              <a:t>IV </a:t>
            </a:r>
            <a:r>
              <a:rPr lang="uk-UA" sz="2400" b="1" dirty="0">
                <a:solidFill>
                  <a:srgbClr val="FF0000"/>
                </a:solidFill>
              </a:rPr>
              <a:t>ст. до н. е. </a:t>
            </a:r>
            <a:r>
              <a:rPr lang="uk-UA" sz="2400" b="1" dirty="0" err="1">
                <a:solidFill>
                  <a:srgbClr val="FF0000"/>
                </a:solidFill>
              </a:rPr>
              <a:t>Александр</a:t>
            </a:r>
            <a:r>
              <a:rPr lang="uk-UA" sz="2400" b="1" dirty="0">
                <a:solidFill>
                  <a:srgbClr val="FF0000"/>
                </a:solidFill>
              </a:rPr>
              <a:t> Македонський і ідея «світової імперії»</a:t>
            </a:r>
          </a:p>
        </p:txBody>
      </p:sp>
      <p:sp>
        <p:nvSpPr>
          <p:cNvPr id="2" name="Объект 1"/>
          <p:cNvSpPr>
            <a:spLocks noGrp="1"/>
          </p:cNvSpPr>
          <p:nvPr>
            <p:ph sz="quarter" idx="13"/>
          </p:nvPr>
        </p:nvSpPr>
        <p:spPr>
          <a:xfrm>
            <a:off x="0" y="1124744"/>
            <a:ext cx="9144000" cy="5733256"/>
          </a:xfrm>
        </p:spPr>
        <p:txBody>
          <a:bodyPr>
            <a:noAutofit/>
          </a:bodyPr>
          <a:lstStyle/>
          <a:p>
            <a:pPr algn="just"/>
            <a:r>
              <a:rPr lang="uk-UA" sz="2900" b="1" dirty="0" smtClean="0">
                <a:latin typeface="Times New Roman" pitchFamily="18" charset="0"/>
                <a:cs typeface="Times New Roman" pitchFamily="18" charset="0"/>
              </a:rPr>
              <a:t>Криза полісної системи прискорила формування ідеології </a:t>
            </a:r>
            <a:r>
              <a:rPr lang="uk-UA" sz="2900" b="1" dirty="0" err="1" smtClean="0">
                <a:solidFill>
                  <a:srgbClr val="FFFF00"/>
                </a:solidFill>
                <a:latin typeface="Times New Roman" pitchFamily="18" charset="0"/>
                <a:cs typeface="Times New Roman" pitchFamily="18" charset="0"/>
              </a:rPr>
              <a:t>панеллінізму</a:t>
            </a:r>
            <a:r>
              <a:rPr lang="uk-UA" sz="2900" b="1" dirty="0" smtClean="0">
                <a:latin typeface="Times New Roman" pitchFamily="18" charset="0"/>
                <a:cs typeface="Times New Roman" pitchFamily="18" charset="0"/>
              </a:rPr>
              <a:t>. Імпульс для подальшого її розвитку подав афінський оратор </a:t>
            </a:r>
            <a:r>
              <a:rPr lang="uk-UA" sz="2900" b="1" dirty="0" err="1" smtClean="0">
                <a:latin typeface="Times New Roman" pitchFamily="18" charset="0"/>
                <a:cs typeface="Times New Roman" pitchFamily="18" charset="0"/>
              </a:rPr>
              <a:t>Лісій</a:t>
            </a:r>
            <a:r>
              <a:rPr lang="uk-UA" sz="2900" b="1" dirty="0" smtClean="0">
                <a:latin typeface="Times New Roman" pitchFamily="18" charset="0"/>
                <a:cs typeface="Times New Roman" pitchFamily="18" charset="0"/>
              </a:rPr>
              <a:t>, який закликав еллінів об’єднатися, покінчити з міжусобицями та спільним фронтом виступити проти варварів і тиранів. </a:t>
            </a:r>
          </a:p>
          <a:p>
            <a:pPr algn="just"/>
            <a:r>
              <a:rPr lang="uk-UA" sz="2900" b="1" dirty="0" smtClean="0">
                <a:latin typeface="Times New Roman" pitchFamily="18" charset="0"/>
                <a:cs typeface="Times New Roman" pitchFamily="18" charset="0"/>
              </a:rPr>
              <a:t>Незважаючи на політичну роздробленість, у давньогрецькому суспільстві зберігалися ідеї національної єдності, що спиралися на існування спільної мови, духовної та матеріальної культури, розгалужені торгівельно-економічні відносини та колонізаційні проекти.</a:t>
            </a:r>
            <a:endParaRPr lang="uk-UA"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1742703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sz="2400" b="1" dirty="0">
                <a:solidFill>
                  <a:srgbClr val="FF0000"/>
                </a:solidFill>
              </a:rPr>
              <a:t>5. Ідея </a:t>
            </a:r>
            <a:r>
              <a:rPr lang="uk-UA" sz="2400" b="1" dirty="0" err="1">
                <a:solidFill>
                  <a:srgbClr val="FF0000"/>
                </a:solidFill>
              </a:rPr>
              <a:t>панеллінізму</a:t>
            </a:r>
            <a:r>
              <a:rPr lang="uk-UA" sz="2400" b="1" dirty="0">
                <a:solidFill>
                  <a:srgbClr val="FF0000"/>
                </a:solidFill>
              </a:rPr>
              <a:t> як об’єднання </a:t>
            </a:r>
            <a:r>
              <a:rPr lang="uk-UA" sz="2400" b="1" dirty="0" err="1">
                <a:solidFill>
                  <a:srgbClr val="FF0000"/>
                </a:solidFill>
              </a:rPr>
              <a:t>греко-македонського</a:t>
            </a:r>
            <a:r>
              <a:rPr lang="uk-UA" sz="2400" b="1" dirty="0">
                <a:solidFill>
                  <a:srgbClr val="FF0000"/>
                </a:solidFill>
              </a:rPr>
              <a:t> світу у </a:t>
            </a:r>
            <a:r>
              <a:rPr lang="de-DE" sz="2400" b="1" dirty="0">
                <a:solidFill>
                  <a:srgbClr val="FF0000"/>
                </a:solidFill>
              </a:rPr>
              <a:t>IV </a:t>
            </a:r>
            <a:r>
              <a:rPr lang="uk-UA" sz="2400" b="1" dirty="0">
                <a:solidFill>
                  <a:srgbClr val="FF0000"/>
                </a:solidFill>
              </a:rPr>
              <a:t>ст. до н. е. </a:t>
            </a:r>
            <a:r>
              <a:rPr lang="uk-UA" sz="2400" b="1" dirty="0" err="1">
                <a:solidFill>
                  <a:srgbClr val="FF0000"/>
                </a:solidFill>
              </a:rPr>
              <a:t>Александр</a:t>
            </a:r>
            <a:r>
              <a:rPr lang="uk-UA" sz="2400" b="1" dirty="0">
                <a:solidFill>
                  <a:srgbClr val="FF0000"/>
                </a:solidFill>
              </a:rPr>
              <a:t> Македонський і ідея «світової імперії»</a:t>
            </a:r>
          </a:p>
        </p:txBody>
      </p:sp>
      <p:sp>
        <p:nvSpPr>
          <p:cNvPr id="2" name="Объект 1"/>
          <p:cNvSpPr>
            <a:spLocks noGrp="1"/>
          </p:cNvSpPr>
          <p:nvPr>
            <p:ph sz="quarter" idx="13"/>
          </p:nvPr>
        </p:nvSpPr>
        <p:spPr>
          <a:xfrm>
            <a:off x="0" y="1124744"/>
            <a:ext cx="9144000" cy="5733256"/>
          </a:xfrm>
        </p:spPr>
        <p:txBody>
          <a:bodyPr>
            <a:normAutofit lnSpcReduction="10000"/>
          </a:bodyPr>
          <a:lstStyle/>
          <a:p>
            <a:pPr algn="just"/>
            <a:r>
              <a:rPr lang="uk-UA" sz="2800" b="1" dirty="0" smtClean="0">
                <a:latin typeface="Times New Roman" pitchFamily="18" charset="0"/>
                <a:cs typeface="Times New Roman" pitchFamily="18" charset="0"/>
              </a:rPr>
              <a:t>Ідеологія </a:t>
            </a:r>
            <a:r>
              <a:rPr lang="uk-UA" sz="2800" b="1" dirty="0" err="1" smtClean="0">
                <a:latin typeface="Times New Roman" pitchFamily="18" charset="0"/>
                <a:cs typeface="Times New Roman" pitchFamily="18" charset="0"/>
              </a:rPr>
              <a:t>панеллінізму</a:t>
            </a:r>
            <a:r>
              <a:rPr lang="uk-UA" sz="2800" b="1" dirty="0" smtClean="0">
                <a:latin typeface="Times New Roman" pitchFamily="18" charset="0"/>
                <a:cs typeface="Times New Roman" pitchFamily="18" charset="0"/>
              </a:rPr>
              <a:t> знайшла втілення у запровадженні </a:t>
            </a:r>
            <a:r>
              <a:rPr lang="uk-UA" sz="2800" b="1" dirty="0" err="1" smtClean="0">
                <a:latin typeface="Times New Roman" pitchFamily="18" charset="0"/>
                <a:cs typeface="Times New Roman" pitchFamily="18" charset="0"/>
              </a:rPr>
              <a:t>загальноеллінських</a:t>
            </a:r>
            <a:r>
              <a:rPr lang="uk-UA" sz="2800" b="1" dirty="0" smtClean="0">
                <a:latin typeface="Times New Roman" pitchFamily="18" charset="0"/>
                <a:cs typeface="Times New Roman" pitchFamily="18" charset="0"/>
              </a:rPr>
              <a:t> свят, у тому числі Олімпійських ігор, загальновизнаних святинь, зокрема Дельфійського оракула, і, нарешті, спричинила появу ідеї єдності нації та поняття спільної батьківщини. </a:t>
            </a:r>
          </a:p>
          <a:p>
            <a:pPr algn="just"/>
            <a:r>
              <a:rPr lang="uk-UA" sz="2800" b="1" dirty="0" smtClean="0">
                <a:latin typeface="Times New Roman" pitchFamily="18" charset="0"/>
                <a:cs typeface="Times New Roman" pitchFamily="18" charset="0"/>
              </a:rPr>
              <a:t>Ідея об’єднання </a:t>
            </a:r>
            <a:r>
              <a:rPr lang="uk-UA" sz="2800" b="1" dirty="0" err="1" smtClean="0">
                <a:latin typeface="Times New Roman" pitchFamily="18" charset="0"/>
                <a:cs typeface="Times New Roman" pitchFamily="18" charset="0"/>
              </a:rPr>
              <a:t>греко-македонського</a:t>
            </a:r>
            <a:r>
              <a:rPr lang="uk-UA" sz="2800" b="1" dirty="0" smtClean="0">
                <a:latin typeface="Times New Roman" pitchFamily="18" charset="0"/>
                <a:cs typeface="Times New Roman" pitchFamily="18" charset="0"/>
              </a:rPr>
              <a:t> світу набула особливої актуальності у IV ст. до н.е. Македонський цар Філіп ІІ вирішив поширити свою владу на територію Греції. Ідея об’єднання Греції під владою сильного правителя, що зможе протистояти Персії, яка знову нарощувала свою могутність, знайшла своїх прихильників.</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815121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sz="2400" b="1" dirty="0">
                <a:solidFill>
                  <a:srgbClr val="FF0000"/>
                </a:solidFill>
              </a:rPr>
              <a:t>5. Ідея </a:t>
            </a:r>
            <a:r>
              <a:rPr lang="uk-UA" sz="2400" b="1" dirty="0" err="1">
                <a:solidFill>
                  <a:srgbClr val="FF0000"/>
                </a:solidFill>
              </a:rPr>
              <a:t>панеллінізму</a:t>
            </a:r>
            <a:r>
              <a:rPr lang="uk-UA" sz="2400" b="1" dirty="0">
                <a:solidFill>
                  <a:srgbClr val="FF0000"/>
                </a:solidFill>
              </a:rPr>
              <a:t> як об’єднання </a:t>
            </a:r>
            <a:r>
              <a:rPr lang="uk-UA" sz="2400" b="1" dirty="0" err="1">
                <a:solidFill>
                  <a:srgbClr val="FF0000"/>
                </a:solidFill>
              </a:rPr>
              <a:t>греко-македонського</a:t>
            </a:r>
            <a:r>
              <a:rPr lang="uk-UA" sz="2400" b="1" dirty="0">
                <a:solidFill>
                  <a:srgbClr val="FF0000"/>
                </a:solidFill>
              </a:rPr>
              <a:t> світу у </a:t>
            </a:r>
            <a:r>
              <a:rPr lang="de-DE" sz="2400" b="1" dirty="0">
                <a:solidFill>
                  <a:srgbClr val="FF0000"/>
                </a:solidFill>
              </a:rPr>
              <a:t>IV </a:t>
            </a:r>
            <a:r>
              <a:rPr lang="uk-UA" sz="2400" b="1" dirty="0">
                <a:solidFill>
                  <a:srgbClr val="FF0000"/>
                </a:solidFill>
              </a:rPr>
              <a:t>ст. до н. е. </a:t>
            </a:r>
            <a:r>
              <a:rPr lang="uk-UA" sz="2400" b="1" dirty="0" err="1">
                <a:solidFill>
                  <a:srgbClr val="FF0000"/>
                </a:solidFill>
              </a:rPr>
              <a:t>Александр</a:t>
            </a:r>
            <a:r>
              <a:rPr lang="uk-UA" sz="2400" b="1" dirty="0">
                <a:solidFill>
                  <a:srgbClr val="FF0000"/>
                </a:solidFill>
              </a:rPr>
              <a:t> Македонський і ідея «світової імперії»</a:t>
            </a:r>
          </a:p>
        </p:txBody>
      </p:sp>
      <p:sp>
        <p:nvSpPr>
          <p:cNvPr id="2" name="Объект 1"/>
          <p:cNvSpPr>
            <a:spLocks noGrp="1"/>
          </p:cNvSpPr>
          <p:nvPr>
            <p:ph sz="quarter" idx="13"/>
          </p:nvPr>
        </p:nvSpPr>
        <p:spPr>
          <a:xfrm>
            <a:off x="0" y="1124744"/>
            <a:ext cx="9144000" cy="5733256"/>
          </a:xfrm>
        </p:spPr>
        <p:txBody>
          <a:bodyPr/>
          <a:lstStyle/>
          <a:p>
            <a:pPr algn="just"/>
            <a:r>
              <a:rPr lang="uk-UA" sz="2500" b="1" dirty="0" smtClean="0">
                <a:latin typeface="Times New Roman" pitchFamily="18" charset="0"/>
                <a:cs typeface="Times New Roman" pitchFamily="18" charset="0"/>
              </a:rPr>
              <a:t>У такий спосіб ідея </a:t>
            </a:r>
            <a:r>
              <a:rPr lang="uk-UA" sz="2500" b="1" dirty="0" err="1" smtClean="0">
                <a:latin typeface="Times New Roman" pitchFamily="18" charset="0"/>
                <a:cs typeface="Times New Roman" pitchFamily="18" charset="0"/>
              </a:rPr>
              <a:t>панеллінізму</a:t>
            </a:r>
            <a:r>
              <a:rPr lang="uk-UA" sz="2500" b="1" dirty="0" smtClean="0">
                <a:latin typeface="Times New Roman" pitchFamily="18" charset="0"/>
                <a:cs typeface="Times New Roman" pitchFamily="18" charset="0"/>
              </a:rPr>
              <a:t> – національної єдності греків почала пов’язуватися з монархічною ідеєю. Одним з ідеологів </a:t>
            </a:r>
            <a:r>
              <a:rPr lang="uk-UA" sz="2500" b="1" dirty="0" err="1" smtClean="0">
                <a:latin typeface="Times New Roman" pitchFamily="18" charset="0"/>
                <a:cs typeface="Times New Roman" pitchFamily="18" charset="0"/>
              </a:rPr>
              <a:t>панеллінізму</a:t>
            </a:r>
            <a:r>
              <a:rPr lang="uk-UA" sz="2500" b="1" dirty="0" smtClean="0">
                <a:latin typeface="Times New Roman" pitchFamily="18" charset="0"/>
                <a:cs typeface="Times New Roman" pitchFamily="18" charset="0"/>
              </a:rPr>
              <a:t> у цей період був відомий грецький оратор </a:t>
            </a:r>
            <a:r>
              <a:rPr lang="uk-UA" sz="2500" b="1" dirty="0" err="1" smtClean="0">
                <a:latin typeface="Times New Roman" pitchFamily="18" charset="0"/>
                <a:cs typeface="Times New Roman" pitchFamily="18" charset="0"/>
              </a:rPr>
              <a:t>Ісократ</a:t>
            </a:r>
            <a:r>
              <a:rPr lang="uk-UA" sz="2500" b="1" dirty="0" smtClean="0">
                <a:latin typeface="Times New Roman" pitchFamily="18" charset="0"/>
                <a:cs typeface="Times New Roman" pitchFamily="18" charset="0"/>
              </a:rPr>
              <a:t>. У своїх працях «Панегірик» та «Філіп» він протиставляв греків та македонців варварам (перш за все, персам) та закликав їх об’єднатися, аби не допустити завоювання варварами. </a:t>
            </a:r>
          </a:p>
          <a:p>
            <a:pPr algn="just"/>
            <a:r>
              <a:rPr lang="uk-UA" sz="2500" b="1" dirty="0" smtClean="0">
                <a:latin typeface="Times New Roman" pitchFamily="18" charset="0"/>
                <a:cs typeface="Times New Roman" pitchFamily="18" charset="0"/>
              </a:rPr>
              <a:t>Причому він зазначав, що бути елліном – це питання не етнічного походження, а освіти та культури. Щоправда, </a:t>
            </a:r>
            <a:r>
              <a:rPr lang="uk-UA" sz="2500" b="1" dirty="0" err="1" smtClean="0">
                <a:latin typeface="Times New Roman" pitchFamily="18" charset="0"/>
                <a:cs typeface="Times New Roman" pitchFamily="18" charset="0"/>
              </a:rPr>
              <a:t>Ісократ</a:t>
            </a:r>
            <a:r>
              <a:rPr lang="uk-UA" sz="2500" b="1" dirty="0" smtClean="0">
                <a:latin typeface="Times New Roman" pitchFamily="18" charset="0"/>
                <a:cs typeface="Times New Roman" pitchFamily="18" charset="0"/>
              </a:rPr>
              <a:t> не ставив собі за мету розробити конкретний проект </a:t>
            </a:r>
            <a:r>
              <a:rPr lang="uk-UA" sz="2500" b="1" dirty="0" err="1" smtClean="0">
                <a:latin typeface="Times New Roman" pitchFamily="18" charset="0"/>
                <a:cs typeface="Times New Roman" pitchFamily="18" charset="0"/>
              </a:rPr>
              <a:t>греко-македонського</a:t>
            </a:r>
            <a:r>
              <a:rPr lang="uk-UA" sz="2500" b="1" dirty="0" smtClean="0">
                <a:latin typeface="Times New Roman" pitchFamily="18" charset="0"/>
                <a:cs typeface="Times New Roman" pitchFamily="18" charset="0"/>
              </a:rPr>
              <a:t> союзу. Результат майбутнього об’єднання він уявляв як певну аморфну співдружність вільних грецьких полісів під егідою македонського монарха.</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080922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sz="2400" b="1" dirty="0">
                <a:solidFill>
                  <a:srgbClr val="FF0000"/>
                </a:solidFill>
              </a:rPr>
              <a:t>5. Ідея </a:t>
            </a:r>
            <a:r>
              <a:rPr lang="uk-UA" sz="2400" b="1" dirty="0" err="1">
                <a:solidFill>
                  <a:srgbClr val="FF0000"/>
                </a:solidFill>
              </a:rPr>
              <a:t>панеллінізму</a:t>
            </a:r>
            <a:r>
              <a:rPr lang="uk-UA" sz="2400" b="1" dirty="0">
                <a:solidFill>
                  <a:srgbClr val="FF0000"/>
                </a:solidFill>
              </a:rPr>
              <a:t> як об’єднання </a:t>
            </a:r>
            <a:r>
              <a:rPr lang="uk-UA" sz="2400" b="1" dirty="0" err="1">
                <a:solidFill>
                  <a:srgbClr val="FF0000"/>
                </a:solidFill>
              </a:rPr>
              <a:t>греко-македонського</a:t>
            </a:r>
            <a:r>
              <a:rPr lang="uk-UA" sz="2400" b="1" dirty="0">
                <a:solidFill>
                  <a:srgbClr val="FF0000"/>
                </a:solidFill>
              </a:rPr>
              <a:t> світу у </a:t>
            </a:r>
            <a:r>
              <a:rPr lang="de-DE" sz="2400" b="1" dirty="0">
                <a:solidFill>
                  <a:srgbClr val="FF0000"/>
                </a:solidFill>
              </a:rPr>
              <a:t>IV </a:t>
            </a:r>
            <a:r>
              <a:rPr lang="uk-UA" sz="2400" b="1" dirty="0">
                <a:solidFill>
                  <a:srgbClr val="FF0000"/>
                </a:solidFill>
              </a:rPr>
              <a:t>ст. до н. е. </a:t>
            </a:r>
            <a:r>
              <a:rPr lang="uk-UA" sz="2400" b="1" dirty="0" err="1">
                <a:solidFill>
                  <a:srgbClr val="FF0000"/>
                </a:solidFill>
              </a:rPr>
              <a:t>Александр</a:t>
            </a:r>
            <a:r>
              <a:rPr lang="uk-UA" sz="2400" b="1" dirty="0">
                <a:solidFill>
                  <a:srgbClr val="FF0000"/>
                </a:solidFill>
              </a:rPr>
              <a:t> Македонський і ідея «світової імперії»</a:t>
            </a:r>
          </a:p>
        </p:txBody>
      </p:sp>
      <p:sp>
        <p:nvSpPr>
          <p:cNvPr id="2" name="Объект 1"/>
          <p:cNvSpPr>
            <a:spLocks noGrp="1"/>
          </p:cNvSpPr>
          <p:nvPr>
            <p:ph sz="quarter" idx="13"/>
          </p:nvPr>
        </p:nvSpPr>
        <p:spPr>
          <a:xfrm>
            <a:off x="0" y="1124744"/>
            <a:ext cx="9144000" cy="5733256"/>
          </a:xfrm>
        </p:spPr>
        <p:txBody>
          <a:bodyPr>
            <a:noAutofit/>
          </a:bodyPr>
          <a:lstStyle/>
          <a:p>
            <a:pPr algn="just"/>
            <a:r>
              <a:rPr lang="uk-UA" sz="2100" b="1" dirty="0" smtClean="0">
                <a:latin typeface="Times New Roman" pitchFamily="18" charset="0"/>
                <a:cs typeface="Times New Roman" pitchFamily="18" charset="0"/>
              </a:rPr>
              <a:t>Попри наявний спротив, Філіпу ІІ все ж таки вдалося взяти грецькі держави під свій контроль. У 338 – 337 рр. до н. е. Філіп ІІ скликав Коринфський конгрес грецьких держав, на якому була засновано </a:t>
            </a:r>
            <a:r>
              <a:rPr lang="uk-UA" sz="2100" b="1" dirty="0" err="1" smtClean="0">
                <a:latin typeface="Times New Roman" pitchFamily="18" charset="0"/>
                <a:cs typeface="Times New Roman" pitchFamily="18" charset="0"/>
              </a:rPr>
              <a:t>загальногрецький</a:t>
            </a:r>
            <a:r>
              <a:rPr lang="uk-UA" sz="2100" b="1" dirty="0" smtClean="0">
                <a:latin typeface="Times New Roman" pitchFamily="18" charset="0"/>
                <a:cs typeface="Times New Roman" pitchFamily="18" charset="0"/>
              </a:rPr>
              <a:t> Коринфський союз на чолі з Македонією. Фактично, на місці роздроблених полісів виникла об’єднана держава на кшталт монархічної федерації. </a:t>
            </a:r>
          </a:p>
          <a:p>
            <a:pPr algn="just"/>
            <a:r>
              <a:rPr lang="uk-UA" sz="2100" b="1" dirty="0" smtClean="0">
                <a:latin typeface="Times New Roman" pitchFamily="18" charset="0"/>
                <a:cs typeface="Times New Roman" pitchFamily="18" charset="0"/>
              </a:rPr>
              <a:t>Справу Філіпа ІІ продовжив його син. Саме </a:t>
            </a:r>
            <a:r>
              <a:rPr lang="uk-UA" sz="2100" b="1" dirty="0" err="1" smtClean="0">
                <a:latin typeface="Times New Roman" pitchFamily="18" charset="0"/>
                <a:cs typeface="Times New Roman" pitchFamily="18" charset="0"/>
              </a:rPr>
              <a:t>Александру</a:t>
            </a:r>
            <a:r>
              <a:rPr lang="uk-UA" sz="2100" b="1" dirty="0" smtClean="0">
                <a:latin typeface="Times New Roman" pitchFamily="18" charset="0"/>
                <a:cs typeface="Times New Roman" pitchFamily="18" charset="0"/>
              </a:rPr>
              <a:t> Македонському, завдяки його переможним військовим походам, вдалося втілити в життя ідею «світової імперії». Хоча після смерті Александра його держава розпалася, її недовготривале існування справило великий вплив на подальший розвиток регіону та вплинуло на формування світогляду наступних поколінь мислителів. У результаті походів Александра відбулося об’єднання давньогрецького та </a:t>
            </a:r>
            <a:r>
              <a:rPr lang="uk-UA" sz="2100" b="1" dirty="0" err="1" smtClean="0">
                <a:latin typeface="Times New Roman" pitchFamily="18" charset="0"/>
                <a:cs typeface="Times New Roman" pitchFamily="18" charset="0"/>
              </a:rPr>
              <a:t>давньосхідного</a:t>
            </a:r>
            <a:r>
              <a:rPr lang="uk-UA" sz="2100" b="1" dirty="0" smtClean="0">
                <a:latin typeface="Times New Roman" pitchFamily="18" charset="0"/>
                <a:cs typeface="Times New Roman" pitchFamily="18" charset="0"/>
              </a:rPr>
              <a:t> світів, що раніше розвивалися окремо, в єдину систему держав, які мали багато спільного у своїй соціально-економічній структурі, політичному устрої та культурі.</a:t>
            </a:r>
            <a:endParaRPr lang="uk-UA" sz="2100" b="1" dirty="0">
              <a:latin typeface="Times New Roman" pitchFamily="18" charset="0"/>
              <a:cs typeface="Times New Roman" pitchFamily="18" charset="0"/>
            </a:endParaRPr>
          </a:p>
        </p:txBody>
      </p:sp>
    </p:spTree>
    <p:extLst>
      <p:ext uri="{BB962C8B-B14F-4D97-AF65-F5344CB8AC3E}">
        <p14:creationId xmlns:p14="http://schemas.microsoft.com/office/powerpoint/2010/main" val="3128080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548680"/>
          </a:xfrm>
        </p:spPr>
        <p:txBody>
          <a:bodyPr/>
          <a:lstStyle/>
          <a:p>
            <a:pPr algn="ctr"/>
            <a:r>
              <a:rPr lang="uk-UA" sz="2400" b="1" dirty="0">
                <a:solidFill>
                  <a:srgbClr val="FFFF00"/>
                </a:solidFill>
              </a:rPr>
              <a:t>6. Діоген і його термін «космополіт» як «громадянин світу»</a:t>
            </a:r>
          </a:p>
        </p:txBody>
      </p:sp>
      <p:sp>
        <p:nvSpPr>
          <p:cNvPr id="2" name="Объект 1"/>
          <p:cNvSpPr>
            <a:spLocks noGrp="1"/>
          </p:cNvSpPr>
          <p:nvPr>
            <p:ph sz="quarter" idx="13"/>
          </p:nvPr>
        </p:nvSpPr>
        <p:spPr>
          <a:xfrm>
            <a:off x="0" y="692696"/>
            <a:ext cx="9144000" cy="6165304"/>
          </a:xfrm>
        </p:spPr>
        <p:txBody>
          <a:bodyPr>
            <a:noAutofit/>
          </a:bodyPr>
          <a:lstStyle/>
          <a:p>
            <a:pPr algn="just"/>
            <a:r>
              <a:rPr lang="uk-UA" sz="3000" b="1" dirty="0" smtClean="0">
                <a:latin typeface="Times New Roman" pitchFamily="18" charset="0"/>
                <a:cs typeface="Times New Roman" pitchFamily="18" charset="0"/>
              </a:rPr>
              <a:t>Саме у період еллінізму з’являються космополітичні тенденції. Зокрема, вважається, що Діоген винайшов слово «</a:t>
            </a:r>
            <a:r>
              <a:rPr lang="uk-UA" sz="3000" b="1" dirty="0" smtClean="0">
                <a:solidFill>
                  <a:srgbClr val="FFFF00"/>
                </a:solidFill>
                <a:latin typeface="Times New Roman" pitchFamily="18" charset="0"/>
                <a:cs typeface="Times New Roman" pitchFamily="18" charset="0"/>
              </a:rPr>
              <a:t>космополіт</a:t>
            </a:r>
            <a:r>
              <a:rPr lang="uk-UA" sz="3000" b="1" dirty="0" smtClean="0">
                <a:latin typeface="Times New Roman" pitchFamily="18" charset="0"/>
                <a:cs typeface="Times New Roman" pitchFamily="18" charset="0"/>
              </a:rPr>
              <a:t>» – «громадянин світу» на противагу громадянину міста-держави, традиційному уявленню про громадянство, як про тісний зв’язок з конкретним містом-державою. </a:t>
            </a:r>
          </a:p>
          <a:p>
            <a:pPr algn="just"/>
            <a:r>
              <a:rPr lang="uk-UA" sz="3000" b="1" dirty="0" smtClean="0">
                <a:latin typeface="Times New Roman" pitchFamily="18" charset="0"/>
                <a:cs typeface="Times New Roman" pitchFamily="18" charset="0"/>
              </a:rPr>
              <a:t>Причому, для Діогена громадянин світу був перш за все громадянином Європи. Ідею єдності світу розвивали також представники філософської школи стоїків, яка пізніше набула популярності у Римській державі.</a:t>
            </a:r>
            <a:endParaRPr lang="uk-UA"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086599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548680"/>
          </a:xfrm>
        </p:spPr>
        <p:txBody>
          <a:bodyPr/>
          <a:lstStyle/>
          <a:p>
            <a:pPr algn="ctr"/>
            <a:r>
              <a:rPr lang="uk-UA" sz="2400" b="1" dirty="0">
                <a:solidFill>
                  <a:srgbClr val="FFFF00"/>
                </a:solidFill>
              </a:rPr>
              <a:t>6. Діоген і його термін «космополіт» як «громадянин світу»</a:t>
            </a:r>
          </a:p>
        </p:txBody>
      </p:sp>
      <p:sp>
        <p:nvSpPr>
          <p:cNvPr id="2" name="Объект 1"/>
          <p:cNvSpPr>
            <a:spLocks noGrp="1"/>
          </p:cNvSpPr>
          <p:nvPr>
            <p:ph sz="quarter" idx="13"/>
          </p:nvPr>
        </p:nvSpPr>
        <p:spPr>
          <a:xfrm>
            <a:off x="0" y="548680"/>
            <a:ext cx="9144000" cy="6309320"/>
          </a:xfrm>
        </p:spPr>
        <p:txBody>
          <a:bodyPr>
            <a:normAutofit/>
          </a:bodyPr>
          <a:lstStyle/>
          <a:p>
            <a:pPr algn="just"/>
            <a:r>
              <a:rPr lang="uk-UA" sz="3200" b="1" dirty="0" smtClean="0">
                <a:latin typeface="Times New Roman" pitchFamily="18" charset="0"/>
                <a:cs typeface="Times New Roman" pitchFamily="18" charset="0"/>
              </a:rPr>
              <a:t>Доказом подальшого розвитку об’єднавчих тенденції стало поступове поширення на території Греції різного роду союзів, які особливо активно почали з’являтися після розпаду держави Александра. </a:t>
            </a:r>
          </a:p>
          <a:p>
            <a:pPr algn="just"/>
            <a:r>
              <a:rPr lang="uk-UA" sz="3200" b="1" dirty="0" smtClean="0">
                <a:latin typeface="Times New Roman" pitchFamily="18" charset="0"/>
                <a:cs typeface="Times New Roman" pitchFamily="18" charset="0"/>
              </a:rPr>
              <a:t>Передусім варто відзначити Ахейський та </a:t>
            </a:r>
            <a:r>
              <a:rPr lang="uk-UA" sz="3200" b="1" dirty="0" err="1" smtClean="0">
                <a:latin typeface="Times New Roman" pitchFamily="18" charset="0"/>
                <a:cs typeface="Times New Roman" pitchFamily="18" charset="0"/>
              </a:rPr>
              <a:t>Етолійський</a:t>
            </a:r>
            <a:r>
              <a:rPr lang="uk-UA" sz="3200" b="1" dirty="0" smtClean="0">
                <a:latin typeface="Times New Roman" pitchFamily="18" charset="0"/>
                <a:cs typeface="Times New Roman" pitchFamily="18" charset="0"/>
              </a:rPr>
              <a:t> союзи, які певною мірою являли собою новий тип державних об’єднань, що мали федеративний устрій та були засновані на принципах рівноправ’я учасників. Типовою для доби еллінізму формою союзів були об’єднання без гегемона.</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80441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548680"/>
          </a:xfrm>
        </p:spPr>
        <p:txBody>
          <a:bodyPr/>
          <a:lstStyle/>
          <a:p>
            <a:pPr algn="ctr"/>
            <a:r>
              <a:rPr lang="uk-UA" sz="2400" b="1" dirty="0">
                <a:solidFill>
                  <a:srgbClr val="FFFF00"/>
                </a:solidFill>
              </a:rPr>
              <a:t>6. Діоген і його термін «космополіт» як «громадянин світу»</a:t>
            </a:r>
          </a:p>
        </p:txBody>
      </p:sp>
      <p:sp>
        <p:nvSpPr>
          <p:cNvPr id="2" name="Объект 1"/>
          <p:cNvSpPr>
            <a:spLocks noGrp="1"/>
          </p:cNvSpPr>
          <p:nvPr>
            <p:ph sz="quarter" idx="13"/>
          </p:nvPr>
        </p:nvSpPr>
        <p:spPr>
          <a:xfrm>
            <a:off x="0" y="548680"/>
            <a:ext cx="9144000" cy="6309320"/>
          </a:xfrm>
        </p:spPr>
        <p:txBody>
          <a:bodyPr>
            <a:normAutofit lnSpcReduction="10000"/>
          </a:bodyPr>
          <a:lstStyle/>
          <a:p>
            <a:pPr algn="just"/>
            <a:r>
              <a:rPr lang="uk-UA" sz="3200" b="1" dirty="0" smtClean="0">
                <a:latin typeface="Times New Roman" pitchFamily="18" charset="0"/>
                <a:cs typeface="Times New Roman" pitchFamily="18" charset="0"/>
              </a:rPr>
              <a:t>Хоча союзи існували в Греції і раніше, саме тепер вони стали провідною формою політичної організації суспільства. Виникнення союзів не подолало політичної роздробленості і не об’єднало Грецію. Якщо раніше між собою суперничали окремі поліси, то тепер почали суперничати союзи полісів. </a:t>
            </a:r>
          </a:p>
          <a:p>
            <a:pPr algn="just"/>
            <a:r>
              <a:rPr lang="uk-UA" sz="3200" b="1" dirty="0" smtClean="0">
                <a:latin typeface="Times New Roman" pitchFamily="18" charset="0"/>
                <a:cs typeface="Times New Roman" pitchFamily="18" charset="0"/>
              </a:rPr>
              <a:t>Проте, загалом Стародавня Греція традиційно і цілком слушно вважається відправною точкою, колискою європейської цивілізації, її філософії, культури, мистецтва та політичного устрою.</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824919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lnSpcReduction="10000"/>
          </a:bodyPr>
          <a:lstStyle/>
          <a:p>
            <a:pPr algn="just"/>
            <a:r>
              <a:rPr lang="uk-UA" sz="2400" b="1" dirty="0" smtClean="0">
                <a:latin typeface="Times New Roman" pitchFamily="18" charset="0"/>
                <a:cs typeface="Times New Roman" pitchFamily="18" charset="0"/>
              </a:rPr>
              <a:t>Грецькі уявлення про Європу були успадковані і розвинуті вченими Римської держави, до складу якої у ІІ ст. до н. е. увійшла Греція. Римська експансія та розширення кордонів Римської держави сприяли розвитку географічних уявлень про світ. </a:t>
            </a:r>
          </a:p>
          <a:p>
            <a:pPr algn="just"/>
            <a:r>
              <a:rPr lang="uk-UA" sz="2400" b="1" dirty="0" smtClean="0">
                <a:latin typeface="Times New Roman" pitchFamily="18" charset="0"/>
                <a:cs typeface="Times New Roman" pitchFamily="18" charset="0"/>
              </a:rPr>
              <a:t>Так, римський вчений грецького походження </a:t>
            </a:r>
            <a:r>
              <a:rPr lang="uk-UA" sz="2400" b="1" dirty="0" err="1" smtClean="0">
                <a:latin typeface="Times New Roman" pitchFamily="18" charset="0"/>
                <a:cs typeface="Times New Roman" pitchFamily="18" charset="0"/>
              </a:rPr>
              <a:t>Страбон</a:t>
            </a:r>
            <a:r>
              <a:rPr lang="uk-UA" sz="2400" b="1" dirty="0" smtClean="0">
                <a:latin typeface="Times New Roman" pitchFamily="18" charset="0"/>
                <a:cs typeface="Times New Roman" pitchFamily="18" charset="0"/>
              </a:rPr>
              <a:t> зазначав, що «</a:t>
            </a:r>
            <a:r>
              <a:rPr lang="uk-UA" sz="2400" b="1" dirty="0" err="1" smtClean="0">
                <a:solidFill>
                  <a:srgbClr val="FFFF00"/>
                </a:solidFill>
                <a:latin typeface="Times New Roman" pitchFamily="18" charset="0"/>
                <a:cs typeface="Times New Roman" pitchFamily="18" charset="0"/>
              </a:rPr>
              <a:t>Александр</a:t>
            </a:r>
            <a:r>
              <a:rPr lang="uk-UA" sz="2400" b="1" dirty="0" smtClean="0">
                <a:solidFill>
                  <a:srgbClr val="FFFF00"/>
                </a:solidFill>
                <a:latin typeface="Times New Roman" pitchFamily="18" charset="0"/>
                <a:cs typeface="Times New Roman" pitchFamily="18" charset="0"/>
              </a:rPr>
              <a:t> відкрив для нас, як географів, більшу частину Азії і всю північну частину Європи аж до ріки Істра, а римляни – всі західні частини Європи до ріки </a:t>
            </a:r>
            <a:r>
              <a:rPr lang="uk-UA" sz="2400" b="1" dirty="0" err="1" smtClean="0">
                <a:solidFill>
                  <a:srgbClr val="FFFF00"/>
                </a:solidFill>
                <a:latin typeface="Times New Roman" pitchFamily="18" charset="0"/>
                <a:cs typeface="Times New Roman" pitchFamily="18" charset="0"/>
              </a:rPr>
              <a:t>Альбіс</a:t>
            </a:r>
            <a:r>
              <a:rPr lang="uk-UA" sz="2400" b="1" dirty="0" smtClean="0">
                <a:solidFill>
                  <a:srgbClr val="FFFF00"/>
                </a:solidFill>
                <a:latin typeface="Times New Roman" pitchFamily="18" charset="0"/>
                <a:cs typeface="Times New Roman" pitchFamily="18" charset="0"/>
              </a:rPr>
              <a:t> (яка розділяла Германію на дві частини) і області за </a:t>
            </a:r>
            <a:r>
              <a:rPr lang="uk-UA" sz="2400" b="1" dirty="0" err="1" smtClean="0">
                <a:solidFill>
                  <a:srgbClr val="FFFF00"/>
                </a:solidFill>
                <a:latin typeface="Times New Roman" pitchFamily="18" charset="0"/>
                <a:cs typeface="Times New Roman" pitchFamily="18" charset="0"/>
              </a:rPr>
              <a:t>Істром</a:t>
            </a:r>
            <a:r>
              <a:rPr lang="uk-UA" sz="2400" b="1" dirty="0" smtClean="0">
                <a:solidFill>
                  <a:srgbClr val="FFFF00"/>
                </a:solidFill>
                <a:latin typeface="Times New Roman" pitchFamily="18" charset="0"/>
                <a:cs typeface="Times New Roman" pitchFamily="18" charset="0"/>
              </a:rPr>
              <a:t> до ріки </a:t>
            </a:r>
            <a:r>
              <a:rPr lang="uk-UA" sz="2400" b="1" dirty="0" err="1" smtClean="0">
                <a:solidFill>
                  <a:srgbClr val="FFFF00"/>
                </a:solidFill>
                <a:latin typeface="Times New Roman" pitchFamily="18" charset="0"/>
                <a:cs typeface="Times New Roman" pitchFamily="18" charset="0"/>
              </a:rPr>
              <a:t>Тіраса</a:t>
            </a:r>
            <a:r>
              <a:rPr lang="uk-UA" sz="2400" b="1" dirty="0" smtClean="0">
                <a:solidFill>
                  <a:srgbClr val="FFFF00"/>
                </a:solidFill>
                <a:latin typeface="Times New Roman" pitchFamily="18" charset="0"/>
                <a:cs typeface="Times New Roman" pitchFamily="18" charset="0"/>
              </a:rPr>
              <a:t>; </a:t>
            </a:r>
            <a:r>
              <a:rPr lang="uk-UA" sz="2400" b="1" dirty="0" err="1" smtClean="0">
                <a:solidFill>
                  <a:srgbClr val="FFFF00"/>
                </a:solidFill>
                <a:latin typeface="Times New Roman" pitchFamily="18" charset="0"/>
                <a:cs typeface="Times New Roman" pitchFamily="18" charset="0"/>
              </a:rPr>
              <a:t>Мітрідат</a:t>
            </a:r>
            <a:r>
              <a:rPr lang="uk-UA" sz="2400" b="1" dirty="0" smtClean="0">
                <a:solidFill>
                  <a:srgbClr val="FFFF00"/>
                </a:solidFill>
                <a:latin typeface="Times New Roman" pitchFamily="18" charset="0"/>
                <a:cs typeface="Times New Roman" pitchFamily="18" charset="0"/>
              </a:rPr>
              <a:t>, прозваний </a:t>
            </a:r>
            <a:r>
              <a:rPr lang="uk-UA" sz="2400" b="1" dirty="0" err="1" smtClean="0">
                <a:solidFill>
                  <a:srgbClr val="FFFF00"/>
                </a:solidFill>
                <a:latin typeface="Times New Roman" pitchFamily="18" charset="0"/>
                <a:cs typeface="Times New Roman" pitchFamily="18" charset="0"/>
              </a:rPr>
              <a:t>Євпатором</a:t>
            </a:r>
            <a:r>
              <a:rPr lang="uk-UA" sz="2400" b="1" dirty="0" smtClean="0">
                <a:solidFill>
                  <a:srgbClr val="FFFF00"/>
                </a:solidFill>
                <a:latin typeface="Times New Roman" pitchFamily="18" charset="0"/>
                <a:cs typeface="Times New Roman" pitchFamily="18" charset="0"/>
              </a:rPr>
              <a:t>, та його полководці познайомили нас з країнами, які лежать за рікою </a:t>
            </a:r>
            <a:r>
              <a:rPr lang="uk-UA" sz="2400" b="1" dirty="0" err="1" smtClean="0">
                <a:solidFill>
                  <a:srgbClr val="FFFF00"/>
                </a:solidFill>
                <a:latin typeface="Times New Roman" pitchFamily="18" charset="0"/>
                <a:cs typeface="Times New Roman" pitchFamily="18" charset="0"/>
              </a:rPr>
              <a:t>Тірасом</a:t>
            </a:r>
            <a:r>
              <a:rPr lang="uk-UA" sz="2400" b="1" dirty="0" smtClean="0">
                <a:solidFill>
                  <a:srgbClr val="FFFF00"/>
                </a:solidFill>
                <a:latin typeface="Times New Roman" pitchFamily="18" charset="0"/>
                <a:cs typeface="Times New Roman" pitchFamily="18" charset="0"/>
              </a:rPr>
              <a:t> до </a:t>
            </a:r>
            <a:r>
              <a:rPr lang="uk-UA" sz="2400" b="1" dirty="0" err="1" smtClean="0">
                <a:solidFill>
                  <a:srgbClr val="FFFF00"/>
                </a:solidFill>
                <a:latin typeface="Times New Roman" pitchFamily="18" charset="0"/>
                <a:cs typeface="Times New Roman" pitchFamily="18" charset="0"/>
              </a:rPr>
              <a:t>Меотійського</a:t>
            </a:r>
            <a:r>
              <a:rPr lang="uk-UA" sz="2400" b="1" dirty="0" smtClean="0">
                <a:solidFill>
                  <a:srgbClr val="FFFF00"/>
                </a:solidFill>
                <a:latin typeface="Times New Roman" pitchFamily="18" charset="0"/>
                <a:cs typeface="Times New Roman" pitchFamily="18" charset="0"/>
              </a:rPr>
              <a:t> озера і морського узбережжя, яке закінчується у Колхіди. З іншої сторони, парфяни доповнили наші відомості відносно </a:t>
            </a:r>
            <a:r>
              <a:rPr lang="uk-UA" sz="2400" b="1" dirty="0" err="1" smtClean="0">
                <a:solidFill>
                  <a:srgbClr val="FFFF00"/>
                </a:solidFill>
                <a:latin typeface="Times New Roman" pitchFamily="18" charset="0"/>
                <a:cs typeface="Times New Roman" pitchFamily="18" charset="0"/>
              </a:rPr>
              <a:t>Гірканії</a:t>
            </a:r>
            <a:r>
              <a:rPr lang="uk-UA" sz="2400" b="1" dirty="0" smtClean="0">
                <a:solidFill>
                  <a:srgbClr val="FFFF00"/>
                </a:solidFill>
                <a:latin typeface="Times New Roman" pitchFamily="18" charset="0"/>
                <a:cs typeface="Times New Roman" pitchFamily="18" charset="0"/>
              </a:rPr>
              <a:t> і Бактріани і про скіфів, які живуть на північ від </a:t>
            </a:r>
            <a:r>
              <a:rPr lang="uk-UA" sz="2400" b="1" dirty="0" err="1" smtClean="0">
                <a:solidFill>
                  <a:srgbClr val="FFFF00"/>
                </a:solidFill>
                <a:latin typeface="Times New Roman" pitchFamily="18" charset="0"/>
                <a:cs typeface="Times New Roman" pitchFamily="18" charset="0"/>
              </a:rPr>
              <a:t>Гірканії</a:t>
            </a:r>
            <a:r>
              <a:rPr lang="uk-UA" sz="2400" b="1" dirty="0" smtClean="0">
                <a:solidFill>
                  <a:srgbClr val="FFFF00"/>
                </a:solidFill>
                <a:latin typeface="Times New Roman" pitchFamily="18" charset="0"/>
                <a:cs typeface="Times New Roman" pitchFamily="18" charset="0"/>
              </a:rPr>
              <a:t> і Бактріани</a:t>
            </a:r>
            <a:r>
              <a:rPr lang="uk-UA" sz="2400" b="1" dirty="0" smtClean="0">
                <a:latin typeface="Times New Roman" pitchFamily="18" charset="0"/>
                <a:cs typeface="Times New Roman" pitchFamily="18" charset="0"/>
              </a:rPr>
              <a:t>».</a:t>
            </a:r>
            <a:endParaRPr lang="uk-UA"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42606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936" y="0"/>
            <a:ext cx="9036496" cy="737320"/>
          </a:xfrm>
        </p:spPr>
        <p:txBody>
          <a:bodyPr/>
          <a:lstStyle/>
          <a:p>
            <a:pPr algn="ctr"/>
            <a:r>
              <a:rPr lang="uk-UA" sz="4000" b="1" dirty="0" smtClean="0">
                <a:solidFill>
                  <a:srgbClr val="FF0000"/>
                </a:solidFill>
              </a:rPr>
              <a:t>Передмова</a:t>
            </a:r>
            <a:endParaRPr lang="ru-RU" sz="4000" b="1" dirty="0">
              <a:solidFill>
                <a:srgbClr val="FF0000"/>
              </a:solidFill>
            </a:endParaRPr>
          </a:p>
        </p:txBody>
      </p:sp>
      <p:sp>
        <p:nvSpPr>
          <p:cNvPr id="2" name="Объект 1"/>
          <p:cNvSpPr>
            <a:spLocks noGrp="1"/>
          </p:cNvSpPr>
          <p:nvPr>
            <p:ph sz="quarter" idx="13"/>
          </p:nvPr>
        </p:nvSpPr>
        <p:spPr>
          <a:xfrm>
            <a:off x="0" y="692696"/>
            <a:ext cx="9144000" cy="6165304"/>
          </a:xfrm>
        </p:spPr>
        <p:txBody>
          <a:bodyPr>
            <a:noAutofit/>
          </a:bodyPr>
          <a:lstStyle/>
          <a:p>
            <a:pPr algn="just"/>
            <a:r>
              <a:rPr lang="uk-UA" sz="4000" b="1" dirty="0"/>
              <a:t>«Ідея Європи», «європейська ідея» – ці терміни </a:t>
            </a:r>
            <a:r>
              <a:rPr lang="uk-UA" sz="4000" b="1" dirty="0" smtClean="0"/>
              <a:t>мають багатогранний </a:t>
            </a:r>
            <a:r>
              <a:rPr lang="uk-UA" sz="4000" b="1" dirty="0"/>
              <a:t>зміст. Ними визначають поняття Європи з її географічними, історичними, релігійними, економічними, політичними, культурними та іншими особливостями в їхній внутрішній єдності та історичній обумовленості єднання й інтеграції європейських народів.</a:t>
            </a:r>
          </a:p>
        </p:txBody>
      </p:sp>
    </p:spTree>
    <p:extLst>
      <p:ext uri="{BB962C8B-B14F-4D97-AF65-F5344CB8AC3E}">
        <p14:creationId xmlns:p14="http://schemas.microsoft.com/office/powerpoint/2010/main" val="1743848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lnSpcReduction="10000"/>
          </a:bodyPr>
          <a:lstStyle/>
          <a:p>
            <a:pPr algn="just"/>
            <a:r>
              <a:rPr lang="uk-UA" sz="2800" b="1" dirty="0" err="1" smtClean="0">
                <a:latin typeface="Times New Roman" pitchFamily="18" charset="0"/>
                <a:cs typeface="Times New Roman" pitchFamily="18" charset="0"/>
              </a:rPr>
              <a:t>Страбон</a:t>
            </a:r>
            <a:r>
              <a:rPr lang="uk-UA" sz="2800" b="1" dirty="0" smtClean="0">
                <a:latin typeface="Times New Roman" pitchFamily="18" charset="0"/>
                <a:cs typeface="Times New Roman" pitchFamily="18" charset="0"/>
              </a:rPr>
              <a:t> поділяв ойкумену на три частини – Європу, Азію, Лівію, визначаючи кордоном між ними ріки </a:t>
            </a:r>
            <a:r>
              <a:rPr lang="uk-UA" sz="2800" b="1" dirty="0" err="1" smtClean="0">
                <a:latin typeface="Times New Roman" pitchFamily="18" charset="0"/>
                <a:cs typeface="Times New Roman" pitchFamily="18" charset="0"/>
              </a:rPr>
              <a:t>Танаіс</a:t>
            </a:r>
            <a:r>
              <a:rPr lang="uk-UA" sz="2800" b="1" dirty="0" smtClean="0">
                <a:latin typeface="Times New Roman" pitchFamily="18" charset="0"/>
                <a:cs typeface="Times New Roman" pitchFamily="18" charset="0"/>
              </a:rPr>
              <a:t> (Дон) і Ніл. </a:t>
            </a:r>
          </a:p>
          <a:p>
            <a:pPr algn="just"/>
            <a:r>
              <a:rPr lang="uk-UA" sz="2800" b="1" dirty="0" smtClean="0">
                <a:latin typeface="Times New Roman" pitchFamily="18" charset="0"/>
                <a:cs typeface="Times New Roman" pitchFamily="18" charset="0"/>
              </a:rPr>
              <a:t>Характеризуючи Європу, </a:t>
            </a:r>
            <a:r>
              <a:rPr lang="uk-UA" sz="2800" b="1" dirty="0" err="1" smtClean="0">
                <a:latin typeface="Times New Roman" pitchFamily="18" charset="0"/>
                <a:cs typeface="Times New Roman" pitchFamily="18" charset="0"/>
              </a:rPr>
              <a:t>Страбон</a:t>
            </a:r>
            <a:r>
              <a:rPr lang="uk-UA" sz="2800" b="1" dirty="0" smtClean="0">
                <a:latin typeface="Times New Roman" pitchFamily="18" charset="0"/>
                <a:cs typeface="Times New Roman" pitchFamily="18" charset="0"/>
              </a:rPr>
              <a:t> вказував, що «</a:t>
            </a:r>
            <a:r>
              <a:rPr lang="uk-UA" sz="2800" b="1" dirty="0" smtClean="0">
                <a:solidFill>
                  <a:srgbClr val="FFFF00"/>
                </a:solidFill>
                <a:latin typeface="Times New Roman" pitchFamily="18" charset="0"/>
                <a:cs typeface="Times New Roman" pitchFamily="18" charset="0"/>
              </a:rPr>
              <a:t>вона не тільки являє різноманітність форми, але і дивно пристосована природою для удосконалення людей і державних форм, … вона передала й іншим частинам світу більшу частину своїх власних благ і цілком зручна для проживання, за винятком незначної області, безлюдної через холод</a:t>
            </a:r>
            <a:r>
              <a:rPr lang="uk-UA" sz="2800" b="1" dirty="0" smtClean="0">
                <a:latin typeface="Times New Roman" pitchFamily="18" charset="0"/>
                <a:cs typeface="Times New Roman" pitchFamily="18" charset="0"/>
              </a:rPr>
              <a:t>». </a:t>
            </a:r>
          </a:p>
          <a:p>
            <a:pPr algn="just"/>
            <a:r>
              <a:rPr lang="uk-UA" sz="2800" b="1" dirty="0" smtClean="0">
                <a:latin typeface="Times New Roman" pitchFamily="18" charset="0"/>
                <a:cs typeface="Times New Roman" pitchFamily="18" charset="0"/>
              </a:rPr>
              <a:t>Деякі дослідники вважають ці слова </a:t>
            </a:r>
            <a:r>
              <a:rPr lang="uk-UA" sz="2800" b="1" dirty="0" err="1" smtClean="0">
                <a:latin typeface="Times New Roman" pitchFamily="18" charset="0"/>
                <a:cs typeface="Times New Roman" pitchFamily="18" charset="0"/>
              </a:rPr>
              <a:t>Страбона</a:t>
            </a:r>
            <a:r>
              <a:rPr lang="uk-UA" sz="2800" b="1" dirty="0" smtClean="0">
                <a:latin typeface="Times New Roman" pitchFamily="18" charset="0"/>
                <a:cs typeface="Times New Roman" pitchFamily="18" charset="0"/>
              </a:rPr>
              <a:t> першою відомою спробою обґрунтувати претензії Європи на зверхність по відношенню до інших частин світу.</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10568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Autofit/>
          </a:bodyPr>
          <a:lstStyle/>
          <a:p>
            <a:pPr algn="just"/>
            <a:r>
              <a:rPr lang="uk-UA" sz="2800" b="1" dirty="0" smtClean="0">
                <a:latin typeface="Times New Roman" pitchFamily="18" charset="0"/>
                <a:cs typeface="Times New Roman" pitchFamily="18" charset="0"/>
              </a:rPr>
              <a:t>Традиційно грецькі та римські автори вважали Європою територію між Азовським морем та р. Дон (або ж Кавказом) на сході та Іберією й Атлантичним океаном на заході. Північним кордоном здебільшого визначали р. Дунай, а південний кордон проводили по Малій Азії, Чорному та Середземному морям. «Серцем» Європи, звісно, античні автори вважали середземноморський регіон. </a:t>
            </a:r>
          </a:p>
          <a:p>
            <a:pPr algn="just"/>
            <a:r>
              <a:rPr lang="uk-UA" sz="2800" b="1" dirty="0" smtClean="0">
                <a:latin typeface="Times New Roman" pitchFamily="18" charset="0"/>
                <a:cs typeface="Times New Roman" pitchFamily="18" charset="0"/>
              </a:rPr>
              <a:t>Римська держава пройшла довгий шлях розвитку. В результаті завойовницьких воєн Рим перетворився у велику імперію, що увібрала в себе і вдосконалила досягнення підкорених територій і грецької культури загалом. </a:t>
            </a:r>
            <a:endParaRPr lang="uk-UA"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62063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a:bodyPr>
          <a:lstStyle/>
          <a:p>
            <a:pPr algn="just"/>
            <a:r>
              <a:rPr lang="uk-UA" sz="3000" b="1" dirty="0" smtClean="0">
                <a:latin typeface="Times New Roman" pitchFamily="18" charset="0"/>
                <a:cs typeface="Times New Roman" pitchFamily="18" charset="0"/>
              </a:rPr>
              <a:t>Причому, розширення кордонів імперії, на думку Дж. Юнкера, було зумовлено двома головними причинами: </a:t>
            </a:r>
            <a:r>
              <a:rPr lang="uk-UA" sz="3000" b="1" dirty="0" smtClean="0">
                <a:solidFill>
                  <a:srgbClr val="FFFF00"/>
                </a:solidFill>
                <a:latin typeface="Times New Roman" pitchFamily="18" charset="0"/>
                <a:cs typeface="Times New Roman" pitchFamily="18" charset="0"/>
              </a:rPr>
              <a:t>гарантувати власну безпеку та здобути економічні вигоди</a:t>
            </a:r>
            <a:r>
              <a:rPr lang="uk-UA" sz="3000" b="1" dirty="0" smtClean="0">
                <a:latin typeface="Times New Roman" pitchFamily="18" charset="0"/>
                <a:cs typeface="Times New Roman" pitchFamily="18" charset="0"/>
              </a:rPr>
              <a:t>. </a:t>
            </a:r>
          </a:p>
          <a:p>
            <a:pPr algn="just"/>
            <a:r>
              <a:rPr lang="uk-UA" sz="3000" b="1" dirty="0" smtClean="0">
                <a:latin typeface="Times New Roman" pitchFamily="18" charset="0"/>
                <a:cs typeface="Times New Roman" pitchFamily="18" charset="0"/>
              </a:rPr>
              <a:t>Стародавній Рим безперечно зробив свій внесок у розвиток європейської ідеї, адже саме за часів Римської імперії відбулося об’єднання більшої частини континенту у межах однієї держави. Проте слід зауважити, що Римська імперія, як і держава Александра Македонського, не асоціювалася з поняттям «Європа», виходячи за її межі навіть у суто географічному відношенні.</a:t>
            </a:r>
            <a:endParaRPr lang="uk-UA"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222670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Autofit/>
          </a:bodyPr>
          <a:lstStyle/>
          <a:p>
            <a:pPr algn="just"/>
            <a:r>
              <a:rPr lang="uk-UA" sz="2600" b="1" dirty="0" smtClean="0">
                <a:latin typeface="Times New Roman" pitchFamily="18" charset="0"/>
                <a:cs typeface="Times New Roman" pitchFamily="18" charset="0"/>
              </a:rPr>
              <a:t>Римські автори вкрай рідко використовували поняття «Європа». Але саме за часів Римської імперії починала формуватися політична єдність європейського регіону. На зміну розрізненим містам-державам, царствам і варварським племенам прийшла адміністративно-правова система, яка охопила у роки свого піднесення більшу частину Європи. </a:t>
            </a:r>
          </a:p>
          <a:p>
            <a:pPr algn="just"/>
            <a:r>
              <a:rPr lang="uk-UA" sz="2600" b="1" dirty="0" smtClean="0">
                <a:latin typeface="Times New Roman" pitchFamily="18" charset="0"/>
                <a:cs typeface="Times New Roman" pitchFamily="18" charset="0"/>
              </a:rPr>
              <a:t>Частиною імперської ідеології стала ідея єдності й універсалізму. Єдність Римської імперії забезпечувалася перш за все військовими методами, базувалася на експансії, завоюванні та підкоренні, поширенні римського права. </a:t>
            </a:r>
            <a:r>
              <a:rPr lang="uk-UA" sz="2600" b="1" dirty="0" smtClean="0">
                <a:solidFill>
                  <a:srgbClr val="FFFF00"/>
                </a:solidFill>
                <a:latin typeface="Times New Roman" pitchFamily="18" charset="0"/>
                <a:cs typeface="Times New Roman" pitchFamily="18" charset="0"/>
              </a:rPr>
              <a:t>Відтак мають рацію фахівці, які розрізняють два різновиди інтеграції, притаманні античній епосі, – грецьку «культурну» і римську «політичну».</a:t>
            </a:r>
            <a:endParaRPr lang="uk-UA" sz="2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288344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fontScale="92500" lnSpcReduction="10000"/>
          </a:bodyPr>
          <a:lstStyle/>
          <a:p>
            <a:pPr algn="just"/>
            <a:r>
              <a:rPr lang="uk-UA" sz="2700" b="1" dirty="0" smtClean="0">
                <a:latin typeface="Times New Roman" pitchFamily="18" charset="0"/>
                <a:cs typeface="Times New Roman" pitchFamily="18" charset="0"/>
              </a:rPr>
              <a:t>Від самого початку Римська держава формувалася у вигляді своєрідного союзу між римлянами та підконтрольними їм територіями. З часом, цей римсько-італійський союз перетворився в об’єднану державу. Поштовхом до цього стали, зокрема, Пунічні війни (ІІІ – ІІ ст. до н. е.). Щоправда, у Римській державі не порушувалося питання «європейської ідентичності» та навіть Пунічні війни не розглядалися як зіткнення Європи та Африки. </a:t>
            </a:r>
          </a:p>
          <a:p>
            <a:pPr algn="just"/>
            <a:r>
              <a:rPr lang="uk-UA" sz="2700" b="1" dirty="0" smtClean="0">
                <a:latin typeface="Times New Roman" pitchFamily="18" charset="0"/>
                <a:cs typeface="Times New Roman" pitchFamily="18" charset="0"/>
              </a:rPr>
              <a:t>Рим почав ототожнюватися з усім світом як «світова держава». Це не значить, що римляни не знали географії чи тішили себе думкою про панування над усім світом. Вони цікавилися іншими територіями, але вважали, що мешканці інших країн в усьому їм поступаються. Виходячи з подібних міркувань, імператора Антоніна </a:t>
            </a:r>
            <a:r>
              <a:rPr lang="uk-UA" sz="2700" b="1" dirty="0" err="1" smtClean="0">
                <a:latin typeface="Times New Roman" pitchFamily="18" charset="0"/>
                <a:cs typeface="Times New Roman" pitchFamily="18" charset="0"/>
              </a:rPr>
              <a:t>Пія</a:t>
            </a:r>
            <a:r>
              <a:rPr lang="uk-UA" sz="2700" b="1" dirty="0" smtClean="0">
                <a:latin typeface="Times New Roman" pitchFamily="18" charset="0"/>
                <a:cs typeface="Times New Roman" pitchFamily="18" charset="0"/>
              </a:rPr>
              <a:t> у ІІ ст. називали «господарем усього світу».</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712108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Autofit/>
          </a:bodyPr>
          <a:lstStyle/>
          <a:p>
            <a:pPr algn="just"/>
            <a:r>
              <a:rPr lang="uk-UA" sz="2500" b="1" dirty="0" smtClean="0">
                <a:latin typeface="Times New Roman" pitchFamily="18" charset="0"/>
                <a:cs typeface="Times New Roman" pitchFamily="18" charset="0"/>
              </a:rPr>
              <a:t>За часів Римської імперії була здійснена спроба інтегрувати у одну державу десятки різних народів та племен. Ж. </a:t>
            </a:r>
            <a:r>
              <a:rPr lang="uk-UA" sz="2500" b="1" dirty="0" err="1" smtClean="0">
                <a:latin typeface="Times New Roman" pitchFamily="18" charset="0"/>
                <a:cs typeface="Times New Roman" pitchFamily="18" charset="0"/>
              </a:rPr>
              <a:t>Дюрозель</a:t>
            </a:r>
            <a:r>
              <a:rPr lang="uk-UA" sz="2500" b="1" dirty="0" smtClean="0">
                <a:latin typeface="Times New Roman" pitchFamily="18" charset="0"/>
                <a:cs typeface="Times New Roman" pitchFamily="18" charset="0"/>
              </a:rPr>
              <a:t> вважав, що довгий час «Європа» була поняттям суто географічним. Він зазначав, що ані Юлій Цезар, ані Цицерон ніколи не вживали слово «Європа», а у Тацита воно зустрічається лише один раз. </a:t>
            </a:r>
          </a:p>
          <a:p>
            <a:pPr algn="just"/>
            <a:r>
              <a:rPr lang="uk-UA" sz="2500" b="1" dirty="0" smtClean="0">
                <a:latin typeface="Times New Roman" pitchFamily="18" charset="0"/>
                <a:cs typeface="Times New Roman" pitchFamily="18" charset="0"/>
              </a:rPr>
              <a:t>Розвитку ідеї об’єднання Європи сприяли два найважливіші чинники. </a:t>
            </a:r>
            <a:r>
              <a:rPr lang="uk-UA" sz="2500" b="1" dirty="0" smtClean="0">
                <a:solidFill>
                  <a:srgbClr val="FFFF00"/>
                </a:solidFill>
                <a:latin typeface="Times New Roman" pitchFamily="18" charset="0"/>
                <a:cs typeface="Times New Roman" pitchFamily="18" charset="0"/>
              </a:rPr>
              <a:t>По-перше</a:t>
            </a:r>
            <a:r>
              <a:rPr lang="uk-UA" sz="2500" b="1" dirty="0" smtClean="0">
                <a:latin typeface="Times New Roman" pitchFamily="18" charset="0"/>
                <a:cs typeface="Times New Roman" pitchFamily="18" charset="0"/>
              </a:rPr>
              <a:t>, державний устрій Римської імперії, заснований на необмеженій владі імператора, що претендувала на універсальність (тобто поширення свого панування на всі відомі землі як єдиного світового порядку); державну організацію Римської імперії вважали найдосконалішою, спроможною підтримати мир у країні й забезпечити захист від зовнішніх загроз.</a:t>
            </a:r>
            <a:endParaRPr lang="uk-UA"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323509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lstStyle/>
          <a:p>
            <a:pPr algn="just"/>
            <a:r>
              <a:rPr lang="uk-UA" sz="2600" b="1" dirty="0" smtClean="0">
                <a:solidFill>
                  <a:srgbClr val="FFFF00"/>
                </a:solidFill>
                <a:latin typeface="Times New Roman" pitchFamily="18" charset="0"/>
                <a:cs typeface="Times New Roman" pitchFamily="18" charset="0"/>
              </a:rPr>
              <a:t>По-друге</a:t>
            </a:r>
            <a:r>
              <a:rPr lang="uk-UA" sz="2600" b="1" dirty="0" smtClean="0">
                <a:latin typeface="Times New Roman" pitchFamily="18" charset="0"/>
                <a:cs typeface="Times New Roman" pitchFamily="18" charset="0"/>
              </a:rPr>
              <a:t>, не менш важливим чинником стало те, що в останні століття існування Римської держави склалось і швидко поширилось у всіх її провінціях християнство.</a:t>
            </a:r>
          </a:p>
          <a:p>
            <a:pPr algn="just"/>
            <a:r>
              <a:rPr lang="uk-UA" sz="2600" b="1" dirty="0" smtClean="0">
                <a:latin typeface="Times New Roman" pitchFamily="18" charset="0"/>
                <a:cs typeface="Times New Roman" pitchFamily="18" charset="0"/>
              </a:rPr>
              <a:t>Внаслідок розширення підвладної території Римська держава відчувала впливи різних релігій та філософських систем, що певною мірою заважало формуванню ідеологічної єдності та згуртованості. Проте, як не дивно, на зміцнення європейської самосвідомості позитивним чином впливала постійна конфронтація з «чужими» – ворожими сусідами, варварами, даючи привід замислитися над відмінностями від них. Усе це дає підстави сучасним дослідникам вбачати у Римській імперії яскравий приклад політичної та мультикультурної держави.</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153015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lstStyle/>
          <a:p>
            <a:pPr algn="just"/>
            <a:r>
              <a:rPr lang="uk-UA" sz="2800" b="1" dirty="0" smtClean="0">
                <a:latin typeface="Times New Roman" pitchFamily="18" charset="0"/>
                <a:cs typeface="Times New Roman" pitchFamily="18" charset="0"/>
              </a:rPr>
              <a:t>Так само, як і у греків, у римлян не сформувалося чіткої «ідеї Європи», ймовірно, через те, що Римська держава, з одного боку, швидко поширилася на позаєвропейські території, а з іншого – не охопила усієї Європи. Римляни базували свій світогляд не на «ідеї Європи», а на уявленнях про Рим як центр світу. </a:t>
            </a:r>
          </a:p>
          <a:p>
            <a:pPr algn="just"/>
            <a:r>
              <a:rPr lang="uk-UA" sz="2800" b="1" dirty="0" smtClean="0">
                <a:latin typeface="Times New Roman" pitchFamily="18" charset="0"/>
                <a:cs typeface="Times New Roman" pitchFamily="18" charset="0"/>
              </a:rPr>
              <a:t>У той час, як поняття «Європа» поступово запроваджувалося у науковий і суспільний обіг, термін «європейці» в античні часи використовувався дуже рідко. Це також є свідченням того, що Європа була ще лише географічним поняттям, а не символізувала культурну самобутність та єдність. </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053045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lnSpcReduction="10000"/>
          </a:bodyPr>
          <a:lstStyle/>
          <a:p>
            <a:pPr algn="just"/>
            <a:r>
              <a:rPr lang="uk-UA" sz="2800" b="1" dirty="0" smtClean="0">
                <a:latin typeface="Times New Roman" pitchFamily="18" charset="0"/>
                <a:cs typeface="Times New Roman" pitchFamily="18" charset="0"/>
              </a:rPr>
              <a:t>Водночас політичний та соціально-економічний розвиток Римської держави зумовив появу принципово нового законодавства. Завдяки римським юристам, які вивчали й </a:t>
            </a:r>
            <a:r>
              <a:rPr lang="uk-UA" sz="2800" b="1" dirty="0" err="1" smtClean="0">
                <a:latin typeface="Times New Roman" pitchFamily="18" charset="0"/>
                <a:cs typeface="Times New Roman" pitchFamily="18" charset="0"/>
              </a:rPr>
              <a:t>імплементували</a:t>
            </a:r>
            <a:r>
              <a:rPr lang="uk-UA" sz="2800" b="1" dirty="0" smtClean="0">
                <a:latin typeface="Times New Roman" pitchFamily="18" charset="0"/>
                <a:cs typeface="Times New Roman" pitchFamily="18" charset="0"/>
              </a:rPr>
              <a:t> елементи правових доктрин інших народів, поталанило створити універсальну правову систему, яка лягла в основу більшості західноєвропейських правових систем і не втратила своєї актуальності до сьогодні. </a:t>
            </a:r>
          </a:p>
          <a:p>
            <a:pPr algn="just"/>
            <a:r>
              <a:rPr lang="uk-UA" sz="2800" b="1" dirty="0" smtClean="0">
                <a:latin typeface="Times New Roman" pitchFamily="18" charset="0"/>
                <a:cs typeface="Times New Roman" pitchFamily="18" charset="0"/>
              </a:rPr>
              <a:t>Для багатонаціональної імперії була конче потрібна релігія, здатна об’єднати усі народи, і християнство заявило про себе як про наднаціональну релігію, здатну об’єднати Імперію. Воно стало своєрідним формоутворюючим елементом європейської цивілізації.</a:t>
            </a:r>
          </a:p>
          <a:p>
            <a:pPr algn="just"/>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968125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a:bodyPr>
          <a:lstStyle/>
          <a:p>
            <a:pPr algn="just"/>
            <a:r>
              <a:rPr lang="uk-UA" sz="3200" b="1" dirty="0" smtClean="0">
                <a:latin typeface="Times New Roman" pitchFamily="18" charset="0"/>
                <a:cs typeface="Times New Roman" pitchFamily="18" charset="0"/>
              </a:rPr>
              <a:t>Юлій Цезар фактично дав Європі нову географію. Завоювавши Галлію та Британію, він посунув кордони Римської імперії далеко на північ. </a:t>
            </a:r>
          </a:p>
          <a:p>
            <a:pPr algn="just"/>
            <a:r>
              <a:rPr lang="uk-UA" sz="3200" b="1" dirty="0" smtClean="0">
                <a:latin typeface="Times New Roman" pitchFamily="18" charset="0"/>
                <a:cs typeface="Times New Roman" pitchFamily="18" charset="0"/>
              </a:rPr>
              <a:t>Натомість імператор </a:t>
            </a:r>
            <a:r>
              <a:rPr lang="uk-UA" sz="3200" b="1" dirty="0" err="1" smtClean="0">
                <a:latin typeface="Times New Roman" pitchFamily="18" charset="0"/>
                <a:cs typeface="Times New Roman" pitchFamily="18" charset="0"/>
              </a:rPr>
              <a:t>Константин</a:t>
            </a:r>
            <a:r>
              <a:rPr lang="uk-UA" sz="3200" b="1" dirty="0" smtClean="0">
                <a:latin typeface="Times New Roman" pitchFamily="18" charset="0"/>
                <a:cs typeface="Times New Roman" pitchFamily="18" charset="0"/>
              </a:rPr>
              <a:t> дав Європі нову душу, дозволивши сповідування християнства. Християнство поширилося на всі народи Середземномор’я, а потім і всієї Європи. Наступні європейські правителі намагались об’єднати християнський світ і, перш за все, Європу.</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148900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
            <a:ext cx="9144000" cy="1628801"/>
          </a:xfrm>
        </p:spPr>
        <p:txBody>
          <a:bodyPr/>
          <a:lstStyle/>
          <a:p>
            <a:pPr algn="ctr"/>
            <a:r>
              <a:rPr lang="uk-UA" sz="2400" b="1" dirty="0" smtClean="0">
                <a:solidFill>
                  <a:srgbClr val="FFFF00"/>
                </a:solidFill>
              </a:rPr>
              <a:t>всі </a:t>
            </a:r>
            <a:r>
              <a:rPr lang="uk-UA" sz="2400" b="1" dirty="0" smtClean="0">
                <a:solidFill>
                  <a:srgbClr val="FFFF00"/>
                </a:solidFill>
              </a:rPr>
              <a:t>ці складові: територія, належність до християнської цивілізації (європейської культури)  так чи інакше лишаються одними з ключових показників тривалості шляхів до європейського співтовариства.</a:t>
            </a:r>
            <a:endParaRPr lang="uk-UA" sz="2400" b="1" dirty="0">
              <a:solidFill>
                <a:srgbClr val="FFFF00"/>
              </a:solidFill>
            </a:endParaRPr>
          </a:p>
        </p:txBody>
      </p:sp>
      <p:sp>
        <p:nvSpPr>
          <p:cNvPr id="2" name="Объект 1"/>
          <p:cNvSpPr>
            <a:spLocks noGrp="1"/>
          </p:cNvSpPr>
          <p:nvPr>
            <p:ph sz="quarter" idx="13"/>
          </p:nvPr>
        </p:nvSpPr>
        <p:spPr>
          <a:xfrm>
            <a:off x="0" y="1772816"/>
            <a:ext cx="4860032" cy="5085184"/>
          </a:xfrm>
        </p:spPr>
        <p:txBody>
          <a:bodyPr>
            <a:normAutofit/>
          </a:bodyPr>
          <a:lstStyle/>
          <a:p>
            <a:pPr algn="ctr"/>
            <a:r>
              <a:rPr lang="uk-UA" sz="2000" b="1" dirty="0" smtClean="0"/>
              <a:t>18 листопада 2022 року Національний банк України ввів у обіг пам’ятні монети номіналом 5 грн. «Надання статусу країни-кандидата на членство в ЄС», присвячені цій історичній події, що відбулася 23 червня 2022 року.</a:t>
            </a:r>
          </a:p>
          <a:p>
            <a:pPr algn="ctr"/>
            <a:r>
              <a:rPr lang="uk-UA" sz="2000" b="1" dirty="0" smtClean="0"/>
              <a:t>На аверсі монети напис: </a:t>
            </a:r>
          </a:p>
          <a:p>
            <a:pPr algn="ctr"/>
            <a:r>
              <a:rPr lang="uk-UA" sz="3600" b="1" dirty="0" smtClean="0">
                <a:solidFill>
                  <a:srgbClr val="FFFF00"/>
                </a:solidFill>
              </a:rPr>
              <a:t>«Повернення додому»</a:t>
            </a:r>
          </a:p>
          <a:p>
            <a:pPr algn="ctr"/>
            <a:r>
              <a:rPr lang="uk-UA" sz="2000" b="1" dirty="0">
                <a:solidFill>
                  <a:srgbClr val="FFFF00"/>
                </a:solidFill>
              </a:rPr>
              <a:t>(</a:t>
            </a:r>
            <a:r>
              <a:rPr lang="uk-UA" sz="2000" b="1" dirty="0">
                <a:solidFill>
                  <a:srgbClr val="FF0000"/>
                </a:solidFill>
              </a:rPr>
              <a:t>3 285 грн</a:t>
            </a:r>
            <a:r>
              <a:rPr lang="uk-UA" sz="2000" b="1" dirty="0" smtClean="0">
                <a:solidFill>
                  <a:srgbClr val="FF0000"/>
                </a:solidFill>
              </a:rPr>
              <a:t>. на 15.02.2024</a:t>
            </a:r>
            <a:r>
              <a:rPr lang="uk-UA" sz="2000" b="1" dirty="0" smtClean="0">
                <a:solidFill>
                  <a:srgbClr val="FFFF00"/>
                </a:solidFill>
              </a:rPr>
              <a:t>)</a:t>
            </a:r>
            <a:endParaRPr lang="uk-UA" sz="2000" b="1"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170" y="2236531"/>
            <a:ext cx="4255342" cy="425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56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lnSpcReduction="10000"/>
          </a:bodyPr>
          <a:lstStyle/>
          <a:p>
            <a:pPr algn="just"/>
            <a:r>
              <a:rPr lang="uk-UA" sz="3200" b="1" dirty="0" smtClean="0">
                <a:latin typeface="Times New Roman" pitchFamily="18" charset="0"/>
                <a:cs typeface="Times New Roman" pitchFamily="18" charset="0"/>
              </a:rPr>
              <a:t>Саме Церква зробила чи не найбільший внесок в усвідомлення необхідності європейської єдності, адже вона поширювала думку про Європу як про особливу систему, особливий світ, де з’явилася нова цивілізація.</a:t>
            </a:r>
          </a:p>
          <a:p>
            <a:pPr algn="just"/>
            <a:r>
              <a:rPr lang="uk-UA" sz="3200" b="1" dirty="0" smtClean="0">
                <a:latin typeface="Times New Roman" pitchFamily="18" charset="0"/>
                <a:cs typeface="Times New Roman" pitchFamily="18" charset="0"/>
              </a:rPr>
              <a:t> Церква досить довго відігравала провідну роль у духовному та політичному житті, була одним з перших і найбільш послідовних ініціаторів об’єднавчого процесу в Європі. Саме під знаменами християнства середньовічна Європа об’єдналася для боротьби проти іновірців.</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21099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a:bodyPr>
          <a:lstStyle/>
          <a:p>
            <a:pPr algn="just"/>
            <a:r>
              <a:rPr lang="uk-UA" sz="3000" b="1" dirty="0" smtClean="0">
                <a:latin typeface="Times New Roman" pitchFamily="18" charset="0"/>
                <a:cs typeface="Times New Roman" pitchFamily="18" charset="0"/>
              </a:rPr>
              <a:t>Поняття «християнський світ» почало фактично ототожнюватися з поняттям «Європа», а Церква була єдиним транскордонним інститутом. Цікаво, що деякі дослідники взагалі вважають, що саме зародження християнства знаменує собою народження «справжньої» Європи. </a:t>
            </a:r>
          </a:p>
          <a:p>
            <a:pPr algn="just"/>
            <a:r>
              <a:rPr lang="uk-UA" sz="3000" b="1" dirty="0" smtClean="0">
                <a:latin typeface="Times New Roman" pitchFamily="18" charset="0"/>
                <a:cs typeface="Times New Roman" pitchFamily="18" charset="0"/>
              </a:rPr>
              <a:t>Серед факторів, що сприяли подальшому згуртуванню та об’єднанню європейських держав варто відзначити також латинську мову, яка і після падіння Західної Римської імперії залишалася мовою Церкви та освічених еліт в усій Європі.</a:t>
            </a:r>
            <a:endParaRPr lang="uk-UA"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483558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a:bodyPr>
          <a:lstStyle/>
          <a:p>
            <a:pPr algn="just"/>
            <a:r>
              <a:rPr lang="uk-UA" sz="3200" b="1" dirty="0" smtClean="0">
                <a:latin typeface="Times New Roman" pitchFamily="18" charset="0"/>
                <a:cs typeface="Times New Roman" pitchFamily="18" charset="0"/>
              </a:rPr>
              <a:t>Завдяки Римській імперії утворився єдиний політичний, культурний та законодавчо-правовий простір, чому сприяв процес романізації підкорених територій. </a:t>
            </a:r>
          </a:p>
          <a:p>
            <a:pPr algn="just"/>
            <a:r>
              <a:rPr lang="uk-UA" sz="3200" b="1" dirty="0" smtClean="0">
                <a:latin typeface="Times New Roman" pitchFamily="18" charset="0"/>
                <a:cs typeface="Times New Roman" pitchFamily="18" charset="0"/>
              </a:rPr>
              <a:t>Власне, сам по собі імперський устрій, заснований на необмеженій владі імператора, який також претендував на розширення своїх володінь, сприяв процесу інтеграції та надихав майбутні покоління прихильників об’єднавчої ідеї. </a:t>
            </a:r>
            <a:endParaRPr lang="uk-UA"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05143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Autofit/>
          </a:bodyPr>
          <a:lstStyle/>
          <a:p>
            <a:pPr algn="just"/>
            <a:r>
              <a:rPr lang="uk-UA" sz="3000" b="1" dirty="0" smtClean="0">
                <a:latin typeface="Times New Roman" pitchFamily="18" charset="0"/>
                <a:cs typeface="Times New Roman" pitchFamily="18" charset="0"/>
              </a:rPr>
              <a:t>Міфологема античних витоків європейської спільноти була створена за доби Ренесансу, діячі якого вважали, що античної ойкумени належали й українські терени. </a:t>
            </a:r>
          </a:p>
          <a:p>
            <a:pPr algn="just"/>
            <a:r>
              <a:rPr lang="uk-UA" sz="3000" b="1" dirty="0" smtClean="0">
                <a:latin typeface="Times New Roman" pitchFamily="18" charset="0"/>
                <a:cs typeface="Times New Roman" pitchFamily="18" charset="0"/>
              </a:rPr>
              <a:t>Однак Україна має і власну складову античного минулого, на чому свого часу наполягали М.Драгоманов і М. Грушевський, а Є. Маланюк запровадив у суспільний обіг концептуальний образ України як «степової Еллади». Відтак Д.Гордієнко має підстави говорити про «українську античність» як складову європейської </a:t>
            </a:r>
            <a:r>
              <a:rPr lang="uk-UA" sz="3000" b="1" dirty="0" err="1" smtClean="0">
                <a:latin typeface="Times New Roman" pitchFamily="18" charset="0"/>
                <a:cs typeface="Times New Roman" pitchFamily="18" charset="0"/>
              </a:rPr>
              <a:t>самоідентифікації</a:t>
            </a:r>
            <a:r>
              <a:rPr lang="uk-UA" sz="3000" b="1" dirty="0" smtClean="0">
                <a:latin typeface="Times New Roman" pitchFamily="18" charset="0"/>
                <a:cs typeface="Times New Roman" pitchFamily="18" charset="0"/>
              </a:rPr>
              <a:t> України.</a:t>
            </a:r>
            <a:endParaRPr lang="uk-UA"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706380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a:bodyPr>
          <a:lstStyle/>
          <a:p>
            <a:pPr algn="just"/>
            <a:r>
              <a:rPr lang="uk-UA" sz="3600" b="1" dirty="0" smtClean="0">
                <a:latin typeface="Times New Roman" pitchFamily="18" charset="0"/>
                <a:cs typeface="Times New Roman" pitchFamily="18" charset="0"/>
              </a:rPr>
              <a:t>Отже, одним з основних факторів рушіїв об’єднавчого процесу була ідея єдиної Європи як особливого типу цивілізації, заснованої на культурній спадщині античності, християнській етиці, гуманістичних традиціях епохи Ренесансу, Реформації та Просвітництва, принципах лібералізму.</a:t>
            </a:r>
            <a:endParaRPr lang="uk-UA"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2065371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764704"/>
          </a:xfrm>
        </p:spPr>
        <p:txBody>
          <a:bodyPr/>
          <a:lstStyle/>
          <a:p>
            <a:pPr algn="ctr"/>
            <a:r>
              <a:rPr lang="ru-RU" sz="2400" b="1" dirty="0" smtClean="0">
                <a:solidFill>
                  <a:srgbClr val="92D050"/>
                </a:solidFill>
              </a:rPr>
              <a:t>7</a:t>
            </a:r>
            <a:r>
              <a:rPr lang="uk-UA" sz="2400" b="1" dirty="0" smtClean="0">
                <a:solidFill>
                  <a:srgbClr val="92D050"/>
                </a:solidFill>
              </a:rPr>
              <a:t>. Роль Стародавнього Риму у формуванні ідеї </a:t>
            </a:r>
            <a:br>
              <a:rPr lang="uk-UA" sz="2400" b="1" dirty="0" smtClean="0">
                <a:solidFill>
                  <a:srgbClr val="92D050"/>
                </a:solidFill>
              </a:rPr>
            </a:br>
            <a:r>
              <a:rPr lang="uk-UA" sz="2400" b="1" dirty="0" smtClean="0">
                <a:solidFill>
                  <a:srgbClr val="92D050"/>
                </a:solidFill>
              </a:rPr>
              <a:t>об’єднаної Європи</a:t>
            </a:r>
            <a:endParaRPr lang="uk-UA" sz="2400" b="1" dirty="0">
              <a:solidFill>
                <a:srgbClr val="92D050"/>
              </a:solidFill>
            </a:endParaRPr>
          </a:p>
        </p:txBody>
      </p:sp>
      <p:sp>
        <p:nvSpPr>
          <p:cNvPr id="2" name="Объект 1"/>
          <p:cNvSpPr>
            <a:spLocks noGrp="1"/>
          </p:cNvSpPr>
          <p:nvPr>
            <p:ph sz="quarter" idx="13"/>
          </p:nvPr>
        </p:nvSpPr>
        <p:spPr>
          <a:xfrm>
            <a:off x="0" y="692696"/>
            <a:ext cx="9144000" cy="6309320"/>
          </a:xfrm>
        </p:spPr>
        <p:txBody>
          <a:bodyPr>
            <a:normAutofit/>
          </a:bodyPr>
          <a:lstStyle/>
          <a:p>
            <a:pPr algn="just"/>
            <a:r>
              <a:rPr lang="uk-UA" sz="3600" b="1" smtClean="0">
                <a:latin typeface="Times New Roman" pitchFamily="18" charset="0"/>
                <a:cs typeface="Times New Roman" pitchFamily="18" charset="0"/>
              </a:rPr>
              <a:t>Культура Європи є унікальним синтезом класичної грецької культури, римської законодавчої системи і концепції держави, християнських ідей та індивідуалізму германських націй. </a:t>
            </a:r>
            <a:r>
              <a:rPr lang="uk-UA" sz="3600" b="1" dirty="0" smtClean="0">
                <a:latin typeface="Times New Roman" pitchFamily="18" charset="0"/>
                <a:cs typeface="Times New Roman" pitchFamily="18" charset="0"/>
              </a:rPr>
              <a:t>Загалом, досягнення античного суспільства лягли в основу сучасної європейської цивілізації і багато в чому визначили шляхи її розвитку.</a:t>
            </a:r>
            <a:endParaRPr lang="uk-UA"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63907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620688"/>
          </a:xfrm>
        </p:spPr>
        <p:txBody>
          <a:bodyPr/>
          <a:lstStyle/>
          <a:p>
            <a:pPr algn="ctr"/>
            <a:r>
              <a:rPr lang="uk-UA" b="1" dirty="0" smtClean="0">
                <a:solidFill>
                  <a:srgbClr val="FFFF00"/>
                </a:solidFill>
              </a:rPr>
              <a:t>Центр Європи не визначений</a:t>
            </a:r>
            <a:endParaRPr lang="ru-RU" b="1" dirty="0">
              <a:solidFill>
                <a:srgbClr val="FFFF00"/>
              </a:solidFill>
            </a:endParaRPr>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64622" y="620713"/>
            <a:ext cx="7014755"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0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b="1" dirty="0" smtClean="0">
                <a:solidFill>
                  <a:srgbClr val="FFFF00"/>
                </a:solidFill>
              </a:rPr>
              <a:t>Центр Європейського союзу постійно змінюється</a:t>
            </a:r>
            <a:endParaRPr lang="ru-RU" b="1" dirty="0">
              <a:solidFill>
                <a:srgbClr val="FFFF00"/>
              </a:solidFill>
            </a:endParaRPr>
          </a:p>
        </p:txBody>
      </p:sp>
      <p:sp>
        <p:nvSpPr>
          <p:cNvPr id="2" name="Объект 1"/>
          <p:cNvSpPr>
            <a:spLocks noGrp="1"/>
          </p:cNvSpPr>
          <p:nvPr>
            <p:ph sz="quarter" idx="13"/>
          </p:nvPr>
        </p:nvSpPr>
        <p:spPr>
          <a:xfrm>
            <a:off x="0" y="1124744"/>
            <a:ext cx="9144000" cy="5733256"/>
          </a:xfrm>
          <a:ln>
            <a:solidFill>
              <a:srgbClr val="FFFF00"/>
            </a:solidFill>
          </a:ln>
        </p:spPr>
        <p:txBody>
          <a:bodyPr>
            <a:normAutofit fontScale="85000" lnSpcReduction="20000"/>
          </a:bodyPr>
          <a:lstStyle/>
          <a:p>
            <a:pPr algn="just"/>
            <a:r>
              <a:rPr lang="uk-UA" sz="2800" b="1" dirty="0" smtClean="0"/>
              <a:t>У Франції спеціальний комітет перераховує координати не географічного центру Європи, а центру Європейської співдружності — ЄС. І ці дані справді вимагають регулярного оновлення, тому що до Євросоюзу час від часу додаються нові учасники — чи, навпаки, від'єднуються від нього (як сталося після </a:t>
            </a:r>
            <a:r>
              <a:rPr lang="uk-UA" sz="2800" b="1" dirty="0" err="1" smtClean="0"/>
              <a:t>Брекзиту</a:t>
            </a:r>
            <a:r>
              <a:rPr lang="uk-UA" sz="2800" b="1" dirty="0" smtClean="0"/>
              <a:t>).</a:t>
            </a:r>
          </a:p>
          <a:p>
            <a:pPr algn="just"/>
            <a:r>
              <a:rPr lang="uk-UA" sz="2800" b="1" dirty="0" smtClean="0"/>
              <a:t>Обчислюють місце розташування географічного центру Євросоюзу фахівці з Національного географічного інституту Франції. Згідно з їхніми даними, з 1987 по 1990 рік (тобто, з моменту виникнення ЄС) центр Європейського союзу практично збігався з центром </a:t>
            </a:r>
            <a:r>
              <a:rPr lang="uk-UA" sz="2800" b="1" dirty="0" smtClean="0">
                <a:solidFill>
                  <a:srgbClr val="FF0000"/>
                </a:solidFill>
              </a:rPr>
              <a:t>Франції</a:t>
            </a:r>
            <a:r>
              <a:rPr lang="uk-UA" sz="2800" b="1" dirty="0" smtClean="0"/>
              <a:t> і перебував в селі </a:t>
            </a:r>
            <a:r>
              <a:rPr lang="uk-UA" sz="2800" b="1" dirty="0" err="1" smtClean="0"/>
              <a:t>Сен-Андре-ле-Кор</a:t>
            </a:r>
            <a:r>
              <a:rPr lang="uk-UA" sz="2800" b="1" dirty="0" smtClean="0"/>
              <a:t> в регіоні </a:t>
            </a:r>
            <a:r>
              <a:rPr lang="uk-UA" sz="2800" b="1" dirty="0" err="1" smtClean="0"/>
              <a:t>Овернь</a:t>
            </a:r>
            <a:r>
              <a:rPr lang="uk-UA" sz="2800" b="1" dirty="0" smtClean="0"/>
              <a:t>. В ЄС у ті часи входили 12 країн Європи.</a:t>
            </a:r>
          </a:p>
          <a:p>
            <a:pPr algn="just"/>
            <a:r>
              <a:rPr lang="uk-UA" sz="2800" b="1" dirty="0"/>
              <a:t>У 1990 році, коли впала Берлінська стіна і возз'єдналися дві половинки Німеччини, кордони ЄС розширилися і, відповідно, центр змістився на </a:t>
            </a:r>
            <a:r>
              <a:rPr lang="uk-UA" sz="2800" b="1" dirty="0">
                <a:solidFill>
                  <a:srgbClr val="FF0000"/>
                </a:solidFill>
              </a:rPr>
              <a:t>25 км на північний схід</a:t>
            </a:r>
            <a:r>
              <a:rPr lang="uk-UA" sz="2800" b="1" dirty="0"/>
              <a:t>, в село </a:t>
            </a:r>
            <a:r>
              <a:rPr lang="uk-UA" sz="2800" b="1" dirty="0" err="1"/>
              <a:t>Сен-Клеман</a:t>
            </a:r>
            <a:r>
              <a:rPr lang="uk-UA" sz="2800" b="1" dirty="0"/>
              <a:t> все в тій же </a:t>
            </a:r>
            <a:r>
              <a:rPr lang="uk-UA" sz="2800" b="1" dirty="0" err="1"/>
              <a:t>Оверні</a:t>
            </a:r>
            <a:r>
              <a:rPr lang="uk-UA" sz="2800" b="1" dirty="0"/>
              <a:t>. Там навіть поставили пам'ятний знак з цього приводу.</a:t>
            </a:r>
          </a:p>
          <a:p>
            <a:pPr algn="just"/>
            <a:endParaRPr lang="uk-UA" b="1" dirty="0" smtClean="0">
              <a:solidFill>
                <a:srgbClr val="0070C0"/>
              </a:solidFill>
            </a:endParaRPr>
          </a:p>
        </p:txBody>
      </p:sp>
    </p:spTree>
    <p:extLst>
      <p:ext uri="{BB962C8B-B14F-4D97-AF65-F5344CB8AC3E}">
        <p14:creationId xmlns:p14="http://schemas.microsoft.com/office/powerpoint/2010/main" val="162579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lstStyle/>
          <a:p>
            <a:pPr algn="ctr"/>
            <a:r>
              <a:rPr lang="uk-UA" b="1" dirty="0" smtClean="0">
                <a:solidFill>
                  <a:srgbClr val="FFFF00"/>
                </a:solidFill>
              </a:rPr>
              <a:t>Центр Європейського союзу постійно змінюється</a:t>
            </a:r>
            <a:endParaRPr lang="ru-RU" b="1" dirty="0">
              <a:solidFill>
                <a:srgbClr val="FFFF00"/>
              </a:solidFill>
            </a:endParaRPr>
          </a:p>
        </p:txBody>
      </p:sp>
      <p:sp>
        <p:nvSpPr>
          <p:cNvPr id="2" name="Объект 1"/>
          <p:cNvSpPr>
            <a:spLocks noGrp="1"/>
          </p:cNvSpPr>
          <p:nvPr>
            <p:ph sz="quarter" idx="13"/>
          </p:nvPr>
        </p:nvSpPr>
        <p:spPr>
          <a:xfrm>
            <a:off x="0" y="1124744"/>
            <a:ext cx="9144000" cy="5733256"/>
          </a:xfrm>
        </p:spPr>
        <p:txBody>
          <a:bodyPr>
            <a:noAutofit/>
          </a:bodyPr>
          <a:lstStyle/>
          <a:p>
            <a:pPr marL="0" indent="0" algn="just">
              <a:buNone/>
            </a:pPr>
            <a:r>
              <a:rPr lang="uk-UA" sz="2200" b="1" dirty="0" smtClean="0">
                <a:solidFill>
                  <a:schemeClr val="accent2">
                    <a:lumMod val="20000"/>
                    <a:lumOff val="80000"/>
                  </a:schemeClr>
                </a:solidFill>
              </a:rPr>
              <a:t>До 1995 року в Євросоюз входили вже 15 країн, і французьким географам довелося заново перерахувати координати міждержавного об'єднання. І виявилося, що центр ЄС покинув межі Франції — тепер він перебував у </a:t>
            </a:r>
            <a:r>
              <a:rPr lang="uk-UA" sz="2200" b="1" dirty="0" smtClean="0">
                <a:solidFill>
                  <a:srgbClr val="FFFF00"/>
                </a:solidFill>
              </a:rPr>
              <a:t>Бельгії</a:t>
            </a:r>
            <a:r>
              <a:rPr lang="uk-UA" sz="2200" b="1" dirty="0" smtClean="0">
                <a:solidFill>
                  <a:schemeClr val="accent2">
                    <a:lumMod val="20000"/>
                    <a:lumOff val="80000"/>
                  </a:schemeClr>
                </a:solidFill>
              </a:rPr>
              <a:t>, в комуні </a:t>
            </a:r>
            <a:r>
              <a:rPr lang="uk-UA" sz="2200" b="1" dirty="0" err="1" smtClean="0">
                <a:solidFill>
                  <a:schemeClr val="accent2">
                    <a:lumMod val="20000"/>
                    <a:lumOff val="80000"/>
                  </a:schemeClr>
                </a:solidFill>
              </a:rPr>
              <a:t>Віруанваль</a:t>
            </a:r>
            <a:r>
              <a:rPr lang="uk-UA" sz="2200" b="1" dirty="0" smtClean="0">
                <a:solidFill>
                  <a:schemeClr val="accent2">
                    <a:lumMod val="20000"/>
                    <a:lumOff val="80000"/>
                  </a:schemeClr>
                </a:solidFill>
              </a:rPr>
              <a:t> — пам'ятник там, звичайно, теж є.</a:t>
            </a:r>
          </a:p>
          <a:p>
            <a:pPr marL="0" indent="0" algn="just">
              <a:buNone/>
            </a:pPr>
            <a:r>
              <a:rPr lang="uk-UA" sz="2200" b="1" dirty="0" smtClean="0">
                <a:solidFill>
                  <a:schemeClr val="accent2">
                    <a:lumMod val="20000"/>
                    <a:lumOff val="80000"/>
                  </a:schemeClr>
                </a:solidFill>
              </a:rPr>
              <a:t>До 2004 року кількість країн-членів ЄС збільшилася на цілий десяток, а тому центр Євросоюзу "переїхав" до </a:t>
            </a:r>
            <a:r>
              <a:rPr lang="uk-UA" sz="2200" b="1" dirty="0" smtClean="0">
                <a:solidFill>
                  <a:srgbClr val="92D050"/>
                </a:solidFill>
              </a:rPr>
              <a:t>Німеччини</a:t>
            </a:r>
            <a:r>
              <a:rPr lang="uk-UA" sz="2200" b="1" dirty="0" smtClean="0">
                <a:solidFill>
                  <a:schemeClr val="accent2">
                    <a:lumMod val="20000"/>
                    <a:lumOff val="80000"/>
                  </a:schemeClr>
                </a:solidFill>
              </a:rPr>
              <a:t> — в село </a:t>
            </a:r>
            <a:r>
              <a:rPr lang="uk-UA" sz="2200" b="1" dirty="0" err="1" smtClean="0">
                <a:solidFill>
                  <a:schemeClr val="accent2">
                    <a:lumMod val="20000"/>
                    <a:lumOff val="80000"/>
                  </a:schemeClr>
                </a:solidFill>
              </a:rPr>
              <a:t>Клайнмашайд</a:t>
            </a:r>
            <a:r>
              <a:rPr lang="uk-UA" sz="2200" b="1" dirty="0" smtClean="0">
                <a:solidFill>
                  <a:schemeClr val="accent2">
                    <a:lumMod val="20000"/>
                    <a:lumOff val="80000"/>
                  </a:schemeClr>
                </a:solidFill>
              </a:rPr>
              <a:t>. Але ненадовго — на три роки. Потім в ЄС прийняли Болгарію і Румунію, і все знову перерахували. Новий </a:t>
            </a:r>
            <a:r>
              <a:rPr lang="uk-UA" sz="2200" b="1" dirty="0" err="1" smtClean="0">
                <a:solidFill>
                  <a:schemeClr val="accent2">
                    <a:lumMod val="20000"/>
                    <a:lumOff val="80000"/>
                  </a:schemeClr>
                </a:solidFill>
              </a:rPr>
              <a:t>геоцентр</a:t>
            </a:r>
            <a:r>
              <a:rPr lang="uk-UA" sz="2200" b="1" dirty="0" smtClean="0">
                <a:solidFill>
                  <a:schemeClr val="accent2">
                    <a:lumMod val="20000"/>
                    <a:lumOff val="80000"/>
                  </a:schemeClr>
                </a:solidFill>
              </a:rPr>
              <a:t> (і новий пам'ятник) визначили на поле неподалік від містечка </a:t>
            </a:r>
            <a:r>
              <a:rPr lang="uk-UA" sz="2200" b="1" dirty="0" err="1" smtClean="0">
                <a:solidFill>
                  <a:schemeClr val="accent2">
                    <a:lumMod val="20000"/>
                    <a:lumOff val="80000"/>
                  </a:schemeClr>
                </a:solidFill>
              </a:rPr>
              <a:t>Гельнхаузен</a:t>
            </a:r>
            <a:r>
              <a:rPr lang="uk-UA" sz="2200" b="1" dirty="0" smtClean="0">
                <a:solidFill>
                  <a:schemeClr val="accent2">
                    <a:lumMod val="20000"/>
                    <a:lumOff val="80000"/>
                  </a:schemeClr>
                </a:solidFill>
              </a:rPr>
              <a:t> — там само, у Німеччині, але за 115 км в сторону.</a:t>
            </a:r>
          </a:p>
          <a:p>
            <a:pPr marL="0" indent="0" algn="just">
              <a:buNone/>
            </a:pPr>
            <a:r>
              <a:rPr lang="uk-UA" sz="2200" b="1" dirty="0" smtClean="0">
                <a:solidFill>
                  <a:schemeClr val="accent2">
                    <a:lumMod val="20000"/>
                    <a:lumOff val="80000"/>
                  </a:schemeClr>
                </a:solidFill>
              </a:rPr>
              <a:t>Ще раз дані </a:t>
            </a:r>
            <a:r>
              <a:rPr lang="uk-UA" sz="2200" b="1" dirty="0" err="1" smtClean="0">
                <a:solidFill>
                  <a:schemeClr val="accent2">
                    <a:lumMod val="20000"/>
                    <a:lumOff val="80000"/>
                  </a:schemeClr>
                </a:solidFill>
              </a:rPr>
              <a:t>підкоригували</a:t>
            </a:r>
            <a:r>
              <a:rPr lang="uk-UA" sz="2200" b="1" dirty="0" smtClean="0">
                <a:solidFill>
                  <a:schemeClr val="accent2">
                    <a:lumMod val="20000"/>
                    <a:lumOff val="80000"/>
                  </a:schemeClr>
                </a:solidFill>
              </a:rPr>
              <a:t>, коли в Євросоюз вступила Хорватія: географічний центр залишився в Німеччині, трохи далі на північний захід — у </a:t>
            </a:r>
            <a:r>
              <a:rPr lang="uk-UA" sz="2200" b="1" dirty="0" err="1" smtClean="0">
                <a:solidFill>
                  <a:schemeClr val="accent2">
                    <a:lumMod val="20000"/>
                    <a:lumOff val="80000"/>
                  </a:schemeClr>
                </a:solidFill>
              </a:rPr>
              <a:t>Вестернгрунді</a:t>
            </a:r>
            <a:r>
              <a:rPr lang="uk-UA" sz="2200" b="1" dirty="0" smtClean="0">
                <a:solidFill>
                  <a:schemeClr val="accent2">
                    <a:lumMod val="20000"/>
                    <a:lumOff val="80000"/>
                  </a:schemeClr>
                </a:solidFill>
              </a:rPr>
              <a:t>. І ще раз — коли в ЄС прийняли заморський департамент Франції Майотта. В цьому випадку поправка була зроблена колосальна: на 500 м!</a:t>
            </a:r>
            <a:endParaRPr lang="uk-UA" sz="2200" b="1" dirty="0">
              <a:solidFill>
                <a:schemeClr val="accent2">
                  <a:lumMod val="20000"/>
                  <a:lumOff val="80000"/>
                </a:schemeClr>
              </a:solidFill>
            </a:endParaRPr>
          </a:p>
        </p:txBody>
      </p:sp>
    </p:spTree>
    <p:extLst>
      <p:ext uri="{BB962C8B-B14F-4D97-AF65-F5344CB8AC3E}">
        <p14:creationId xmlns:p14="http://schemas.microsoft.com/office/powerpoint/2010/main" val="567246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488</TotalTime>
  <Words>6153</Words>
  <Application>Microsoft Office PowerPoint</Application>
  <PresentationFormat>Экран (4:3)</PresentationFormat>
  <Paragraphs>188</Paragraphs>
  <Slides>65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65</vt:i4>
      </vt:variant>
    </vt:vector>
  </HeadingPairs>
  <TitlesOfParts>
    <vt:vector size="66" baseType="lpstr">
      <vt:lpstr>Горизонт</vt:lpstr>
      <vt:lpstr>Концепт «Європа»: інтеграційні ідеї і особистий вибір</vt:lpstr>
      <vt:lpstr>Лекція 1. Прелюдія «європейської ідеї»</vt:lpstr>
      <vt:lpstr>Передмова</vt:lpstr>
      <vt:lpstr>Передмова</vt:lpstr>
      <vt:lpstr>Передмова</vt:lpstr>
      <vt:lpstr>всі ці складові: територія, належність до християнської цивілізації (європейської культури)  так чи інакше лишаються одними з ключових показників тривалості шляхів до європейського співтовариства.</vt:lpstr>
      <vt:lpstr>Центр Європи не визначений</vt:lpstr>
      <vt:lpstr>Центр Європейського союзу постійно змінюється</vt:lpstr>
      <vt:lpstr>Центр Європейського союзу постійно змінюється</vt:lpstr>
      <vt:lpstr>Центр Європейського союзу постійно змінюється</vt:lpstr>
      <vt:lpstr>Ментальні кордони «Європи»</vt:lpstr>
      <vt:lpstr>Концепт  «Європа»: інтеграційні ідеї та особистий вибір</vt:lpstr>
      <vt:lpstr>Презентация PowerPoint</vt:lpstr>
      <vt:lpstr>Презентация PowerPoint</vt:lpstr>
      <vt:lpstr>Презентация PowerPoint</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1. Генеза «європейської ідеї». Давньогрецькі уявлення про Європу. «Гімн до Аполлона Піфійського» і Європа</vt:lpstr>
      <vt:lpstr>2. Географ Гекатей Мілетський і його праця «Землеопис». «Немейські пісні» поета Піндара</vt:lpstr>
      <vt:lpstr>2. Географ Гекатей Мілетський і його праця «Землеопис». «Немейські пісні» поета Піндара</vt:lpstr>
      <vt:lpstr>3. Праця Геродота «Історії в дев’яти книгах». Давньогрецькі історики Фукідід і Гіппократ про Європу</vt:lpstr>
      <vt:lpstr>3. Праця Геродота «Історії в дев’яти книгах». Давньогрецькі історики Фукідід і Гіппократ про Європу</vt:lpstr>
      <vt:lpstr>3. Праця Геродота «Історії в дев’яти книгах». Давньогрецькі історики Фукідід і Гіппократ про Європу</vt:lpstr>
      <vt:lpstr>3. Праця Геродота «Історії в дев’яти книгах». Давньогрецькі історики Фукідід і Гіппократ про Європу</vt:lpstr>
      <vt:lpstr>3. Праця Геродота «Історії в дев’яти книгах». Давньогрецькі історики Фукідід і Гіппократ про Європу</vt:lpstr>
      <vt:lpstr>4. Політико-правового забарвлення поняття «Європа» під час грекоперських війн (500–449 рр. до н. е.)</vt:lpstr>
      <vt:lpstr>4. Політико-правового забарвлення поняття «Європа» під час грекоперських війн (500–449 рр. до н. е.)</vt:lpstr>
      <vt:lpstr>4. Політико-правового забарвлення поняття «Європа» під час грекоперських війн (500–449 рр. до н. е.)</vt:lpstr>
      <vt:lpstr>4. Політико-правового забарвлення поняття «Європа» під час грекоперських війн (500–449 рр. до н. е.)</vt:lpstr>
      <vt:lpstr>4. Політико-правового забарвлення поняття «Європа» під час грекоперських війн (500–449 рр. до н. е.)</vt:lpstr>
      <vt:lpstr>5. Ідея панеллінізму як об’єднання греко-македонського світу у IV ст. до н. е. Александр Македонський і ідея «світової імперії»</vt:lpstr>
      <vt:lpstr>5. Ідея панеллінізму як об’єднання греко-македонського світу у IV ст. до н. е. Александр Македонський і ідея «світової імперії»</vt:lpstr>
      <vt:lpstr>5. Ідея панеллінізму як об’єднання греко-македонського світу у IV ст. до н. е. Александр Македонський і ідея «світової імперії»</vt:lpstr>
      <vt:lpstr>5. Ідея панеллінізму як об’єднання греко-македонського світу у IV ст. до н. е. Александр Македонський і ідея «світової імперії»</vt:lpstr>
      <vt:lpstr>6. Діоген і його термін «космополіт» як «громадянин світу»</vt:lpstr>
      <vt:lpstr>6. Діоген і його термін «космополіт» як «громадянин світу»</vt:lpstr>
      <vt:lpstr>6. Діоген і його термін «космополіт» як «громадянин світу»</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lpstr>7. Роль Стародавнього Риму у формуванні ідеї  об’єднаної Європи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Концепт  «Європа»: інтеграційні ідеї та особистий вибір</dc:title>
  <dc:creator>admin</dc:creator>
  <cp:lastModifiedBy>admin</cp:lastModifiedBy>
  <cp:revision>27</cp:revision>
  <dcterms:created xsi:type="dcterms:W3CDTF">2024-02-15T18:07:18Z</dcterms:created>
  <dcterms:modified xsi:type="dcterms:W3CDTF">2024-02-16T10:47:10Z</dcterms:modified>
</cp:coreProperties>
</file>