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922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879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35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75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549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4/16/2021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299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36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780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61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4/16/2021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68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4/16/2021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8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7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0F8DC-70D5-B544-B16F-A4DB2FDB6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0524" y="376395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/>
              <a:t>Тема</a:t>
            </a:r>
            <a:r>
              <a:rPr lang="ru-RU"/>
              <a:t>. Методики оцінки та аналізу інструментів ринку цінних паперів
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8C4D9A-85EB-C245-BABB-B8CEF0715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587" y="334954"/>
            <a:ext cx="5056284" cy="379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37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5E178-E711-EC45-8E31-527FBC47B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58312"/>
            <a:ext cx="7729728" cy="1188720"/>
          </a:xfrm>
        </p:spPr>
        <p:txBody>
          <a:bodyPr/>
          <a:lstStyle/>
          <a:p>
            <a:r>
              <a:rPr lang="ru-RU"/>
              <a:t>Основні принципи технічного аналізу.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628FF0-F79D-C845-9856-DA9B1740A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692" y="1878008"/>
            <a:ext cx="7729728" cy="3101983"/>
          </a:xfrm>
        </p:spPr>
        <p:txBody>
          <a:bodyPr>
            <a:normAutofit lnSpcReduction="10000"/>
          </a:bodyPr>
          <a:lstStyle/>
          <a:p>
            <a:r>
              <a:rPr lang="ru-RU"/>
              <a:t>1.Рух (зміна) цін на ринку враховує всю інформацію про ситуацію. Будь-які зміни цін є результатом зміни зовнішніх умов і знаходять своє відображення в цінах</a:t>
            </a:r>
          </a:p>
          <a:p>
            <a:r>
              <a:rPr lang="ru-RU"/>
              <a:t>.2.Ціни рухаються направлено, і головним завданням є визначення трендів.</a:t>
            </a:r>
          </a:p>
          <a:p>
            <a:r>
              <a:rPr lang="ru-RU"/>
              <a:t> Термін «тренд» означає певний напрям руху цін. Бувають такі види трендів: а)зростаючий, або бичачий, - основний рух цін нагору; б)падаючий, або ведмежий, - основний рух ціни вниз; в)боковий, або горизонтальний, - ціна в основному не змінюється.</a:t>
            </a:r>
          </a:p>
          <a:p>
            <a:r>
              <a:rPr lang="ru-RU"/>
              <a:t>3.Історія на ринку повторюється. Це відображається в графіках руху цін.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49E114-2C39-AB4D-BA66-45F90D7B7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432" y="2339960"/>
            <a:ext cx="3910290" cy="217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81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C1913-EBCD-8046-BA98-003E5240A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3.Інструментарій технічного аналізу.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50495A-6E38-1649-A551-56779F410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/>
              <a:t>Існує три основних типи графіків руху ринків, на основі яких будується методика технічного аналізу: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C4A46D-AF7E-FD4C-A185-FB063F107E79}"/>
              </a:ext>
            </a:extLst>
          </p:cNvPr>
          <p:cNvSpPr/>
          <p:nvPr/>
        </p:nvSpPr>
        <p:spPr>
          <a:xfrm>
            <a:off x="4580935" y="3428127"/>
            <a:ext cx="6990900" cy="86973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Графік руху ціни аналізованого інструмента (активу).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3C45E8E-DEEC-8543-8AF6-0B04ED48F304}"/>
              </a:ext>
            </a:extLst>
          </p:cNvPr>
          <p:cNvSpPr/>
          <p:nvPr/>
        </p:nvSpPr>
        <p:spPr>
          <a:xfrm>
            <a:off x="2368283" y="4500350"/>
            <a:ext cx="6990900" cy="86973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Графік обсягу торгівлі цим активом.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9DD73BE-CD58-CF45-A6E9-BC8DC9F62A7E}"/>
              </a:ext>
            </a:extLst>
          </p:cNvPr>
          <p:cNvSpPr/>
          <p:nvPr/>
        </p:nvSpPr>
        <p:spPr>
          <a:xfrm>
            <a:off x="689438" y="5572573"/>
            <a:ext cx="6990900" cy="86973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Графік відкритого інтересу (кількість відритих позицій, не закритих на цей момент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6A89E74-7511-BA4B-A395-20B5B8473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1244" y="4621093"/>
            <a:ext cx="1610591" cy="161059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950D246-FF98-C849-B863-B0A4E4D91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75" y="2694025"/>
            <a:ext cx="2073088" cy="207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85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AEC321-008A-D34E-A9B4-113B0C357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84578"/>
            <a:ext cx="7609666" cy="1468834"/>
          </a:xfrm>
        </p:spPr>
        <p:txBody>
          <a:bodyPr>
            <a:normAutofit fontScale="90000"/>
          </a:bodyPr>
          <a:lstStyle/>
          <a:p>
            <a:r>
              <a:rPr lang="ru-RU"/>
              <a:t>У технічному аналізі використовується чотири основних методи відображення графіків руху ціни: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E1E215-2657-C44C-AC97-FD38B513F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11013FA-AFA7-AE4B-BA51-997BA9ECD4E8}"/>
              </a:ext>
            </a:extLst>
          </p:cNvPr>
          <p:cNvSpPr/>
          <p:nvPr/>
        </p:nvSpPr>
        <p:spPr>
          <a:xfrm>
            <a:off x="1025179" y="2638044"/>
            <a:ext cx="2411914" cy="204150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solidFill>
                  <a:schemeClr val="tx1"/>
                </a:solidFill>
              </a:rPr>
              <a:t>Лінійні графіки.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E794CF6-3FFE-A744-880D-BAA4A356E268}"/>
              </a:ext>
            </a:extLst>
          </p:cNvPr>
          <p:cNvSpPr/>
          <p:nvPr/>
        </p:nvSpPr>
        <p:spPr>
          <a:xfrm>
            <a:off x="4464763" y="4917524"/>
            <a:ext cx="2411914" cy="204150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solidFill>
                  <a:schemeClr val="tx1"/>
                </a:solidFill>
              </a:rPr>
              <a:t>Хрестики-нулики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8D8135F-8FBC-6B4E-A0E1-A490CF703C23}"/>
              </a:ext>
            </a:extLst>
          </p:cNvPr>
          <p:cNvSpPr/>
          <p:nvPr/>
        </p:nvSpPr>
        <p:spPr>
          <a:xfrm>
            <a:off x="4490650" y="2613546"/>
            <a:ext cx="2411914" cy="204150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solidFill>
                  <a:schemeClr val="tx1"/>
                </a:solidFill>
              </a:rPr>
              <a:t>Гістограми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77DC9C2-BBBE-4449-BCAC-58F96EBC329E}"/>
              </a:ext>
            </a:extLst>
          </p:cNvPr>
          <p:cNvSpPr/>
          <p:nvPr/>
        </p:nvSpPr>
        <p:spPr>
          <a:xfrm>
            <a:off x="8193684" y="2628647"/>
            <a:ext cx="2411914" cy="204150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solidFill>
                  <a:schemeClr val="tx1"/>
                </a:solidFill>
              </a:rPr>
              <a:t>Японські свічі..</a:t>
            </a:r>
          </a:p>
        </p:txBody>
      </p:sp>
    </p:spTree>
    <p:extLst>
      <p:ext uri="{BB962C8B-B14F-4D97-AF65-F5344CB8AC3E}">
        <p14:creationId xmlns:p14="http://schemas.microsoft.com/office/powerpoint/2010/main" val="634566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DEA62D-EB73-9148-9403-D1EA54970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Лінійний графік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47AF3D-D738-7144-9221-BD70F5917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353199"/>
            <a:ext cx="7729728" cy="3101983"/>
          </a:xfrm>
        </p:spPr>
        <p:txBody>
          <a:bodyPr/>
          <a:lstStyle/>
          <a:p>
            <a:r>
              <a:rPr lang="ru-RU"/>
              <a:t>У </a:t>
            </a:r>
            <a:r>
              <a:rPr lang="ru-RU" b="1"/>
              <a:t>лінійному</a:t>
            </a:r>
            <a:r>
              <a:rPr lang="ru-RU"/>
              <a:t> графіку на осі абсцис відкладається час (хвилини, години, дні тощо), а на осі ординат - шкала ціни.</a:t>
            </a:r>
          </a:p>
          <a:p>
            <a:r>
              <a:rPr lang="ru-RU"/>
              <a:t>На </a:t>
            </a:r>
            <a:r>
              <a:rPr lang="ru-RU" b="1"/>
              <a:t>гістограмі</a:t>
            </a:r>
            <a:r>
              <a:rPr lang="ru-RU"/>
              <a:t> ми маємо своєрідний графік стовпчиків, причому кожний новий (за новий період часу) будується праворуч від останнього за попередній день або попередній період.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B57216B-7763-D54C-89F6-63E67F1D3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4189035"/>
            <a:ext cx="8128000" cy="253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03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38B21C-798D-D84C-BD91-99E5A7B6B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Японські свічі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6F2B21-4797-FB45-AE6E-E974BAC34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/>
              <a:t>Японські свічі </a:t>
            </a:r>
            <a:r>
              <a:rPr lang="ru-RU"/>
              <a:t>- це один з популярних інструментів технічного аналізу. В цьому методі аналізу велика увага приділяється зв'язку між цінами відкриття й закриття.</a:t>
            </a:r>
          </a:p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D97E04F-73A5-254A-BD8A-18ACE4614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414" y="3429000"/>
            <a:ext cx="490537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986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AF6CC0-8E75-F740-8B7A-E2A6E0E7E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Особливості побудови ліній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A809DC-05DA-9044-9ED7-919A59841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Особливо важливим елементом технічного аналізу вважається побудова на графіках ліній підтримки й ліній опору.</a:t>
            </a:r>
          </a:p>
          <a:p>
            <a:r>
              <a:rPr lang="ru-RU"/>
              <a:t>Для </a:t>
            </a:r>
            <a:r>
              <a:rPr lang="ru-RU" b="1"/>
              <a:t>побудови лінії підтримки</a:t>
            </a:r>
            <a:r>
              <a:rPr lang="ru-RU"/>
              <a:t> (рівня підтримки) потрібно з'єднати на графіку істотні мінімуми з мінімумами.</a:t>
            </a:r>
          </a:p>
          <a:p>
            <a:r>
              <a:rPr lang="ru-RU"/>
              <a:t>Для</a:t>
            </a:r>
            <a:r>
              <a:rPr lang="ru-RU" b="1"/>
              <a:t> побудови лінії опору</a:t>
            </a:r>
            <a:r>
              <a:rPr lang="ru-RU"/>
              <a:t> (рівня опору) слід з'єднати на графіку умовною лінією істотні максимуми з максимумами.</a:t>
            </a:r>
          </a:p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4D5A6FD-AE44-BA42-B05F-5BF895CD4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67" y="4699055"/>
            <a:ext cx="3899418" cy="2077739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40EFEE2A-F164-2442-9B23-E7F25CBB0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596" y="4430256"/>
            <a:ext cx="4135506" cy="225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68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00EBDD-E0C9-B146-8B77-7A1385D2C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Класичні фігури технічного аналізу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EE4679-5862-A04E-8431-6ED8003E9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Фігур має назву фігур продовження, і вони сигналізують про те, що існуючий тренд залишається в силі й основний напрям тренда ймовірно не зміниться.</a:t>
            </a:r>
          </a:p>
          <a:p>
            <a:r>
              <a:rPr lang="ru-RU"/>
              <a:t>За наявності чітко вираженого попереднього тренда часто можна виявити розворотні фігури, наявність яких сигналізує про ймовірну зміну основного напряму діючого тренда. Однією з найвідоміших таких фігур є фігура «Голова-плечі»</a:t>
            </a:r>
          </a:p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7D787CC-451A-E144-B67A-BD8089824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99" y="4806262"/>
            <a:ext cx="3859561" cy="186753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2D8FE3A4-1F19-A245-9844-0BBC9773F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758" y="4629425"/>
            <a:ext cx="48006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23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E14715-1537-B945-88D7-A510DCC9E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4.Метод середніх ковзних.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17BBBD-EC16-4E4B-9F62-D54F3331D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018" y="2356878"/>
            <a:ext cx="7729728" cy="3101983"/>
          </a:xfrm>
        </p:spPr>
        <p:txBody>
          <a:bodyPr/>
          <a:lstStyle/>
          <a:p>
            <a:pPr algn="just"/>
            <a:r>
              <a:rPr lang="ru-RU"/>
              <a:t>Метод середніх ковзних ґрунтується на обчисленні середнього курсу досліджуваної акції за певне число сесій, що передують розрахунковому дню, і побудові графіка результатів обчислень на одному графіку з поточними курсами цієї акції (на графіку гістограм). Прийнята для кожного розрахунку конкретної середньої ковзної кількість сесій або кількість аналізованих періодів є постійною величиною.</a:t>
            </a:r>
          </a:p>
          <a:p>
            <a:pPr algn="just"/>
            <a:r>
              <a:rPr lang="ru-RU"/>
              <a:t>Якщо лінія курсу спускається зверху вниз і наближається зверху до горизонтальної лінії середньої ковзної </a:t>
            </a:r>
            <a:r>
              <a:rPr lang="af-ZA"/>
              <a:t>MA</a:t>
            </a:r>
            <a:r>
              <a:rPr lang="ru-RU"/>
              <a:t>, то це означає ослаблення досліджуваної акції й дає нам сигнал до її продажу.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8877550-2703-0349-9234-38442DFF9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2746" y="3138385"/>
            <a:ext cx="381000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47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CBBBC-66E1-674B-98ED-38769D9B0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Осцилятори в технічному аналізі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2F4BD3-1A12-5A4B-857A-42BDA1B87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670" y="2638044"/>
            <a:ext cx="7729728" cy="3101983"/>
          </a:xfrm>
        </p:spPr>
        <p:txBody>
          <a:bodyPr/>
          <a:lstStyle/>
          <a:p>
            <a:r>
              <a:rPr lang="ru-RU" b="1"/>
              <a:t>Осцилятори</a:t>
            </a:r>
            <a:r>
              <a:rPr lang="ru-RU"/>
              <a:t> – це аналітичні інструменти, призначені для одержання сигналів технічного аналізу про зміни (розвороти) цінових тенденцій.Графіки осциляторів будуються на підставі формул, в яких використовуються величини ціни аналізованого активу й обсягу торгівлі. При аналізі осциляторів активно використовуються поняття перекупленого й перепроданого ринку.</a:t>
            </a:r>
          </a:p>
          <a:p>
            <a:r>
              <a:rPr lang="ru-RU"/>
              <a:t>Найвідомішими осциляторами є осцилятор Еліота, індекс відносної сили (</a:t>
            </a:r>
            <a:r>
              <a:rPr lang="af-ZA"/>
              <a:t>RSI), </a:t>
            </a:r>
            <a:r>
              <a:rPr lang="ru-RU"/>
              <a:t>осцилятор конвергенції-дивергенції </a:t>
            </a:r>
            <a:r>
              <a:rPr lang="af-ZA"/>
              <a:t>MACD </a:t>
            </a:r>
            <a:r>
              <a:rPr lang="ru-RU"/>
              <a:t>тощо. Вони використовуються в багатьох популярних програмах технічного аналізу.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691FA4-C2C0-684F-9DFD-28C736EAE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9398" y="2872780"/>
            <a:ext cx="3433269" cy="228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3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638E89-F213-8947-810F-0AC9B3007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339" y="215359"/>
            <a:ext cx="7729728" cy="1188720"/>
          </a:xfrm>
        </p:spPr>
        <p:txBody>
          <a:bodyPr/>
          <a:lstStyle/>
          <a:p>
            <a:r>
              <a:rPr lang="ru-RU"/>
              <a:t>Висновок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D05D9F-24D5-5341-888F-5C9338F72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647852"/>
            <a:ext cx="7729728" cy="3101983"/>
          </a:xfrm>
        </p:spPr>
        <p:txBody>
          <a:bodyPr/>
          <a:lstStyle/>
          <a:p>
            <a:pPr algn="just"/>
            <a:r>
              <a:rPr lang="ru-RU" b="1"/>
              <a:t>Технічний аналіз</a:t>
            </a:r>
            <a:r>
              <a:rPr lang="ru-RU"/>
              <a:t> застосовується до будь-яких часових періодів, і можна одержати як короткостроковий, так і довгостроковий прогноз. </a:t>
            </a:r>
          </a:p>
          <a:p>
            <a:pPr algn="just"/>
            <a:r>
              <a:rPr lang="ru-RU"/>
              <a:t>Методика технічного аналізу застосовна до аналізу цін на будь-яких ринках, головне мати дані про попередні рухи цін.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9954C57-A559-C047-82C0-057F5FA18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3035335"/>
            <a:ext cx="5143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59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137C99-D500-444C-8B2E-7919271D1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План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CF17BD-3EFD-734A-BF8C-866C05B24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/>
              <a:t>1. Фундаментальний аналіз інвестиційної ситуації.</a:t>
            </a:r>
          </a:p>
          <a:p>
            <a:pPr algn="just"/>
            <a:r>
              <a:rPr lang="ru-RU" sz="2400"/>
              <a:t>2. Поняття про технічний аналіз.</a:t>
            </a:r>
          </a:p>
          <a:p>
            <a:pPr algn="just"/>
            <a:r>
              <a:rPr lang="ru-RU" sz="2400"/>
              <a:t>3.  Інструментарій технічного аналізу.</a:t>
            </a:r>
          </a:p>
          <a:p>
            <a:pPr algn="just"/>
            <a:r>
              <a:rPr lang="ru-RU" sz="2400"/>
              <a:t>4.  Метод середніх ковзних.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E6E1E21-77B4-6B46-9C74-A5ABB1F8C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4808" y="3251743"/>
            <a:ext cx="4414840" cy="329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73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362135-DAE1-2F42-A166-650F1A8A2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332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ru-RU"/>
              <a:t>1.Фундаментальний аналіз інвестиційної ситуації.
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C1E26F-FF48-944B-BCD9-3CBB2944C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5628" y="1671905"/>
            <a:ext cx="7729728" cy="1958802"/>
          </a:xfrm>
        </p:spPr>
        <p:txBody>
          <a:bodyPr/>
          <a:lstStyle/>
          <a:p>
            <a:r>
              <a:rPr lang="ru-RU"/>
              <a:t>Фундаментальний аналіз вивчає причини, що рухають ринком.</a:t>
            </a:r>
          </a:p>
          <a:p>
            <a:r>
              <a:rPr lang="ru-RU"/>
              <a:t>В повному обсязі фундаментальний аналіз виконується на чотирьох основних рівнях, або етапах, але за необхідності можна скорочувати обсяги або виключати певні етапи цього аналізу. </a:t>
            </a:r>
          </a:p>
          <a:p>
            <a:r>
              <a:rPr lang="ru-RU"/>
              <a:t>Такий варіант напряму аналізу часто називають аналізом</a:t>
            </a:r>
            <a:r>
              <a:rPr lang="ru-RU" b="1"/>
              <a:t> «зверху вниз»</a:t>
            </a:r>
            <a:r>
              <a:rPr lang="ru-RU"/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ED4BF26-F977-D247-9A12-ED9D35F0D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019" y="3584854"/>
            <a:ext cx="6093962" cy="320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11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3">
            <a:extLst>
              <a:ext uri="{FF2B5EF4-FFF2-40B4-BE49-F238E27FC236}">
                <a16:creationId xmlns:a16="http://schemas.microsoft.com/office/drawing/2014/main" id="{66192B40-6315-BE4F-B154-6FDCC92C70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452" y="2009906"/>
            <a:ext cx="3136040" cy="4359112"/>
          </a:xfr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6AA2286-A4C7-CE49-9F0A-722C32868895}"/>
              </a:ext>
            </a:extLst>
          </p:cNvPr>
          <p:cNvSpPr/>
          <p:nvPr/>
        </p:nvSpPr>
        <p:spPr>
          <a:xfrm>
            <a:off x="501208" y="30373"/>
            <a:ext cx="7615926" cy="14306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solidFill>
                  <a:schemeClr val="tx1"/>
                </a:solidFill>
              </a:rPr>
              <a:t>А - розгляд стану економіки і фондового ринку в цілому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64B3A8F-D83F-B146-9CD4-85BBD8FEB81B}"/>
              </a:ext>
            </a:extLst>
          </p:cNvPr>
          <p:cNvSpPr/>
          <p:nvPr/>
        </p:nvSpPr>
        <p:spPr>
          <a:xfrm>
            <a:off x="513429" y="1618745"/>
            <a:ext cx="7603705" cy="12444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solidFill>
                  <a:schemeClr val="tx1"/>
                </a:solidFill>
              </a:rPr>
              <a:t>Б - галузевий або індустріальний аналіз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3BDD986-39C7-2040-BA97-AC83CAEA63C0}"/>
              </a:ext>
            </a:extLst>
          </p:cNvPr>
          <p:cNvSpPr/>
          <p:nvPr/>
        </p:nvSpPr>
        <p:spPr>
          <a:xfrm>
            <a:off x="513429" y="3020923"/>
            <a:ext cx="7603705" cy="11685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solidFill>
                  <a:schemeClr val="tx1"/>
                </a:solidFill>
              </a:rPr>
              <a:t>В - регіональний аналіз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67AA06C-471E-BD40-BE13-BD801206F6F1}"/>
              </a:ext>
            </a:extLst>
          </p:cNvPr>
          <p:cNvSpPr/>
          <p:nvPr/>
        </p:nvSpPr>
        <p:spPr>
          <a:xfrm>
            <a:off x="513429" y="4363684"/>
            <a:ext cx="7603705" cy="10813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solidFill>
                  <a:schemeClr val="tx1"/>
                </a:solidFill>
              </a:rPr>
              <a:t>Г - аналіз інвестиційної привабливості об'єктів інвестицій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BB127F7-88E7-1D42-96E5-EDF3F0CC6968}"/>
              </a:ext>
            </a:extLst>
          </p:cNvPr>
          <p:cNvSpPr/>
          <p:nvPr/>
        </p:nvSpPr>
        <p:spPr>
          <a:xfrm>
            <a:off x="501207" y="5619269"/>
            <a:ext cx="7615927" cy="12387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solidFill>
                  <a:schemeClr val="tx1"/>
                </a:solidFill>
              </a:rPr>
              <a:t>Д - Формування інвестиційної стратегії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95E5BF34-4FFF-4E4C-95E4-AC84B876BAC8}"/>
              </a:ext>
            </a:extLst>
          </p:cNvPr>
          <p:cNvSpPr/>
          <p:nvPr/>
        </p:nvSpPr>
        <p:spPr>
          <a:xfrm>
            <a:off x="9231286" y="196352"/>
            <a:ext cx="2459506" cy="109869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>
                <a:solidFill>
                  <a:schemeClr val="tx1"/>
                </a:solidFill>
              </a:rPr>
              <a:t>Етапи аналізу</a:t>
            </a:r>
          </a:p>
        </p:txBody>
      </p:sp>
    </p:spTree>
    <p:extLst>
      <p:ext uri="{BB962C8B-B14F-4D97-AF65-F5344CB8AC3E}">
        <p14:creationId xmlns:p14="http://schemas.microsoft.com/office/powerpoint/2010/main" val="326039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D534A1-D945-3E48-A3C9-668B2A34C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255" y="154164"/>
            <a:ext cx="7729728" cy="689333"/>
          </a:xfrm>
        </p:spPr>
        <p:txBody>
          <a:bodyPr>
            <a:normAutofit fontScale="90000"/>
          </a:bodyPr>
          <a:lstStyle/>
          <a:p>
            <a:r>
              <a:rPr lang="ru-RU"/>
              <a:t>1.1.Макроекономічний аналіз
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10AADF-9F2A-2C48-A473-A381DCE3F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3255" y="930952"/>
            <a:ext cx="7729728" cy="3101983"/>
          </a:xfrm>
        </p:spPr>
        <p:txBody>
          <a:bodyPr/>
          <a:lstStyle/>
          <a:p>
            <a:pPr marL="0" indent="0" algn="ctr">
              <a:buNone/>
            </a:pPr>
            <a:r>
              <a:rPr lang="ru-RU" b="1"/>
              <a:t>Основні макроекономічні показники, які варто враховувати при проведенні фундаменального аналізу</a:t>
            </a:r>
            <a:r>
              <a:rPr lang="ru-RU"/>
              <a:t>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3CF0B3C-6D24-654B-8650-2A607E425621}"/>
              </a:ext>
            </a:extLst>
          </p:cNvPr>
          <p:cNvSpPr/>
          <p:nvPr/>
        </p:nvSpPr>
        <p:spPr>
          <a:xfrm>
            <a:off x="471051" y="1594128"/>
            <a:ext cx="3685717" cy="483483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•правові основи інвестиційної діяльності;</a:t>
            </a:r>
          </a:p>
          <a:p>
            <a:pPr algn="ctr"/>
            <a:r>
              <a:rPr lang="ru-RU">
                <a:solidFill>
                  <a:schemeClr val="tx1"/>
                </a:solidFill>
              </a:rPr>
              <a:t>•стан, стабільність, збалансованість, і перспективи зростання економіки країни, стан інвестиційного ринку (попит і пропозиція); </a:t>
            </a:r>
          </a:p>
          <a:p>
            <a:pPr algn="ctr"/>
            <a:r>
              <a:rPr lang="ru-RU">
                <a:solidFill>
                  <a:schemeClr val="tx1"/>
                </a:solidFill>
              </a:rPr>
              <a:t>•структурні пропорції розвитку економіки - відносні частки промисловості, сільського господарства, інших галузей економіки у валовому внутрішньому продукті;</a:t>
            </a:r>
          </a:p>
          <a:p>
            <a:pPr algn="ctr"/>
            <a:r>
              <a:rPr lang="ru-RU">
                <a:solidFill>
                  <a:schemeClr val="tx1"/>
                </a:solidFill>
              </a:rPr>
              <a:t>•ступінь розвитку фондового ринку, його капіталізація й правове регулювання;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52249B-EF03-0647-A842-5F808B1692F8}"/>
              </a:ext>
            </a:extLst>
          </p:cNvPr>
          <p:cNvSpPr/>
          <p:nvPr/>
        </p:nvSpPr>
        <p:spPr>
          <a:xfrm>
            <a:off x="7896072" y="1615519"/>
            <a:ext cx="3824877" cy="483483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•поточні темпи інфляції й очікування їх змін;</a:t>
            </a:r>
          </a:p>
          <a:p>
            <a:pPr algn="ctr"/>
            <a:r>
              <a:rPr lang="ru-RU">
                <a:solidFill>
                  <a:schemeClr val="tx1"/>
                </a:solidFill>
              </a:rPr>
              <a:t>•середні ставки відсотків по вкладах у банки, очікувані тенденції їх змін;</a:t>
            </a:r>
          </a:p>
          <a:p>
            <a:pPr algn="ctr"/>
            <a:r>
              <a:rPr lang="ru-RU">
                <a:solidFill>
                  <a:schemeClr val="tx1"/>
                </a:solidFill>
              </a:rPr>
              <a:t>•кон'юнктура світових товарних ринків, ринків дорогоцінних металів, нерухомості тощо;</a:t>
            </a:r>
          </a:p>
          <a:p>
            <a:pPr algn="ctr"/>
            <a:r>
              <a:rPr lang="ru-RU">
                <a:solidFill>
                  <a:schemeClr val="tx1"/>
                </a:solidFill>
              </a:rPr>
              <a:t>•способи державного регулювання економіки;</a:t>
            </a:r>
          </a:p>
          <a:p>
            <a:pPr algn="ctr"/>
            <a:r>
              <a:rPr lang="ru-RU">
                <a:solidFill>
                  <a:schemeClr val="tx1"/>
                </a:solidFill>
              </a:rPr>
              <a:t>•рівень оподатковування різних видів доходів;</a:t>
            </a:r>
          </a:p>
          <a:p>
            <a:pPr algn="ctr"/>
            <a:r>
              <a:rPr lang="ru-RU">
                <a:solidFill>
                  <a:schemeClr val="tx1"/>
                </a:solidFill>
              </a:rPr>
              <a:t>•розвиненість і надійність інфраструктури ринку;</a:t>
            </a:r>
          </a:p>
          <a:p>
            <a:pPr algn="ctr"/>
            <a:r>
              <a:rPr lang="ru-RU">
                <a:solidFill>
                  <a:schemeClr val="tx1"/>
                </a:solidFill>
              </a:rPr>
              <a:t>•процеси споживання й нагромадження, рівень безробіття, середні доходи на душу населення й інші чинники й показники.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A121CA6-565D-6C4A-BC2B-E2E46DEE0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578" y="2758521"/>
            <a:ext cx="2764788" cy="254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839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522676-AD0B-9F45-A147-26428656B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121" y="137592"/>
            <a:ext cx="7729728" cy="1188720"/>
          </a:xfrm>
        </p:spPr>
        <p:txBody>
          <a:bodyPr/>
          <a:lstStyle/>
          <a:p>
            <a:r>
              <a:rPr lang="ru-RU"/>
              <a:t>1.2.Галузевий аналіз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A21786-EBF3-CB42-8BFA-49F2C12B8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121" y="1487239"/>
            <a:ext cx="7729728" cy="2156035"/>
          </a:xfrm>
        </p:spPr>
        <p:txBody>
          <a:bodyPr/>
          <a:lstStyle/>
          <a:p>
            <a:r>
              <a:rPr lang="ru-RU" b="1"/>
              <a:t>Галузевий, або індустріальний</a:t>
            </a:r>
            <a:r>
              <a:rPr lang="ru-RU"/>
              <a:t>, аналіз як частина фундаментального аналізу дозволяє класифікувати галузі за діловою активністю, за стадіями розвитку й привабливості для інвестицій.</a:t>
            </a:r>
          </a:p>
          <a:p>
            <a:r>
              <a:rPr lang="ru-RU" b="1"/>
              <a:t>Обов'язково слід враховувати</a:t>
            </a:r>
            <a:r>
              <a:rPr lang="ru-RU"/>
              <a:t>, що галузі мають свій життєвий цикл, як і ті продукти, які вони виробляють, галузі тісно пов'язані з циклами в економіці країни.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EBC639F-8AE2-5044-A67E-2259B99D9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3985" y="3378775"/>
            <a:ext cx="7729728" cy="1188720"/>
          </a:xfrm>
        </p:spPr>
        <p:txBody>
          <a:bodyPr/>
          <a:lstStyle/>
          <a:p>
            <a:r>
              <a:rPr lang="ru-RU"/>
              <a:t>1.3Регіональний аналіз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0E81D5-8752-E047-AAE8-942CF245E27D}"/>
              </a:ext>
            </a:extLst>
          </p:cNvPr>
          <p:cNvSpPr txBox="1"/>
          <p:nvPr/>
        </p:nvSpPr>
        <p:spPr>
          <a:xfrm>
            <a:off x="3945637" y="4694618"/>
            <a:ext cx="80864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/>
              <a:t>Наступним етапом фундаментального аналізу є регіональний аналіз, або вибір відповідних регіонів для інвестицій, вибір підприємств по регіонах країни відповідно до заздалегідь визначених критеріїв або вимог до регіональної політики й економіки. Регіональні чинники, як правило, мають сталий характер строком не менше року. Галузевий і регіональний аналізи проводяться експертним шляхом.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9A6B14-1C77-F748-A4C5-214D015CC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53" y="3291408"/>
            <a:ext cx="3429000" cy="3429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2473492-92BF-6F4C-9E74-51BC2DF20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714" y="137592"/>
            <a:ext cx="3881347" cy="29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51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F88495-9277-0E47-B33B-29348230B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92339"/>
            <a:ext cx="7729728" cy="1188720"/>
          </a:xfrm>
        </p:spPr>
        <p:txBody>
          <a:bodyPr/>
          <a:lstStyle/>
          <a:p>
            <a:r>
              <a:rPr lang="ru-RU"/>
              <a:t>1.4 Аналіз інвестиційної привабливості підприємств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FE8FE0-821E-AE45-ADBB-F459BB275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723668"/>
            <a:ext cx="7729728" cy="4016359"/>
          </a:xfrm>
        </p:spPr>
        <p:txBody>
          <a:bodyPr/>
          <a:lstStyle/>
          <a:p>
            <a:pPr algn="ctr"/>
            <a:r>
              <a:rPr lang="ru-RU" b="1"/>
              <a:t>Фінансова оцінка компанії здійснюється за чотирма основними групами показників: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534FBDF-5799-9A41-BF63-1C25FCF0E6CC}"/>
              </a:ext>
            </a:extLst>
          </p:cNvPr>
          <p:cNvSpPr/>
          <p:nvPr/>
        </p:nvSpPr>
        <p:spPr>
          <a:xfrm>
            <a:off x="865020" y="3731847"/>
            <a:ext cx="1828800" cy="1828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1)оборотність активів;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DE1DB6A-D8D6-B14F-BEEB-55249FE278C6}"/>
              </a:ext>
            </a:extLst>
          </p:cNvPr>
          <p:cNvSpPr/>
          <p:nvPr/>
        </p:nvSpPr>
        <p:spPr>
          <a:xfrm>
            <a:off x="3608220" y="2512635"/>
            <a:ext cx="1828800" cy="1828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2)рентабельність активів (капіталу);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39614EE-9F32-EA4E-B262-58A46E368A18}"/>
              </a:ext>
            </a:extLst>
          </p:cNvPr>
          <p:cNvSpPr/>
          <p:nvPr/>
        </p:nvSpPr>
        <p:spPr>
          <a:xfrm>
            <a:off x="9960864" y="3731847"/>
            <a:ext cx="1828800" cy="1828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4)показники фінансової стабільності.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49BC7F0-690D-AD41-B8DA-DFE498428DBE}"/>
              </a:ext>
            </a:extLst>
          </p:cNvPr>
          <p:cNvSpPr/>
          <p:nvPr/>
        </p:nvSpPr>
        <p:spPr>
          <a:xfrm>
            <a:off x="6907159" y="2512635"/>
            <a:ext cx="1828800" cy="1828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3)ліквідність активів;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B9AEED-9633-AD46-931D-10F9C9242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064" y="4384309"/>
            <a:ext cx="48768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26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5F020F-4BD0-D341-925C-569283455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5971" y="1249556"/>
            <a:ext cx="7729728" cy="918836"/>
          </a:xfrm>
        </p:spPr>
        <p:txBody>
          <a:bodyPr/>
          <a:lstStyle/>
          <a:p>
            <a:r>
              <a:rPr lang="ru-RU"/>
              <a:t>2.Поняття про технічний аналіз.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D72AC6-A0B6-2C49-9246-CF002CF08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5971" y="2506461"/>
            <a:ext cx="7729728" cy="310198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/>
              <a:t>Технічний аналіз</a:t>
            </a:r>
            <a:r>
              <a:rPr lang="ru-RU"/>
              <a:t> полягає у вивченні історії зміни цін на ринку, розрахунків різних показників і прогнозуванні на базі цих даних майбутнього напряму руху цін на акції чи інші аналізовані активи.</a:t>
            </a:r>
          </a:p>
          <a:p>
            <a:pPr algn="just"/>
            <a:r>
              <a:rPr lang="ru-RU" b="1"/>
              <a:t>Основні методи технічного аналізу </a:t>
            </a:r>
            <a:r>
              <a:rPr lang="ru-RU"/>
              <a:t>належать лише до того ліквідного й високо конкурентного фондового ринку, на якому ціни на акції встановлюються в результаті стихійної «координації» попиту та пропозиції.</a:t>
            </a:r>
          </a:p>
          <a:p>
            <a:pPr algn="just"/>
            <a:r>
              <a:rPr lang="ru-RU"/>
              <a:t>У зв'язку з тим, що технічний аналіз ґрунтується на побудові різних спеціальних графіків зміни цін і низки розрахункових показників (осциляторів) у часі від котирування до котирування, його також називають </a:t>
            </a:r>
            <a:r>
              <a:rPr lang="ru-RU" b="1"/>
              <a:t>графічним аналізом.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8DBAA7-3575-B443-B3FF-D79047C0D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21" y="1708974"/>
            <a:ext cx="3815338" cy="254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47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45FAB-CC1C-2C40-B2E4-9B76E68E7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методи технічного аналізу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D61834-6830-1D47-8247-C04C3B82A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05798C5-D189-DE4C-BA7C-646792B2C08C}"/>
              </a:ext>
            </a:extLst>
          </p:cNvPr>
          <p:cNvSpPr/>
          <p:nvPr/>
        </p:nvSpPr>
        <p:spPr>
          <a:xfrm>
            <a:off x="1487732" y="2502375"/>
            <a:ext cx="3988888" cy="420893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chemeClr val="tx1"/>
                </a:solidFill>
              </a:rPr>
              <a:t>Перша група </a:t>
            </a:r>
          </a:p>
          <a:p>
            <a:pPr algn="ctr"/>
            <a:r>
              <a:rPr lang="ru-RU">
                <a:solidFill>
                  <a:schemeClr val="tx1"/>
                </a:solidFill>
              </a:rPr>
              <a:t>полягає в побудові графіків зміни цін і обсягів торгівлі на акції й виділенні на цих графіках певних етапів руху цін - трендів, побудові ліній підтримки й опори, що дозволяють одержувати прогнози. Одночасно аналізуються деякі умовні фігури, які утворені даними трендами і які дозволяють робити припущення про напрями їх змін.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0AC05CA-1A14-1243-B20C-DAFDBC4C63C5}"/>
              </a:ext>
            </a:extLst>
          </p:cNvPr>
          <p:cNvSpPr/>
          <p:nvPr/>
        </p:nvSpPr>
        <p:spPr>
          <a:xfrm>
            <a:off x="6505522" y="2410283"/>
            <a:ext cx="3988888" cy="420893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chemeClr val="tx1"/>
                </a:solidFill>
              </a:rPr>
              <a:t>Друга група</a:t>
            </a:r>
            <a:r>
              <a:rPr lang="ru-RU">
                <a:solidFill>
                  <a:schemeClr val="tx1"/>
                </a:solidFill>
              </a:rPr>
              <a:t>
 прийомів цього аналізу полягає в розрахунку й побудові графіків низки спеціальних показників.</a:t>
            </a:r>
          </a:p>
        </p:txBody>
      </p:sp>
    </p:spTree>
    <p:extLst>
      <p:ext uri="{BB962C8B-B14F-4D97-AF65-F5344CB8AC3E}">
        <p14:creationId xmlns:p14="http://schemas.microsoft.com/office/powerpoint/2010/main" val="914764418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19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Посылка</vt:lpstr>
      <vt:lpstr>Тема. Методики оцінки та аналізу інструментів ринку цінних паперів
</vt:lpstr>
      <vt:lpstr>План </vt:lpstr>
      <vt:lpstr>1.Фундаментальний аналіз інвестиційної ситуації.
</vt:lpstr>
      <vt:lpstr>Презентация PowerPoint</vt:lpstr>
      <vt:lpstr>1.1.Макроекономічний аналіз
</vt:lpstr>
      <vt:lpstr>1.2.Галузевий аналіз</vt:lpstr>
      <vt:lpstr>1.4 Аналіз інвестиційної привабливості підприємств</vt:lpstr>
      <vt:lpstr>2.Поняття про технічний аналіз.</vt:lpstr>
      <vt:lpstr>методи технічного аналізу</vt:lpstr>
      <vt:lpstr>Основні принципи технічного аналізу.</vt:lpstr>
      <vt:lpstr>3.Інструментарій технічного аналізу.</vt:lpstr>
      <vt:lpstr>У технічному аналізі використовується чотири основних методи відображення графіків руху ціни:</vt:lpstr>
      <vt:lpstr>Лінійний графік </vt:lpstr>
      <vt:lpstr>Японські свічі</vt:lpstr>
      <vt:lpstr>Особливості побудови ліній</vt:lpstr>
      <vt:lpstr>Класичні фігури технічного аналізу</vt:lpstr>
      <vt:lpstr>4.Метод середніх ковзних.</vt:lpstr>
      <vt:lpstr>Осцилятори в технічному аналізі</vt:lpstr>
      <vt:lpstr>Висновок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Карина Махмуд</dc:creator>
  <cp:lastModifiedBy>Карина Махмуд</cp:lastModifiedBy>
  <cp:revision>7</cp:revision>
  <dcterms:created xsi:type="dcterms:W3CDTF">2021-04-16T12:59:22Z</dcterms:created>
  <dcterms:modified xsi:type="dcterms:W3CDTF">2021-04-16T19:10:45Z</dcterms:modified>
</cp:coreProperties>
</file>