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handoutMasterIdLst>
    <p:handoutMasterId r:id="rId22"/>
  </p:handoutMasterIdLst>
  <p:sldIdLst>
    <p:sldId id="321" r:id="rId5"/>
    <p:sldId id="425" r:id="rId6"/>
    <p:sldId id="406" r:id="rId7"/>
    <p:sldId id="407" r:id="rId8"/>
    <p:sldId id="381" r:id="rId9"/>
    <p:sldId id="408" r:id="rId10"/>
    <p:sldId id="382" r:id="rId11"/>
    <p:sldId id="424" r:id="rId12"/>
    <p:sldId id="409" r:id="rId13"/>
    <p:sldId id="410" r:id="rId14"/>
    <p:sldId id="411" r:id="rId15"/>
    <p:sldId id="412" r:id="rId16"/>
    <p:sldId id="413" r:id="rId17"/>
    <p:sldId id="426" r:id="rId18"/>
    <p:sldId id="427" r:id="rId19"/>
    <p:sldId id="295" r:id="rId20"/>
  </p:sldIdLst>
  <p:sldSz cx="12188825" cy="6858000"/>
  <p:notesSz cx="6669088" cy="9926638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9" pos="3839" userDrawn="1">
          <p15:clr>
            <a:srgbClr val="A4A3A4"/>
          </p15:clr>
        </p15:guide>
        <p15:guide id="10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B6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280" autoAdjust="0"/>
  </p:normalViewPr>
  <p:slideViewPr>
    <p:cSldViewPr showGuides="1">
      <p:cViewPr varScale="1">
        <p:scale>
          <a:sx n="114" d="100"/>
          <a:sy n="114" d="100"/>
        </p:scale>
        <p:origin x="474" y="114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1986" y="108"/>
      </p:cViewPr>
      <p:guideLst>
        <p:guide orient="horz" pos="3127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>
              <a:solidFill>
                <a:schemeClr val="tx2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3C59C-4E16-4A64-A766-34DB213E11B3}" type="datetimeFigureOut">
              <a:rPr lang="en-US">
                <a:solidFill>
                  <a:schemeClr val="tx2"/>
                </a:solidFill>
              </a:rPr>
              <a:t>5/22/2021</a:t>
            </a:fld>
            <a:endParaRPr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77566-CD65-4859-9FA1-43956DC85B8C}" type="slidenum">
              <a:rPr>
                <a:solidFill>
                  <a:schemeClr val="tx2"/>
                </a:solidFill>
              </a:rPr>
              <a:t>‹#›</a:t>
            </a:fld>
            <a:endParaRPr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798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95CF31C-F757-429C-A789-86504F04C3BE}" type="datetimeFigureOut">
              <a:rPr lang="en-US"/>
              <a:pPr/>
              <a:t>5/22/2021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8796F01-7154-41E0-B48B-A6921757531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077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2383" y="1498601"/>
            <a:ext cx="7008574" cy="329882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40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2383" y="4927600"/>
            <a:ext cx="7008574" cy="12446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22770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B6C2-1084-4AED-A74A-DF028B0094EA}" type="datetimeFigureOut">
              <a:rPr lang="en-US"/>
              <a:t>5/22/2021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5AD9-787D-40FA-8A4D-16A055B9AF8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1043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2633" y="274638"/>
            <a:ext cx="1422030" cy="58975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309" y="274638"/>
            <a:ext cx="8532178" cy="589756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B6C2-1084-4AED-A74A-DF028B0094EA}" type="datetimeFigureOut">
              <a:rPr lang="en-US"/>
              <a:t>5/22/2021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5AD9-787D-40FA-8A4D-16A055B9AF8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071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30F4-0B4E-4E4B-BC36-C30CD13F4E17}" type="datetimeFigureOut">
              <a:rPr lang="en-US"/>
              <a:t>5/22/2021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352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589" y="4445000"/>
            <a:ext cx="7008574" cy="1930400"/>
          </a:xfrm>
        </p:spPr>
        <p:txBody>
          <a:bodyPr anchor="t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589" y="3124200"/>
            <a:ext cx="7008574" cy="1296987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6340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309" y="1701800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 marL="2011328">
              <a:defRPr sz="1800"/>
            </a:lvl5pPr>
            <a:lvl6pPr marL="1706581" indent="0">
              <a:buNone/>
              <a:defRPr sz="1800"/>
            </a:lvl6pPr>
            <a:lvl7pPr marL="2011328">
              <a:defRPr sz="1800"/>
            </a:lvl7pPr>
            <a:lvl8pPr marL="2011328">
              <a:defRPr sz="1800"/>
            </a:lvl8pPr>
            <a:lvl9pPr marL="2011328"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701800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 marL="2011328">
              <a:defRPr sz="1800"/>
            </a:lvl5pPr>
            <a:lvl6pPr marL="2011328">
              <a:defRPr sz="1800"/>
            </a:lvl6pPr>
            <a:lvl7pPr marL="2011328">
              <a:defRPr sz="1800"/>
            </a:lvl7pPr>
            <a:lvl8pPr marL="2011328">
              <a:defRPr sz="1800"/>
            </a:lvl8pPr>
            <a:lvl9pPr marL="2011328"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/>
              <a:t>5/22/2021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933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1372" y="1608836"/>
            <a:ext cx="4973041" cy="51206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7309" y="2209800"/>
            <a:ext cx="4977104" cy="3962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2011328">
              <a:defRPr sz="1800"/>
            </a:lvl5pPr>
            <a:lvl6pPr marL="2011328">
              <a:defRPr sz="1800"/>
            </a:lvl6pPr>
            <a:lvl7pPr marL="2011328">
              <a:defRPr sz="1800"/>
            </a:lvl7pPr>
            <a:lvl8pPr marL="2011328">
              <a:defRPr sz="1800"/>
            </a:lvl8pPr>
            <a:lvl9pPr marL="2011328"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01622" y="1608836"/>
            <a:ext cx="4973041" cy="51206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7559" y="2209800"/>
            <a:ext cx="4977104" cy="3962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2011328">
              <a:defRPr sz="1800"/>
            </a:lvl5pPr>
            <a:lvl6pPr marL="2011328">
              <a:defRPr sz="1800"/>
            </a:lvl6pPr>
            <a:lvl7pPr marL="2011328">
              <a:defRPr sz="1800"/>
            </a:lvl7pPr>
            <a:lvl8pPr marL="2011328">
              <a:defRPr sz="1800"/>
            </a:lvl8pPr>
            <a:lvl9pPr marL="2011328"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/>
              <a:t>5/22/2021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283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/>
              <a:t>5/22/2021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676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/>
              <a:t>5/22/2021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8731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961368" y="0"/>
            <a:ext cx="7922736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55000"/>
                </a:schemeClr>
              </a:gs>
            </a:gsLst>
            <a:lin ang="7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21" y="1701800"/>
            <a:ext cx="3351927" cy="2844800"/>
          </a:xfr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21" y="4648200"/>
            <a:ext cx="3351927" cy="17272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9236" y="482600"/>
            <a:ext cx="6805427" cy="5892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F754-515F-40B9-8D24-D54D5825B3D0}" type="datetimeFigureOut">
              <a:rPr lang="en-US"/>
              <a:t>5/22/2021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B78A-01B4-41F2-96B0-677A4A2828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807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82258" y="0"/>
            <a:ext cx="802431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55000"/>
                </a:schemeClr>
              </a:gs>
            </a:gsLst>
            <a:lin ang="7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765" y="4800600"/>
            <a:ext cx="7313295" cy="762000"/>
          </a:xfr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2437765" y="279401"/>
            <a:ext cx="7313295" cy="4448175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765" y="5562600"/>
            <a:ext cx="7313295" cy="8128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F754-515F-40B9-8D24-D54D5825B3D0}" type="datetimeFigureOut">
              <a:rPr lang="en-US"/>
              <a:t>5/22/2021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B78A-01B4-41F2-96B0-677A4A2828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133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13">
            <a:lum/>
          </a:blip>
          <a:srcRect/>
          <a:stretch>
            <a:fillRect t="-36000" b="-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4721" y="0"/>
            <a:ext cx="11579384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55000"/>
                </a:schemeClr>
              </a:gs>
            </a:gsLst>
            <a:lin ang="7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309" y="76200"/>
            <a:ext cx="10157354" cy="1397000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309" y="1701800"/>
            <a:ext cx="10157354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309" y="6400801"/>
            <a:ext cx="2742486" cy="320675"/>
          </a:xfrm>
          <a:prstGeom prst="rect">
            <a:avLst/>
          </a:prstGeom>
        </p:spPr>
        <p:txBody>
          <a:bodyPr vert="horz" lIns="121899" tIns="60949" rIns="121899" bIns="60949" rtlCol="0" anchor="b"/>
          <a:lstStyle>
            <a:lvl1pPr algn="l">
              <a:defRPr sz="1200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fld id="{2DD204D1-F9BD-4643-8480-6EA41EB484F1}" type="datetimeFigureOut">
              <a:rPr lang="en-US" smtClean="0"/>
              <a:pPr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07842" y="6400801"/>
            <a:ext cx="6216301" cy="320675"/>
          </a:xfrm>
          <a:prstGeom prst="rect">
            <a:avLst/>
          </a:prstGeom>
        </p:spPr>
        <p:txBody>
          <a:bodyPr vert="horz" lIns="121899" tIns="60949" rIns="121899" bIns="60949" rtlCol="0" anchor="b"/>
          <a:lstStyle>
            <a:lvl1pPr algn="ctr">
              <a:defRPr sz="1200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7146" y="6400801"/>
            <a:ext cx="1107518" cy="320675"/>
          </a:xfrm>
          <a:prstGeom prst="rect">
            <a:avLst/>
          </a:prstGeom>
        </p:spPr>
        <p:txBody>
          <a:bodyPr vert="horz" lIns="121899" tIns="60949" rIns="121899" bIns="60949" rtlCol="0" anchor="b"/>
          <a:lstStyle>
            <a:lvl1pPr algn="r">
              <a:defRPr sz="1200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fld id="{EB37DED6-D4C7-42EE-AB49-D2E39E64F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4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9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5" r:id="rId8"/>
    <p:sldLayoutId id="2147483676" r:id="rId9"/>
    <p:sldLayoutId id="2147483677" r:id="rId10"/>
    <p:sldLayoutId id="214748367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85000"/>
        </a:lnSpc>
        <a:spcBef>
          <a:spcPct val="0"/>
        </a:spcBef>
        <a:buNone/>
        <a:tabLst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5000"/>
        </a:lnSpc>
        <a:spcBef>
          <a:spcPts val="1866"/>
        </a:spcBef>
        <a:buSzPct val="10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31392" indent="-304747" algn="l" defTabSz="1218987" rtl="0" eaLnBrk="1" latinLnBrk="0" hangingPunct="1">
        <a:lnSpc>
          <a:spcPct val="95000"/>
        </a:lnSpc>
        <a:spcBef>
          <a:spcPts val="1066"/>
        </a:spcBef>
        <a:buSzPct val="100000"/>
        <a:buFont typeface="Century Gothic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58037" indent="-304747" algn="l" defTabSz="1218987" rtl="0" eaLnBrk="1" latinLnBrk="0" hangingPunct="1">
        <a:lnSpc>
          <a:spcPct val="95000"/>
        </a:lnSpc>
        <a:spcBef>
          <a:spcPts val="1066"/>
        </a:spcBef>
        <a:buSzPct val="10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584683" indent="-304747" algn="l" defTabSz="1218987" rtl="0" eaLnBrk="1" latinLnBrk="0" hangingPunct="1">
        <a:lnSpc>
          <a:spcPct val="95000"/>
        </a:lnSpc>
        <a:spcBef>
          <a:spcPts val="1066"/>
        </a:spcBef>
        <a:buSzPct val="10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11328" indent="-304747" algn="l" defTabSz="1218987" rtl="0" eaLnBrk="1" latinLnBrk="0" hangingPunct="1">
        <a:lnSpc>
          <a:spcPct val="95000"/>
        </a:lnSpc>
        <a:spcBef>
          <a:spcPts val="1066"/>
        </a:spcBef>
        <a:buSzPct val="10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37973" indent="-304747" algn="l" defTabSz="1218987" rtl="0" eaLnBrk="1" latinLnBrk="0" hangingPunct="1">
        <a:lnSpc>
          <a:spcPct val="95000"/>
        </a:lnSpc>
        <a:spcBef>
          <a:spcPts val="1066"/>
        </a:spcBef>
        <a:buSzPct val="9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64619" indent="-304747" algn="l" defTabSz="1218987" rtl="0" eaLnBrk="1" latinLnBrk="0" hangingPunct="1">
        <a:lnSpc>
          <a:spcPct val="95000"/>
        </a:lnSpc>
        <a:spcBef>
          <a:spcPts val="1066"/>
        </a:spcBef>
        <a:buSzPct val="9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91264" indent="-304747" algn="l" defTabSz="1218987" rtl="0" eaLnBrk="1" latinLnBrk="0" hangingPunct="1">
        <a:lnSpc>
          <a:spcPct val="95000"/>
        </a:lnSpc>
        <a:spcBef>
          <a:spcPts val="1066"/>
        </a:spcBef>
        <a:buSzPct val="9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78859" indent="-304747" algn="l" defTabSz="1218987" rtl="0" eaLnBrk="1" latinLnBrk="0" hangingPunct="1">
        <a:lnSpc>
          <a:spcPct val="95000"/>
        </a:lnSpc>
        <a:spcBef>
          <a:spcPts val="1066"/>
        </a:spcBef>
        <a:buSzPct val="9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2638E8FA-A3C3-4D73-A176-893504E5AD56}"/>
              </a:ext>
            </a:extLst>
          </p:cNvPr>
          <p:cNvSpPr txBox="1">
            <a:spLocks/>
          </p:cNvSpPr>
          <p:nvPr/>
        </p:nvSpPr>
        <p:spPr>
          <a:xfrm>
            <a:off x="1979612" y="990600"/>
            <a:ext cx="8839202" cy="4483001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>
            <a:lvl1pPr marL="304747" indent="-304747" algn="l" defTabSz="1218987" rtl="0" eaLnBrk="1" latinLnBrk="0" hangingPunct="1">
              <a:lnSpc>
                <a:spcPct val="95000"/>
              </a:lnSpc>
              <a:spcBef>
                <a:spcPts val="1866"/>
              </a:spcBef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392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58037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8468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328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3797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6461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91264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7885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r>
              <a:rPr lang="uk-UA" sz="3600" b="1" dirty="0" err="1"/>
              <a:t>Проєктна</a:t>
            </a:r>
            <a:r>
              <a:rPr lang="uk-UA" sz="3600" b="1" dirty="0"/>
              <a:t> робота</a:t>
            </a:r>
          </a:p>
          <a:p>
            <a:pPr marL="0" indent="0" algn="ctr">
              <a:buNone/>
            </a:pPr>
            <a:r>
              <a:rPr lang="uk-UA" sz="3600" b="1" dirty="0"/>
              <a:t>«Бізнес-модель</a:t>
            </a:r>
          </a:p>
          <a:p>
            <a:pPr marL="0" indent="0" algn="ctr">
              <a:buNone/>
            </a:pPr>
            <a:r>
              <a:rPr lang="uk-UA" sz="3600" b="1" dirty="0"/>
              <a:t>сільського креативного туризму»</a:t>
            </a:r>
          </a:p>
          <a:p>
            <a:pPr marL="0" indent="0" algn="ctr">
              <a:buNone/>
            </a:pPr>
            <a:r>
              <a:rPr lang="uk-UA" sz="3600" b="1" dirty="0"/>
              <a:t> «_________________»</a:t>
            </a:r>
            <a:endParaRPr lang="uk-UA" sz="3200" b="1" dirty="0"/>
          </a:p>
          <a:p>
            <a:pPr marL="0" indent="0" algn="ctr">
              <a:buNone/>
            </a:pPr>
            <a:r>
              <a:rPr lang="uk-UA" sz="3200" b="1" dirty="0"/>
              <a:t>Виконали:</a:t>
            </a:r>
          </a:p>
        </p:txBody>
      </p:sp>
    </p:spTree>
    <p:extLst>
      <p:ext uri="{BB962C8B-B14F-4D97-AF65-F5344CB8AC3E}">
        <p14:creationId xmlns:p14="http://schemas.microsoft.com/office/powerpoint/2010/main" val="16498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7FE557-1F95-44DD-8548-BD1F0808C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309" y="76200"/>
            <a:ext cx="10157354" cy="1397000"/>
          </a:xfrm>
        </p:spPr>
        <p:txBody>
          <a:bodyPr/>
          <a:lstStyle/>
          <a:p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0C0D6D-508C-46A9-A91B-C0E3EDAD0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989" y="1711488"/>
            <a:ext cx="6348703" cy="44704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8304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8DE06C-DF64-45BB-A7A2-2F2726A00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1" y="76200"/>
            <a:ext cx="9752251" cy="1397000"/>
          </a:xfrm>
        </p:spPr>
        <p:txBody>
          <a:bodyPr/>
          <a:lstStyle/>
          <a:p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52461-CC5F-433E-880C-29770BA76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309" y="1701800"/>
            <a:ext cx="6348703" cy="42418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302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A5F1CC-53BE-46A9-92BD-BBD7CD1AA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7211" y="76200"/>
            <a:ext cx="9447451" cy="1397000"/>
          </a:xfrm>
        </p:spPr>
        <p:txBody>
          <a:bodyPr/>
          <a:lstStyle/>
          <a:p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партнери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E015DE-9353-42CB-B2C9-D6A32AEE9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412" y="1701800"/>
            <a:ext cx="10514251" cy="46990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249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D3FEE8-70F8-4E25-A9AF-0E875B92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1011" y="76200"/>
            <a:ext cx="9523651" cy="1397000"/>
          </a:xfrm>
        </p:spPr>
        <p:txBody>
          <a:bodyPr/>
          <a:lstStyle/>
          <a:p>
            <a:r>
              <a:rPr lang="ru-RU" dirty="0" err="1"/>
              <a:t>Витрати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38CD7C-6ECC-48EF-86BF-E49653476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309" y="1701800"/>
            <a:ext cx="6272503" cy="44704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9800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041A48-03CB-47D4-A351-72A888AFE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Виклики та проблеми при реалізації моделі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EA8413-7DDF-4EB0-B41D-3166DB6F1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52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843BF3-949F-4856-B6A4-D349E5D41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Сильні сторони та перспективи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EA0D94-370C-41A1-B42E-CE96CB03D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A2D31-E658-4F34-AF04-CF9FB3E06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788" y="2667000"/>
            <a:ext cx="8763001" cy="863600"/>
          </a:xfrm>
        </p:spPr>
        <p:txBody>
          <a:bodyPr>
            <a:normAutofit/>
          </a:bodyPr>
          <a:lstStyle/>
          <a:p>
            <a:pPr algn="ctr"/>
            <a:r>
              <a:rPr lang="uk-UA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Дякуємо за увагу! </a:t>
            </a:r>
            <a:endParaRPr lang="en-US" sz="5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94B77C-FEDC-4FE4-A429-809F8ACE2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612" y="1371600"/>
            <a:ext cx="10157354" cy="2895600"/>
          </a:xfrm>
        </p:spPr>
        <p:txBody>
          <a:bodyPr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40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0CE176-2EF7-49A8-9249-E7F25DDE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Основна ідея бізнесу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292EC8-2AA7-451B-9CBB-B90FBF968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90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2F416D-1BC6-414B-8131-B8A55FEAD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4811" y="76200"/>
            <a:ext cx="9599851" cy="1397000"/>
          </a:xfrm>
        </p:spPr>
        <p:txBody>
          <a:bodyPr>
            <a:normAutofit/>
          </a:bodyPr>
          <a:lstStyle/>
          <a:p>
            <a:r>
              <a:rPr lang="uk-UA" sz="3200" b="1" dirty="0"/>
              <a:t>Досвід європейських країн в сфері сільського та креативного туризму, який був використаний при побудові моделі 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5DD6EB-DA62-4CBD-83C2-CC9C07944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527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5BFB31-E1D6-4D0B-8B30-98CD0668A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212" y="304800"/>
            <a:ext cx="9599851" cy="711200"/>
          </a:xfrm>
        </p:spPr>
        <p:txBody>
          <a:bodyPr/>
          <a:lstStyle/>
          <a:p>
            <a:r>
              <a:rPr lang="ru-RU" b="1" dirty="0" err="1"/>
              <a:t>Бізнес</a:t>
            </a:r>
            <a:r>
              <a:rPr lang="ru-RU" b="1" dirty="0"/>
              <a:t>-модель </a:t>
            </a:r>
            <a:r>
              <a:rPr lang="ru-RU" b="1" dirty="0" err="1"/>
              <a:t>Canvas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263B155-462C-4624-852D-396A64666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012" y="1015301"/>
            <a:ext cx="7962900" cy="5477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713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6CA15E-E8AB-47A4-A1B8-2ED442063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4509" y="304355"/>
            <a:ext cx="4519903" cy="1219200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Споживчі</a:t>
            </a:r>
            <a:r>
              <a:rPr lang="ru-RU" b="1" dirty="0"/>
              <a:t> </a:t>
            </a:r>
            <a:r>
              <a:rPr lang="ru-RU" b="1" dirty="0" err="1"/>
              <a:t>сегменти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AFC53E-8B21-4431-99CC-06E229B8E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212" y="2295297"/>
            <a:ext cx="10692103" cy="43942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96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9B21A-07EF-49CE-9751-5076E361E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309" y="76200"/>
            <a:ext cx="10157354" cy="1397000"/>
          </a:xfrm>
        </p:spPr>
        <p:txBody>
          <a:bodyPr/>
          <a:lstStyle/>
          <a:p>
            <a:r>
              <a:rPr lang="ru-RU" dirty="0" err="1"/>
              <a:t>Ціннісна</a:t>
            </a:r>
            <a:r>
              <a:rPr lang="ru-RU" dirty="0"/>
              <a:t> </a:t>
            </a:r>
            <a:r>
              <a:rPr lang="ru-RU" dirty="0" err="1"/>
              <a:t>пропозиція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A22E52-C054-4463-B3A5-1886882E2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30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C6DFA7-76F8-4D69-8851-0EB57383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136" y="30341"/>
            <a:ext cx="10157354" cy="1397000"/>
          </a:xfrm>
        </p:spPr>
        <p:txBody>
          <a:bodyPr/>
          <a:lstStyle/>
          <a:p>
            <a:r>
              <a:rPr lang="ru-RU" b="1" dirty="0"/>
              <a:t>Канали </a:t>
            </a:r>
            <a:r>
              <a:rPr lang="ru-RU" b="1" dirty="0" err="1"/>
              <a:t>збуту</a:t>
            </a:r>
            <a:br>
              <a:rPr lang="uk-UA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054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C6DFA7-76F8-4D69-8851-0EB57383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136" y="30341"/>
            <a:ext cx="10157354" cy="1397000"/>
          </a:xfrm>
        </p:spPr>
        <p:txBody>
          <a:bodyPr/>
          <a:lstStyle/>
          <a:p>
            <a:r>
              <a:rPr lang="ru-RU" b="1" dirty="0" err="1"/>
              <a:t>Взаємовідносини</a:t>
            </a:r>
            <a:r>
              <a:rPr lang="ru-RU" b="1" dirty="0"/>
              <a:t> з </a:t>
            </a:r>
            <a:r>
              <a:rPr lang="ru-RU" b="1" dirty="0" err="1"/>
              <a:t>клієнтами</a:t>
            </a:r>
            <a:br>
              <a:rPr lang="uk-UA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851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D20DA-362D-4C17-897C-BF0259902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309" y="76200"/>
            <a:ext cx="10157354" cy="1397000"/>
          </a:xfrm>
        </p:spPr>
        <p:txBody>
          <a:bodyPr/>
          <a:lstStyle/>
          <a:p>
            <a:r>
              <a:rPr lang="ru-RU" dirty="0"/>
              <a:t>Потоки </a:t>
            </a:r>
            <a:r>
              <a:rPr lang="ru-RU" dirty="0" err="1"/>
              <a:t>надходження</a:t>
            </a:r>
            <a:r>
              <a:rPr lang="ru-RU" dirty="0"/>
              <a:t> доходу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F6216B-CC28-4FD3-ADD9-619B51216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152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ooks 16x9">
  <a:themeElements>
    <a:clrScheme name="Books_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787940.potx" id="{F769AD3B-90E4-4F81-9CF2-8BD9F607FEC3}" vid="{18F656D2-BE2F-4155-8430-D393897A45F9}"/>
    </a:ext>
  </a:extLst>
</a:theme>
</file>

<file path=ppt/theme/theme2.xml><?xml version="1.0" encoding="utf-8"?>
<a:theme xmlns:a="http://schemas.openxmlformats.org/drawingml/2006/main" name="Office Them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1345039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The bookstacks present on most slides  make this a good choice for students, teachers, reading enthusiasts, and others in education. This presentation template contains multiple slide layouts in widescreen format (16x9) and includes a sample table and chart that you can easily  modify.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2011-11-26T00:00:00+00:00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TP102787939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694216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LocMarketGroupTiers2 xmlns="4873beb7-5857-4685-be1f-d57550cc96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301D382-32B0-43EE-932C-28906AF37617}">
  <ds:schemaRefs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4873beb7-5857-4685-be1f-d57550cc96cc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BB5C329-08A6-4E5E-AEF1-A97828C874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B558C7-619B-49BE-9097-7FCBDADD4E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8298</TotalTime>
  <Words>67</Words>
  <Application>Microsoft Office PowerPoint</Application>
  <PresentationFormat>Произвольный</PresentationFormat>
  <Paragraphs>21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Century Gothic</vt:lpstr>
      <vt:lpstr>Books 16x9</vt:lpstr>
      <vt:lpstr>Презентация PowerPoint</vt:lpstr>
      <vt:lpstr>Основна ідея бізнесу</vt:lpstr>
      <vt:lpstr>Досвід європейських країн в сфері сільського та креативного туризму, який був використаний при побудові моделі </vt:lpstr>
      <vt:lpstr>Бізнес-модель Canvas</vt:lpstr>
      <vt:lpstr>Споживчі сегменти</vt:lpstr>
      <vt:lpstr>Ціннісна пропозиція</vt:lpstr>
      <vt:lpstr>Канали збуту </vt:lpstr>
      <vt:lpstr>Взаємовідносини з клієнтами </vt:lpstr>
      <vt:lpstr>Потоки надходження доходу</vt:lpstr>
      <vt:lpstr>Ключові ресурси</vt:lpstr>
      <vt:lpstr>Ключові види діяльності</vt:lpstr>
      <vt:lpstr>Ключові партнери</vt:lpstr>
      <vt:lpstr>Витрати</vt:lpstr>
      <vt:lpstr>Виклики та проблеми при реалізації моделі </vt:lpstr>
      <vt:lpstr>Сильні сторони та перспективи </vt:lpstr>
      <vt:lpstr>Дякуємо за увагу!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E. T.</dc:creator>
  <cp:lastModifiedBy>Venherska Natalia</cp:lastModifiedBy>
  <cp:revision>107</cp:revision>
  <cp:lastPrinted>2020-10-15T04:45:28Z</cp:lastPrinted>
  <dcterms:created xsi:type="dcterms:W3CDTF">2018-09-22T11:00:06Z</dcterms:created>
  <dcterms:modified xsi:type="dcterms:W3CDTF">2021-05-22T09:55:32Z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