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33"/>
  </p:notesMasterIdLst>
  <p:sldIdLst>
    <p:sldId id="256" r:id="rId2"/>
    <p:sldId id="268" r:id="rId3"/>
    <p:sldId id="271" r:id="rId4"/>
    <p:sldId id="269" r:id="rId5"/>
    <p:sldId id="257" r:id="rId6"/>
    <p:sldId id="262" r:id="rId7"/>
    <p:sldId id="263" r:id="rId8"/>
    <p:sldId id="266" r:id="rId9"/>
    <p:sldId id="265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91" r:id="rId26"/>
    <p:sldId id="288" r:id="rId27"/>
    <p:sldId id="287" r:id="rId28"/>
    <p:sldId id="290" r:id="rId29"/>
    <p:sldId id="292" r:id="rId30"/>
    <p:sldId id="289" r:id="rId31"/>
    <p:sldId id="270" r:id="rId32"/>
  </p:sldIdLst>
  <p:sldSz cx="12192000" cy="6858000"/>
  <p:notesSz cx="7315200" cy="9601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8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67BC2FE1-E3FA-4958-9C4C-5192E9D0F883}" type="datetimeFigureOut">
              <a:rPr lang="en-US"/>
              <a:pPr>
                <a:defRPr/>
              </a:pPr>
              <a:t>4/3/2023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1A9CB1E5-7926-4595-B8B7-9605723621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E2340D-20EA-48C3-9CC2-25752BC9FE4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spect="1"/>
          </p:cNvSpPr>
          <p:nvPr/>
        </p:nvSpPr>
        <p:spPr>
          <a:xfrm>
            <a:off x="231775" y="244475"/>
            <a:ext cx="11723688" cy="6376988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7"/>
          <p:cNvCxnSpPr/>
          <p:nvPr/>
        </p:nvCxnSpPr>
        <p:spPr>
          <a:xfrm>
            <a:off x="1978025" y="3733800"/>
            <a:ext cx="82296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66DF6F3-979B-4BD6-A6D9-F40F2452C681}" type="datetimeFigureOut">
              <a:rPr lang="en-US"/>
              <a:pPr>
                <a:defRPr/>
              </a:pPr>
              <a:t>4/3/2023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4C8DD26-A415-466E-A1C2-C84698BF4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12F72-F104-473F-B94B-B4B34FBA7C61}" type="datetimeFigureOut">
              <a:rPr lang="en-US"/>
              <a:pPr>
                <a:defRPr/>
              </a:pPr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1A643-CE77-4F28-9545-B6C208F72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4B973-603E-4D07-B3D0-8273927802CD}" type="datetimeFigureOut">
              <a:rPr lang="en-US"/>
              <a:pPr>
                <a:defRPr/>
              </a:pPr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97A34-3CAE-4984-92B5-676A01A54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AC552-4F07-4783-A1FE-A5888CEC501F}" type="datetimeFigureOut">
              <a:rPr lang="en-US"/>
              <a:pPr>
                <a:defRPr/>
              </a:pPr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D03F8-EFEC-4D8F-9169-24F574E0C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981200" y="4021138"/>
            <a:ext cx="82296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CF34F-D269-448B-A6EF-F5C645CFCBE1}" type="datetimeFigureOut">
              <a:rPr lang="en-US"/>
              <a:pPr>
                <a:defRPr/>
              </a:pPr>
              <a:t>4/3/2023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A1C9D-4D5D-4FBD-9C9F-157E0DBD8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7B6EF-8731-4A63-9505-804D248A6848}" type="datetimeFigureOut">
              <a:rPr lang="en-US"/>
              <a:pPr>
                <a:defRPr/>
              </a:pPr>
              <a:t>4/3/2023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F0332-2F39-4A1C-A59A-ED2BCA2DCC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D49C6-A7F2-4E91-9F1A-85C68592A3BE}" type="datetimeFigureOut">
              <a:rPr lang="en-US"/>
              <a:pPr>
                <a:defRPr/>
              </a:pPr>
              <a:t>4/3/2023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2B1EE-4FEC-4105-9C21-866C2E6F6F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0ED54-D48D-4DF6-AD3A-95A41DF37731}" type="datetimeFigureOut">
              <a:rPr lang="en-US"/>
              <a:pPr>
                <a:defRPr/>
              </a:pPr>
              <a:t>4/3/2023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82D11-F955-44F8-B71F-21783CD8A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1CE93-BE84-4593-8E5B-7F894D80D5F3}" type="datetimeFigureOut">
              <a:rPr lang="en-US"/>
              <a:pPr>
                <a:defRPr/>
              </a:pPr>
              <a:t>4/3/2023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DBE2A-63BF-44CF-B709-3B87EBDD8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995A7-9B2F-4240-A247-84BE60855B18}" type="datetimeFigureOut">
              <a:rPr lang="en-US"/>
              <a:pPr>
                <a:defRPr/>
              </a:pPr>
              <a:t>4/3/2023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E10DC-B4DC-4ADD-9A0E-868086644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FAB69-49F5-4B67-98EE-25CBA9B4418B}" type="datetimeFigureOut">
              <a:rPr lang="en-US"/>
              <a:pPr>
                <a:defRPr/>
              </a:pPr>
              <a:t>4/3/2023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AA226-8683-4913-ACE4-C7BA1E540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775" y="244475"/>
            <a:ext cx="11723688" cy="637698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43000" y="609600"/>
            <a:ext cx="9875838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2057400"/>
            <a:ext cx="987266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3000" y="6224588"/>
            <a:ext cx="2328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AAA1C2-2784-4608-BAA2-91E28D275D66}" type="datetimeFigureOut">
              <a:rPr lang="en-US"/>
              <a:pPr>
                <a:defRPr/>
              </a:pPr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700" y="6224588"/>
            <a:ext cx="47164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738" y="6224588"/>
            <a:ext cx="17065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50863D-F49F-43C9-B37C-C08645EA0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7" r:id="rId2"/>
    <p:sldLayoutId id="214748369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9pPr>
    </p:titleStyle>
    <p:bodyStyle>
      <a:lvl1pPr marL="228600" indent="-182563" algn="l" rtl="0" eaLnBrk="0" fontAlgn="base" hangingPunct="0">
        <a:lnSpc>
          <a:spcPct val="90000"/>
        </a:lnSpc>
        <a:spcBef>
          <a:spcPts val="1400"/>
        </a:spcBef>
        <a:spcAft>
          <a:spcPct val="0"/>
        </a:spcAft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menti.com/k4zofr3w4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4263" y="3922713"/>
            <a:ext cx="9967912" cy="14287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af-ZA" sz="3600" dirty="0">
                <a:solidFill>
                  <a:srgbClr val="FFFF00"/>
                </a:solidFill>
              </a:rPr>
              <a:t> </a:t>
            </a:r>
            <a:r>
              <a:rPr lang="en-US" sz="3600" dirty="0">
                <a:solidFill>
                  <a:srgbClr val="FFFF00"/>
                </a:solidFill>
              </a:rPr>
              <a:t/>
            </a:r>
            <a:br>
              <a:rPr lang="en-US" sz="3600" dirty="0">
                <a:solidFill>
                  <a:srgbClr val="FFFF00"/>
                </a:solidFill>
              </a:rPr>
            </a:br>
            <a:r>
              <a:rPr lang="af-ZA" sz="3600" dirty="0">
                <a:solidFill>
                  <a:srgbClr val="FFFF00"/>
                </a:solidFill>
              </a:rPr>
              <a:t>ЄВРОПЕЙСЬКІ МЕДІЙНІ СТАНДАРТИ І </a:t>
            </a:r>
            <a:r>
              <a:rPr lang="af-ZA" sz="3600" dirty="0" smtClean="0">
                <a:solidFill>
                  <a:srgbClr val="FFFF00"/>
                </a:solidFill>
              </a:rPr>
              <a:t>ЦІННОСТІ</a:t>
            </a:r>
            <a:r>
              <a:rPr lang="uk-UA" sz="3600" dirty="0" smtClean="0">
                <a:solidFill>
                  <a:srgbClr val="FFFF00"/>
                </a:solidFill>
              </a:rPr>
              <a:t> / </a:t>
            </a:r>
            <a:r>
              <a:rPr lang="en-US" sz="3600" dirty="0" smtClean="0">
                <a:solidFill>
                  <a:srgbClr val="FFFF00"/>
                </a:solidFill>
              </a:rPr>
              <a:t>EU-Indy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14338" name="Picture 6"/>
          <p:cNvPicPr>
            <a:picLocks noChangeAspect="1"/>
          </p:cNvPicPr>
          <p:nvPr/>
        </p:nvPicPr>
        <p:blipFill>
          <a:blip r:embed="rId2"/>
          <a:srcRect l="22301" t="14557" r="21938" b="16452"/>
          <a:stretch>
            <a:fillRect/>
          </a:stretch>
        </p:blipFill>
        <p:spPr bwMode="auto">
          <a:xfrm>
            <a:off x="4432300" y="352425"/>
            <a:ext cx="3271838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" descr="Оголошено додатковий набір на навчання за освітньо-кваліфікаційним рівнем  спеціаліста! | ЕГФ ЗН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388" y="5514975"/>
            <a:ext cx="1154112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2"/>
          <p:cNvPicPr>
            <a:picLocks noChangeAspect="1"/>
          </p:cNvPicPr>
          <p:nvPr/>
        </p:nvPicPr>
        <p:blipFill>
          <a:blip r:embed="rId4"/>
          <a:srcRect l="26147"/>
          <a:stretch>
            <a:fillRect/>
          </a:stretch>
        </p:blipFill>
        <p:spPr bwMode="auto">
          <a:xfrm>
            <a:off x="8899525" y="5634038"/>
            <a:ext cx="2949575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641600" y="5437188"/>
            <a:ext cx="6096000" cy="12319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European Media Standards and Values for Independent Journalism in Post-Truth Era / EU-Indy</a:t>
            </a:r>
            <a:endParaRPr lang="uk-UA" sz="1800" b="1" dirty="0">
              <a:solidFill>
                <a:schemeClr val="accent2">
                  <a:lumMod val="50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8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620745-EPP-1-2020-1-UA-EPPJMO-MODULE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/>
          <p:cNvSpPr>
            <a:spLocks noGrp="1"/>
          </p:cNvSpPr>
          <p:nvPr>
            <p:ph type="body" idx="1"/>
          </p:nvPr>
        </p:nvSpPr>
        <p:spPr>
          <a:xfrm>
            <a:off x="547688" y="1420813"/>
            <a:ext cx="10467975" cy="4675187"/>
          </a:xfrm>
        </p:spPr>
        <p:txBody>
          <a:bodyPr/>
          <a:lstStyle/>
          <a:p>
            <a:pPr marL="465138" indent="-419100">
              <a:buFont typeface="Corbel" pitchFamily="34" charset="0"/>
              <a:buNone/>
            </a:pPr>
            <a:r>
              <a:rPr lang="uk-UA" sz="2400" smtClean="0">
                <a:solidFill>
                  <a:schemeClr val="tx1"/>
                </a:solidFill>
                <a:latin typeface="Times New Roman" pitchFamily="18" charset="0"/>
              </a:rPr>
              <a:t>1. Після офіційної інформації можна публікувати відомості про результати злочинів  ворога: зруйновані об</a:t>
            </a:r>
            <a:r>
              <a:rPr lang="en-US" sz="2400" smtClean="0">
                <a:solidFill>
                  <a:schemeClr val="tx1"/>
                </a:solidFill>
                <a:latin typeface="Times New Roman" pitchFamily="18" charset="0"/>
              </a:rPr>
              <a:t>’</a:t>
            </a:r>
            <a:r>
              <a:rPr lang="uk-UA" sz="2400" smtClean="0">
                <a:solidFill>
                  <a:schemeClr val="tx1"/>
                </a:solidFill>
                <a:latin typeface="Times New Roman" pitchFamily="18" charset="0"/>
              </a:rPr>
              <a:t>єкти інфраструктури, будинки, постраждалих;</a:t>
            </a:r>
          </a:p>
          <a:p>
            <a:pPr marL="465138" indent="-419100">
              <a:buFont typeface="Corbel" pitchFamily="34" charset="0"/>
              <a:buNone/>
            </a:pPr>
            <a:r>
              <a:rPr lang="uk-UA" sz="2400" smtClean="0">
                <a:solidFill>
                  <a:schemeClr val="tx1"/>
                </a:solidFill>
                <a:latin typeface="Times New Roman" pitchFamily="18" charset="0"/>
              </a:rPr>
              <a:t>2. Фото злочинів, але крупним планом, щоб ворог не міг визначити місцевість;</a:t>
            </a:r>
          </a:p>
          <a:p>
            <a:pPr marL="465138" indent="-419100">
              <a:buFont typeface="Corbel" pitchFamily="34" charset="0"/>
              <a:buNone/>
            </a:pPr>
            <a:r>
              <a:rPr lang="uk-UA" sz="2400" smtClean="0">
                <a:solidFill>
                  <a:schemeClr val="tx1"/>
                </a:solidFill>
                <a:latin typeface="Times New Roman" pitchFamily="18" charset="0"/>
              </a:rPr>
              <a:t>3. Спростування фейків;</a:t>
            </a:r>
          </a:p>
          <a:p>
            <a:pPr marL="465138" indent="-419100">
              <a:buFont typeface="Corbel" pitchFamily="34" charset="0"/>
              <a:buNone/>
            </a:pPr>
            <a:r>
              <a:rPr lang="uk-UA" sz="2400" smtClean="0">
                <a:solidFill>
                  <a:schemeClr val="tx1"/>
                </a:solidFill>
                <a:latin typeface="Times New Roman" pitchFamily="18" charset="0"/>
              </a:rPr>
              <a:t>4. Інформацію про загиблих, поранених, полонених окупантів;</a:t>
            </a:r>
          </a:p>
          <a:p>
            <a:pPr marL="465138" indent="-419100">
              <a:buFont typeface="Corbel" pitchFamily="34" charset="0"/>
              <a:buNone/>
            </a:pPr>
            <a:r>
              <a:rPr lang="uk-UA" sz="2400" smtClean="0">
                <a:solidFill>
                  <a:schemeClr val="tx1"/>
                </a:solidFill>
                <a:latin typeface="Times New Roman" pitchFamily="18" charset="0"/>
              </a:rPr>
              <a:t>5. Репости офіційних органів влади.</a:t>
            </a:r>
            <a:endParaRPr lang="ru-RU" sz="24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24578" name="Picture 5"/>
          <p:cNvPicPr>
            <a:picLocks noChangeAspect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9956800" y="261938"/>
            <a:ext cx="2027238" cy="1763712"/>
          </a:xfrm>
        </p:spPr>
      </p:pic>
      <p:sp>
        <p:nvSpPr>
          <p:cNvPr id="24579" name="Title 1"/>
          <p:cNvSpPr>
            <a:spLocks/>
          </p:cNvSpPr>
          <p:nvPr/>
        </p:nvSpPr>
        <p:spPr bwMode="auto">
          <a:xfrm>
            <a:off x="401638" y="330200"/>
            <a:ext cx="9847262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4400">
              <a:lnSpc>
                <a:spcPct val="90000"/>
              </a:lnSpc>
            </a:pPr>
            <a:r>
              <a:rPr lang="uk-UA" sz="3600" b="1">
                <a:solidFill>
                  <a:schemeClr val="accent1"/>
                </a:solidFill>
                <a:latin typeface="Times New Roman" pitchFamily="18" charset="0"/>
              </a:rPr>
              <a:t>Що можна публікувати?</a:t>
            </a:r>
            <a:endParaRPr lang="en-US" sz="3600" b="1">
              <a:solidFill>
                <a:schemeClr val="accent1"/>
              </a:solidFill>
              <a:latin typeface="Times New Roman" pitchFamily="18" charset="0"/>
            </a:endParaRPr>
          </a:p>
        </p:txBody>
      </p:sp>
      <p:pic>
        <p:nvPicPr>
          <p:cNvPr id="24580" name="Picture 5"/>
          <p:cNvPicPr>
            <a:picLocks noChangeAspect="1"/>
          </p:cNvPicPr>
          <p:nvPr/>
        </p:nvPicPr>
        <p:blipFill>
          <a:blip r:embed="rId3"/>
          <a:srcRect l="26147"/>
          <a:stretch>
            <a:fillRect/>
          </a:stretch>
        </p:blipFill>
        <p:spPr bwMode="auto">
          <a:xfrm>
            <a:off x="9615488" y="6089650"/>
            <a:ext cx="257651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body" idx="1"/>
          </p:nvPr>
        </p:nvSpPr>
        <p:spPr>
          <a:xfrm>
            <a:off x="547688" y="1420813"/>
            <a:ext cx="10467975" cy="4675187"/>
          </a:xfrm>
        </p:spPr>
        <p:txBody>
          <a:bodyPr/>
          <a:lstStyle/>
          <a:p>
            <a:pPr marL="465138" indent="-419100">
              <a:buFont typeface="Corbel" pitchFamily="34" charset="0"/>
              <a:buNone/>
            </a:pPr>
            <a:r>
              <a:rPr lang="uk-UA" sz="2400" b="1" smtClean="0">
                <a:solidFill>
                  <a:schemeClr val="tx1"/>
                </a:solidFill>
                <a:latin typeface="Times New Roman" pitchFamily="18" charset="0"/>
              </a:rPr>
              <a:t>Перевіримо себе!</a:t>
            </a:r>
          </a:p>
          <a:p>
            <a:pPr marL="465138" indent="-419100">
              <a:buFont typeface="Corbel" pitchFamily="34" charset="0"/>
              <a:buNone/>
            </a:pPr>
            <a:r>
              <a:rPr lang="uk-UA" sz="2400" b="1" smtClean="0">
                <a:solidFill>
                  <a:schemeClr val="tx1"/>
                </a:solidFill>
                <a:latin typeface="Times New Roman" pitchFamily="18" charset="0"/>
              </a:rPr>
              <a:t>Яке з тверджень може бути опубліковано під час війни?</a:t>
            </a:r>
            <a:endParaRPr lang="ru-RU" sz="2400" b="1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465138" indent="-419100">
              <a:buFont typeface="Corbel" pitchFamily="34" charset="0"/>
              <a:buNone/>
            </a:pPr>
            <a:r>
              <a:rPr lang="uk-UA" sz="2400" smtClean="0">
                <a:solidFill>
                  <a:schemeClr val="tx1"/>
                </a:solidFill>
                <a:latin typeface="Times New Roman" pitchFamily="18" charset="0"/>
              </a:rPr>
              <a:t>а) сьогодні в результаті ворожого обстрілу ракета влучила в торгівельний центр «Афіна» біля залізничного вокзалу.</a:t>
            </a:r>
          </a:p>
          <a:p>
            <a:pPr marL="465138" indent="-419100">
              <a:buFont typeface="Corbel" pitchFamily="34" charset="0"/>
              <a:buNone/>
            </a:pPr>
            <a:r>
              <a:rPr lang="uk-UA" sz="2400" smtClean="0">
                <a:solidFill>
                  <a:schemeClr val="tx1"/>
                </a:solidFill>
                <a:latin typeface="Times New Roman" pitchFamily="18" charset="0"/>
              </a:rPr>
              <a:t>б) сьогодні в результаті ворожого обстрілу ракета влучила в один із торгівельних центів міста.</a:t>
            </a:r>
          </a:p>
          <a:p>
            <a:pPr marL="465138" indent="-419100">
              <a:buFont typeface="Corbel" pitchFamily="34" charset="0"/>
              <a:buNone/>
            </a:pPr>
            <a:r>
              <a:rPr lang="uk-UA" sz="2400" smtClean="0">
                <a:solidFill>
                  <a:schemeClr val="tx1"/>
                </a:solidFill>
                <a:latin typeface="Times New Roman" pitchFamily="18" charset="0"/>
              </a:rPr>
              <a:t>в) сьогодні в результаті ворожого обстрілу ракета ледь не влучила в залізничний вокзал, руйнувань зазнав торгівельний центр.</a:t>
            </a:r>
            <a:endParaRPr lang="ru-RU" sz="24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25602" name="Picture 5"/>
          <p:cNvPicPr>
            <a:picLocks noChangeAspect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9956800" y="261938"/>
            <a:ext cx="2027238" cy="1763712"/>
          </a:xfrm>
        </p:spPr>
      </p:pic>
      <p:sp>
        <p:nvSpPr>
          <p:cNvPr id="25603" name="Title 1"/>
          <p:cNvSpPr>
            <a:spLocks/>
          </p:cNvSpPr>
          <p:nvPr/>
        </p:nvSpPr>
        <p:spPr bwMode="auto">
          <a:xfrm>
            <a:off x="401638" y="330200"/>
            <a:ext cx="9847262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4400">
              <a:lnSpc>
                <a:spcPct val="90000"/>
              </a:lnSpc>
            </a:pPr>
            <a:r>
              <a:rPr lang="uk-UA" sz="3600" b="1">
                <a:solidFill>
                  <a:schemeClr val="accent1"/>
                </a:solidFill>
                <a:latin typeface="Times New Roman" pitchFamily="18" charset="0"/>
              </a:rPr>
              <a:t>Робота з джерелами під час війни</a:t>
            </a:r>
            <a:endParaRPr lang="en-US" sz="3600" b="1">
              <a:solidFill>
                <a:schemeClr val="accent1"/>
              </a:solidFill>
              <a:latin typeface="Times New Roman" pitchFamily="18" charset="0"/>
            </a:endParaRPr>
          </a:p>
        </p:txBody>
      </p:sp>
      <p:pic>
        <p:nvPicPr>
          <p:cNvPr id="25604" name="Picture 5"/>
          <p:cNvPicPr>
            <a:picLocks noChangeAspect="1"/>
          </p:cNvPicPr>
          <p:nvPr/>
        </p:nvPicPr>
        <p:blipFill>
          <a:blip r:embed="rId3"/>
          <a:srcRect l="26147"/>
          <a:stretch>
            <a:fillRect/>
          </a:stretch>
        </p:blipFill>
        <p:spPr bwMode="auto">
          <a:xfrm>
            <a:off x="9615488" y="6089650"/>
            <a:ext cx="257651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body" idx="1"/>
          </p:nvPr>
        </p:nvSpPr>
        <p:spPr>
          <a:xfrm>
            <a:off x="547688" y="1420813"/>
            <a:ext cx="10467975" cy="4675187"/>
          </a:xfrm>
        </p:spPr>
        <p:txBody>
          <a:bodyPr/>
          <a:lstStyle/>
          <a:p>
            <a:pPr marL="465138" indent="-419100">
              <a:buFont typeface="Corbel" pitchFamily="34" charset="0"/>
              <a:buNone/>
            </a:pPr>
            <a:r>
              <a:rPr lang="uk-UA" sz="2400" b="1" smtClean="0">
                <a:solidFill>
                  <a:schemeClr val="tx1"/>
                </a:solidFill>
                <a:latin typeface="Times New Roman" pitchFamily="18" charset="0"/>
              </a:rPr>
              <a:t>Перевіримо себе!</a:t>
            </a:r>
          </a:p>
          <a:p>
            <a:pPr marL="465138" indent="-419100">
              <a:buFont typeface="Corbel" pitchFamily="34" charset="0"/>
              <a:buNone/>
            </a:pPr>
            <a:endParaRPr lang="uk-UA" sz="2400" b="1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465138" indent="-419100">
              <a:buFont typeface="Corbel" pitchFamily="34" charset="0"/>
              <a:buNone/>
            </a:pPr>
            <a:r>
              <a:rPr lang="uk-UA" sz="2400" b="1" smtClean="0">
                <a:solidFill>
                  <a:schemeClr val="tx1"/>
                </a:solidFill>
                <a:latin typeface="Times New Roman" pitchFamily="18" charset="0"/>
              </a:rPr>
              <a:t>Яке з тверджень може бути опубліковано під час війни?</a:t>
            </a:r>
            <a:endParaRPr lang="ru-RU" sz="2400" b="1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465138" indent="-419100">
              <a:buFont typeface="Corbel" pitchFamily="34" charset="0"/>
              <a:buNone/>
            </a:pPr>
            <a:r>
              <a:rPr lang="uk-UA" sz="2400" smtClean="0">
                <a:solidFill>
                  <a:schemeClr val="tx1"/>
                </a:solidFill>
                <a:latin typeface="Times New Roman" pitchFamily="18" charset="0"/>
              </a:rPr>
              <a:t>а) роботу протиповітряної оборони</a:t>
            </a:r>
          </a:p>
          <a:p>
            <a:pPr marL="465138" indent="-419100">
              <a:buFont typeface="Corbel" pitchFamily="34" charset="0"/>
              <a:buNone/>
            </a:pPr>
            <a:r>
              <a:rPr lang="uk-UA" sz="2400" smtClean="0">
                <a:solidFill>
                  <a:schemeClr val="tx1"/>
                </a:solidFill>
                <a:latin typeface="Times New Roman" pitchFamily="18" charset="0"/>
              </a:rPr>
              <a:t>б) дані про зелені коридори для біженців</a:t>
            </a:r>
          </a:p>
          <a:p>
            <a:pPr marL="465138" indent="-419100">
              <a:buFont typeface="Corbel" pitchFamily="34" charset="0"/>
              <a:buNone/>
            </a:pPr>
            <a:r>
              <a:rPr lang="uk-UA" sz="2400" smtClean="0">
                <a:solidFill>
                  <a:schemeClr val="tx1"/>
                </a:solidFill>
                <a:latin typeface="Times New Roman" pitchFamily="18" charset="0"/>
              </a:rPr>
              <a:t>в) інформацію про волонтерські центри</a:t>
            </a:r>
            <a:endParaRPr lang="ru-RU" sz="24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26626" name="Picture 5"/>
          <p:cNvPicPr>
            <a:picLocks noChangeAspect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9956800" y="261938"/>
            <a:ext cx="2027238" cy="1763712"/>
          </a:xfrm>
        </p:spPr>
      </p:pic>
      <p:sp>
        <p:nvSpPr>
          <p:cNvPr id="26627" name="Title 1"/>
          <p:cNvSpPr>
            <a:spLocks/>
          </p:cNvSpPr>
          <p:nvPr/>
        </p:nvSpPr>
        <p:spPr bwMode="auto">
          <a:xfrm>
            <a:off x="401638" y="330200"/>
            <a:ext cx="9847262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4400">
              <a:lnSpc>
                <a:spcPct val="90000"/>
              </a:lnSpc>
            </a:pPr>
            <a:r>
              <a:rPr lang="uk-UA" sz="3600" b="1">
                <a:solidFill>
                  <a:schemeClr val="accent1"/>
                </a:solidFill>
                <a:latin typeface="Times New Roman" pitchFamily="18" charset="0"/>
              </a:rPr>
              <a:t>Робота з джерелами під час війни</a:t>
            </a:r>
            <a:endParaRPr lang="en-US" sz="3600" b="1">
              <a:solidFill>
                <a:schemeClr val="accent1"/>
              </a:solidFill>
              <a:latin typeface="Times New Roman" pitchFamily="18" charset="0"/>
            </a:endParaRPr>
          </a:p>
        </p:txBody>
      </p:sp>
      <p:pic>
        <p:nvPicPr>
          <p:cNvPr id="26628" name="Picture 5"/>
          <p:cNvPicPr>
            <a:picLocks noChangeAspect="1"/>
          </p:cNvPicPr>
          <p:nvPr/>
        </p:nvPicPr>
        <p:blipFill>
          <a:blip r:embed="rId3"/>
          <a:srcRect l="26147"/>
          <a:stretch>
            <a:fillRect/>
          </a:stretch>
        </p:blipFill>
        <p:spPr bwMode="auto">
          <a:xfrm>
            <a:off x="9615488" y="6089650"/>
            <a:ext cx="257651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body" idx="1"/>
          </p:nvPr>
        </p:nvSpPr>
        <p:spPr>
          <a:xfrm>
            <a:off x="547688" y="1420813"/>
            <a:ext cx="10467975" cy="4675187"/>
          </a:xfrm>
        </p:spPr>
        <p:txBody>
          <a:bodyPr/>
          <a:lstStyle/>
          <a:p>
            <a:pPr marL="465138" indent="-419100">
              <a:buFont typeface="Corbel" pitchFamily="34" charset="0"/>
              <a:buNone/>
            </a:pPr>
            <a:r>
              <a:rPr lang="uk-UA" sz="2400" b="1" smtClean="0">
                <a:solidFill>
                  <a:schemeClr val="tx1"/>
                </a:solidFill>
                <a:latin typeface="Times New Roman" pitchFamily="18" charset="0"/>
              </a:rPr>
              <a:t>Перевіримо себе!</a:t>
            </a:r>
          </a:p>
          <a:p>
            <a:pPr marL="465138" indent="-419100">
              <a:buFont typeface="Corbel" pitchFamily="34" charset="0"/>
              <a:buNone/>
            </a:pPr>
            <a:endParaRPr lang="uk-UA" sz="2400" b="1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465138" indent="-419100">
              <a:buFont typeface="Corbel" pitchFamily="34" charset="0"/>
              <a:buNone/>
            </a:pPr>
            <a:r>
              <a:rPr lang="uk-UA" sz="2400" b="1" smtClean="0">
                <a:solidFill>
                  <a:schemeClr val="tx1"/>
                </a:solidFill>
                <a:latin typeface="Times New Roman" pitchFamily="18" charset="0"/>
              </a:rPr>
              <a:t>В якому джерелі інформації можна отримати достовірну інформацію про події на фронті?</a:t>
            </a:r>
            <a:r>
              <a:rPr lang="uk-UA" sz="240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  <a:p>
            <a:pPr marL="465138" indent="-419100">
              <a:buFont typeface="Corbel" pitchFamily="34" charset="0"/>
              <a:buNone/>
            </a:pPr>
            <a:r>
              <a:rPr lang="uk-UA" sz="2400" smtClean="0">
                <a:solidFill>
                  <a:schemeClr val="tx1"/>
                </a:solidFill>
                <a:latin typeface="Times New Roman" pitchFamily="18" charset="0"/>
              </a:rPr>
              <a:t>а) органи місцевого самоврядування</a:t>
            </a:r>
          </a:p>
          <a:p>
            <a:pPr marL="465138" indent="-419100">
              <a:buFont typeface="Corbel" pitchFamily="34" charset="0"/>
              <a:buNone/>
            </a:pPr>
            <a:r>
              <a:rPr lang="uk-UA" sz="2400" smtClean="0">
                <a:solidFill>
                  <a:schemeClr val="tx1"/>
                </a:solidFill>
                <a:latin typeface="Times New Roman" pitchFamily="18" charset="0"/>
              </a:rPr>
              <a:t>б) Генеральний штаб Збройних сил України</a:t>
            </a:r>
          </a:p>
          <a:p>
            <a:pPr marL="465138" indent="-419100">
              <a:buFont typeface="Corbel" pitchFamily="34" charset="0"/>
              <a:buNone/>
            </a:pPr>
            <a:r>
              <a:rPr lang="uk-UA" sz="2400" smtClean="0">
                <a:solidFill>
                  <a:schemeClr val="tx1"/>
                </a:solidFill>
                <a:latin typeface="Times New Roman" pitchFamily="18" charset="0"/>
              </a:rPr>
              <a:t>в) Національна поліція України</a:t>
            </a:r>
            <a:endParaRPr lang="ru-RU" sz="24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27650" name="Picture 5"/>
          <p:cNvPicPr>
            <a:picLocks noChangeAspect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9956800" y="261938"/>
            <a:ext cx="2027238" cy="1763712"/>
          </a:xfrm>
        </p:spPr>
      </p:pic>
      <p:sp>
        <p:nvSpPr>
          <p:cNvPr id="27651" name="Title 1"/>
          <p:cNvSpPr>
            <a:spLocks/>
          </p:cNvSpPr>
          <p:nvPr/>
        </p:nvSpPr>
        <p:spPr bwMode="auto">
          <a:xfrm>
            <a:off x="401638" y="330200"/>
            <a:ext cx="9847262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4400">
              <a:lnSpc>
                <a:spcPct val="90000"/>
              </a:lnSpc>
            </a:pPr>
            <a:r>
              <a:rPr lang="uk-UA" sz="3600" b="1">
                <a:solidFill>
                  <a:schemeClr val="accent1"/>
                </a:solidFill>
                <a:latin typeface="Times New Roman" pitchFamily="18" charset="0"/>
              </a:rPr>
              <a:t>Робота з джерелами під час війни</a:t>
            </a:r>
            <a:endParaRPr lang="en-US" sz="3600" b="1">
              <a:solidFill>
                <a:schemeClr val="accent1"/>
              </a:solidFill>
              <a:latin typeface="Times New Roman" pitchFamily="18" charset="0"/>
            </a:endParaRPr>
          </a:p>
        </p:txBody>
      </p:sp>
      <p:pic>
        <p:nvPicPr>
          <p:cNvPr id="27652" name="Picture 5"/>
          <p:cNvPicPr>
            <a:picLocks noChangeAspect="1"/>
          </p:cNvPicPr>
          <p:nvPr/>
        </p:nvPicPr>
        <p:blipFill>
          <a:blip r:embed="rId3"/>
          <a:srcRect l="26147"/>
          <a:stretch>
            <a:fillRect/>
          </a:stretch>
        </p:blipFill>
        <p:spPr bwMode="auto">
          <a:xfrm>
            <a:off x="9615488" y="6089650"/>
            <a:ext cx="257651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body" idx="1"/>
          </p:nvPr>
        </p:nvSpPr>
        <p:spPr>
          <a:xfrm>
            <a:off x="547688" y="1420813"/>
            <a:ext cx="10467975" cy="4675187"/>
          </a:xfrm>
        </p:spPr>
        <p:txBody>
          <a:bodyPr/>
          <a:lstStyle/>
          <a:p>
            <a:pPr marL="465138" indent="-419100">
              <a:buFont typeface="Corbel" pitchFamily="34" charset="0"/>
              <a:buNone/>
            </a:pPr>
            <a:r>
              <a:rPr lang="uk-UA" sz="2400" b="1" smtClean="0">
                <a:solidFill>
                  <a:schemeClr val="tx1"/>
                </a:solidFill>
                <a:latin typeface="Times New Roman" pitchFamily="18" charset="0"/>
              </a:rPr>
              <a:t>Перевіримо себе!</a:t>
            </a:r>
          </a:p>
          <a:p>
            <a:pPr marL="465138" indent="-419100">
              <a:buFont typeface="Corbel" pitchFamily="34" charset="0"/>
              <a:buNone/>
            </a:pPr>
            <a:endParaRPr lang="uk-UA" sz="2400" b="1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465138" indent="-419100">
              <a:buFont typeface="Corbel" pitchFamily="34" charset="0"/>
              <a:buNone/>
            </a:pPr>
            <a:r>
              <a:rPr lang="uk-UA" sz="2400" b="1" smtClean="0">
                <a:solidFill>
                  <a:schemeClr val="tx1"/>
                </a:solidFill>
                <a:latin typeface="Times New Roman" pitchFamily="18" charset="0"/>
              </a:rPr>
              <a:t>Яке з тверджень публікувати не можна?</a:t>
            </a:r>
          </a:p>
          <a:p>
            <a:pPr marL="465138" indent="-419100">
              <a:buFont typeface="Corbel" pitchFamily="34" charset="0"/>
              <a:buNone/>
            </a:pPr>
            <a:r>
              <a:rPr lang="uk-UA" sz="2400" smtClean="0">
                <a:solidFill>
                  <a:schemeClr val="tx1"/>
                </a:solidFill>
                <a:latin typeface="Times New Roman" pitchFamily="18" charset="0"/>
              </a:rPr>
              <a:t>а) Міський голова Запоріжжя вручив комп’ютерну техніку одному з військових підрозділів</a:t>
            </a:r>
          </a:p>
          <a:p>
            <a:pPr marL="465138" indent="-419100">
              <a:buFont typeface="Corbel" pitchFamily="34" charset="0"/>
              <a:buNone/>
            </a:pPr>
            <a:r>
              <a:rPr lang="uk-UA" sz="2400" smtClean="0">
                <a:solidFill>
                  <a:schemeClr val="tx1"/>
                </a:solidFill>
                <a:latin typeface="Times New Roman" pitchFamily="18" charset="0"/>
              </a:rPr>
              <a:t>б) Запорізькі захисники отримали комп’ютерну техніку від міської влади </a:t>
            </a:r>
          </a:p>
          <a:p>
            <a:pPr marL="465138" indent="-419100">
              <a:buFont typeface="Corbel" pitchFamily="34" charset="0"/>
              <a:buNone/>
            </a:pPr>
            <a:r>
              <a:rPr lang="uk-UA" sz="2400" smtClean="0">
                <a:solidFill>
                  <a:schemeClr val="tx1"/>
                </a:solidFill>
                <a:latin typeface="Times New Roman" pitchFamily="18" charset="0"/>
              </a:rPr>
              <a:t>в) Міський голова Запоріжжя вручив комп’ютерну техніку військовим, що дислокуються в гімназії №7.</a:t>
            </a:r>
            <a:endParaRPr lang="ru-RU" sz="24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28674" name="Picture 5"/>
          <p:cNvPicPr>
            <a:picLocks noChangeAspect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9956800" y="261938"/>
            <a:ext cx="2027238" cy="1763712"/>
          </a:xfrm>
        </p:spPr>
      </p:pic>
      <p:sp>
        <p:nvSpPr>
          <p:cNvPr id="28675" name="Title 1"/>
          <p:cNvSpPr>
            <a:spLocks/>
          </p:cNvSpPr>
          <p:nvPr/>
        </p:nvSpPr>
        <p:spPr bwMode="auto">
          <a:xfrm>
            <a:off x="401638" y="330200"/>
            <a:ext cx="9847262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4400">
              <a:lnSpc>
                <a:spcPct val="90000"/>
              </a:lnSpc>
            </a:pPr>
            <a:r>
              <a:rPr lang="uk-UA" sz="3600" b="1">
                <a:solidFill>
                  <a:schemeClr val="accent1"/>
                </a:solidFill>
                <a:latin typeface="Times New Roman" pitchFamily="18" charset="0"/>
              </a:rPr>
              <a:t>Робота з джерелами під час війни</a:t>
            </a:r>
            <a:endParaRPr lang="en-US" sz="3600" b="1">
              <a:solidFill>
                <a:schemeClr val="accent1"/>
              </a:solidFill>
              <a:latin typeface="Times New Roman" pitchFamily="18" charset="0"/>
            </a:endParaRPr>
          </a:p>
        </p:txBody>
      </p:sp>
      <p:pic>
        <p:nvPicPr>
          <p:cNvPr id="28676" name="Picture 5"/>
          <p:cNvPicPr>
            <a:picLocks noChangeAspect="1"/>
          </p:cNvPicPr>
          <p:nvPr/>
        </p:nvPicPr>
        <p:blipFill>
          <a:blip r:embed="rId3"/>
          <a:srcRect l="26147"/>
          <a:stretch>
            <a:fillRect/>
          </a:stretch>
        </p:blipFill>
        <p:spPr bwMode="auto">
          <a:xfrm>
            <a:off x="9615488" y="6089650"/>
            <a:ext cx="257651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body" idx="1"/>
          </p:nvPr>
        </p:nvSpPr>
        <p:spPr>
          <a:xfrm>
            <a:off x="547688" y="1420813"/>
            <a:ext cx="10467975" cy="4675187"/>
          </a:xfrm>
        </p:spPr>
        <p:txBody>
          <a:bodyPr/>
          <a:lstStyle/>
          <a:p>
            <a:pPr marL="465138" indent="-419100">
              <a:buFont typeface="Corbel" pitchFamily="34" charset="0"/>
              <a:buNone/>
            </a:pPr>
            <a:r>
              <a:rPr lang="uk-UA" sz="2400" b="1" smtClean="0">
                <a:solidFill>
                  <a:schemeClr val="tx1"/>
                </a:solidFill>
                <a:latin typeface="Times New Roman" pitchFamily="18" charset="0"/>
              </a:rPr>
              <a:t>Перевіримо себе!</a:t>
            </a:r>
          </a:p>
          <a:p>
            <a:pPr marL="465138" indent="-419100">
              <a:buFont typeface="Corbel" pitchFamily="34" charset="0"/>
              <a:buNone/>
            </a:pPr>
            <a:endParaRPr lang="uk-UA" sz="2400" b="1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465138" indent="-419100">
              <a:buFont typeface="Corbel" pitchFamily="34" charset="0"/>
              <a:buNone/>
            </a:pPr>
            <a:r>
              <a:rPr lang="uk-UA" sz="2400" b="1" smtClean="0">
                <a:solidFill>
                  <a:schemeClr val="tx1"/>
                </a:solidFill>
                <a:latin typeface="Times New Roman" pitchFamily="18" charset="0"/>
              </a:rPr>
              <a:t>Для повідомлення про допомогу військовим необхідно зробити фото. Який варіант зображення дозволяється?</a:t>
            </a:r>
          </a:p>
          <a:p>
            <a:pPr marL="465138" indent="-419100">
              <a:buFont typeface="Corbel" pitchFamily="34" charset="0"/>
              <a:buNone/>
            </a:pPr>
            <a:r>
              <a:rPr lang="uk-UA" sz="2400" smtClean="0">
                <a:solidFill>
                  <a:schemeClr val="tx1"/>
                </a:solidFill>
                <a:latin typeface="Times New Roman" pitchFamily="18" charset="0"/>
              </a:rPr>
              <a:t>а) фото з військовими, яких неможливо ідентифікувати</a:t>
            </a:r>
          </a:p>
          <a:p>
            <a:pPr marL="465138" indent="-419100">
              <a:buFont typeface="Corbel" pitchFamily="34" charset="0"/>
              <a:buNone/>
            </a:pPr>
            <a:r>
              <a:rPr lang="uk-UA" sz="2400" smtClean="0">
                <a:solidFill>
                  <a:schemeClr val="tx1"/>
                </a:solidFill>
                <a:latin typeface="Times New Roman" pitchFamily="18" charset="0"/>
              </a:rPr>
              <a:t>б) фото з військовими, яких легко ідентифікувати</a:t>
            </a:r>
          </a:p>
          <a:p>
            <a:pPr marL="465138" indent="-419100">
              <a:buFont typeface="Corbel" pitchFamily="34" charset="0"/>
              <a:buNone/>
            </a:pPr>
            <a:r>
              <a:rPr lang="uk-UA" sz="2400" smtClean="0">
                <a:solidFill>
                  <a:schemeClr val="tx1"/>
                </a:solidFill>
                <a:latin typeface="Times New Roman" pitchFamily="18" charset="0"/>
              </a:rPr>
              <a:t>в) фото з придбаною технікою</a:t>
            </a:r>
            <a:endParaRPr lang="ru-RU" sz="24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29698" name="Picture 5"/>
          <p:cNvPicPr>
            <a:picLocks noChangeAspect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9956800" y="261938"/>
            <a:ext cx="2027238" cy="1763712"/>
          </a:xfrm>
        </p:spPr>
      </p:pic>
      <p:sp>
        <p:nvSpPr>
          <p:cNvPr id="29699" name="Title 1"/>
          <p:cNvSpPr>
            <a:spLocks/>
          </p:cNvSpPr>
          <p:nvPr/>
        </p:nvSpPr>
        <p:spPr bwMode="auto">
          <a:xfrm>
            <a:off x="401638" y="330200"/>
            <a:ext cx="9847262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4400">
              <a:lnSpc>
                <a:spcPct val="90000"/>
              </a:lnSpc>
            </a:pPr>
            <a:r>
              <a:rPr lang="uk-UA" sz="3600" b="1">
                <a:solidFill>
                  <a:schemeClr val="accent1"/>
                </a:solidFill>
                <a:latin typeface="Times New Roman" pitchFamily="18" charset="0"/>
              </a:rPr>
              <a:t>Робота з джерелами під час війни</a:t>
            </a:r>
            <a:endParaRPr lang="en-US" sz="3600" b="1">
              <a:solidFill>
                <a:schemeClr val="accent1"/>
              </a:solidFill>
              <a:latin typeface="Times New Roman" pitchFamily="18" charset="0"/>
            </a:endParaRPr>
          </a:p>
        </p:txBody>
      </p:sp>
      <p:pic>
        <p:nvPicPr>
          <p:cNvPr id="29700" name="Picture 5"/>
          <p:cNvPicPr>
            <a:picLocks noChangeAspect="1"/>
          </p:cNvPicPr>
          <p:nvPr/>
        </p:nvPicPr>
        <p:blipFill>
          <a:blip r:embed="rId3"/>
          <a:srcRect l="26147"/>
          <a:stretch>
            <a:fillRect/>
          </a:stretch>
        </p:blipFill>
        <p:spPr bwMode="auto">
          <a:xfrm>
            <a:off x="9615488" y="6089650"/>
            <a:ext cx="257651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5"/>
          <p:cNvPicPr>
            <a:picLocks noChangeAspect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9956800" y="261938"/>
            <a:ext cx="2027238" cy="1763712"/>
          </a:xfrm>
        </p:spPr>
      </p:pic>
      <p:pic>
        <p:nvPicPr>
          <p:cNvPr id="30722" name="Picture 6" descr="Білий список меді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737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7"/>
          <p:cNvSpPr>
            <a:spLocks noGrp="1"/>
          </p:cNvSpPr>
          <p:nvPr>
            <p:ph type="body" idx="1"/>
          </p:nvPr>
        </p:nvSpPr>
        <p:spPr>
          <a:xfrm>
            <a:off x="6977063" y="1600200"/>
            <a:ext cx="4645025" cy="4495800"/>
          </a:xfrm>
        </p:spPr>
        <p:txBody>
          <a:bodyPr/>
          <a:lstStyle/>
          <a:p>
            <a:pPr marL="465138" indent="-419100">
              <a:buFont typeface="Corbel" pitchFamily="34" charset="0"/>
              <a:buNone/>
            </a:pPr>
            <a:endParaRPr lang="uk-UA" sz="2800" b="1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465138" indent="-419100">
              <a:buFont typeface="Corbel" pitchFamily="34" charset="0"/>
              <a:buNone/>
            </a:pPr>
            <a:endParaRPr lang="uk-UA" sz="2800" b="1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465138" indent="-419100">
              <a:buFont typeface="Corbel" pitchFamily="34" charset="0"/>
              <a:buNone/>
            </a:pPr>
            <a:r>
              <a:rPr lang="uk-UA" sz="2800" b="1" smtClean="0">
                <a:solidFill>
                  <a:schemeClr val="tx1"/>
                </a:solidFill>
                <a:latin typeface="Times New Roman" pitchFamily="18" charset="0"/>
              </a:rPr>
              <a:t>Білий список медіа від ІМІ</a:t>
            </a:r>
            <a:r>
              <a:rPr lang="uk-UA" sz="280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  <a:p>
            <a:pPr marL="465138" indent="-419100">
              <a:buFont typeface="Corbel" pitchFamily="34" charset="0"/>
              <a:buNone/>
            </a:pPr>
            <a:endParaRPr lang="uk-UA" sz="280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465138" indent="-419100" algn="ctr">
              <a:buFont typeface="Corbel" pitchFamily="34" charset="0"/>
              <a:buNone/>
            </a:pPr>
            <a:r>
              <a:rPr lang="uk-UA" sz="2800" smtClean="0">
                <a:solidFill>
                  <a:schemeClr val="tx1"/>
                </a:solidFill>
                <a:latin typeface="Times New Roman" pitchFamily="18" charset="0"/>
              </a:rPr>
              <a:t>(вересень 2022 року)</a:t>
            </a:r>
            <a:endParaRPr lang="ru-RU" sz="28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30724" name="Picture 5"/>
          <p:cNvPicPr>
            <a:picLocks noChangeAspect="1"/>
          </p:cNvPicPr>
          <p:nvPr/>
        </p:nvPicPr>
        <p:blipFill>
          <a:blip r:embed="rId4"/>
          <a:srcRect l="26147"/>
          <a:stretch>
            <a:fillRect/>
          </a:stretch>
        </p:blipFill>
        <p:spPr bwMode="auto">
          <a:xfrm>
            <a:off x="9615488" y="6089650"/>
            <a:ext cx="257651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body" idx="1"/>
          </p:nvPr>
        </p:nvSpPr>
        <p:spPr>
          <a:xfrm>
            <a:off x="547688" y="1420813"/>
            <a:ext cx="10467975" cy="4675187"/>
          </a:xfrm>
        </p:spPr>
        <p:txBody>
          <a:bodyPr/>
          <a:lstStyle/>
          <a:p>
            <a:pPr marL="465138" indent="-419100">
              <a:buFont typeface="Corbel" pitchFamily="34" charset="0"/>
              <a:buNone/>
            </a:pPr>
            <a:r>
              <a:rPr lang="uk-UA" sz="2800" b="1" smtClean="0">
                <a:solidFill>
                  <a:srgbClr val="FF3300"/>
                </a:solidFill>
                <a:latin typeface="Times New Roman" pitchFamily="18" charset="0"/>
              </a:rPr>
              <a:t>Неправильно:</a:t>
            </a:r>
          </a:p>
          <a:p>
            <a:pPr marL="465138" indent="-419100">
              <a:buFont typeface="Corbel" pitchFamily="34" charset="0"/>
              <a:buNone/>
            </a:pPr>
            <a:endParaRPr lang="uk-UA" sz="280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465138" indent="-419100">
              <a:buFont typeface="Corbel" pitchFamily="34" charset="0"/>
              <a:buNone/>
            </a:pPr>
            <a:r>
              <a:rPr lang="uk-UA" sz="2800" smtClean="0">
                <a:solidFill>
                  <a:schemeClr val="tx1"/>
                </a:solidFill>
                <a:latin typeface="Times New Roman" pitchFamily="18" charset="0"/>
              </a:rPr>
              <a:t>24 лютого 2022 року почалася війна/відбувся напад</a:t>
            </a:r>
          </a:p>
          <a:p>
            <a:pPr marL="465138" indent="-419100">
              <a:buFont typeface="Corbel" pitchFamily="34" charset="0"/>
              <a:buNone/>
            </a:pPr>
            <a:endParaRPr lang="ru-RU" sz="28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31746" name="Picture 5"/>
          <p:cNvPicPr>
            <a:picLocks noChangeAspect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9956800" y="261938"/>
            <a:ext cx="2027238" cy="1763712"/>
          </a:xfrm>
        </p:spPr>
      </p:pic>
      <p:sp>
        <p:nvSpPr>
          <p:cNvPr id="31747" name="Title 1"/>
          <p:cNvSpPr>
            <a:spLocks/>
          </p:cNvSpPr>
          <p:nvPr/>
        </p:nvSpPr>
        <p:spPr bwMode="auto">
          <a:xfrm>
            <a:off x="401638" y="330200"/>
            <a:ext cx="9847262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4400">
              <a:lnSpc>
                <a:spcPct val="90000"/>
              </a:lnSpc>
            </a:pPr>
            <a:r>
              <a:rPr lang="uk-UA" sz="3600" b="1">
                <a:solidFill>
                  <a:schemeClr val="accent1"/>
                </a:solidFill>
                <a:latin typeface="Times New Roman" pitchFamily="18" charset="0"/>
              </a:rPr>
              <a:t>Медійна лексика: як говоримо?</a:t>
            </a:r>
            <a:endParaRPr lang="en-US" sz="3600" b="1">
              <a:solidFill>
                <a:schemeClr val="accent1"/>
              </a:solidFill>
              <a:latin typeface="Times New Roman" pitchFamily="18" charset="0"/>
            </a:endParaRPr>
          </a:p>
        </p:txBody>
      </p:sp>
      <p:pic>
        <p:nvPicPr>
          <p:cNvPr id="31748" name="Picture 5"/>
          <p:cNvPicPr>
            <a:picLocks noChangeAspect="1"/>
          </p:cNvPicPr>
          <p:nvPr/>
        </p:nvPicPr>
        <p:blipFill>
          <a:blip r:embed="rId3"/>
          <a:srcRect l="26147"/>
          <a:stretch>
            <a:fillRect/>
          </a:stretch>
        </p:blipFill>
        <p:spPr bwMode="auto">
          <a:xfrm>
            <a:off x="9615488" y="6089650"/>
            <a:ext cx="257651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body" idx="1"/>
          </p:nvPr>
        </p:nvSpPr>
        <p:spPr>
          <a:xfrm>
            <a:off x="547688" y="1420813"/>
            <a:ext cx="10467975" cy="4675187"/>
          </a:xfrm>
        </p:spPr>
        <p:txBody>
          <a:bodyPr/>
          <a:lstStyle/>
          <a:p>
            <a:pPr marL="465138" indent="-419100">
              <a:buFont typeface="Corbel" pitchFamily="34" charset="0"/>
              <a:buNone/>
            </a:pPr>
            <a:r>
              <a:rPr lang="uk-UA" sz="2800" b="1" smtClean="0">
                <a:solidFill>
                  <a:srgbClr val="FF3300"/>
                </a:solidFill>
                <a:latin typeface="Times New Roman" pitchFamily="18" charset="0"/>
              </a:rPr>
              <a:t>Правильно:</a:t>
            </a:r>
          </a:p>
          <a:p>
            <a:pPr marL="465138" indent="-419100">
              <a:buFont typeface="Corbel" pitchFamily="34" charset="0"/>
              <a:buNone/>
            </a:pPr>
            <a:endParaRPr lang="uk-UA" sz="280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465138" indent="-419100">
              <a:buFontTx/>
              <a:buChar char="-"/>
            </a:pPr>
            <a:r>
              <a:rPr lang="uk-UA" sz="2800" smtClean="0">
                <a:solidFill>
                  <a:schemeClr val="tx1"/>
                </a:solidFill>
                <a:latin typeface="Times New Roman" pitchFamily="18" charset="0"/>
              </a:rPr>
              <a:t>почався </a:t>
            </a:r>
            <a:r>
              <a:rPr lang="uk-UA" sz="2800" i="1" smtClean="0">
                <a:solidFill>
                  <a:schemeClr val="tx1"/>
                </a:solidFill>
                <a:latin typeface="Times New Roman" pitchFamily="18" charset="0"/>
              </a:rPr>
              <a:t>новий етап війни</a:t>
            </a:r>
            <a:r>
              <a:rPr lang="uk-UA" sz="2800" smtClean="0">
                <a:solidFill>
                  <a:schemeClr val="tx1"/>
                </a:solidFill>
                <a:latin typeface="Times New Roman" pitchFamily="18" charset="0"/>
              </a:rPr>
              <a:t>;</a:t>
            </a:r>
          </a:p>
          <a:p>
            <a:pPr marL="465138" indent="-419100">
              <a:buFontTx/>
              <a:buChar char="-"/>
            </a:pPr>
            <a:r>
              <a:rPr lang="uk-UA" sz="2800" smtClean="0">
                <a:solidFill>
                  <a:schemeClr val="tx1"/>
                </a:solidFill>
                <a:latin typeface="Times New Roman" pitchFamily="18" charset="0"/>
              </a:rPr>
              <a:t>почалося </a:t>
            </a:r>
            <a:r>
              <a:rPr lang="uk-UA" sz="2800" i="1" smtClean="0">
                <a:solidFill>
                  <a:schemeClr val="tx1"/>
                </a:solidFill>
                <a:latin typeface="Times New Roman" pitchFamily="18" charset="0"/>
              </a:rPr>
              <a:t>широкомасштабне російське вторгнення</a:t>
            </a:r>
          </a:p>
          <a:p>
            <a:pPr marL="465138" indent="-419100">
              <a:buFontTx/>
              <a:buChar char="-"/>
            </a:pPr>
            <a:endParaRPr lang="uk-UA" sz="280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465138" indent="-419100">
              <a:buFont typeface="Corbel" pitchFamily="34" charset="0"/>
              <a:buNone/>
            </a:pPr>
            <a:endParaRPr lang="ru-RU" sz="28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32770" name="Picture 5"/>
          <p:cNvPicPr>
            <a:picLocks noChangeAspect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9956800" y="261938"/>
            <a:ext cx="2027238" cy="1763712"/>
          </a:xfrm>
        </p:spPr>
      </p:pic>
      <p:sp>
        <p:nvSpPr>
          <p:cNvPr id="32771" name="Title 1"/>
          <p:cNvSpPr>
            <a:spLocks/>
          </p:cNvSpPr>
          <p:nvPr/>
        </p:nvSpPr>
        <p:spPr bwMode="auto">
          <a:xfrm>
            <a:off x="401638" y="330200"/>
            <a:ext cx="9847262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4400">
              <a:lnSpc>
                <a:spcPct val="90000"/>
              </a:lnSpc>
            </a:pPr>
            <a:r>
              <a:rPr lang="uk-UA" sz="3600" b="1">
                <a:solidFill>
                  <a:schemeClr val="accent1"/>
                </a:solidFill>
                <a:latin typeface="Times New Roman" pitchFamily="18" charset="0"/>
              </a:rPr>
              <a:t>Медійна лексика: як говоримо?</a:t>
            </a:r>
            <a:endParaRPr lang="en-US" sz="3600" b="1">
              <a:solidFill>
                <a:schemeClr val="accent1"/>
              </a:solidFill>
              <a:latin typeface="Times New Roman" pitchFamily="18" charset="0"/>
            </a:endParaRPr>
          </a:p>
        </p:txBody>
      </p:sp>
      <p:pic>
        <p:nvPicPr>
          <p:cNvPr id="32772" name="Picture 5"/>
          <p:cNvPicPr>
            <a:picLocks noChangeAspect="1"/>
          </p:cNvPicPr>
          <p:nvPr/>
        </p:nvPicPr>
        <p:blipFill>
          <a:blip r:embed="rId3"/>
          <a:srcRect l="26147"/>
          <a:stretch>
            <a:fillRect/>
          </a:stretch>
        </p:blipFill>
        <p:spPr bwMode="auto">
          <a:xfrm>
            <a:off x="9615488" y="6089650"/>
            <a:ext cx="257651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body" idx="1"/>
          </p:nvPr>
        </p:nvSpPr>
        <p:spPr>
          <a:xfrm>
            <a:off x="547688" y="1420813"/>
            <a:ext cx="10467975" cy="4675187"/>
          </a:xfrm>
        </p:spPr>
        <p:txBody>
          <a:bodyPr/>
          <a:lstStyle/>
          <a:p>
            <a:pPr marL="465138" indent="-419100">
              <a:buFont typeface="Corbel" pitchFamily="34" charset="0"/>
              <a:buNone/>
            </a:pPr>
            <a:endParaRPr lang="uk-UA" sz="2800" b="1" smtClean="0">
              <a:solidFill>
                <a:srgbClr val="FF3300"/>
              </a:solidFill>
              <a:latin typeface="Times New Roman" pitchFamily="18" charset="0"/>
            </a:endParaRPr>
          </a:p>
          <a:p>
            <a:pPr marL="465138" indent="-419100">
              <a:buFont typeface="Corbel" pitchFamily="34" charset="0"/>
              <a:buNone/>
            </a:pPr>
            <a:r>
              <a:rPr lang="uk-UA" sz="2800" b="1" smtClean="0">
                <a:solidFill>
                  <a:srgbClr val="FF3300"/>
                </a:solidFill>
                <a:latin typeface="Times New Roman" pitchFamily="18" charset="0"/>
              </a:rPr>
              <a:t>Неправильно:</a:t>
            </a:r>
          </a:p>
          <a:p>
            <a:pPr marL="465138" indent="-419100">
              <a:buFont typeface="Corbel" pitchFamily="34" charset="0"/>
              <a:buNone/>
            </a:pPr>
            <a:endParaRPr lang="uk-UA" sz="280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465138" indent="-419100">
              <a:buFont typeface="Corbel" pitchFamily="34" charset="0"/>
              <a:buNone/>
            </a:pPr>
            <a:endParaRPr lang="uk-UA" smtClean="0">
              <a:solidFill>
                <a:schemeClr val="tx1"/>
              </a:solidFill>
            </a:endParaRPr>
          </a:p>
          <a:p>
            <a:pPr marL="465138" indent="-419100">
              <a:buFont typeface="Corbel" pitchFamily="34" charset="0"/>
              <a:buNone/>
            </a:pPr>
            <a:r>
              <a:rPr lang="uk-UA" sz="2800" smtClean="0">
                <a:solidFill>
                  <a:schemeClr val="tx1"/>
                </a:solidFill>
                <a:latin typeface="Times New Roman" pitchFamily="18" charset="0"/>
              </a:rPr>
              <a:t>Український конфлікт / Конфлік в Україні</a:t>
            </a:r>
            <a:endParaRPr lang="ru-RU" sz="280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465138" indent="-419100">
              <a:buFont typeface="Corbel" pitchFamily="34" charset="0"/>
              <a:buNone/>
            </a:pPr>
            <a:r>
              <a:rPr lang="uk-UA" sz="2800" smtClean="0">
                <a:solidFill>
                  <a:schemeClr val="tx1"/>
                </a:solidFill>
                <a:latin typeface="Times New Roman" pitchFamily="18" charset="0"/>
              </a:rPr>
              <a:t>Українська вітчизняна війна</a:t>
            </a:r>
            <a:endParaRPr lang="ru-RU" sz="280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465138" indent="-419100">
              <a:buFont typeface="Corbel" pitchFamily="34" charset="0"/>
              <a:buNone/>
            </a:pPr>
            <a:endParaRPr lang="uk-UA" sz="2800" i="1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465138" indent="-419100">
              <a:buFontTx/>
              <a:buChar char="-"/>
            </a:pPr>
            <a:endParaRPr lang="uk-UA" sz="280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465138" indent="-419100">
              <a:buFont typeface="Corbel" pitchFamily="34" charset="0"/>
              <a:buNone/>
            </a:pPr>
            <a:endParaRPr lang="ru-RU" sz="28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33794" name="Picture 5"/>
          <p:cNvPicPr>
            <a:picLocks noChangeAspect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9956800" y="261938"/>
            <a:ext cx="2027238" cy="1763712"/>
          </a:xfrm>
        </p:spPr>
      </p:pic>
      <p:sp>
        <p:nvSpPr>
          <p:cNvPr id="33795" name="Title 1"/>
          <p:cNvSpPr>
            <a:spLocks/>
          </p:cNvSpPr>
          <p:nvPr/>
        </p:nvSpPr>
        <p:spPr bwMode="auto">
          <a:xfrm>
            <a:off x="401638" y="330200"/>
            <a:ext cx="9847262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4400">
              <a:lnSpc>
                <a:spcPct val="90000"/>
              </a:lnSpc>
            </a:pPr>
            <a:r>
              <a:rPr lang="uk-UA" sz="3600" b="1">
                <a:solidFill>
                  <a:schemeClr val="accent1"/>
                </a:solidFill>
                <a:latin typeface="Times New Roman" pitchFamily="18" charset="0"/>
              </a:rPr>
              <a:t>Медійна лексика: як говоримо?</a:t>
            </a:r>
            <a:endParaRPr lang="en-US" sz="3600" b="1">
              <a:solidFill>
                <a:schemeClr val="accent1"/>
              </a:solidFill>
              <a:latin typeface="Times New Roman" pitchFamily="18" charset="0"/>
            </a:endParaRPr>
          </a:p>
        </p:txBody>
      </p:sp>
      <p:pic>
        <p:nvPicPr>
          <p:cNvPr id="33796" name="Picture 5"/>
          <p:cNvPicPr>
            <a:picLocks noChangeAspect="1"/>
          </p:cNvPicPr>
          <p:nvPr/>
        </p:nvPicPr>
        <p:blipFill>
          <a:blip r:embed="rId3"/>
          <a:srcRect l="26147"/>
          <a:stretch>
            <a:fillRect/>
          </a:stretch>
        </p:blipFill>
        <p:spPr bwMode="auto">
          <a:xfrm>
            <a:off x="9615488" y="6089650"/>
            <a:ext cx="257651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/>
          </p:nvPr>
        </p:nvSpPr>
        <p:spPr>
          <a:xfrm>
            <a:off x="606425" y="609600"/>
            <a:ext cx="9488488" cy="1355725"/>
          </a:xfrm>
        </p:spPr>
        <p:txBody>
          <a:bodyPr/>
          <a:lstStyle/>
          <a:p>
            <a:r>
              <a:rPr lang="uk-UA" sz="2800" b="1" smtClean="0">
                <a:latin typeface="Times New Roman" pitchFamily="18" charset="0"/>
              </a:rPr>
              <a:t>Журналістика конфлікту / журналістика під час війни</a:t>
            </a:r>
            <a:endParaRPr lang="ru-RU" sz="2800" b="1" smtClean="0">
              <a:latin typeface="Arial" charset="0"/>
            </a:endParaRPr>
          </a:p>
        </p:txBody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>
          <a:xfrm>
            <a:off x="579438" y="2057400"/>
            <a:ext cx="10436225" cy="4038600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Corbel" pitchFamily="34" charset="0"/>
              <a:buNone/>
            </a:pPr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</a:rPr>
              <a:t>Конфліктними </a:t>
            </a: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</a:rPr>
              <a:t> вважаються</a:t>
            </a:r>
            <a:r>
              <a:rPr lang="uk-UA" sz="240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</a:rPr>
              <a:t>усі  процеси,  які  характеризуються  зіткненням протилежних   інтересів,   поглядів,   цінностей,   позицій,   намірів.</a:t>
            </a:r>
            <a:r>
              <a:rPr lang="ru-RU" sz="2400" smtClean="0">
                <a:latin typeface="Times New Roman" pitchFamily="18" charset="0"/>
              </a:rPr>
              <a:t> </a:t>
            </a:r>
          </a:p>
          <a:p>
            <a:pPr>
              <a:buFont typeface="Corbel" pitchFamily="34" charset="0"/>
              <a:buNone/>
            </a:pPr>
            <a:r>
              <a:rPr lang="uk-UA" sz="2400" b="1" smtClean="0">
                <a:solidFill>
                  <a:schemeClr val="tx1"/>
                </a:solidFill>
                <a:latin typeface="Times New Roman" pitchFamily="18" charset="0"/>
              </a:rPr>
              <a:t>Журналістика конфлікту</a:t>
            </a:r>
          </a:p>
          <a:p>
            <a:pPr>
              <a:buFont typeface="Corbel" pitchFamily="34" charset="0"/>
              <a:buNone/>
            </a:pPr>
            <a:endParaRPr lang="uk-UA" sz="2400" b="1" smtClean="0">
              <a:latin typeface="Times New Roman" pitchFamily="18" charset="0"/>
            </a:endParaRPr>
          </a:p>
          <a:p>
            <a:pPr>
              <a:buFont typeface="Corbel" pitchFamily="34" charset="0"/>
              <a:buNone/>
            </a:pPr>
            <a:r>
              <a:rPr lang="uk-UA" sz="2400" b="1" smtClean="0">
                <a:solidFill>
                  <a:schemeClr val="tx1"/>
                </a:solidFill>
                <a:latin typeface="Times New Roman" pitchFamily="18" charset="0"/>
              </a:rPr>
              <a:t>Журналістика під час війни</a:t>
            </a:r>
          </a:p>
          <a:p>
            <a:pPr>
              <a:buFont typeface="Corbel" pitchFamily="34" charset="0"/>
              <a:buNone/>
            </a:pPr>
            <a:endParaRPr lang="uk-UA" sz="2400" b="1" smtClean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buFont typeface="Corbel" pitchFamily="34" charset="0"/>
              <a:buNone/>
            </a:pPr>
            <a:r>
              <a:rPr lang="uk-UA" sz="2400" b="1" smtClean="0">
                <a:solidFill>
                  <a:schemeClr val="tx1"/>
                </a:solidFill>
                <a:latin typeface="Times New Roman" pitchFamily="18" charset="0"/>
              </a:rPr>
              <a:t>Воєнна журналістика</a:t>
            </a:r>
            <a:endParaRPr lang="ru-RU" sz="2400" b="1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15363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50375" y="0"/>
            <a:ext cx="319087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/>
          <p:cNvPicPr>
            <a:picLocks noChangeAspect="1"/>
          </p:cNvPicPr>
          <p:nvPr/>
        </p:nvPicPr>
        <p:blipFill>
          <a:blip r:embed="rId3"/>
          <a:srcRect l="26147"/>
          <a:stretch>
            <a:fillRect/>
          </a:stretch>
        </p:blipFill>
        <p:spPr bwMode="auto">
          <a:xfrm>
            <a:off x="9615488" y="6089650"/>
            <a:ext cx="257651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body" idx="1"/>
          </p:nvPr>
        </p:nvSpPr>
        <p:spPr>
          <a:xfrm>
            <a:off x="547688" y="1420813"/>
            <a:ext cx="10467975" cy="4675187"/>
          </a:xfrm>
        </p:spPr>
        <p:txBody>
          <a:bodyPr/>
          <a:lstStyle/>
          <a:p>
            <a:pPr marL="465138" indent="-419100">
              <a:buFont typeface="Corbel" pitchFamily="34" charset="0"/>
              <a:buNone/>
            </a:pPr>
            <a:endParaRPr lang="uk-UA" sz="2800" b="1" smtClean="0">
              <a:solidFill>
                <a:srgbClr val="FF3300"/>
              </a:solidFill>
              <a:latin typeface="Times New Roman" pitchFamily="18" charset="0"/>
            </a:endParaRPr>
          </a:p>
          <a:p>
            <a:pPr marL="465138" indent="-419100">
              <a:buFont typeface="Corbel" pitchFamily="34" charset="0"/>
              <a:buNone/>
            </a:pPr>
            <a:r>
              <a:rPr lang="uk-UA" sz="2800" b="1" smtClean="0">
                <a:solidFill>
                  <a:srgbClr val="FF3300"/>
                </a:solidFill>
                <a:latin typeface="Times New Roman" pitchFamily="18" charset="0"/>
              </a:rPr>
              <a:t>Правильно:</a:t>
            </a:r>
          </a:p>
          <a:p>
            <a:pPr marL="465138" indent="-419100">
              <a:buFont typeface="Corbel" pitchFamily="34" charset="0"/>
              <a:buNone/>
            </a:pPr>
            <a:endParaRPr lang="uk-UA" sz="280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465138" indent="-419100">
              <a:buFont typeface="Corbel" pitchFamily="34" charset="0"/>
              <a:buNone/>
            </a:pPr>
            <a:endParaRPr lang="uk-UA" smtClean="0">
              <a:solidFill>
                <a:schemeClr val="accent2"/>
              </a:solidFill>
            </a:endParaRPr>
          </a:p>
          <a:p>
            <a:pPr marL="465138" indent="-419100">
              <a:buFontTx/>
              <a:buChar char="-"/>
            </a:pPr>
            <a:r>
              <a:rPr lang="uk-UA" sz="2800" smtClean="0">
                <a:solidFill>
                  <a:schemeClr val="tx1"/>
                </a:solidFill>
                <a:latin typeface="Times New Roman" pitchFamily="18" charset="0"/>
              </a:rPr>
              <a:t>це російсько-укранська війна, </a:t>
            </a:r>
          </a:p>
          <a:p>
            <a:pPr marL="465138" indent="-419100">
              <a:buFontTx/>
              <a:buChar char="-"/>
            </a:pPr>
            <a:r>
              <a:rPr lang="uk-UA" sz="2800" smtClean="0">
                <a:solidFill>
                  <a:schemeClr val="tx1"/>
                </a:solidFill>
                <a:latin typeface="Times New Roman" pitchFamily="18" charset="0"/>
              </a:rPr>
              <a:t>це російсько-український конфлікт,</a:t>
            </a:r>
          </a:p>
          <a:p>
            <a:pPr marL="465138" indent="-419100">
              <a:buFontTx/>
              <a:buChar char="-"/>
            </a:pPr>
            <a:r>
              <a:rPr lang="uk-UA" sz="2800" smtClean="0">
                <a:solidFill>
                  <a:schemeClr val="tx1"/>
                </a:solidFill>
                <a:latin typeface="Times New Roman" pitchFamily="18" charset="0"/>
              </a:rPr>
              <a:t>це російсько-українське протистояння</a:t>
            </a:r>
            <a:endParaRPr lang="ru-RU" sz="280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465138" indent="-419100">
              <a:buFont typeface="Corbel" pitchFamily="34" charset="0"/>
              <a:buNone/>
            </a:pPr>
            <a:endParaRPr lang="uk-UA" sz="2800" i="1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465138" indent="-419100">
              <a:buFontTx/>
              <a:buChar char="-"/>
            </a:pPr>
            <a:endParaRPr lang="uk-UA" sz="280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465138" indent="-419100">
              <a:buFont typeface="Corbel" pitchFamily="34" charset="0"/>
              <a:buNone/>
            </a:pPr>
            <a:endParaRPr lang="ru-RU" sz="28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34818" name="Picture 5"/>
          <p:cNvPicPr>
            <a:picLocks noChangeAspect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9956800" y="261938"/>
            <a:ext cx="2027238" cy="1763712"/>
          </a:xfrm>
        </p:spPr>
      </p:pic>
      <p:sp>
        <p:nvSpPr>
          <p:cNvPr id="34819" name="Title 1"/>
          <p:cNvSpPr>
            <a:spLocks/>
          </p:cNvSpPr>
          <p:nvPr/>
        </p:nvSpPr>
        <p:spPr bwMode="auto">
          <a:xfrm>
            <a:off x="401638" y="330200"/>
            <a:ext cx="9847262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4400">
              <a:lnSpc>
                <a:spcPct val="90000"/>
              </a:lnSpc>
            </a:pPr>
            <a:r>
              <a:rPr lang="uk-UA" sz="3600" b="1">
                <a:solidFill>
                  <a:schemeClr val="accent1"/>
                </a:solidFill>
                <a:latin typeface="Times New Roman" pitchFamily="18" charset="0"/>
              </a:rPr>
              <a:t>Медійна лексика: як говоримо?</a:t>
            </a:r>
            <a:endParaRPr lang="en-US" sz="3600" b="1">
              <a:solidFill>
                <a:schemeClr val="accent1"/>
              </a:solidFill>
              <a:latin typeface="Times New Roman" pitchFamily="18" charset="0"/>
            </a:endParaRPr>
          </a:p>
        </p:txBody>
      </p:sp>
      <p:pic>
        <p:nvPicPr>
          <p:cNvPr id="34820" name="Picture 5"/>
          <p:cNvPicPr>
            <a:picLocks noChangeAspect="1"/>
          </p:cNvPicPr>
          <p:nvPr/>
        </p:nvPicPr>
        <p:blipFill>
          <a:blip r:embed="rId3"/>
          <a:srcRect l="26147"/>
          <a:stretch>
            <a:fillRect/>
          </a:stretch>
        </p:blipFill>
        <p:spPr bwMode="auto">
          <a:xfrm>
            <a:off x="9615488" y="6089650"/>
            <a:ext cx="257651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body" idx="1"/>
          </p:nvPr>
        </p:nvSpPr>
        <p:spPr>
          <a:xfrm>
            <a:off x="547688" y="1420813"/>
            <a:ext cx="10467975" cy="4675187"/>
          </a:xfrm>
        </p:spPr>
        <p:txBody>
          <a:bodyPr/>
          <a:lstStyle/>
          <a:p>
            <a:pPr marL="465138" indent="-419100">
              <a:buFont typeface="Corbel" pitchFamily="34" charset="0"/>
              <a:buNone/>
            </a:pPr>
            <a:endParaRPr lang="uk-UA" sz="2800" b="1" smtClean="0">
              <a:solidFill>
                <a:srgbClr val="FF3300"/>
              </a:solidFill>
              <a:latin typeface="Times New Roman" pitchFamily="18" charset="0"/>
            </a:endParaRPr>
          </a:p>
          <a:p>
            <a:pPr marL="465138" indent="-419100">
              <a:buFont typeface="Corbel" pitchFamily="34" charset="0"/>
              <a:buNone/>
            </a:pPr>
            <a:r>
              <a:rPr lang="uk-UA" sz="2800" b="1" smtClean="0">
                <a:solidFill>
                  <a:srgbClr val="FF3300"/>
                </a:solidFill>
                <a:latin typeface="Times New Roman" pitchFamily="18" charset="0"/>
              </a:rPr>
              <a:t>Неправильно:</a:t>
            </a:r>
          </a:p>
          <a:p>
            <a:pPr marL="465138" indent="-419100">
              <a:buFont typeface="Corbel" pitchFamily="34" charset="0"/>
              <a:buNone/>
            </a:pPr>
            <a:endParaRPr lang="uk-UA" sz="280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465138" indent="-419100">
              <a:buFont typeface="Corbel" pitchFamily="34" charset="0"/>
              <a:buNone/>
            </a:pPr>
            <a:r>
              <a:rPr lang="uk-UA" sz="2800" smtClean="0">
                <a:solidFill>
                  <a:schemeClr val="tx1"/>
                </a:solidFill>
                <a:latin typeface="Times New Roman" pitchFamily="18" charset="0"/>
              </a:rPr>
              <a:t>Російська влада на зайнятій території</a:t>
            </a:r>
            <a:endParaRPr lang="ru-RU" sz="280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465138" indent="-419100">
              <a:buFont typeface="Corbel" pitchFamily="34" charset="0"/>
              <a:buNone/>
            </a:pPr>
            <a:r>
              <a:rPr lang="uk-UA" sz="2800" smtClean="0">
                <a:solidFill>
                  <a:schemeClr val="tx1"/>
                </a:solidFill>
                <a:latin typeface="Times New Roman" pitchFamily="18" charset="0"/>
              </a:rPr>
              <a:t>ДНР, ЛНР, Республіка Крим</a:t>
            </a:r>
            <a:endParaRPr lang="ru-RU" sz="280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465138" indent="-419100">
              <a:buFont typeface="Corbel" pitchFamily="34" charset="0"/>
              <a:buNone/>
            </a:pPr>
            <a:endParaRPr lang="uk-UA" sz="2800" i="1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465138" indent="-419100">
              <a:buFontTx/>
              <a:buChar char="-"/>
            </a:pPr>
            <a:endParaRPr lang="uk-UA" sz="280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465138" indent="-419100">
              <a:buFont typeface="Corbel" pitchFamily="34" charset="0"/>
              <a:buNone/>
            </a:pPr>
            <a:endParaRPr lang="ru-RU" sz="28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35842" name="Picture 5"/>
          <p:cNvPicPr>
            <a:picLocks noChangeAspect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9956800" y="261938"/>
            <a:ext cx="2027238" cy="1763712"/>
          </a:xfrm>
        </p:spPr>
      </p:pic>
      <p:sp>
        <p:nvSpPr>
          <p:cNvPr id="35843" name="Title 1"/>
          <p:cNvSpPr>
            <a:spLocks/>
          </p:cNvSpPr>
          <p:nvPr/>
        </p:nvSpPr>
        <p:spPr bwMode="auto">
          <a:xfrm>
            <a:off x="401638" y="330200"/>
            <a:ext cx="9847262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4400">
              <a:lnSpc>
                <a:spcPct val="90000"/>
              </a:lnSpc>
            </a:pPr>
            <a:r>
              <a:rPr lang="uk-UA" sz="3600" b="1">
                <a:solidFill>
                  <a:schemeClr val="accent1"/>
                </a:solidFill>
                <a:latin typeface="Times New Roman" pitchFamily="18" charset="0"/>
              </a:rPr>
              <a:t>Медійна лексика: як говоримо?</a:t>
            </a:r>
            <a:endParaRPr lang="en-US" sz="3600" b="1">
              <a:solidFill>
                <a:schemeClr val="accent1"/>
              </a:solidFill>
              <a:latin typeface="Times New Roman" pitchFamily="18" charset="0"/>
            </a:endParaRPr>
          </a:p>
        </p:txBody>
      </p:sp>
      <p:pic>
        <p:nvPicPr>
          <p:cNvPr id="35844" name="Picture 5"/>
          <p:cNvPicPr>
            <a:picLocks noChangeAspect="1"/>
          </p:cNvPicPr>
          <p:nvPr/>
        </p:nvPicPr>
        <p:blipFill>
          <a:blip r:embed="rId3"/>
          <a:srcRect l="26147"/>
          <a:stretch>
            <a:fillRect/>
          </a:stretch>
        </p:blipFill>
        <p:spPr bwMode="auto">
          <a:xfrm>
            <a:off x="9615488" y="6089650"/>
            <a:ext cx="257651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body" idx="1"/>
          </p:nvPr>
        </p:nvSpPr>
        <p:spPr>
          <a:xfrm>
            <a:off x="547688" y="1420813"/>
            <a:ext cx="10467975" cy="4675187"/>
          </a:xfrm>
        </p:spPr>
        <p:txBody>
          <a:bodyPr/>
          <a:lstStyle/>
          <a:p>
            <a:pPr marL="465138" indent="-419100">
              <a:buFont typeface="Corbel" pitchFamily="34" charset="0"/>
              <a:buNone/>
            </a:pPr>
            <a:endParaRPr lang="uk-UA" sz="2800" b="1" smtClean="0">
              <a:solidFill>
                <a:srgbClr val="FF3300"/>
              </a:solidFill>
              <a:latin typeface="Times New Roman" pitchFamily="18" charset="0"/>
            </a:endParaRPr>
          </a:p>
          <a:p>
            <a:pPr marL="465138" indent="-419100">
              <a:buFont typeface="Corbel" pitchFamily="34" charset="0"/>
              <a:buNone/>
            </a:pPr>
            <a:r>
              <a:rPr lang="uk-UA" sz="2800" b="1" smtClean="0">
                <a:solidFill>
                  <a:srgbClr val="FF3300"/>
                </a:solidFill>
                <a:latin typeface="Times New Roman" pitchFamily="18" charset="0"/>
              </a:rPr>
              <a:t>Правильно:</a:t>
            </a:r>
          </a:p>
          <a:p>
            <a:pPr marL="465138" indent="-419100">
              <a:buFont typeface="Corbel" pitchFamily="34" charset="0"/>
              <a:buNone/>
            </a:pPr>
            <a:endParaRPr lang="uk-UA" sz="280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465138" indent="-419100">
              <a:buFont typeface="Corbel" pitchFamily="34" charset="0"/>
              <a:buNone/>
            </a:pPr>
            <a:r>
              <a:rPr lang="uk-UA" sz="2800" smtClean="0">
                <a:solidFill>
                  <a:schemeClr val="tx1"/>
                </a:solidFill>
                <a:latin typeface="Times New Roman" pitchFamily="18" charset="0"/>
              </a:rPr>
              <a:t>- Росія здійснює окупаційний режим</a:t>
            </a:r>
            <a:endParaRPr lang="ru-RU" sz="280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465138" indent="-419100">
              <a:buFont typeface="Corbel" pitchFamily="34" charset="0"/>
              <a:buNone/>
            </a:pPr>
            <a:r>
              <a:rPr lang="uk-UA" sz="2800" smtClean="0">
                <a:solidFill>
                  <a:schemeClr val="tx1"/>
                </a:solidFill>
                <a:latin typeface="Times New Roman" pitchFamily="18" charset="0"/>
              </a:rPr>
              <a:t>- назви окупаційних утворень варто брати в лапки з позначенням “так звані” </a:t>
            </a:r>
          </a:p>
          <a:p>
            <a:pPr marL="465138" indent="-419100">
              <a:buFontTx/>
              <a:buNone/>
            </a:pPr>
            <a:r>
              <a:rPr lang="uk-UA" sz="2800" smtClean="0">
                <a:solidFill>
                  <a:schemeClr val="tx1"/>
                </a:solidFill>
                <a:latin typeface="Times New Roman" pitchFamily="18" charset="0"/>
              </a:rPr>
              <a:t>- ОРДЛО (окремі райони Донецької і Луганської областей)</a:t>
            </a:r>
          </a:p>
          <a:p>
            <a:pPr marL="465138" indent="-419100">
              <a:buFontTx/>
              <a:buNone/>
            </a:pPr>
            <a:r>
              <a:rPr lang="uk-UA" sz="2800" smtClean="0">
                <a:solidFill>
                  <a:schemeClr val="tx1"/>
                </a:solidFill>
                <a:latin typeface="Times New Roman" pitchFamily="18" charset="0"/>
              </a:rPr>
              <a:t>- територія АРК і міста Севастополь</a:t>
            </a:r>
          </a:p>
          <a:p>
            <a:pPr marL="465138" indent="-419100">
              <a:buFont typeface="Corbel" pitchFamily="34" charset="0"/>
              <a:buNone/>
            </a:pPr>
            <a:endParaRPr lang="uk-UA" sz="2800" i="1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465138" indent="-419100">
              <a:buFontTx/>
              <a:buChar char="-"/>
            </a:pPr>
            <a:endParaRPr lang="uk-UA" sz="280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465138" indent="-419100">
              <a:buFont typeface="Corbel" pitchFamily="34" charset="0"/>
              <a:buNone/>
            </a:pPr>
            <a:endParaRPr lang="ru-RU" sz="28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36866" name="Picture 5"/>
          <p:cNvPicPr>
            <a:picLocks noChangeAspect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9956800" y="261938"/>
            <a:ext cx="2027238" cy="1763712"/>
          </a:xfrm>
        </p:spPr>
      </p:pic>
      <p:sp>
        <p:nvSpPr>
          <p:cNvPr id="36867" name="Title 1"/>
          <p:cNvSpPr>
            <a:spLocks/>
          </p:cNvSpPr>
          <p:nvPr/>
        </p:nvSpPr>
        <p:spPr bwMode="auto">
          <a:xfrm>
            <a:off x="401638" y="330200"/>
            <a:ext cx="9847262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4400">
              <a:lnSpc>
                <a:spcPct val="90000"/>
              </a:lnSpc>
            </a:pPr>
            <a:r>
              <a:rPr lang="uk-UA" sz="3600" b="1">
                <a:solidFill>
                  <a:schemeClr val="accent1"/>
                </a:solidFill>
                <a:latin typeface="Times New Roman" pitchFamily="18" charset="0"/>
              </a:rPr>
              <a:t>Медійна лексика: як говоримо?</a:t>
            </a:r>
            <a:endParaRPr lang="en-US" sz="3600" b="1">
              <a:solidFill>
                <a:schemeClr val="accent1"/>
              </a:solidFill>
              <a:latin typeface="Times New Roman" pitchFamily="18" charset="0"/>
            </a:endParaRPr>
          </a:p>
        </p:txBody>
      </p:sp>
      <p:pic>
        <p:nvPicPr>
          <p:cNvPr id="36868" name="Picture 5"/>
          <p:cNvPicPr>
            <a:picLocks noChangeAspect="1"/>
          </p:cNvPicPr>
          <p:nvPr/>
        </p:nvPicPr>
        <p:blipFill>
          <a:blip r:embed="rId3"/>
          <a:srcRect l="26147"/>
          <a:stretch>
            <a:fillRect/>
          </a:stretch>
        </p:blipFill>
        <p:spPr bwMode="auto">
          <a:xfrm>
            <a:off x="9615488" y="6089650"/>
            <a:ext cx="257651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body" idx="1"/>
          </p:nvPr>
        </p:nvSpPr>
        <p:spPr>
          <a:xfrm>
            <a:off x="547688" y="1420813"/>
            <a:ext cx="10467975" cy="4675187"/>
          </a:xfrm>
        </p:spPr>
        <p:txBody>
          <a:bodyPr/>
          <a:lstStyle/>
          <a:p>
            <a:pPr marL="465138" indent="-419100">
              <a:buFont typeface="Corbel" pitchFamily="34" charset="0"/>
              <a:buNone/>
            </a:pPr>
            <a:endParaRPr lang="uk-UA" sz="2800" b="1" smtClean="0">
              <a:solidFill>
                <a:srgbClr val="FF3300"/>
              </a:solidFill>
              <a:latin typeface="Times New Roman" pitchFamily="18" charset="0"/>
            </a:endParaRPr>
          </a:p>
          <a:p>
            <a:pPr marL="465138" indent="-419100">
              <a:buFont typeface="Corbel" pitchFamily="34" charset="0"/>
              <a:buNone/>
            </a:pPr>
            <a:r>
              <a:rPr lang="uk-UA" sz="2800" b="1" smtClean="0">
                <a:solidFill>
                  <a:srgbClr val="FF3300"/>
                </a:solidFill>
                <a:latin typeface="Times New Roman" pitchFamily="18" charset="0"/>
              </a:rPr>
              <a:t>Неправильно:</a:t>
            </a:r>
          </a:p>
          <a:p>
            <a:pPr marL="465138" indent="-419100">
              <a:buFont typeface="Corbel" pitchFamily="34" charset="0"/>
              <a:buNone/>
            </a:pPr>
            <a:endParaRPr lang="uk-UA" sz="280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465138" indent="-419100">
              <a:buFontTx/>
              <a:buNone/>
            </a:pPr>
            <a:r>
              <a:rPr lang="uk-UA" sz="2800" smtClean="0">
                <a:solidFill>
                  <a:schemeClr val="tx1"/>
                </a:solidFill>
                <a:latin typeface="Times New Roman" pitchFamily="18" charset="0"/>
              </a:rPr>
              <a:t>- чечени / чеченці</a:t>
            </a:r>
          </a:p>
          <a:p>
            <a:pPr marL="465138" indent="-419100">
              <a:buFontTx/>
              <a:buNone/>
            </a:pPr>
            <a:r>
              <a:rPr lang="uk-UA" sz="2800" smtClean="0">
                <a:solidFill>
                  <a:schemeClr val="tx1"/>
                </a:solidFill>
                <a:latin typeface="Times New Roman" pitchFamily="18" charset="0"/>
              </a:rPr>
              <a:t>- мокші, мокшани;</a:t>
            </a:r>
          </a:p>
          <a:p>
            <a:pPr marL="465138" indent="-419100">
              <a:buFontTx/>
              <a:buNone/>
            </a:pPr>
            <a:r>
              <a:rPr lang="uk-UA" sz="2800" smtClean="0">
                <a:solidFill>
                  <a:schemeClr val="tx1"/>
                </a:solidFill>
                <a:latin typeface="Times New Roman" pitchFamily="18" charset="0"/>
              </a:rPr>
              <a:t>- орки</a:t>
            </a:r>
            <a:endParaRPr lang="ru-RU" sz="280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465138" indent="-419100">
              <a:buFont typeface="Corbel" pitchFamily="34" charset="0"/>
              <a:buNone/>
            </a:pPr>
            <a:endParaRPr lang="uk-UA" sz="2800" i="1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465138" indent="-419100">
              <a:buFontTx/>
              <a:buChar char="-"/>
            </a:pPr>
            <a:endParaRPr lang="uk-UA" sz="280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465138" indent="-419100">
              <a:buFont typeface="Corbel" pitchFamily="34" charset="0"/>
              <a:buNone/>
            </a:pPr>
            <a:endParaRPr lang="ru-RU" sz="28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37890" name="Picture 5"/>
          <p:cNvPicPr>
            <a:picLocks noChangeAspect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9956800" y="261938"/>
            <a:ext cx="2027238" cy="1763712"/>
          </a:xfrm>
        </p:spPr>
      </p:pic>
      <p:sp>
        <p:nvSpPr>
          <p:cNvPr id="37891" name="Title 1"/>
          <p:cNvSpPr>
            <a:spLocks/>
          </p:cNvSpPr>
          <p:nvPr/>
        </p:nvSpPr>
        <p:spPr bwMode="auto">
          <a:xfrm>
            <a:off x="401638" y="330200"/>
            <a:ext cx="9847262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4400">
              <a:lnSpc>
                <a:spcPct val="90000"/>
              </a:lnSpc>
            </a:pPr>
            <a:r>
              <a:rPr lang="uk-UA" sz="3600" b="1">
                <a:solidFill>
                  <a:schemeClr val="accent1"/>
                </a:solidFill>
                <a:latin typeface="Times New Roman" pitchFamily="18" charset="0"/>
              </a:rPr>
              <a:t>Медійна лексика: як говоримо?</a:t>
            </a:r>
            <a:endParaRPr lang="en-US" sz="3600" b="1">
              <a:solidFill>
                <a:schemeClr val="accent1"/>
              </a:solidFill>
              <a:latin typeface="Times New Roman" pitchFamily="18" charset="0"/>
            </a:endParaRPr>
          </a:p>
        </p:txBody>
      </p:sp>
      <p:pic>
        <p:nvPicPr>
          <p:cNvPr id="37892" name="Picture 5"/>
          <p:cNvPicPr>
            <a:picLocks noChangeAspect="1"/>
          </p:cNvPicPr>
          <p:nvPr/>
        </p:nvPicPr>
        <p:blipFill>
          <a:blip r:embed="rId3"/>
          <a:srcRect l="26147"/>
          <a:stretch>
            <a:fillRect/>
          </a:stretch>
        </p:blipFill>
        <p:spPr bwMode="auto">
          <a:xfrm>
            <a:off x="9615488" y="6089650"/>
            <a:ext cx="257651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body" idx="1"/>
          </p:nvPr>
        </p:nvSpPr>
        <p:spPr>
          <a:xfrm>
            <a:off x="547688" y="1420813"/>
            <a:ext cx="10467975" cy="4675187"/>
          </a:xfrm>
        </p:spPr>
        <p:txBody>
          <a:bodyPr/>
          <a:lstStyle/>
          <a:p>
            <a:pPr marL="465138" indent="-419100">
              <a:buFont typeface="Corbel" pitchFamily="34" charset="0"/>
              <a:buNone/>
            </a:pPr>
            <a:endParaRPr lang="uk-UA" sz="2800" b="1" smtClean="0">
              <a:solidFill>
                <a:srgbClr val="FF3300"/>
              </a:solidFill>
              <a:latin typeface="Times New Roman" pitchFamily="18" charset="0"/>
            </a:endParaRPr>
          </a:p>
          <a:p>
            <a:pPr marL="465138" indent="-419100">
              <a:buFont typeface="Corbel" pitchFamily="34" charset="0"/>
              <a:buNone/>
            </a:pPr>
            <a:r>
              <a:rPr lang="uk-UA" sz="2800" b="1" smtClean="0">
                <a:solidFill>
                  <a:srgbClr val="FF3300"/>
                </a:solidFill>
                <a:latin typeface="Times New Roman" pitchFamily="18" charset="0"/>
              </a:rPr>
              <a:t>Правильно:</a:t>
            </a:r>
          </a:p>
          <a:p>
            <a:pPr marL="465138" indent="-419100">
              <a:buFont typeface="Corbel" pitchFamily="34" charset="0"/>
              <a:buNone/>
            </a:pPr>
            <a:endParaRPr lang="uk-UA" sz="280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465138" indent="-419100">
              <a:buFontTx/>
              <a:buNone/>
            </a:pPr>
            <a:r>
              <a:rPr lang="uk-UA" sz="2800" smtClean="0">
                <a:solidFill>
                  <a:schemeClr val="tx1"/>
                </a:solidFill>
                <a:latin typeface="Times New Roman" pitchFamily="18" charset="0"/>
              </a:rPr>
              <a:t>- кадирівці;</a:t>
            </a:r>
          </a:p>
          <a:p>
            <a:pPr marL="465138" indent="-419100">
              <a:buFont typeface="Corbel" pitchFamily="34" charset="0"/>
              <a:buNone/>
            </a:pPr>
            <a:r>
              <a:rPr lang="uk-UA" sz="2800" smtClean="0">
                <a:solidFill>
                  <a:schemeClr val="tx1"/>
                </a:solidFill>
                <a:latin typeface="Times New Roman" pitchFamily="18" charset="0"/>
              </a:rPr>
              <a:t>- росіяни;</a:t>
            </a:r>
          </a:p>
          <a:p>
            <a:pPr marL="465138" indent="-419100">
              <a:buFontTx/>
              <a:buNone/>
            </a:pPr>
            <a:r>
              <a:rPr lang="uk-UA" sz="2800" smtClean="0">
                <a:solidFill>
                  <a:schemeClr val="tx1"/>
                </a:solidFill>
                <a:latin typeface="Times New Roman" pitchFamily="18" charset="0"/>
              </a:rPr>
              <a:t>- російські військові;</a:t>
            </a:r>
          </a:p>
          <a:p>
            <a:pPr marL="465138" indent="-419100">
              <a:buFontTx/>
              <a:buNone/>
            </a:pPr>
            <a:r>
              <a:rPr lang="uk-UA" sz="2800" smtClean="0">
                <a:solidFill>
                  <a:schemeClr val="tx1"/>
                </a:solidFill>
                <a:latin typeface="Times New Roman" pitchFamily="18" charset="0"/>
              </a:rPr>
              <a:t>- армія РФ</a:t>
            </a:r>
            <a:endParaRPr lang="ru-RU" sz="280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465138" indent="-419100">
              <a:buFontTx/>
              <a:buChar char="-"/>
            </a:pPr>
            <a:endParaRPr lang="ru-RU" sz="280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465138" indent="-419100">
              <a:buFont typeface="Corbel" pitchFamily="34" charset="0"/>
              <a:buNone/>
            </a:pPr>
            <a:endParaRPr lang="uk-UA" sz="2800" i="1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465138" indent="-419100">
              <a:buFontTx/>
              <a:buChar char="-"/>
            </a:pPr>
            <a:endParaRPr lang="uk-UA" sz="280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465138" indent="-419100">
              <a:buFont typeface="Corbel" pitchFamily="34" charset="0"/>
              <a:buNone/>
            </a:pPr>
            <a:endParaRPr lang="ru-RU" sz="28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38914" name="Picture 5"/>
          <p:cNvPicPr>
            <a:picLocks noChangeAspect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9956800" y="261938"/>
            <a:ext cx="2027238" cy="1763712"/>
          </a:xfrm>
        </p:spPr>
      </p:pic>
      <p:sp>
        <p:nvSpPr>
          <p:cNvPr id="38915" name="Title 1"/>
          <p:cNvSpPr>
            <a:spLocks/>
          </p:cNvSpPr>
          <p:nvPr/>
        </p:nvSpPr>
        <p:spPr bwMode="auto">
          <a:xfrm>
            <a:off x="401638" y="330200"/>
            <a:ext cx="9847262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4400">
              <a:lnSpc>
                <a:spcPct val="90000"/>
              </a:lnSpc>
            </a:pPr>
            <a:r>
              <a:rPr lang="uk-UA" sz="3600" b="1">
                <a:solidFill>
                  <a:schemeClr val="accent1"/>
                </a:solidFill>
                <a:latin typeface="Times New Roman" pitchFamily="18" charset="0"/>
              </a:rPr>
              <a:t>Медійна лексика: як говоримо?</a:t>
            </a:r>
            <a:endParaRPr lang="en-US" sz="3600" b="1">
              <a:solidFill>
                <a:schemeClr val="accent1"/>
              </a:solidFill>
              <a:latin typeface="Times New Roman" pitchFamily="18" charset="0"/>
            </a:endParaRPr>
          </a:p>
        </p:txBody>
      </p:sp>
      <p:pic>
        <p:nvPicPr>
          <p:cNvPr id="38916" name="Picture 5"/>
          <p:cNvPicPr>
            <a:picLocks noChangeAspect="1"/>
          </p:cNvPicPr>
          <p:nvPr/>
        </p:nvPicPr>
        <p:blipFill>
          <a:blip r:embed="rId3"/>
          <a:srcRect l="26147"/>
          <a:stretch>
            <a:fillRect/>
          </a:stretch>
        </p:blipFill>
        <p:spPr bwMode="auto">
          <a:xfrm>
            <a:off x="9615488" y="6089650"/>
            <a:ext cx="257651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/>
          <p:cNvPicPr>
            <a:picLocks noChangeAspect="1"/>
          </p:cNvPicPr>
          <p:nvPr/>
        </p:nvPicPr>
        <p:blipFill>
          <a:blip r:embed="rId3"/>
          <a:srcRect l="26147"/>
          <a:stretch>
            <a:fillRect/>
          </a:stretch>
        </p:blipFill>
        <p:spPr bwMode="auto">
          <a:xfrm>
            <a:off x="9615488" y="6089650"/>
            <a:ext cx="257651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5"/>
          <p:cNvPicPr>
            <a:picLocks noChangeAspect="1"/>
          </p:cNvPicPr>
          <p:nvPr/>
        </p:nvPicPr>
        <p:blipFill>
          <a:blip r:embed="rId3"/>
          <a:srcRect l="26147"/>
          <a:stretch>
            <a:fillRect/>
          </a:stretch>
        </p:blipFill>
        <p:spPr bwMode="auto">
          <a:xfrm>
            <a:off x="9615488" y="6089650"/>
            <a:ext cx="257651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838" cy="938213"/>
          </a:xfrm>
        </p:spPr>
        <p:txBody>
          <a:bodyPr/>
          <a:lstStyle/>
          <a:p>
            <a:r>
              <a:rPr lang="uk-UA" smtClean="0"/>
              <a:t>Люди, що пережили травму. Хто це?</a:t>
            </a:r>
            <a:endParaRPr lang="ru-RU" smtClean="0"/>
          </a:p>
        </p:txBody>
      </p:sp>
      <p:sp>
        <p:nvSpPr>
          <p:cNvPr id="3993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Corbel" pitchFamily="34" charset="0"/>
              <a:buNone/>
            </a:pPr>
            <a:r>
              <a:rPr lang="ru-RU" sz="2800" smtClean="0">
                <a:latin typeface="Times New Roman" pitchFamily="18" charset="0"/>
              </a:rPr>
              <a:t>https://www.menti.com/al9boawce832</a:t>
            </a:r>
          </a:p>
        </p:txBody>
      </p:sp>
      <p:pic>
        <p:nvPicPr>
          <p:cNvPr id="39939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56800" y="261938"/>
            <a:ext cx="2027238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5"/>
          <p:cNvPicPr>
            <a:picLocks noChangeAspect="1"/>
          </p:cNvPicPr>
          <p:nvPr/>
        </p:nvPicPr>
        <p:blipFill>
          <a:blip r:embed="rId3"/>
          <a:srcRect l="26147"/>
          <a:stretch>
            <a:fillRect/>
          </a:stretch>
        </p:blipFill>
        <p:spPr bwMode="auto">
          <a:xfrm>
            <a:off x="9615488" y="6089650"/>
            <a:ext cx="257651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30675" y="2606675"/>
            <a:ext cx="382905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body" idx="1"/>
          </p:nvPr>
        </p:nvSpPr>
        <p:spPr>
          <a:xfrm>
            <a:off x="547688" y="1420813"/>
            <a:ext cx="10467975" cy="4675187"/>
          </a:xfrm>
        </p:spPr>
        <p:txBody>
          <a:bodyPr/>
          <a:lstStyle/>
          <a:p>
            <a:pPr marL="465138" indent="-419100">
              <a:buFont typeface="Corbel" pitchFamily="34" charset="0"/>
              <a:buNone/>
            </a:pPr>
            <a:endParaRPr lang="uk-UA" sz="2800" b="1" smtClean="0">
              <a:solidFill>
                <a:srgbClr val="FF3300"/>
              </a:solidFill>
              <a:latin typeface="Times New Roman" pitchFamily="18" charset="0"/>
            </a:endParaRPr>
          </a:p>
          <a:p>
            <a:pPr marL="465138" indent="-419100">
              <a:buFontTx/>
              <a:buNone/>
            </a:pPr>
            <a:endParaRPr lang="ru-RU" sz="280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465138" indent="-419100">
              <a:buFont typeface="Corbel" pitchFamily="34" charset="0"/>
              <a:buNone/>
            </a:pPr>
            <a:endParaRPr lang="uk-UA" sz="2800" i="1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465138" indent="-419100">
              <a:buFontTx/>
              <a:buChar char="-"/>
            </a:pPr>
            <a:endParaRPr lang="uk-UA" sz="280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465138" indent="-419100">
              <a:buFont typeface="Corbel" pitchFamily="34" charset="0"/>
              <a:buNone/>
            </a:pPr>
            <a:endParaRPr lang="ru-RU" sz="28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40962" name="Picture 5"/>
          <p:cNvPicPr>
            <a:picLocks noChangeAspect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9956800" y="261938"/>
            <a:ext cx="2027238" cy="1763712"/>
          </a:xfrm>
        </p:spPr>
      </p:pic>
      <p:sp>
        <p:nvSpPr>
          <p:cNvPr id="40963" name="Title 1"/>
          <p:cNvSpPr>
            <a:spLocks/>
          </p:cNvSpPr>
          <p:nvPr/>
        </p:nvSpPr>
        <p:spPr bwMode="auto">
          <a:xfrm>
            <a:off x="401638" y="330200"/>
            <a:ext cx="102647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4400">
              <a:lnSpc>
                <a:spcPct val="90000"/>
              </a:lnSpc>
            </a:pPr>
            <a:r>
              <a:rPr lang="uk-UA" sz="3600" b="1">
                <a:solidFill>
                  <a:schemeClr val="accent1"/>
                </a:solidFill>
                <a:latin typeface="Times New Roman" pitchFamily="18" charset="0"/>
              </a:rPr>
              <a:t>Чутливий підхід до журналістики під час війни</a:t>
            </a:r>
            <a:endParaRPr lang="en-US" sz="3600" b="1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40964" name="Rectangle 5"/>
          <p:cNvSpPr>
            <a:spLocks/>
          </p:cNvSpPr>
          <p:nvPr/>
        </p:nvSpPr>
        <p:spPr bwMode="auto">
          <a:xfrm>
            <a:off x="700088" y="1573213"/>
            <a:ext cx="10467975" cy="467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5138" indent="-419100" defTabSz="914400" eaLnBrk="0" hangingPunct="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</a:pPr>
            <a:endParaRPr lang="uk-UA" b="1">
              <a:solidFill>
                <a:srgbClr val="FF3300"/>
              </a:solidFill>
              <a:latin typeface="Times New Roman" pitchFamily="18" charset="0"/>
            </a:endParaRPr>
          </a:p>
          <a:p>
            <a:pPr marL="465138" indent="-419100" defTabSz="914400" eaLnBrk="0" hangingPunct="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</a:pPr>
            <a:r>
              <a:rPr lang="uk-UA" b="1">
                <a:latin typeface="Times New Roman" pitchFamily="18" charset="0"/>
              </a:rPr>
              <a:t>1.Матеріали про розстріл українського військового Тимофія Шадури.</a:t>
            </a:r>
          </a:p>
          <a:p>
            <a:pPr marL="465138" indent="-419100" defTabSz="914400" eaLnBrk="0" hangingPunct="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</a:pPr>
            <a:r>
              <a:rPr lang="uk-UA" b="1">
                <a:latin typeface="Times New Roman" pitchFamily="18" charset="0"/>
              </a:rPr>
              <a:t>2. Висловлювання М. Ганапольського про азовця Михайла Діанова</a:t>
            </a:r>
          </a:p>
          <a:p>
            <a:pPr marL="465138" indent="-419100" defTabSz="914400" eaLnBrk="0" hangingPunct="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</a:pPr>
            <a:endParaRPr lang="ru-RU">
              <a:latin typeface="Times New Roman" pitchFamily="18" charset="0"/>
            </a:endParaRPr>
          </a:p>
          <a:p>
            <a:pPr marL="465138" indent="-419100" defTabSz="914400" eaLnBrk="0" hangingPunct="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Tx/>
              <a:buChar char="-"/>
            </a:pPr>
            <a:endParaRPr lang="ru-RU">
              <a:latin typeface="Times New Roman" pitchFamily="18" charset="0"/>
            </a:endParaRPr>
          </a:p>
          <a:p>
            <a:pPr marL="465138" indent="-419100" defTabSz="914400" eaLnBrk="0" hangingPunct="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</a:pPr>
            <a:endParaRPr lang="uk-UA" i="1">
              <a:latin typeface="Times New Roman" pitchFamily="18" charset="0"/>
            </a:endParaRPr>
          </a:p>
          <a:p>
            <a:pPr marL="465138" indent="-419100" defTabSz="914400" eaLnBrk="0" hangingPunct="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Tx/>
              <a:buChar char="-"/>
            </a:pPr>
            <a:endParaRPr lang="uk-UA">
              <a:latin typeface="Times New Roman" pitchFamily="18" charset="0"/>
            </a:endParaRPr>
          </a:p>
          <a:p>
            <a:pPr marL="465138" indent="-419100" defTabSz="914400" eaLnBrk="0" hangingPunct="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</a:pPr>
            <a:endParaRPr lang="ru-RU">
              <a:latin typeface="Times New Roman" pitchFamily="18" charset="0"/>
            </a:endParaRPr>
          </a:p>
        </p:txBody>
      </p:sp>
      <p:pic>
        <p:nvPicPr>
          <p:cNvPr id="40965" name="Picture 5"/>
          <p:cNvPicPr>
            <a:picLocks noChangeAspect="1"/>
          </p:cNvPicPr>
          <p:nvPr/>
        </p:nvPicPr>
        <p:blipFill>
          <a:blip r:embed="rId3"/>
          <a:srcRect l="26147"/>
          <a:stretch>
            <a:fillRect/>
          </a:stretch>
        </p:blipFill>
        <p:spPr bwMode="auto">
          <a:xfrm>
            <a:off x="9615488" y="6089650"/>
            <a:ext cx="257651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56800" y="261938"/>
            <a:ext cx="2027238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5"/>
          <p:cNvPicPr>
            <a:picLocks noChangeAspect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9956800" y="261938"/>
            <a:ext cx="2027238" cy="1763712"/>
          </a:xfrm>
        </p:spPr>
      </p:pic>
      <p:pic>
        <p:nvPicPr>
          <p:cNvPr id="4198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363" y="155575"/>
            <a:ext cx="11749087" cy="656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363" y="155575"/>
            <a:ext cx="11749087" cy="656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838" cy="898525"/>
          </a:xfrm>
        </p:spPr>
        <p:txBody>
          <a:bodyPr/>
          <a:lstStyle/>
          <a:p>
            <a:r>
              <a:rPr lang="uk-UA" smtClean="0"/>
              <a:t>Експлуатація теми війни у рекламі</a:t>
            </a:r>
            <a:endParaRPr lang="ru-RU" smtClean="0"/>
          </a:p>
        </p:txBody>
      </p:sp>
      <p:sp>
        <p:nvSpPr>
          <p:cNvPr id="43010" name="Rectangle 3"/>
          <p:cNvSpPr>
            <a:spLocks noGrp="1"/>
          </p:cNvSpPr>
          <p:nvPr>
            <p:ph type="body" idx="1"/>
          </p:nvPr>
        </p:nvSpPr>
        <p:spPr>
          <a:xfrm>
            <a:off x="695325" y="1758950"/>
            <a:ext cx="10579100" cy="42767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3011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56800" y="261938"/>
            <a:ext cx="2027238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5"/>
          <p:cNvPicPr>
            <a:picLocks noChangeAspect="1"/>
          </p:cNvPicPr>
          <p:nvPr/>
        </p:nvPicPr>
        <p:blipFill>
          <a:blip r:embed="rId3"/>
          <a:srcRect l="26147"/>
          <a:stretch>
            <a:fillRect/>
          </a:stretch>
        </p:blipFill>
        <p:spPr bwMode="auto">
          <a:xfrm>
            <a:off x="9615488" y="6089650"/>
            <a:ext cx="257651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7" descr="реклам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163" y="1649413"/>
            <a:ext cx="5281612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8" descr="реклама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84875" y="2327275"/>
            <a:ext cx="530542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/>
          </p:cNvSpPr>
          <p:nvPr>
            <p:ph type="body" idx="1"/>
          </p:nvPr>
        </p:nvSpPr>
        <p:spPr>
          <a:xfrm>
            <a:off x="1143000" y="1579563"/>
            <a:ext cx="9872663" cy="4875212"/>
          </a:xfrm>
        </p:spPr>
        <p:txBody>
          <a:bodyPr/>
          <a:lstStyle/>
          <a:p>
            <a:pPr>
              <a:buFont typeface="Corbel" pitchFamily="34" charset="0"/>
              <a:buNone/>
            </a:pPr>
            <a:r>
              <a:rPr lang="ru-RU" sz="2400" b="1" smtClean="0">
                <a:latin typeface="Times New Roman" pitchFamily="18" charset="0"/>
              </a:rPr>
              <a:t>Не можуть бути зареєстровані як торговельні марки позначення, що:</a:t>
            </a:r>
          </a:p>
          <a:p>
            <a:r>
              <a:rPr lang="ru-RU" sz="2400" smtClean="0">
                <a:latin typeface="Times New Roman" pitchFamily="18" charset="0"/>
              </a:rPr>
              <a:t>відтворюють повністю чи частково назви подій, пов’язаних російською збройною агресією;</a:t>
            </a:r>
          </a:p>
          <a:p>
            <a:r>
              <a:rPr lang="ru-RU" sz="2400" smtClean="0">
                <a:latin typeface="Times New Roman" pitchFamily="18" charset="0"/>
              </a:rPr>
              <a:t>відтворюють назви населених пунктів та місцевостей, постраждалих через бойові дії;</a:t>
            </a:r>
          </a:p>
          <a:p>
            <a:r>
              <a:rPr lang="ru-RU" sz="2400" smtClean="0">
                <a:latin typeface="Times New Roman" pitchFamily="18" charset="0"/>
              </a:rPr>
              <a:t>містять згадування бойових дій та військових операцій;</a:t>
            </a:r>
          </a:p>
          <a:p>
            <a:r>
              <a:rPr lang="ru-RU" sz="2400" smtClean="0">
                <a:latin typeface="Times New Roman" pitchFamily="18" charset="0"/>
              </a:rPr>
              <a:t>відтворюють найменування виробників, назв типів і видів озброєння, військової і спеціальної техніки;</a:t>
            </a:r>
          </a:p>
          <a:p>
            <a:r>
              <a:rPr lang="ru-RU" sz="2400" smtClean="0">
                <a:latin typeface="Times New Roman" pitchFamily="18" charset="0"/>
              </a:rPr>
              <a:t>відтворюють назви родів військ, військових підрозділів ЗСУ, інших військових формувань (підрозділів);</a:t>
            </a:r>
          </a:p>
          <a:p>
            <a:r>
              <a:rPr lang="ru-RU" sz="2400" smtClean="0">
                <a:latin typeface="Times New Roman" pitchFamily="18" charset="0"/>
              </a:rPr>
              <a:t>відтворюють привітання ЗСУ.</a:t>
            </a:r>
          </a:p>
        </p:txBody>
      </p:sp>
      <p:pic>
        <p:nvPicPr>
          <p:cNvPr id="48132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56800" y="261938"/>
            <a:ext cx="2027238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5"/>
          <p:cNvPicPr>
            <a:picLocks noChangeAspect="1"/>
          </p:cNvPicPr>
          <p:nvPr/>
        </p:nvPicPr>
        <p:blipFill>
          <a:blip r:embed="rId3"/>
          <a:srcRect l="26147"/>
          <a:stretch>
            <a:fillRect/>
          </a:stretch>
        </p:blipFill>
        <p:spPr bwMode="auto">
          <a:xfrm>
            <a:off x="9615488" y="6089650"/>
            <a:ext cx="257651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5" name="Rectangle 7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838" cy="947738"/>
          </a:xfrm>
        </p:spPr>
        <p:txBody>
          <a:bodyPr/>
          <a:lstStyle/>
          <a:p>
            <a:r>
              <a:rPr lang="uk-UA" smtClean="0"/>
              <a:t>Експлуатація теми війни у рекламі</a:t>
            </a:r>
            <a:endParaRPr lang="ru-RU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>
          <a:xfrm>
            <a:off x="517525" y="609600"/>
            <a:ext cx="9009063" cy="941388"/>
          </a:xfrm>
        </p:spPr>
        <p:txBody>
          <a:bodyPr/>
          <a:lstStyle/>
          <a:p>
            <a:r>
              <a:rPr lang="uk-UA" sz="2800" b="1" smtClean="0">
                <a:latin typeface="Times New Roman" pitchFamily="18" charset="0"/>
              </a:rPr>
              <a:t>Журналістика конфлікту / журналістика під час війни</a:t>
            </a:r>
            <a:endParaRPr lang="ru-RU" sz="2800" b="1" smtClean="0">
              <a:latin typeface="Times New Roman" pitchFamily="18" charset="0"/>
            </a:endParaRPr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>
          <a:xfrm>
            <a:off x="555625" y="2057400"/>
            <a:ext cx="10460038" cy="4038600"/>
          </a:xfrm>
        </p:spPr>
        <p:txBody>
          <a:bodyPr/>
          <a:lstStyle/>
          <a:p>
            <a:pPr>
              <a:buFont typeface="Corbel" pitchFamily="34" charset="0"/>
              <a:buNone/>
            </a:pPr>
            <a:r>
              <a:rPr lang="uk-UA" sz="2400" b="1" smtClean="0">
                <a:solidFill>
                  <a:schemeClr val="tx1"/>
                </a:solidFill>
                <a:latin typeface="Times New Roman" pitchFamily="18" charset="0"/>
              </a:rPr>
              <a:t>Журналістика конфлікту</a:t>
            </a:r>
            <a:r>
              <a:rPr lang="uk-UA" sz="2400" smtClean="0">
                <a:solidFill>
                  <a:schemeClr val="tx1"/>
                </a:solidFill>
                <a:latin typeface="Times New Roman" pitchFamily="18" charset="0"/>
              </a:rPr>
              <a:t>  - тактики запобігання,   вирішення,   врегулювання,   уникнення,   роздмухування.</a:t>
            </a:r>
            <a:r>
              <a:rPr lang="uk-UA" smtClean="0"/>
              <a:t> </a:t>
            </a:r>
          </a:p>
          <a:p>
            <a:pPr>
              <a:buFont typeface="Corbel" pitchFamily="34" charset="0"/>
              <a:buNone/>
            </a:pPr>
            <a:endParaRPr lang="uk-UA" smtClean="0"/>
          </a:p>
          <a:p>
            <a:pPr>
              <a:buFont typeface="Corbel" pitchFamily="34" charset="0"/>
              <a:buNone/>
            </a:pPr>
            <a:r>
              <a:rPr lang="uk-UA" sz="2400" b="1" smtClean="0">
                <a:solidFill>
                  <a:schemeClr val="tx1"/>
                </a:solidFill>
                <a:latin typeface="Times New Roman" pitchFamily="18" charset="0"/>
              </a:rPr>
              <a:t>Журналістика під час війни</a:t>
            </a:r>
            <a:r>
              <a:rPr lang="uk-UA" sz="2400" smtClean="0">
                <a:solidFill>
                  <a:schemeClr val="tx1"/>
                </a:solidFill>
                <a:latin typeface="Times New Roman" pitchFamily="18" charset="0"/>
              </a:rPr>
              <a:t> - журналістика, що відображає події і прблеми суспільства під час війни (життєві історії; наслідки війни; фіксація злочинів на звільнених територіях тощо)</a:t>
            </a: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</a:rPr>
              <a:t>.</a:t>
            </a:r>
          </a:p>
          <a:p>
            <a:pPr>
              <a:buFont typeface="Corbel" pitchFamily="34" charset="0"/>
              <a:buNone/>
            </a:pPr>
            <a:endParaRPr lang="uk-UA" sz="2400" smtClean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buFont typeface="Corbel" pitchFamily="34" charset="0"/>
              <a:buNone/>
            </a:pPr>
            <a:r>
              <a:rPr lang="uk-UA" sz="2400" b="1" smtClean="0">
                <a:solidFill>
                  <a:schemeClr val="tx1"/>
                </a:solidFill>
                <a:latin typeface="Times New Roman" pitchFamily="18" charset="0"/>
              </a:rPr>
              <a:t>Воєнна журналістика</a:t>
            </a:r>
            <a:r>
              <a:rPr lang="uk-UA" sz="2400" smtClean="0">
                <a:solidFill>
                  <a:schemeClr val="tx1"/>
                </a:solidFill>
                <a:latin typeface="Times New Roman" pitchFamily="18" charset="0"/>
              </a:rPr>
              <a:t> – журналістика, що відображає події на фронті.</a:t>
            </a:r>
            <a:endParaRPr lang="ru-RU" sz="24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16387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50375" y="0"/>
            <a:ext cx="319087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/>
          <p:cNvPicPr>
            <a:picLocks noChangeAspect="1"/>
          </p:cNvPicPr>
          <p:nvPr/>
        </p:nvPicPr>
        <p:blipFill>
          <a:blip r:embed="rId3"/>
          <a:srcRect l="26147"/>
          <a:stretch>
            <a:fillRect/>
          </a:stretch>
        </p:blipFill>
        <p:spPr bwMode="auto">
          <a:xfrm>
            <a:off x="9615488" y="6089650"/>
            <a:ext cx="257651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body" idx="1"/>
          </p:nvPr>
        </p:nvSpPr>
        <p:spPr>
          <a:xfrm>
            <a:off x="547688" y="1420813"/>
            <a:ext cx="10467975" cy="4675187"/>
          </a:xfrm>
        </p:spPr>
        <p:txBody>
          <a:bodyPr/>
          <a:lstStyle/>
          <a:p>
            <a:pPr marL="465138" indent="-419100">
              <a:buFont typeface="Corbel" pitchFamily="34" charset="0"/>
              <a:buNone/>
            </a:pPr>
            <a:endParaRPr lang="uk-UA" sz="2800" b="1" smtClean="0">
              <a:solidFill>
                <a:srgbClr val="FF3300"/>
              </a:solidFill>
              <a:latin typeface="Times New Roman" pitchFamily="18" charset="0"/>
            </a:endParaRPr>
          </a:p>
          <a:p>
            <a:pPr marL="465138" indent="-419100">
              <a:buFontTx/>
              <a:buNone/>
            </a:pPr>
            <a:endParaRPr lang="ru-RU" sz="280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465138" indent="-419100">
              <a:buFont typeface="Corbel" pitchFamily="34" charset="0"/>
              <a:buNone/>
            </a:pPr>
            <a:endParaRPr lang="uk-UA" sz="2800" i="1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465138" indent="-419100">
              <a:buFontTx/>
              <a:buChar char="-"/>
            </a:pPr>
            <a:endParaRPr lang="uk-UA" sz="280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465138" indent="-419100">
              <a:buFont typeface="Corbel" pitchFamily="34" charset="0"/>
              <a:buNone/>
            </a:pPr>
            <a:endParaRPr lang="ru-RU" sz="28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44034" name="Picture 5"/>
          <p:cNvPicPr>
            <a:picLocks noChangeAspect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9956800" y="261938"/>
            <a:ext cx="2027238" cy="1763712"/>
          </a:xfrm>
        </p:spPr>
      </p:pic>
      <p:sp>
        <p:nvSpPr>
          <p:cNvPr id="44035" name="Title 1"/>
          <p:cNvSpPr>
            <a:spLocks/>
          </p:cNvSpPr>
          <p:nvPr/>
        </p:nvSpPr>
        <p:spPr bwMode="auto">
          <a:xfrm>
            <a:off x="401638" y="330200"/>
            <a:ext cx="102647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4400">
              <a:lnSpc>
                <a:spcPct val="90000"/>
              </a:lnSpc>
            </a:pPr>
            <a:r>
              <a:rPr lang="uk-UA" sz="3600" b="1">
                <a:solidFill>
                  <a:schemeClr val="accent1"/>
                </a:solidFill>
                <a:latin typeface="Times New Roman" pitchFamily="18" charset="0"/>
              </a:rPr>
              <a:t>Чутливий підхід до журналістики під час війни</a:t>
            </a:r>
            <a:endParaRPr lang="en-US" sz="3600" b="1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44036" name="Rectangle 5"/>
          <p:cNvSpPr>
            <a:spLocks/>
          </p:cNvSpPr>
          <p:nvPr/>
        </p:nvSpPr>
        <p:spPr bwMode="auto">
          <a:xfrm>
            <a:off x="700088" y="1573213"/>
            <a:ext cx="10467975" cy="467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5138" indent="-419100" defTabSz="914400" eaLnBrk="0" hangingPunct="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</a:pPr>
            <a:r>
              <a:rPr lang="uk-UA" b="1">
                <a:latin typeface="Times New Roman" pitchFamily="18" charset="0"/>
              </a:rPr>
              <a:t>Робота у групах</a:t>
            </a:r>
          </a:p>
          <a:p>
            <a:pPr marL="465138" indent="-419100" defTabSz="914400" eaLnBrk="0" hangingPunct="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</a:pPr>
            <a:endParaRPr lang="uk-UA" b="1">
              <a:latin typeface="Times New Roman" pitchFamily="18" charset="0"/>
            </a:endParaRPr>
          </a:p>
          <a:p>
            <a:pPr marL="465138" indent="-419100" defTabSz="914400" eaLnBrk="0" hangingPunct="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</a:pPr>
            <a:r>
              <a:rPr lang="uk-UA" b="1">
                <a:latin typeface="Times New Roman" pitchFamily="18" charset="0"/>
              </a:rPr>
              <a:t>Інтерв</a:t>
            </a:r>
            <a:r>
              <a:rPr lang="en-US" b="1">
                <a:latin typeface="Times New Roman" pitchFamily="18" charset="0"/>
              </a:rPr>
              <a:t>’</a:t>
            </a:r>
            <a:r>
              <a:rPr lang="uk-UA" b="1">
                <a:latin typeface="Times New Roman" pitchFamily="18" charset="0"/>
              </a:rPr>
              <a:t>ю з людьми, що пережили травму</a:t>
            </a:r>
          </a:p>
          <a:p>
            <a:pPr marL="465138" indent="-419100" defTabSz="914400" eaLnBrk="0" hangingPunct="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</a:pPr>
            <a:endParaRPr lang="ru-RU">
              <a:latin typeface="Times New Roman" pitchFamily="18" charset="0"/>
            </a:endParaRPr>
          </a:p>
          <a:p>
            <a:pPr marL="465138" indent="-419100" defTabSz="914400" eaLnBrk="0" hangingPunct="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Tx/>
              <a:buChar char="-"/>
            </a:pPr>
            <a:endParaRPr lang="ru-RU">
              <a:latin typeface="Times New Roman" pitchFamily="18" charset="0"/>
            </a:endParaRPr>
          </a:p>
          <a:p>
            <a:pPr marL="465138" indent="-419100" defTabSz="914400" eaLnBrk="0" hangingPunct="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</a:pPr>
            <a:endParaRPr lang="uk-UA" i="1">
              <a:latin typeface="Times New Roman" pitchFamily="18" charset="0"/>
            </a:endParaRPr>
          </a:p>
          <a:p>
            <a:pPr marL="465138" indent="-419100" defTabSz="914400" eaLnBrk="0" hangingPunct="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Tx/>
              <a:buChar char="-"/>
            </a:pPr>
            <a:endParaRPr lang="uk-UA">
              <a:latin typeface="Times New Roman" pitchFamily="18" charset="0"/>
            </a:endParaRPr>
          </a:p>
          <a:p>
            <a:pPr marL="465138" indent="-419100" defTabSz="914400" eaLnBrk="0" hangingPunct="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</a:pPr>
            <a:endParaRPr lang="ru-RU">
              <a:latin typeface="Times New Roman" pitchFamily="18" charset="0"/>
            </a:endParaRPr>
          </a:p>
        </p:txBody>
      </p:sp>
      <p:pic>
        <p:nvPicPr>
          <p:cNvPr id="44037" name="Picture 5"/>
          <p:cNvPicPr>
            <a:picLocks noChangeAspect="1"/>
          </p:cNvPicPr>
          <p:nvPr/>
        </p:nvPicPr>
        <p:blipFill>
          <a:blip r:embed="rId3"/>
          <a:srcRect l="26147"/>
          <a:stretch>
            <a:fillRect/>
          </a:stretch>
        </p:blipFill>
        <p:spPr bwMode="auto">
          <a:xfrm>
            <a:off x="9615488" y="6089650"/>
            <a:ext cx="257651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838" cy="193675"/>
          </a:xfrm>
          <a:solidFill>
            <a:schemeClr val="bg1"/>
          </a:solidFill>
        </p:spPr>
        <p:txBody>
          <a:bodyPr/>
          <a:lstStyle/>
          <a:p>
            <a:endParaRPr lang="ru-RU" sz="4000" smtClean="0"/>
          </a:p>
        </p:txBody>
      </p:sp>
      <p:sp>
        <p:nvSpPr>
          <p:cNvPr id="45058" name="Rectangle 3"/>
          <p:cNvSpPr>
            <a:spLocks noGrp="1"/>
          </p:cNvSpPr>
          <p:nvPr>
            <p:ph type="body" idx="1"/>
          </p:nvPr>
        </p:nvSpPr>
        <p:spPr>
          <a:xfrm>
            <a:off x="1143000" y="1282700"/>
            <a:ext cx="9872663" cy="48133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>
              <a:buFont typeface="Corbel" pitchFamily="34" charset="0"/>
              <a:buNone/>
            </a:pPr>
            <a:r>
              <a:rPr lang="uk-UA" sz="4000" smtClean="0">
                <a:solidFill>
                  <a:schemeClr val="tx1"/>
                </a:solidFill>
                <a:latin typeface="Times New Roman" pitchFamily="18" charset="0"/>
              </a:rPr>
              <a:t>ЯКІ ІДЕЇ Я БЕРУ З СОБОЮ?</a:t>
            </a:r>
          </a:p>
          <a:p>
            <a:pPr algn="ctr">
              <a:buFont typeface="Corbel" pitchFamily="34" charset="0"/>
              <a:buNone/>
            </a:pPr>
            <a:r>
              <a:rPr lang="uk-UA" smtClean="0">
                <a:hlinkClick r:id="rId2"/>
              </a:rPr>
              <a:t>https://www.menti.com/k4zofr3w4x</a:t>
            </a:r>
            <a:endParaRPr lang="uk-UA" smtClean="0"/>
          </a:p>
          <a:p>
            <a:pPr algn="ctr">
              <a:buFont typeface="Corbel" pitchFamily="34" charset="0"/>
              <a:buNone/>
            </a:pPr>
            <a:endParaRPr lang="uk-UA" smtClean="0"/>
          </a:p>
        </p:txBody>
      </p:sp>
      <p:pic>
        <p:nvPicPr>
          <p:cNvPr id="45059" name="Picture 4" descr="mentimeter_qr_co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29113" y="2747963"/>
            <a:ext cx="3192462" cy="295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>
          <a:xfrm>
            <a:off x="460375" y="609600"/>
            <a:ext cx="9690100" cy="966788"/>
          </a:xfrm>
        </p:spPr>
        <p:txBody>
          <a:bodyPr/>
          <a:lstStyle/>
          <a:p>
            <a:r>
              <a:rPr lang="uk-UA" sz="3600" b="1" smtClean="0">
                <a:latin typeface="Times New Roman" pitchFamily="18" charset="0"/>
              </a:rPr>
              <a:t>Професійні стандарти журналістики</a:t>
            </a:r>
            <a:endParaRPr lang="ru-RU" sz="3600" b="1" smtClean="0">
              <a:latin typeface="Times New Roman" pitchFamily="18" charset="0"/>
            </a:endParaRPr>
          </a:p>
        </p:txBody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>
          <a:xfrm>
            <a:off x="690563" y="2057400"/>
            <a:ext cx="10325100" cy="4038600"/>
          </a:xfrm>
        </p:spPr>
        <p:txBody>
          <a:bodyPr/>
          <a:lstStyle/>
          <a:p>
            <a:pPr>
              <a:buFont typeface="Corbel" pitchFamily="34" charset="0"/>
              <a:buNone/>
            </a:pPr>
            <a:r>
              <a:rPr lang="uk-UA" smtClean="0">
                <a:solidFill>
                  <a:schemeClr val="tx1"/>
                </a:solidFill>
                <a:latin typeface="Arial" charset="0"/>
              </a:rPr>
              <a:t>Достовірність</a:t>
            </a:r>
          </a:p>
          <a:p>
            <a:pPr>
              <a:buFont typeface="Corbel" pitchFamily="34" charset="0"/>
              <a:buNone/>
            </a:pPr>
            <a:r>
              <a:rPr lang="uk-UA" smtClean="0">
                <a:solidFill>
                  <a:schemeClr val="tx1"/>
                </a:solidFill>
                <a:latin typeface="Arial" charset="0"/>
              </a:rPr>
              <a:t>								Точність</a:t>
            </a:r>
          </a:p>
          <a:p>
            <a:pPr>
              <a:buFont typeface="Corbel" pitchFamily="34" charset="0"/>
              <a:buNone/>
            </a:pPr>
            <a:r>
              <a:rPr lang="uk-UA" smtClean="0">
                <a:solidFill>
                  <a:schemeClr val="tx1"/>
                </a:solidFill>
                <a:latin typeface="Arial" charset="0"/>
              </a:rPr>
              <a:t>				Оперативність</a:t>
            </a:r>
          </a:p>
          <a:p>
            <a:pPr>
              <a:buFont typeface="Corbel" pitchFamily="34" charset="0"/>
              <a:buNone/>
            </a:pPr>
            <a:endParaRPr lang="uk-UA" smtClean="0">
              <a:solidFill>
                <a:schemeClr val="tx1"/>
              </a:solidFill>
              <a:latin typeface="Arial" charset="0"/>
            </a:endParaRPr>
          </a:p>
          <a:p>
            <a:pPr>
              <a:buFont typeface="Corbel" pitchFamily="34" charset="0"/>
              <a:buNone/>
            </a:pPr>
            <a:r>
              <a:rPr lang="uk-UA" smtClean="0">
                <a:solidFill>
                  <a:schemeClr val="tx1"/>
                </a:solidFill>
                <a:latin typeface="Arial" charset="0"/>
              </a:rPr>
              <a:t>Повнота						Збалансованість</a:t>
            </a:r>
          </a:p>
          <a:p>
            <a:pPr>
              <a:buFont typeface="Corbel" pitchFamily="34" charset="0"/>
              <a:buNone/>
            </a:pPr>
            <a:endParaRPr lang="uk-UA" smtClean="0">
              <a:solidFill>
                <a:schemeClr val="tx1"/>
              </a:solidFill>
              <a:latin typeface="Arial" charset="0"/>
            </a:endParaRPr>
          </a:p>
          <a:p>
            <a:pPr>
              <a:buFont typeface="Corbel" pitchFamily="34" charset="0"/>
              <a:buNone/>
            </a:pPr>
            <a:r>
              <a:rPr lang="uk-UA" smtClean="0">
                <a:solidFill>
                  <a:schemeClr val="tx1"/>
                </a:solidFill>
                <a:latin typeface="Arial" charset="0"/>
              </a:rPr>
              <a:t>				Відокремлення фактів від коментарів</a:t>
            </a:r>
          </a:p>
          <a:p>
            <a:pPr>
              <a:buFont typeface="Corbel" pitchFamily="34" charset="0"/>
              <a:buNone/>
            </a:pPr>
            <a:endParaRPr lang="ru-RU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7411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50375" y="0"/>
            <a:ext cx="319087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/>
          <p:cNvPicPr>
            <a:picLocks noChangeAspect="1"/>
          </p:cNvPicPr>
          <p:nvPr/>
        </p:nvPicPr>
        <p:blipFill>
          <a:blip r:embed="rId3"/>
          <a:srcRect l="26147"/>
          <a:stretch>
            <a:fillRect/>
          </a:stretch>
        </p:blipFill>
        <p:spPr bwMode="auto">
          <a:xfrm>
            <a:off x="9615488" y="6089650"/>
            <a:ext cx="257651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542925" y="609600"/>
            <a:ext cx="9561513" cy="1050925"/>
          </a:xfrm>
        </p:spPr>
        <p:txBody>
          <a:bodyPr/>
          <a:lstStyle/>
          <a:p>
            <a:pPr eaLnBrk="1" hangingPunct="1"/>
            <a:r>
              <a:rPr lang="uk-UA" sz="3200" b="1" smtClean="0">
                <a:latin typeface="Times New Roman" pitchFamily="18" charset="0"/>
              </a:rPr>
              <a:t>Професійні стандарти журналістики під час війни</a:t>
            </a:r>
            <a:endParaRPr lang="en-US" sz="3200" b="1" smtClean="0">
              <a:latin typeface="Times New Roman" pitchFamily="18" charset="0"/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547688" y="1601788"/>
            <a:ext cx="10390187" cy="4860925"/>
          </a:xfrm>
          <a:ln>
            <a:solidFill>
              <a:srgbClr val="FF3300"/>
            </a:solidFill>
          </a:ln>
        </p:spPr>
        <p:txBody>
          <a:bodyPr/>
          <a:lstStyle/>
          <a:p>
            <a:pPr marL="44450" indent="0" eaLnBrk="1" hangingPunct="1">
              <a:buFont typeface="Corbel" pitchFamily="34" charset="0"/>
              <a:buNone/>
            </a:pPr>
            <a:r>
              <a:rPr lang="uk-UA" smtClean="0">
                <a:solidFill>
                  <a:schemeClr val="tx1"/>
                </a:solidFill>
                <a:latin typeface="Times New Roman" pitchFamily="18" charset="0"/>
              </a:rPr>
              <a:t>Вимоги до стандартів під час війни 2014 і 2022 рр. </a:t>
            </a:r>
            <a:r>
              <a:rPr lang="uk-UA" b="1" smtClean="0">
                <a:solidFill>
                  <a:schemeClr val="tx1"/>
                </a:solidFill>
                <a:latin typeface="Times New Roman" pitchFamily="18" charset="0"/>
              </a:rPr>
              <a:t>У чому різниця?</a:t>
            </a:r>
          </a:p>
          <a:p>
            <a:pPr marL="44450" indent="0" eaLnBrk="1" hangingPunct="1">
              <a:buFont typeface="Corbel" pitchFamily="34" charset="0"/>
              <a:buNone/>
            </a:pPr>
            <a:r>
              <a:rPr lang="uk-UA" b="1" smtClean="0">
                <a:solidFill>
                  <a:schemeClr val="tx1"/>
                </a:solidFill>
                <a:latin typeface="Times New Roman" pitchFamily="18" charset="0"/>
              </a:rPr>
              <a:t>28 березня</a:t>
            </a:r>
            <a:r>
              <a:rPr lang="uk-UA" smtClean="0">
                <a:solidFill>
                  <a:schemeClr val="tx1"/>
                </a:solidFill>
                <a:latin typeface="Times New Roman" pitchFamily="18" charset="0"/>
              </a:rPr>
              <a:t> журналісти звернулися до влади із заявою про врегулювання роботи медіа під час війни.</a:t>
            </a:r>
          </a:p>
          <a:p>
            <a:pPr marL="44450" indent="0">
              <a:buFont typeface="Corbel" pitchFamily="34" charset="0"/>
              <a:buNone/>
            </a:pPr>
            <a:r>
              <a:rPr lang="uk-UA" smtClean="0">
                <a:solidFill>
                  <a:schemeClr val="tx1"/>
                </a:solidFill>
                <a:latin typeface="Times New Roman" pitchFamily="18" charset="0"/>
              </a:rPr>
              <a:t>Причини:</a:t>
            </a:r>
          </a:p>
          <a:p>
            <a:pPr marL="44450" indent="0">
              <a:buFont typeface="Corbel" pitchFamily="34" charset="0"/>
              <a:buNone/>
            </a:pPr>
            <a:r>
              <a:rPr lang="uk-UA" smtClean="0">
                <a:solidFill>
                  <a:schemeClr val="tx1"/>
                </a:solidFill>
                <a:latin typeface="Times New Roman" pitchFamily="18" charset="0"/>
              </a:rPr>
              <a:t>-цькування журналістів;</a:t>
            </a:r>
          </a:p>
          <a:p>
            <a:pPr marL="44450" indent="0">
              <a:buFont typeface="Corbel" pitchFamily="34" charset="0"/>
              <a:buNone/>
            </a:pPr>
            <a:r>
              <a:rPr lang="uk-UA" smtClean="0">
                <a:solidFill>
                  <a:schemeClr val="tx1"/>
                </a:solidFill>
                <a:latin typeface="Times New Roman" pitchFamily="18" charset="0"/>
              </a:rPr>
              <a:t>-небезпека оприлюднення стратегічної інформації;</a:t>
            </a:r>
          </a:p>
          <a:p>
            <a:pPr marL="44450" indent="0">
              <a:buFont typeface="Corbel" pitchFamily="34" charset="0"/>
              <a:buNone/>
            </a:pPr>
            <a:r>
              <a:rPr lang="uk-UA" smtClean="0">
                <a:solidFill>
                  <a:schemeClr val="tx1"/>
                </a:solidFill>
                <a:latin typeface="Times New Roman" pitchFamily="18" charset="0"/>
              </a:rPr>
              <a:t>-допомога ворогу;</a:t>
            </a:r>
          </a:p>
          <a:p>
            <a:pPr marL="44450" indent="0">
              <a:buFont typeface="Corbel" pitchFamily="34" charset="0"/>
              <a:buNone/>
            </a:pPr>
            <a:r>
              <a:rPr lang="uk-UA" smtClean="0">
                <a:solidFill>
                  <a:schemeClr val="tx1"/>
                </a:solidFill>
                <a:latin typeface="Times New Roman" pitchFamily="18" charset="0"/>
              </a:rPr>
              <a:t>-не завжди коректна робота іноземних медійників</a:t>
            </a:r>
          </a:p>
          <a:p>
            <a:pPr marL="44450" indent="0">
              <a:buFont typeface="Corbel" pitchFamily="34" charset="0"/>
              <a:buNone/>
            </a:pPr>
            <a:endParaRPr lang="uk-UA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44450" indent="0" eaLnBrk="1" hangingPunct="1">
              <a:buFont typeface="Corbel" pitchFamily="34" charset="0"/>
              <a:buNone/>
            </a:pPr>
            <a:endParaRPr lang="en-US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1843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50375" y="0"/>
            <a:ext cx="319087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5"/>
          <p:cNvPicPr>
            <a:picLocks noChangeAspect="1"/>
          </p:cNvPicPr>
          <p:nvPr/>
        </p:nvPicPr>
        <p:blipFill>
          <a:blip r:embed="rId3"/>
          <a:srcRect l="26147"/>
          <a:stretch>
            <a:fillRect/>
          </a:stretch>
        </p:blipFill>
        <p:spPr bwMode="auto">
          <a:xfrm>
            <a:off x="9615488" y="6089650"/>
            <a:ext cx="257651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69900" y="609600"/>
            <a:ext cx="9710738" cy="893763"/>
          </a:xfrm>
        </p:spPr>
        <p:txBody>
          <a:bodyPr/>
          <a:lstStyle/>
          <a:p>
            <a:pPr eaLnBrk="1" hangingPunct="1"/>
            <a:r>
              <a:rPr lang="uk-UA" sz="3200" b="1" smtClean="0">
                <a:latin typeface="Times New Roman" pitchFamily="18" charset="0"/>
              </a:rPr>
              <a:t>Професійні стандарти журналістики під час війни</a:t>
            </a:r>
            <a:endParaRPr lang="en-US" sz="3200" b="1" smtClean="0">
              <a:latin typeface="Times New Roman" pitchFamily="18" charset="0"/>
            </a:endParaRPr>
          </a:p>
        </p:txBody>
      </p:sp>
      <p:sp>
        <p:nvSpPr>
          <p:cNvPr id="19458" name="Rectangle 13"/>
          <p:cNvSpPr>
            <a:spLocks noGrp="1"/>
          </p:cNvSpPr>
          <p:nvPr>
            <p:ph type="body" idx="4294967295"/>
          </p:nvPr>
        </p:nvSpPr>
        <p:spPr>
          <a:xfrm>
            <a:off x="508000" y="1846263"/>
            <a:ext cx="10507663" cy="4249737"/>
          </a:xfrm>
        </p:spPr>
        <p:txBody>
          <a:bodyPr/>
          <a:lstStyle/>
          <a:p>
            <a:pPr>
              <a:buFont typeface="Corbel" pitchFamily="34" charset="0"/>
              <a:buNone/>
            </a:pPr>
            <a:r>
              <a:rPr lang="uk-UA" smtClean="0">
                <a:solidFill>
                  <a:schemeClr val="tx1"/>
                </a:solidFill>
                <a:latin typeface="Times New Roman" pitchFamily="18" charset="0"/>
              </a:rPr>
              <a:t>Ворог збирає інформацію, моніторить інтрент-ресурси для використання у спеціальних інформаційних акціях і допомоги армії</a:t>
            </a:r>
          </a:p>
          <a:p>
            <a:pPr>
              <a:buFont typeface="Corbel" pitchFamily="34" charset="0"/>
              <a:buNone/>
            </a:pPr>
            <a:endParaRPr lang="ru-RU" smtClean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buFont typeface="Corbel" pitchFamily="34" charset="0"/>
              <a:buNone/>
            </a:pPr>
            <a:r>
              <a:rPr lang="ru-RU" b="1" smtClean="0">
                <a:solidFill>
                  <a:schemeClr val="tx1"/>
                </a:solidFill>
                <a:latin typeface="Times New Roman" pitchFamily="18" charset="0"/>
              </a:rPr>
              <a:t>Серед інформації, яку шукають у такий спосіб, найважливіші:</a:t>
            </a:r>
          </a:p>
          <a:p>
            <a:r>
              <a:rPr lang="ru-RU" smtClean="0">
                <a:solidFill>
                  <a:schemeClr val="tx1"/>
                </a:solidFill>
                <a:latin typeface="Times New Roman" pitchFamily="18" charset="0"/>
              </a:rPr>
              <a:t>Прив</a:t>
            </a:r>
            <a:r>
              <a:rPr lang="ru-RU" smtClean="0">
                <a:solidFill>
                  <a:schemeClr val="tx1"/>
                </a:solidFill>
              </a:rPr>
              <a:t>’</a:t>
            </a:r>
            <a:r>
              <a:rPr lang="ru-RU" smtClean="0">
                <a:solidFill>
                  <a:schemeClr val="tx1"/>
                </a:solidFill>
                <a:latin typeface="Times New Roman" pitchFamily="18" charset="0"/>
              </a:rPr>
              <a:t>язка будь-яких об</a:t>
            </a:r>
            <a:r>
              <a:rPr lang="ru-RU" smtClean="0">
                <a:solidFill>
                  <a:schemeClr val="tx1"/>
                </a:solidFill>
              </a:rPr>
              <a:t>’</a:t>
            </a:r>
            <a:r>
              <a:rPr lang="ru-RU" smtClean="0">
                <a:solidFill>
                  <a:schemeClr val="tx1"/>
                </a:solidFill>
                <a:latin typeface="Times New Roman" pitchFamily="18" charset="0"/>
              </a:rPr>
              <a:t>єктів до місцевості;</a:t>
            </a:r>
          </a:p>
          <a:p>
            <a:r>
              <a:rPr lang="ru-RU" smtClean="0">
                <a:solidFill>
                  <a:schemeClr val="tx1"/>
                </a:solidFill>
                <a:latin typeface="Times New Roman" pitchFamily="18" charset="0"/>
              </a:rPr>
              <a:t>Успішність повітряних чи артилерійських ударів;</a:t>
            </a:r>
          </a:p>
          <a:p>
            <a:r>
              <a:rPr lang="ru-RU" smtClean="0">
                <a:solidFill>
                  <a:schemeClr val="tx1"/>
                </a:solidFill>
                <a:latin typeface="Times New Roman" pitchFamily="18" charset="0"/>
              </a:rPr>
              <a:t>Результати ударів та стан інфраструктури (aftermath);</a:t>
            </a:r>
          </a:p>
          <a:p>
            <a:r>
              <a:rPr lang="ru-RU" smtClean="0">
                <a:solidFill>
                  <a:schemeClr val="tx1"/>
                </a:solidFill>
                <a:latin typeface="Times New Roman" pitchFamily="18" charset="0"/>
              </a:rPr>
              <a:t>Емоційні вислови людей, що потрапляють на камеру;</a:t>
            </a:r>
          </a:p>
          <a:p>
            <a:r>
              <a:rPr lang="ru-RU" smtClean="0">
                <a:solidFill>
                  <a:schemeClr val="tx1"/>
                </a:solidFill>
                <a:latin typeface="Times New Roman" pitchFamily="18" charset="0"/>
              </a:rPr>
              <a:t>Люди, яких можна ідентифікувати.</a:t>
            </a:r>
          </a:p>
          <a:p>
            <a:pPr>
              <a:buFont typeface="Corbel" pitchFamily="34" charset="0"/>
              <a:buNone/>
            </a:pPr>
            <a:endParaRPr lang="ru-RU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19459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50375" y="0"/>
            <a:ext cx="319087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5"/>
          <p:cNvPicPr>
            <a:picLocks noChangeAspect="1"/>
          </p:cNvPicPr>
          <p:nvPr/>
        </p:nvPicPr>
        <p:blipFill>
          <a:blip r:embed="rId3"/>
          <a:srcRect l="26147"/>
          <a:stretch>
            <a:fillRect/>
          </a:stretch>
        </p:blipFill>
        <p:spPr bwMode="auto">
          <a:xfrm>
            <a:off x="9615488" y="6089650"/>
            <a:ext cx="257651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527050" y="609600"/>
            <a:ext cx="9740900" cy="931863"/>
          </a:xfrm>
        </p:spPr>
        <p:txBody>
          <a:bodyPr/>
          <a:lstStyle/>
          <a:p>
            <a:pPr eaLnBrk="1" hangingPunct="1"/>
            <a:r>
              <a:rPr lang="uk-UA" sz="2300" smtClean="0"/>
              <a:t>Пропагандист телеканалу “Звезда”, провівши репортаж із порту Бердянська, допоміг українським військовим знищити російський корабель</a:t>
            </a:r>
            <a:endParaRPr lang="en-US" sz="2300" smtClean="0"/>
          </a:p>
        </p:txBody>
      </p:sp>
      <p:pic>
        <p:nvPicPr>
          <p:cNvPr id="20482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50375" y="61913"/>
            <a:ext cx="319087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6737350" y="3465513"/>
            <a:ext cx="28575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hangingPunct="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endParaRPr lang="ru-RU" sz="2200">
              <a:latin typeface="Times New Roman" pitchFamily="18" charset="0"/>
            </a:endParaRPr>
          </a:p>
        </p:txBody>
      </p:sp>
      <p:pic>
        <p:nvPicPr>
          <p:cNvPr id="20484" name="Picture 7"/>
          <p:cNvPicPr>
            <a:picLocks noChangeAspect="1" noChangeArrowheads="1"/>
          </p:cNvPicPr>
          <p:nvPr>
            <p:ph type="body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2327275" y="1808163"/>
            <a:ext cx="7502525" cy="4645025"/>
          </a:xfrm>
        </p:spPr>
      </p:pic>
      <p:pic>
        <p:nvPicPr>
          <p:cNvPr id="20485" name="Picture 5"/>
          <p:cNvPicPr>
            <a:picLocks noChangeAspect="1"/>
          </p:cNvPicPr>
          <p:nvPr/>
        </p:nvPicPr>
        <p:blipFill>
          <a:blip r:embed="rId5"/>
          <a:srcRect l="26147"/>
          <a:stretch>
            <a:fillRect/>
          </a:stretch>
        </p:blipFill>
        <p:spPr bwMode="auto">
          <a:xfrm>
            <a:off x="9615488" y="6089650"/>
            <a:ext cx="257651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79425" y="609600"/>
            <a:ext cx="9625013" cy="1076325"/>
          </a:xfrm>
        </p:spPr>
        <p:txBody>
          <a:bodyPr/>
          <a:lstStyle/>
          <a:p>
            <a:pPr eaLnBrk="1" hangingPunct="1"/>
            <a:r>
              <a:rPr lang="uk-UA" sz="3200" b="1" smtClean="0">
                <a:latin typeface="Times New Roman" pitchFamily="18" charset="0"/>
              </a:rPr>
              <a:t>Професійні стандарти журналістики під час війни</a:t>
            </a:r>
            <a:endParaRPr lang="en-US" sz="3200" b="1" smtClean="0">
              <a:latin typeface="Times New Roman" pitchFamily="18" charset="0"/>
            </a:endParaRP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631825" y="2403475"/>
            <a:ext cx="10820400" cy="3816350"/>
          </a:xfrm>
        </p:spPr>
        <p:txBody>
          <a:bodyPr/>
          <a:lstStyle/>
          <a:p>
            <a:pPr>
              <a:buFont typeface="Corbel" pitchFamily="34" charset="0"/>
              <a:buNone/>
            </a:pPr>
            <a:endParaRPr lang="ru-RU" smtClean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buFont typeface="Corbel" pitchFamily="34" charset="0"/>
              <a:buNone/>
            </a:pPr>
            <a:r>
              <a:rPr lang="ru-RU" smtClean="0">
                <a:solidFill>
                  <a:schemeClr val="tx1"/>
                </a:solidFill>
                <a:latin typeface="Times New Roman" pitchFamily="18" charset="0"/>
              </a:rPr>
              <a:t>Наказ головнокомандувача Збройних сил України від 03.03.2022 № 73 «Про організацію взаємодії між 3бройними силами України, іншими складовими сил оборони та представниками засобів масової інформації на час дії правового режиму воєнного стану» визначає перелік інформації, оприлюднення якої обмежується.</a:t>
            </a:r>
            <a:r>
              <a:rPr lang="ru-RU" smtClean="0">
                <a:latin typeface="Times New Roman" pitchFamily="18" charset="0"/>
              </a:rPr>
              <a:t> </a:t>
            </a:r>
          </a:p>
          <a:p>
            <a:pPr>
              <a:buFont typeface="Corbel" pitchFamily="34" charset="0"/>
              <a:buNone/>
            </a:pPr>
            <a:endParaRPr lang="uk-UA" smtClean="0">
              <a:latin typeface="Times New Roman" pitchFamily="18" charset="0"/>
            </a:endParaRPr>
          </a:p>
          <a:p>
            <a:pPr>
              <a:buFont typeface="Corbel" pitchFamily="34" charset="0"/>
              <a:buNone/>
            </a:pPr>
            <a:r>
              <a:rPr lang="uk-UA" smtClean="0">
                <a:solidFill>
                  <a:schemeClr val="tx1"/>
                </a:solidFill>
                <a:latin typeface="Times New Roman" pitchFamily="18" charset="0"/>
              </a:rPr>
              <a:t>На основі прийнятих документів були сформовані </a:t>
            </a:r>
            <a:r>
              <a:rPr lang="uk-UA" b="1" smtClean="0">
                <a:solidFill>
                  <a:schemeClr val="tx1"/>
                </a:solidFill>
                <a:latin typeface="Times New Roman" pitchFamily="18" charset="0"/>
              </a:rPr>
              <a:t>рекомендації Комісії з журналістської етики</a:t>
            </a:r>
            <a:r>
              <a:rPr lang="uk-UA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ru-RU" smtClean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buFont typeface="Corbel" pitchFamily="34" charset="0"/>
              <a:buNone/>
            </a:pPr>
            <a:endParaRPr lang="uk-UA" smtClean="0">
              <a:solidFill>
                <a:schemeClr val="tx1"/>
              </a:solidFill>
            </a:endParaRPr>
          </a:p>
        </p:txBody>
      </p:sp>
      <p:pic>
        <p:nvPicPr>
          <p:cNvPr id="22531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50375" y="61913"/>
            <a:ext cx="319087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6"/>
          <p:cNvPicPr>
            <a:picLocks noChangeAspect="1"/>
          </p:cNvPicPr>
          <p:nvPr/>
        </p:nvPicPr>
        <p:blipFill>
          <a:blip r:embed="rId3"/>
          <a:srcRect l="26147"/>
          <a:stretch>
            <a:fillRect/>
          </a:stretch>
        </p:blipFill>
        <p:spPr bwMode="auto">
          <a:xfrm>
            <a:off x="9350375" y="5756275"/>
            <a:ext cx="2576513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01638" y="330200"/>
            <a:ext cx="9847262" cy="962025"/>
          </a:xfrm>
        </p:spPr>
        <p:txBody>
          <a:bodyPr/>
          <a:lstStyle/>
          <a:p>
            <a:pPr eaLnBrk="1" hangingPunct="1"/>
            <a:r>
              <a:rPr lang="uk-UA" sz="3600" b="1" smtClean="0">
                <a:latin typeface="Times New Roman" pitchFamily="18" charset="0"/>
              </a:rPr>
              <a:t>Що не можна публікувати під час війни?</a:t>
            </a:r>
            <a:endParaRPr lang="en-US" sz="3600" b="1" smtClean="0">
              <a:latin typeface="Times New Roman" pitchFamily="18" charset="0"/>
            </a:endParaRPr>
          </a:p>
        </p:txBody>
      </p:sp>
      <p:pic>
        <p:nvPicPr>
          <p:cNvPr id="23554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50375" y="0"/>
            <a:ext cx="319087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1190625" y="1654175"/>
            <a:ext cx="8926513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hangingPunct="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</a:pPr>
            <a:endParaRPr lang="ru-RU" sz="2200">
              <a:latin typeface="Times New Roman" pitchFamily="18" charset="0"/>
            </a:endParaRPr>
          </a:p>
        </p:txBody>
      </p:sp>
      <p:sp>
        <p:nvSpPr>
          <p:cNvPr id="23556" name="Content Placeholder 2"/>
          <p:cNvSpPr>
            <a:spLocks/>
          </p:cNvSpPr>
          <p:nvPr/>
        </p:nvSpPr>
        <p:spPr bwMode="auto">
          <a:xfrm>
            <a:off x="631825" y="1138238"/>
            <a:ext cx="9945688" cy="540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5138" indent="-419100" defTabSz="914400" eaLnBrk="0" hangingPunct="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</a:pPr>
            <a:r>
              <a:rPr lang="ru-RU" sz="2200">
                <a:latin typeface="Times New Roman" pitchFamily="18" charset="0"/>
              </a:rPr>
              <a:t>1. Стрімити в прямому ефірі ракетні обстріли чи бомбардування. Це допомагає ворогу координувати вогонь.</a:t>
            </a:r>
          </a:p>
          <a:p>
            <a:pPr marL="465138" indent="-419100" defTabSz="914400" eaLnBrk="0" hangingPunct="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</a:pPr>
            <a:r>
              <a:rPr lang="uk-UA" sz="2200">
                <a:latin typeface="Times New Roman" pitchFamily="18" charset="0"/>
              </a:rPr>
              <a:t>2. Озвучувати і уточнювати дані про влучення ракет (точні адреси)</a:t>
            </a:r>
          </a:p>
          <a:p>
            <a:pPr marL="465138" indent="-419100" defTabSz="914400" eaLnBrk="0" hangingPunct="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</a:pPr>
            <a:r>
              <a:rPr lang="uk-UA" sz="2200">
                <a:latin typeface="Times New Roman" pitchFamily="18" charset="0"/>
              </a:rPr>
              <a:t>3. Приховуємо фото, відео, дані про:</a:t>
            </a:r>
          </a:p>
          <a:p>
            <a:pPr marL="465138" indent="-419100" defTabSz="914400" eaLnBrk="0" hangingPunct="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Tx/>
              <a:buChar char="-"/>
            </a:pPr>
            <a:r>
              <a:rPr lang="uk-UA" sz="2200">
                <a:latin typeface="Times New Roman" pitchFamily="18" charset="0"/>
              </a:rPr>
              <a:t>місце обстрілу або падіння снаряда;</a:t>
            </a:r>
          </a:p>
          <a:p>
            <a:pPr marL="465138" indent="-419100" defTabSz="914400" eaLnBrk="0" hangingPunct="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Tx/>
              <a:buChar char="-"/>
            </a:pPr>
            <a:r>
              <a:rPr lang="uk-UA" sz="2200">
                <a:latin typeface="Times New Roman" pitchFamily="18" charset="0"/>
              </a:rPr>
              <a:t>Адреси, координати боїв;</a:t>
            </a:r>
          </a:p>
          <a:p>
            <a:pPr marL="465138" indent="-419100" defTabSz="914400" eaLnBrk="0" hangingPunct="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Tx/>
              <a:buChar char="-"/>
            </a:pPr>
            <a:r>
              <a:rPr lang="uk-UA" sz="2200">
                <a:latin typeface="Times New Roman" pitchFamily="18" charset="0"/>
              </a:rPr>
              <a:t>Номери автомобілів та бронетехніки</a:t>
            </a:r>
          </a:p>
          <a:p>
            <a:pPr marL="465138" indent="-419100" defTabSz="914400" eaLnBrk="0" hangingPunct="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Tx/>
              <a:buChar char="-"/>
            </a:pPr>
            <a:r>
              <a:rPr lang="uk-UA" sz="2200">
                <a:latin typeface="Times New Roman" pitchFamily="18" charset="0"/>
              </a:rPr>
              <a:t>Потерпілих або загиблих (крім офіційних даних);</a:t>
            </a:r>
          </a:p>
          <a:p>
            <a:pPr marL="465138" indent="-419100" defTabSz="914400" eaLnBrk="0" hangingPunct="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Tx/>
              <a:buChar char="-"/>
            </a:pPr>
            <a:r>
              <a:rPr lang="uk-UA" sz="2200">
                <a:latin typeface="Times New Roman" pitchFamily="18" charset="0"/>
              </a:rPr>
              <a:t>Назви вулиць, зупинки ттранспорту, магазини, заводи;</a:t>
            </a:r>
          </a:p>
          <a:p>
            <a:pPr marL="465138" indent="-419100" defTabSz="914400" eaLnBrk="0" hangingPunct="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Tx/>
              <a:buChar char="-"/>
            </a:pPr>
            <a:r>
              <a:rPr lang="uk-UA" sz="2200">
                <a:latin typeface="Times New Roman" pitchFamily="18" charset="0"/>
              </a:rPr>
              <a:t>Переміщення наших військ, військові об</a:t>
            </a:r>
            <a:r>
              <a:rPr lang="en-US" sz="2200">
                <a:latin typeface="Times New Roman" pitchFamily="18" charset="0"/>
              </a:rPr>
              <a:t>’</a:t>
            </a:r>
            <a:r>
              <a:rPr lang="uk-UA" sz="2200">
                <a:latin typeface="Times New Roman" pitchFamily="18" charset="0"/>
              </a:rPr>
              <a:t>єкти;</a:t>
            </a:r>
          </a:p>
          <a:p>
            <a:pPr marL="465138" indent="-419100" defTabSz="914400" eaLnBrk="0" hangingPunct="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Tx/>
              <a:buChar char="-"/>
            </a:pPr>
            <a:r>
              <a:rPr lang="uk-UA" sz="2200">
                <a:latin typeface="Times New Roman" pitchFamily="18" charset="0"/>
              </a:rPr>
              <a:t>Роботу протиповітряної оборони;</a:t>
            </a:r>
          </a:p>
          <a:p>
            <a:pPr marL="465138" indent="-419100" defTabSz="914400" eaLnBrk="0" hangingPunct="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Tx/>
              <a:buChar char="-"/>
            </a:pPr>
            <a:r>
              <a:rPr lang="uk-UA" sz="2200">
                <a:latin typeface="Times New Roman" pitchFamily="18" charset="0"/>
              </a:rPr>
              <a:t>Будь-яку інформацію не з офіційних джерел.</a:t>
            </a:r>
          </a:p>
        </p:txBody>
      </p:sp>
      <p:pic>
        <p:nvPicPr>
          <p:cNvPr id="23557" name="Picture 5"/>
          <p:cNvPicPr>
            <a:picLocks noChangeAspect="1"/>
          </p:cNvPicPr>
          <p:nvPr/>
        </p:nvPicPr>
        <p:blipFill>
          <a:blip r:embed="rId3"/>
          <a:srcRect l="26147"/>
          <a:stretch>
            <a:fillRect/>
          </a:stretch>
        </p:blipFill>
        <p:spPr bwMode="auto">
          <a:xfrm>
            <a:off x="9615488" y="6089650"/>
            <a:ext cx="257651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3179</TotalTime>
  <Words>873</Words>
  <Application>Microsoft Office PowerPoint</Application>
  <PresentationFormat>Произвольный</PresentationFormat>
  <Paragraphs>198</Paragraphs>
  <Slides>31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31</vt:i4>
      </vt:variant>
    </vt:vector>
  </HeadingPairs>
  <TitlesOfParts>
    <vt:vector size="38" baseType="lpstr">
      <vt:lpstr>Arial</vt:lpstr>
      <vt:lpstr>Corbel</vt:lpstr>
      <vt:lpstr>Calibri</vt:lpstr>
      <vt:lpstr>Times New Roman</vt:lpstr>
      <vt:lpstr>Basis</vt:lpstr>
      <vt:lpstr>Basis</vt:lpstr>
      <vt:lpstr>Basis</vt:lpstr>
      <vt:lpstr>  ЄВРОПЕЙСЬКІ МЕДІЙНІ СТАНДАРТИ І ЦІННОСТІ / EU-INDY</vt:lpstr>
      <vt:lpstr>Журналістика конфлікту / журналістика під час війни</vt:lpstr>
      <vt:lpstr>Журналістика конфлікту / журналістика під час війни</vt:lpstr>
      <vt:lpstr>Професійні стандарти журналістики</vt:lpstr>
      <vt:lpstr>Професійні стандарти журналістики під час війни</vt:lpstr>
      <vt:lpstr>Професійні стандарти журналістики під час війни</vt:lpstr>
      <vt:lpstr>Пропагандист телеканалу “Звезда”, провівши репортаж із порту Бердянська, допоміг українським військовим знищити російський корабель</vt:lpstr>
      <vt:lpstr>Професійні стандарти журналістики під час війни</vt:lpstr>
      <vt:lpstr>Що не можна публікувати під час війни?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Люди, що пережили травму. Хто це?</vt:lpstr>
      <vt:lpstr>Слайд 26</vt:lpstr>
      <vt:lpstr>Слайд 27</vt:lpstr>
      <vt:lpstr>Експлуатація теми війни у рекламі</vt:lpstr>
      <vt:lpstr>Експлуатація теми війни у рекламі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ЄВРОПЕЙСЬКІ МЕДІЙНІ СТАНДАРТИ І ЦІННОСТІ НЕЗАЛЕЖНОЇ ЖУРНАЛІСТИКИ В ЕРУ ПОСТПРАВДИ / EU-INDY</dc:title>
  <dc:creator>Katerina Sirinyok-Dolgaryova</dc:creator>
  <cp:lastModifiedBy>Юлия</cp:lastModifiedBy>
  <cp:revision>44</cp:revision>
  <cp:lastPrinted>2020-11-24T09:11:39Z</cp:lastPrinted>
  <dcterms:created xsi:type="dcterms:W3CDTF">2020-10-08T17:24:00Z</dcterms:created>
  <dcterms:modified xsi:type="dcterms:W3CDTF">2023-04-03T08:22:49Z</dcterms:modified>
</cp:coreProperties>
</file>