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0"/>
  </p:notesMasterIdLst>
  <p:sldIdLst>
    <p:sldId id="341" r:id="rId2"/>
    <p:sldId id="342" r:id="rId3"/>
    <p:sldId id="343" r:id="rId4"/>
    <p:sldId id="344" r:id="rId5"/>
    <p:sldId id="345" r:id="rId6"/>
    <p:sldId id="284" r:id="rId7"/>
    <p:sldId id="286" r:id="rId8"/>
    <p:sldId id="340" r:id="rId9"/>
    <p:sldId id="288" r:id="rId10"/>
    <p:sldId id="287" r:id="rId11"/>
    <p:sldId id="337" r:id="rId12"/>
    <p:sldId id="338" r:id="rId13"/>
    <p:sldId id="339" r:id="rId14"/>
    <p:sldId id="256" r:id="rId15"/>
    <p:sldId id="257" r:id="rId16"/>
    <p:sldId id="258" r:id="rId17"/>
    <p:sldId id="259" r:id="rId18"/>
    <p:sldId id="336" r:id="rId19"/>
    <p:sldId id="270" r:id="rId20"/>
    <p:sldId id="260" r:id="rId21"/>
    <p:sldId id="261" r:id="rId22"/>
    <p:sldId id="262" r:id="rId23"/>
    <p:sldId id="291" r:id="rId24"/>
    <p:sldId id="263" r:id="rId25"/>
    <p:sldId id="271" r:id="rId26"/>
    <p:sldId id="272" r:id="rId27"/>
    <p:sldId id="273" r:id="rId28"/>
    <p:sldId id="274" r:id="rId29"/>
    <p:sldId id="275" r:id="rId30"/>
    <p:sldId id="276" r:id="rId31"/>
    <p:sldId id="277" r:id="rId32"/>
    <p:sldId id="278" r:id="rId33"/>
    <p:sldId id="279" r:id="rId34"/>
    <p:sldId id="280" r:id="rId35"/>
    <p:sldId id="264" r:id="rId36"/>
    <p:sldId id="281" r:id="rId37"/>
    <p:sldId id="265" r:id="rId38"/>
    <p:sldId id="266" r:id="rId39"/>
    <p:sldId id="267" r:id="rId40"/>
    <p:sldId id="268" r:id="rId41"/>
    <p:sldId id="282" r:id="rId42"/>
    <p:sldId id="283" r:id="rId43"/>
    <p:sldId id="269" r:id="rId44"/>
    <p:sldId id="289" r:id="rId45"/>
    <p:sldId id="290" r:id="rId46"/>
    <p:sldId id="359" r:id="rId47"/>
    <p:sldId id="360" r:id="rId48"/>
    <p:sldId id="304" r:id="rId49"/>
    <p:sldId id="292" r:id="rId50"/>
    <p:sldId id="299" r:id="rId51"/>
    <p:sldId id="293" r:id="rId52"/>
    <p:sldId id="294" r:id="rId53"/>
    <p:sldId id="300" r:id="rId54"/>
    <p:sldId id="295" r:id="rId55"/>
    <p:sldId id="296" r:id="rId56"/>
    <p:sldId id="297" r:id="rId57"/>
    <p:sldId id="305" r:id="rId58"/>
    <p:sldId id="298" r:id="rId59"/>
    <p:sldId id="301" r:id="rId60"/>
    <p:sldId id="302" r:id="rId61"/>
    <p:sldId id="303" r:id="rId62"/>
    <p:sldId id="285" r:id="rId63"/>
    <p:sldId id="307" r:id="rId64"/>
    <p:sldId id="308" r:id="rId65"/>
    <p:sldId id="309" r:id="rId66"/>
    <p:sldId id="310" r:id="rId67"/>
    <p:sldId id="311" r:id="rId68"/>
    <p:sldId id="312" r:id="rId69"/>
    <p:sldId id="313" r:id="rId70"/>
    <p:sldId id="314" r:id="rId71"/>
    <p:sldId id="315" r:id="rId72"/>
    <p:sldId id="316" r:id="rId73"/>
    <p:sldId id="306" r:id="rId74"/>
    <p:sldId id="361" r:id="rId75"/>
    <p:sldId id="362" r:id="rId76"/>
    <p:sldId id="408" r:id="rId77"/>
    <p:sldId id="363" r:id="rId78"/>
    <p:sldId id="364" r:id="rId79"/>
    <p:sldId id="365" r:id="rId80"/>
    <p:sldId id="366" r:id="rId81"/>
    <p:sldId id="375" r:id="rId82"/>
    <p:sldId id="376" r:id="rId83"/>
    <p:sldId id="377" r:id="rId84"/>
    <p:sldId id="383" r:id="rId85"/>
    <p:sldId id="384" r:id="rId86"/>
    <p:sldId id="367" r:id="rId87"/>
    <p:sldId id="368" r:id="rId88"/>
    <p:sldId id="369" r:id="rId89"/>
    <p:sldId id="370" r:id="rId90"/>
    <p:sldId id="371" r:id="rId91"/>
    <p:sldId id="372" r:id="rId92"/>
    <p:sldId id="373" r:id="rId93"/>
    <p:sldId id="374" r:id="rId94"/>
    <p:sldId id="355" r:id="rId95"/>
    <p:sldId id="356" r:id="rId96"/>
    <p:sldId id="318" r:id="rId97"/>
    <p:sldId id="319" r:id="rId98"/>
    <p:sldId id="320" r:id="rId99"/>
    <p:sldId id="397" r:id="rId100"/>
    <p:sldId id="326" r:id="rId101"/>
    <p:sldId id="398" r:id="rId102"/>
    <p:sldId id="399" r:id="rId103"/>
    <p:sldId id="321" r:id="rId104"/>
    <p:sldId id="400" r:id="rId105"/>
    <p:sldId id="401" r:id="rId106"/>
    <p:sldId id="404" r:id="rId107"/>
    <p:sldId id="322" r:id="rId108"/>
    <p:sldId id="323" r:id="rId109"/>
    <p:sldId id="324" r:id="rId110"/>
    <p:sldId id="413" r:id="rId111"/>
    <p:sldId id="414" r:id="rId112"/>
    <p:sldId id="415" r:id="rId113"/>
    <p:sldId id="416" r:id="rId114"/>
    <p:sldId id="327" r:id="rId115"/>
    <p:sldId id="325" r:id="rId116"/>
    <p:sldId id="328" r:id="rId117"/>
    <p:sldId id="407" r:id="rId118"/>
    <p:sldId id="402" r:id="rId119"/>
    <p:sldId id="403" r:id="rId120"/>
    <p:sldId id="434" r:id="rId121"/>
    <p:sldId id="435" r:id="rId122"/>
    <p:sldId id="436" r:id="rId123"/>
    <p:sldId id="437" r:id="rId124"/>
    <p:sldId id="329" r:id="rId125"/>
    <p:sldId id="330" r:id="rId126"/>
    <p:sldId id="331" r:id="rId127"/>
    <p:sldId id="332" r:id="rId128"/>
    <p:sldId id="333" r:id="rId129"/>
    <p:sldId id="409" r:id="rId130"/>
    <p:sldId id="334" r:id="rId131"/>
    <p:sldId id="405" r:id="rId132"/>
    <p:sldId id="406" r:id="rId133"/>
    <p:sldId id="410" r:id="rId134"/>
    <p:sldId id="411" r:id="rId135"/>
    <p:sldId id="412" r:id="rId136"/>
    <p:sldId id="335" r:id="rId137"/>
    <p:sldId id="417" r:id="rId138"/>
    <p:sldId id="418" r:id="rId139"/>
    <p:sldId id="426" r:id="rId140"/>
    <p:sldId id="420" r:id="rId141"/>
    <p:sldId id="427" r:id="rId142"/>
    <p:sldId id="419" r:id="rId143"/>
    <p:sldId id="421" r:id="rId144"/>
    <p:sldId id="422" r:id="rId145"/>
    <p:sldId id="423" r:id="rId146"/>
    <p:sldId id="424" r:id="rId147"/>
    <p:sldId id="428" r:id="rId148"/>
    <p:sldId id="425" r:id="rId149"/>
    <p:sldId id="429" r:id="rId150"/>
    <p:sldId id="430" r:id="rId151"/>
    <p:sldId id="431" r:id="rId152"/>
    <p:sldId id="432" r:id="rId153"/>
    <p:sldId id="433" r:id="rId154"/>
    <p:sldId id="438" r:id="rId155"/>
    <p:sldId id="378" r:id="rId156"/>
    <p:sldId id="379" r:id="rId157"/>
    <p:sldId id="380" r:id="rId158"/>
    <p:sldId id="381" r:id="rId159"/>
    <p:sldId id="382" r:id="rId160"/>
    <p:sldId id="346" r:id="rId161"/>
    <p:sldId id="347" r:id="rId162"/>
    <p:sldId id="349" r:id="rId163"/>
    <p:sldId id="350" r:id="rId164"/>
    <p:sldId id="439" r:id="rId165"/>
    <p:sldId id="440" r:id="rId166"/>
    <p:sldId id="441" r:id="rId167"/>
    <p:sldId id="351" r:id="rId168"/>
    <p:sldId id="348" r:id="rId169"/>
    <p:sldId id="352" r:id="rId170"/>
    <p:sldId id="353" r:id="rId171"/>
    <p:sldId id="354" r:id="rId172"/>
    <p:sldId id="385" r:id="rId173"/>
    <p:sldId id="392" r:id="rId174"/>
    <p:sldId id="386" r:id="rId175"/>
    <p:sldId id="390" r:id="rId176"/>
    <p:sldId id="393" r:id="rId177"/>
    <p:sldId id="442" r:id="rId178"/>
    <p:sldId id="443" r:id="rId179"/>
    <p:sldId id="444" r:id="rId180"/>
    <p:sldId id="445" r:id="rId181"/>
    <p:sldId id="446" r:id="rId182"/>
    <p:sldId id="394" r:id="rId183"/>
    <p:sldId id="395" r:id="rId184"/>
    <p:sldId id="396" r:id="rId185"/>
    <p:sldId id="387" r:id="rId186"/>
    <p:sldId id="388" r:id="rId187"/>
    <p:sldId id="391" r:id="rId188"/>
    <p:sldId id="389" r:id="rId18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66FF"/>
    <a:srgbClr val="006600"/>
    <a:srgbClr val="3366FF"/>
    <a:srgbClr val="00CC00"/>
    <a:srgbClr val="0066FF"/>
    <a:srgbClr val="00FFFF"/>
    <a:srgbClr val="FFFFCC"/>
    <a:srgbClr val="33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2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322"/>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ACC7E0-102E-4944-AA1F-8F2F3F5DAF8E}" type="datetimeFigureOut">
              <a:rPr lang="ru-RU" smtClean="0"/>
              <a:pPr/>
              <a:t>16.12.2020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187780-6A33-4791-BBA8-401457552AEA}" type="slidenum">
              <a:rPr lang="ru-RU" smtClean="0"/>
              <a:pPr/>
              <a:t>‹#›</a:t>
            </a:fld>
            <a:endParaRPr lang="ru-RU"/>
          </a:p>
        </p:txBody>
      </p:sp>
    </p:spTree>
    <p:extLst>
      <p:ext uri="{BB962C8B-B14F-4D97-AF65-F5344CB8AC3E}">
        <p14:creationId xmlns:p14="http://schemas.microsoft.com/office/powerpoint/2010/main" xmlns="" val="50613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F187780-6A33-4791-BBA8-401457552AEA}" type="slidenum">
              <a:rPr lang="ru-RU" smtClean="0"/>
              <a:pPr/>
              <a:t>116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F187780-6A33-4791-BBA8-401457552AEA}" type="slidenum">
              <a:rPr lang="ru-RU" smtClean="0"/>
              <a:pPr/>
              <a:t>133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F187780-6A33-4791-BBA8-401457552AEA}" type="slidenum">
              <a:rPr lang="ru-RU" smtClean="0"/>
              <a:pPr/>
              <a:t>138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5EB889-66B9-449C-8C33-91B5BF4B0ACA}" type="datetimeFigureOut">
              <a:rPr lang="ru-RU" smtClean="0"/>
              <a:pPr/>
              <a:t>16.12.2020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46CC2D-0E36-4E90-9CB5-7C71AF6C373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EB889-66B9-449C-8C33-91B5BF4B0ACA}" type="datetimeFigureOut">
              <a:rPr lang="ru-RU" smtClean="0"/>
              <a:pPr/>
              <a:t>16.12.2020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6CC2D-0E36-4E90-9CB5-7C71AF6C373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cstate="print"/>
          <a:srcRect/>
          <a:stretch>
            <a:fillRect/>
          </a:stretch>
        </p:blipFill>
        <p:spPr bwMode="auto">
          <a:xfrm>
            <a:off x="179513" y="836712"/>
            <a:ext cx="8702476" cy="5117056"/>
          </a:xfrm>
          <a:prstGeom prst="rect">
            <a:avLst/>
          </a:prstGeom>
          <a:noFill/>
          <a:ln w="9525">
            <a:noFill/>
            <a:miter lim="800000"/>
            <a:headEnd/>
            <a:tailEnd/>
          </a:ln>
        </p:spPr>
      </p:pic>
      <p:sp>
        <p:nvSpPr>
          <p:cNvPr id="10" name="Прямоугольник 9"/>
          <p:cNvSpPr/>
          <p:nvPr/>
        </p:nvSpPr>
        <p:spPr>
          <a:xfrm rot="20816975">
            <a:off x="367278" y="1529367"/>
            <a:ext cx="7885696" cy="4154984"/>
          </a:xfrm>
          <a:prstGeom prst="rect">
            <a:avLst/>
          </a:prstGeom>
          <a:noFill/>
          <a:effectLst>
            <a:outerShdw blurRad="50800" dist="38100" dir="2700000" algn="tl" rotWithShape="0">
              <a:prstClr val="black">
                <a:alpha val="40000"/>
              </a:prstClr>
            </a:outerShdw>
          </a:effectLst>
          <a:scene3d>
            <a:camera prst="perspectiveFront" fov="3300000">
              <a:rot lat="0" lon="2400000" rev="0"/>
            </a:camera>
            <a:lightRig rig="threePt" dir="t"/>
          </a:scene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Перспективные</a:t>
            </a:r>
          </a:p>
          <a:p>
            <a:pPr algn="ctr"/>
            <a:r>
              <a:rPr lang="ru-RU"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технологии</a:t>
            </a:r>
          </a:p>
          <a:p>
            <a:pPr algn="ctr"/>
            <a:r>
              <a:rPr lang="ru-RU"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систем энергоснабжения</a:t>
            </a:r>
            <a:endParaRPr lang="ru-RU"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Horizontal)">
                                      <p:cBhvr>
                                        <p:cTn id="7" dur="2000"/>
                                        <p:tgtEl>
                                          <p:spTgt spid="1028"/>
                                        </p:tgtEl>
                                      </p:cBhvr>
                                    </p:animEffect>
                                  </p:childTnLst>
                                </p:cTn>
                              </p:par>
                            </p:childTnLst>
                          </p:cTn>
                        </p:par>
                        <p:par>
                          <p:cTn id="8" fill="hold">
                            <p:stCondLst>
                              <p:cond delay="2000"/>
                            </p:stCondLst>
                            <p:childTnLst>
                              <p:par>
                                <p:cTn id="9" presetID="23" presetClass="entr" presetSubtype="528"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fltVal val="0"/>
                                          </p:val>
                                        </p:tav>
                                        <p:tav tm="100000">
                                          <p:val>
                                            <p:strVal val="#ppt_w"/>
                                          </p:val>
                                        </p:tav>
                                      </p:tavLst>
                                    </p:anim>
                                    <p:anim calcmode="lin" valueType="num">
                                      <p:cBhvr>
                                        <p:cTn id="12" dur="3000" fill="hold"/>
                                        <p:tgtEl>
                                          <p:spTgt spid="10"/>
                                        </p:tgtEl>
                                        <p:attrNameLst>
                                          <p:attrName>ppt_h</p:attrName>
                                        </p:attrNameLst>
                                      </p:cBhvr>
                                      <p:tavLst>
                                        <p:tav tm="0">
                                          <p:val>
                                            <p:fltVal val="0"/>
                                          </p:val>
                                        </p:tav>
                                        <p:tav tm="100000">
                                          <p:val>
                                            <p:strVal val="#ppt_h"/>
                                          </p:val>
                                        </p:tav>
                                      </p:tavLst>
                                    </p:anim>
                                    <p:anim calcmode="lin" valueType="num">
                                      <p:cBhvr>
                                        <p:cTn id="13" dur="3000" fill="hold"/>
                                        <p:tgtEl>
                                          <p:spTgt spid="10"/>
                                        </p:tgtEl>
                                        <p:attrNameLst>
                                          <p:attrName>ppt_x</p:attrName>
                                        </p:attrNameLst>
                                      </p:cBhvr>
                                      <p:tavLst>
                                        <p:tav tm="0">
                                          <p:val>
                                            <p:fltVal val="0.5"/>
                                          </p:val>
                                        </p:tav>
                                        <p:tav tm="100000">
                                          <p:val>
                                            <p:strVal val="#ppt_x"/>
                                          </p:val>
                                        </p:tav>
                                      </p:tavLst>
                                    </p:anim>
                                    <p:anim calcmode="lin" valueType="num">
                                      <p:cBhvr>
                                        <p:cTn id="14" dur="30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6143668"/>
          </a:xfrm>
        </p:spPr>
        <p:txBody>
          <a:bodyPr>
            <a:normAutofit fontScale="85000" lnSpcReduction="10000"/>
          </a:bodyPr>
          <a:lstStyle/>
          <a:p>
            <a:pPr marL="0" indent="0" algn="just">
              <a:buNone/>
            </a:pPr>
            <a:r>
              <a:rPr lang="ru-RU" dirty="0" smtClean="0"/>
              <a:t>	</a:t>
            </a:r>
            <a:r>
              <a:rPr lang="ru-RU" b="1" dirty="0" smtClean="0">
                <a:solidFill>
                  <a:srgbClr val="7030A0"/>
                </a:solidFill>
                <a:latin typeface="Arial" pitchFamily="34" charset="0"/>
                <a:cs typeface="Arial" pitchFamily="34" charset="0"/>
              </a:rPr>
              <a:t>Существуют следующие основные типы </a:t>
            </a:r>
            <a:r>
              <a:rPr lang="ru-RU" b="1" dirty="0" err="1" smtClean="0">
                <a:solidFill>
                  <a:srgbClr val="7030A0"/>
                </a:solidFill>
                <a:latin typeface="Arial" pitchFamily="34" charset="0"/>
                <a:cs typeface="Arial" pitchFamily="34" charset="0"/>
              </a:rPr>
              <a:t>когенераторных</a:t>
            </a:r>
            <a:r>
              <a:rPr lang="ru-RU" b="1" dirty="0" smtClean="0">
                <a:solidFill>
                  <a:srgbClr val="7030A0"/>
                </a:solidFill>
                <a:latin typeface="Arial" pitchFamily="34" charset="0"/>
                <a:cs typeface="Arial" pitchFamily="34" charset="0"/>
              </a:rPr>
              <a:t> установок (КУ): </a:t>
            </a:r>
            <a:r>
              <a:rPr lang="ru-RU" b="1" dirty="0" smtClean="0">
                <a:solidFill>
                  <a:srgbClr val="FF0000"/>
                </a:solidFill>
                <a:latin typeface="Arial" pitchFamily="34" charset="0"/>
                <a:cs typeface="Arial" pitchFamily="34" charset="0"/>
              </a:rPr>
              <a:t>энергоблоки на базе двигателей внутреннего сгорания (ГПА)</a:t>
            </a:r>
            <a:r>
              <a:rPr lang="ru-RU" b="1" dirty="0" smtClean="0">
                <a:solidFill>
                  <a:srgbClr val="7030A0"/>
                </a:solidFill>
                <a:latin typeface="Arial" pitchFamily="34" charset="0"/>
                <a:cs typeface="Arial" pitchFamily="34" charset="0"/>
              </a:rPr>
              <a:t>, </a:t>
            </a:r>
            <a:r>
              <a:rPr lang="ru-RU" b="1" dirty="0" smtClean="0">
                <a:solidFill>
                  <a:srgbClr val="006600"/>
                </a:solidFill>
                <a:latin typeface="Arial" pitchFamily="34" charset="0"/>
                <a:cs typeface="Arial" pitchFamily="34" charset="0"/>
              </a:rPr>
              <a:t>газотурбинные установки (ГТУ)</a:t>
            </a:r>
            <a:r>
              <a:rPr lang="ru-RU" b="1" dirty="0" smtClean="0">
                <a:solidFill>
                  <a:srgbClr val="7030A0"/>
                </a:solidFill>
                <a:latin typeface="Arial" pitchFamily="34" charset="0"/>
                <a:cs typeface="Arial" pitchFamily="34" charset="0"/>
              </a:rPr>
              <a:t> и </a:t>
            </a:r>
            <a:r>
              <a:rPr lang="ru-RU" b="1" dirty="0" smtClean="0">
                <a:solidFill>
                  <a:srgbClr val="0000FF"/>
                </a:solidFill>
                <a:latin typeface="Arial" pitchFamily="34" charset="0"/>
                <a:cs typeface="Arial" pitchFamily="34" charset="0"/>
              </a:rPr>
              <a:t>парогазовые установки (ПГУ)</a:t>
            </a:r>
            <a:r>
              <a:rPr lang="ru-RU" b="1" dirty="0" smtClean="0">
                <a:solidFill>
                  <a:srgbClr val="7030A0"/>
                </a:solidFill>
                <a:latin typeface="Arial" pitchFamily="34" charset="0"/>
                <a:cs typeface="Arial" pitchFamily="34" charset="0"/>
              </a:rPr>
              <a:t>. Система </a:t>
            </a:r>
            <a:r>
              <a:rPr lang="ru-RU" b="1" dirty="0" err="1" smtClean="0">
                <a:solidFill>
                  <a:srgbClr val="7030A0"/>
                </a:solidFill>
                <a:latin typeface="Arial" pitchFamily="34" charset="0"/>
                <a:cs typeface="Arial" pitchFamily="34" charset="0"/>
              </a:rPr>
              <a:t>когенерации</a:t>
            </a:r>
            <a:r>
              <a:rPr lang="ru-RU" b="1" dirty="0" smtClean="0">
                <a:solidFill>
                  <a:srgbClr val="7030A0"/>
                </a:solidFill>
                <a:latin typeface="Arial" pitchFamily="34" charset="0"/>
                <a:cs typeface="Arial" pitchFamily="34" charset="0"/>
              </a:rPr>
              <a:t> (или мини-ТЭС) состоит из четырех основных частей: первичный двигатель, электрогенератор, система утилизации теплоты, система контроля и управления. В зависимости от существующих требований в качестве первичного двигателя могут использоваться поршневой двигатель, газовая турбина, паровая турбина и комбинация паровой и газовой турбин. В будущем это также могут быть </a:t>
            </a:r>
            <a:r>
              <a:rPr lang="ru-RU" b="1" dirty="0" smtClean="0">
                <a:solidFill>
                  <a:srgbClr val="FF66FF"/>
                </a:solidFill>
                <a:latin typeface="Arial" pitchFamily="34" charset="0"/>
                <a:cs typeface="Arial" pitchFamily="34" charset="0"/>
              </a:rPr>
              <a:t>двигатель Стирлинга</a:t>
            </a:r>
            <a:r>
              <a:rPr lang="ru-RU" b="1" dirty="0" smtClean="0">
                <a:solidFill>
                  <a:srgbClr val="7030A0"/>
                </a:solidFill>
                <a:latin typeface="Arial" pitchFamily="34" charset="0"/>
                <a:cs typeface="Arial" pitchFamily="34" charset="0"/>
              </a:rPr>
              <a:t> или </a:t>
            </a:r>
            <a:r>
              <a:rPr lang="ru-RU" b="1" dirty="0" smtClean="0">
                <a:solidFill>
                  <a:srgbClr val="00B0F0"/>
                </a:solidFill>
                <a:latin typeface="Arial" pitchFamily="34" charset="0"/>
                <a:cs typeface="Arial" pitchFamily="34" charset="0"/>
              </a:rPr>
              <a:t>топливные элементы</a:t>
            </a:r>
            <a:r>
              <a:rPr lang="ru-RU" b="1" dirty="0" smtClean="0">
                <a:solidFill>
                  <a:srgbClr val="7030A0"/>
                </a:solidFill>
                <a:latin typeface="Arial" pitchFamily="34" charset="0"/>
                <a:cs typeface="Arial" pitchFamily="34" charset="0"/>
              </a:rPr>
              <a:t>.</a:t>
            </a:r>
            <a:endParaRPr lang="ru-RU" b="1" dirty="0">
              <a:solidFill>
                <a:srgbClr val="7030A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r>
              <a:rPr lang="ru-RU" sz="2000" dirty="0" smtClean="0">
                <a:solidFill>
                  <a:srgbClr val="0000FF"/>
                </a:solidFill>
                <a:latin typeface="Arial" pitchFamily="34" charset="0"/>
                <a:cs typeface="Arial" pitchFamily="34" charset="0"/>
              </a:rPr>
              <a:t>Принцип действия топливного элемента на примере простейшего элемента с </a:t>
            </a:r>
            <a:r>
              <a:rPr lang="ru-RU" sz="2000" dirty="0" err="1" smtClean="0">
                <a:solidFill>
                  <a:srgbClr val="0000FF"/>
                </a:solidFill>
                <a:latin typeface="Arial" pitchFamily="34" charset="0"/>
                <a:cs typeface="Arial" pitchFamily="34" charset="0"/>
              </a:rPr>
              <a:t>протонообменной</a:t>
            </a:r>
            <a:r>
              <a:rPr lang="ru-RU" sz="2000" dirty="0" smtClean="0">
                <a:solidFill>
                  <a:srgbClr val="0000FF"/>
                </a:solidFill>
                <a:latin typeface="Arial" pitchFamily="34" charset="0"/>
                <a:cs typeface="Arial" pitchFamily="34" charset="0"/>
              </a:rPr>
              <a:t> мембраной (</a:t>
            </a:r>
            <a:r>
              <a:rPr lang="ru-RU" sz="2000" dirty="0" err="1" smtClean="0">
                <a:solidFill>
                  <a:srgbClr val="0000FF"/>
                </a:solidFill>
                <a:latin typeface="Arial" pitchFamily="34" charset="0"/>
                <a:cs typeface="Arial" pitchFamily="34" charset="0"/>
              </a:rPr>
              <a:t>Proton</a:t>
            </a:r>
            <a:r>
              <a:rPr lang="ru-RU" sz="2000" dirty="0" smtClean="0">
                <a:solidFill>
                  <a:srgbClr val="0000FF"/>
                </a:solidFill>
                <a:latin typeface="Arial" pitchFamily="34" charset="0"/>
                <a:cs typeface="Arial" pitchFamily="34" charset="0"/>
              </a:rPr>
              <a:t> </a:t>
            </a:r>
            <a:r>
              <a:rPr lang="ru-RU" sz="2000" dirty="0" err="1" smtClean="0">
                <a:solidFill>
                  <a:srgbClr val="0000FF"/>
                </a:solidFill>
                <a:latin typeface="Arial" pitchFamily="34" charset="0"/>
                <a:cs typeface="Arial" pitchFamily="34" charset="0"/>
              </a:rPr>
              <a:t>Exchange</a:t>
            </a:r>
            <a:r>
              <a:rPr lang="ru-RU" sz="2000" dirty="0" smtClean="0">
                <a:solidFill>
                  <a:srgbClr val="0000FF"/>
                </a:solidFill>
                <a:latin typeface="Arial" pitchFamily="34" charset="0"/>
                <a:cs typeface="Arial" pitchFamily="34" charset="0"/>
              </a:rPr>
              <a:t> </a:t>
            </a:r>
            <a:r>
              <a:rPr lang="ru-RU" sz="2000" dirty="0" err="1" smtClean="0">
                <a:solidFill>
                  <a:srgbClr val="0000FF"/>
                </a:solidFill>
                <a:latin typeface="Arial" pitchFamily="34" charset="0"/>
                <a:cs typeface="Arial" pitchFamily="34" charset="0"/>
              </a:rPr>
              <a:t>Membrane</a:t>
            </a:r>
            <a:r>
              <a:rPr lang="ru-RU" sz="2000" dirty="0" smtClean="0">
                <a:solidFill>
                  <a:srgbClr val="0000FF"/>
                </a:solidFill>
                <a:latin typeface="Arial" pitchFamily="34" charset="0"/>
                <a:cs typeface="Arial" pitchFamily="34" charset="0"/>
              </a:rPr>
              <a:t>, PEM) </a:t>
            </a:r>
            <a:endParaRPr lang="ru-RU" sz="2000" dirty="0">
              <a:solidFill>
                <a:srgbClr val="0000FF"/>
              </a:solidFill>
              <a:latin typeface="Arial" pitchFamily="34" charset="0"/>
              <a:cs typeface="Arial" pitchFamily="34"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467544" y="1628800"/>
            <a:ext cx="4392488" cy="3703692"/>
          </a:xfrm>
          <a:prstGeom prst="rect">
            <a:avLst/>
          </a:prstGeom>
          <a:noFill/>
          <a:ln w="9525">
            <a:noFill/>
            <a:miter lim="800000"/>
            <a:headEnd/>
            <a:tailEnd/>
          </a:ln>
        </p:spPr>
      </p:pic>
      <p:sp>
        <p:nvSpPr>
          <p:cNvPr id="5" name="TextBox 4"/>
          <p:cNvSpPr txBox="1"/>
          <p:nvPr/>
        </p:nvSpPr>
        <p:spPr>
          <a:xfrm>
            <a:off x="251520" y="5517232"/>
            <a:ext cx="4752528" cy="923330"/>
          </a:xfrm>
          <a:prstGeom prst="rect">
            <a:avLst/>
          </a:prstGeom>
          <a:noFill/>
        </p:spPr>
        <p:txBody>
          <a:bodyPr wrap="square" rtlCol="0">
            <a:spAutoFit/>
          </a:bodyPr>
          <a:lstStyle/>
          <a:p>
            <a:r>
              <a:rPr lang="ru-RU" dirty="0" smtClean="0"/>
              <a:t>Схема топливного элемента с </a:t>
            </a:r>
            <a:r>
              <a:rPr lang="ru-RU" dirty="0" err="1" smtClean="0"/>
              <a:t>протонообменной</a:t>
            </a:r>
            <a:r>
              <a:rPr lang="ru-RU" dirty="0" smtClean="0"/>
              <a:t> мембраной (PEM-элемента)</a:t>
            </a:r>
            <a:endParaRPr lang="ru-RU" dirty="0"/>
          </a:p>
        </p:txBody>
      </p:sp>
      <p:pic>
        <p:nvPicPr>
          <p:cNvPr id="3075" name="Picture 3"/>
          <p:cNvPicPr>
            <a:picLocks noChangeAspect="1" noChangeArrowheads="1"/>
          </p:cNvPicPr>
          <p:nvPr/>
        </p:nvPicPr>
        <p:blipFill>
          <a:blip r:embed="rId3" cstate="print"/>
          <a:srcRect/>
          <a:stretch>
            <a:fillRect/>
          </a:stretch>
        </p:blipFill>
        <p:spPr bwMode="auto">
          <a:xfrm>
            <a:off x="5148064" y="1628800"/>
            <a:ext cx="3672408" cy="4104456"/>
          </a:xfrm>
          <a:prstGeom prst="rect">
            <a:avLst/>
          </a:prstGeom>
          <a:noFill/>
          <a:ln w="9525">
            <a:noFill/>
            <a:miter lim="800000"/>
            <a:headEnd/>
            <a:tailEnd/>
          </a:ln>
        </p:spPr>
      </p:pic>
      <p:sp>
        <p:nvSpPr>
          <p:cNvPr id="7" name="TextBox 6"/>
          <p:cNvSpPr txBox="1"/>
          <p:nvPr/>
        </p:nvSpPr>
        <p:spPr>
          <a:xfrm>
            <a:off x="5327576" y="5877272"/>
            <a:ext cx="3204864" cy="369332"/>
          </a:xfrm>
          <a:prstGeom prst="rect">
            <a:avLst/>
          </a:prstGeom>
          <a:noFill/>
        </p:spPr>
        <p:txBody>
          <a:bodyPr wrap="square" rtlCol="0">
            <a:spAutoFit/>
          </a:bodyPr>
          <a:lstStyle/>
          <a:p>
            <a:r>
              <a:rPr lang="ru-RU" dirty="0" smtClean="0"/>
              <a:t>Батарея топливных элементов</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0-#ppt_w/2"/>
                                          </p:val>
                                        </p:tav>
                                        <p:tav tm="100000">
                                          <p:val>
                                            <p:strVal val="#ppt_x"/>
                                          </p:val>
                                        </p:tav>
                                      </p:tavLst>
                                    </p:anim>
                                    <p:anim calcmode="lin" valueType="num">
                                      <p:cBhvr additive="base">
                                        <p:cTn id="13" dur="500" fill="hold"/>
                                        <p:tgtEl>
                                          <p:spTgt spid="307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000" fill="hold"/>
                                        <p:tgtEl>
                                          <p:spTgt spid="5"/>
                                        </p:tgtEl>
                                        <p:attrNameLst>
                                          <p:attrName>ppt_x</p:attrName>
                                        </p:attrNameLst>
                                      </p:cBhvr>
                                      <p:tavLst>
                                        <p:tav tm="0">
                                          <p:val>
                                            <p:strVal val="0-#ppt_w/2"/>
                                          </p:val>
                                        </p:tav>
                                        <p:tav tm="100000">
                                          <p:val>
                                            <p:strVal val="#ppt_x"/>
                                          </p:val>
                                        </p:tav>
                                      </p:tavLst>
                                    </p:anim>
                                    <p:anim calcmode="lin" valueType="num">
                                      <p:cBhvr additive="base">
                                        <p:cTn id="17" dur="20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2"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additive="base">
                                        <p:cTn id="21" dur="2000" fill="hold"/>
                                        <p:tgtEl>
                                          <p:spTgt spid="3075"/>
                                        </p:tgtEl>
                                        <p:attrNameLst>
                                          <p:attrName>ppt_x</p:attrName>
                                        </p:attrNameLst>
                                      </p:cBhvr>
                                      <p:tavLst>
                                        <p:tav tm="0">
                                          <p:val>
                                            <p:strVal val="1+#ppt_w/2"/>
                                          </p:val>
                                        </p:tav>
                                        <p:tav tm="100000">
                                          <p:val>
                                            <p:strVal val="#ppt_x"/>
                                          </p:val>
                                        </p:tav>
                                      </p:tavLst>
                                    </p:anim>
                                    <p:anim calcmode="lin" valueType="num">
                                      <p:cBhvr additive="base">
                                        <p:cTn id="22" dur="2000" fill="hold"/>
                                        <p:tgtEl>
                                          <p:spTgt spid="3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792088"/>
          </a:xfrm>
        </p:spPr>
        <p:txBody>
          <a:bodyPr>
            <a:normAutofit fontScale="90000"/>
          </a:bodyPr>
          <a:lstStyle/>
          <a:p>
            <a:r>
              <a:rPr lang="ru-RU" sz="3300" b="1" dirty="0" smtClean="0">
                <a:solidFill>
                  <a:srgbClr val="0000FF"/>
                </a:solidFill>
              </a:rPr>
              <a:t>Водородно-кислородный топливный элемент</a:t>
            </a:r>
            <a:r>
              <a:rPr lang="ru-RU" b="1" dirty="0" smtClean="0">
                <a:solidFill>
                  <a:srgbClr val="0000FF"/>
                </a:solidFill>
              </a:rPr>
              <a:t/>
            </a:r>
            <a:br>
              <a:rPr lang="ru-RU" b="1" dirty="0" smtClean="0">
                <a:solidFill>
                  <a:srgbClr val="0000FF"/>
                </a:solidFill>
              </a:rPr>
            </a:br>
            <a:endParaRPr lang="ru-RU" dirty="0">
              <a:solidFill>
                <a:srgbClr val="0000FF"/>
              </a:solidFill>
            </a:endParaRPr>
          </a:p>
        </p:txBody>
      </p:sp>
      <p:sp>
        <p:nvSpPr>
          <p:cNvPr id="3" name="Содержимое 2"/>
          <p:cNvSpPr>
            <a:spLocks noGrp="1"/>
          </p:cNvSpPr>
          <p:nvPr>
            <p:ph idx="1"/>
          </p:nvPr>
        </p:nvSpPr>
        <p:spPr>
          <a:xfrm>
            <a:off x="251520" y="836712"/>
            <a:ext cx="8640960" cy="5616624"/>
          </a:xfrm>
        </p:spPr>
        <p:txBody>
          <a:bodyPr>
            <a:normAutofit/>
          </a:bodyPr>
          <a:lstStyle/>
          <a:p>
            <a:pPr marL="0" indent="450850" algn="just">
              <a:buNone/>
            </a:pPr>
            <a:r>
              <a:rPr lang="ru-RU" sz="2200" dirty="0" smtClean="0">
                <a:solidFill>
                  <a:srgbClr val="006600"/>
                </a:solidFill>
              </a:rPr>
              <a:t>Водородно-кислородный топливный элемент с </a:t>
            </a:r>
            <a:r>
              <a:rPr lang="ru-RU" sz="2200" dirty="0" err="1" smtClean="0">
                <a:solidFill>
                  <a:srgbClr val="006600"/>
                </a:solidFill>
              </a:rPr>
              <a:t>протонообменной</a:t>
            </a:r>
            <a:r>
              <a:rPr lang="ru-RU" sz="2200" dirty="0" smtClean="0">
                <a:solidFill>
                  <a:srgbClr val="006600"/>
                </a:solidFill>
              </a:rPr>
              <a:t> мембраной (например, «с полимерным электролитом») содержит </a:t>
            </a:r>
            <a:r>
              <a:rPr lang="ru-RU" sz="2200" dirty="0" err="1" smtClean="0">
                <a:solidFill>
                  <a:srgbClr val="006600"/>
                </a:solidFill>
              </a:rPr>
              <a:t>протонопроводящую</a:t>
            </a:r>
            <a:r>
              <a:rPr lang="ru-RU" sz="2200" dirty="0" smtClean="0">
                <a:solidFill>
                  <a:srgbClr val="006600"/>
                </a:solidFill>
              </a:rPr>
              <a:t> полимерную мембрану, которая разделяет два электрода </a:t>
            </a:r>
            <a:r>
              <a:rPr lang="ru-RU" sz="2200" dirty="0" smtClean="0">
                <a:solidFill>
                  <a:srgbClr val="006600"/>
                </a:solidFill>
                <a:sym typeface="Symbol"/>
              </a:rPr>
              <a:t></a:t>
            </a:r>
            <a:r>
              <a:rPr lang="ru-RU" sz="2200" dirty="0" smtClean="0">
                <a:solidFill>
                  <a:srgbClr val="006600"/>
                </a:solidFill>
              </a:rPr>
              <a:t> анод и катод. Каждый электрод обычно представляет собой угольную пластину (матрицу) с нанесенным катализатором </a:t>
            </a:r>
            <a:r>
              <a:rPr lang="ru-RU" sz="2200" dirty="0" smtClean="0">
                <a:solidFill>
                  <a:srgbClr val="006600"/>
                </a:solidFill>
                <a:sym typeface="Symbol"/>
              </a:rPr>
              <a:t></a:t>
            </a:r>
            <a:r>
              <a:rPr lang="ru-RU" sz="2200" dirty="0" smtClean="0">
                <a:solidFill>
                  <a:srgbClr val="006600"/>
                </a:solidFill>
              </a:rPr>
              <a:t> платиной или сплавом платиноидов и др. композиции.</a:t>
            </a:r>
            <a:endParaRPr lang="ru-RU" sz="2200" dirty="0">
              <a:solidFill>
                <a:srgbClr val="006600"/>
              </a:solidFill>
            </a:endParaRPr>
          </a:p>
        </p:txBody>
      </p:sp>
      <p:sp>
        <p:nvSpPr>
          <p:cNvPr id="4" name="TextBox 3"/>
          <p:cNvSpPr txBox="1"/>
          <p:nvPr/>
        </p:nvSpPr>
        <p:spPr>
          <a:xfrm>
            <a:off x="251520" y="2996952"/>
            <a:ext cx="8568952" cy="3693319"/>
          </a:xfrm>
          <a:prstGeom prst="rect">
            <a:avLst/>
          </a:prstGeom>
          <a:noFill/>
        </p:spPr>
        <p:txBody>
          <a:bodyPr wrap="square" rtlCol="0">
            <a:spAutoFit/>
          </a:bodyPr>
          <a:lstStyle/>
          <a:p>
            <a:pPr algn="just"/>
            <a:r>
              <a:rPr lang="ru-RU" sz="2400" dirty="0" smtClean="0"/>
              <a:t>	</a:t>
            </a:r>
            <a:r>
              <a:rPr lang="ru-RU" sz="2400" dirty="0" smtClean="0">
                <a:solidFill>
                  <a:srgbClr val="002060"/>
                </a:solidFill>
              </a:rPr>
              <a:t>На катализаторе анода молекулярный водород </a:t>
            </a:r>
            <a:r>
              <a:rPr lang="ru-RU" sz="2400" dirty="0" err="1" smtClean="0">
                <a:solidFill>
                  <a:srgbClr val="002060"/>
                </a:solidFill>
              </a:rPr>
              <a:t>диссоциирует</a:t>
            </a:r>
            <a:r>
              <a:rPr lang="ru-RU" sz="2400" dirty="0" smtClean="0">
                <a:solidFill>
                  <a:srgbClr val="002060"/>
                </a:solidFill>
              </a:rPr>
              <a:t> и теряет электроны. Катионы водорода проводятся через мембрану к катоду, но электроны отдаются во внешнюю цепь, так как мембрана не пропускает электроны. На катализаторе катода молекула кислорода соединяется с электроном (который подводится из внешних коммуникаций) и пришедшим протоном и образует воду, которая является единственным продуктом реакции (в виде пара и/или жидкости).</a:t>
            </a:r>
          </a:p>
          <a:p>
            <a:pPr algn="just"/>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04665"/>
            <a:ext cx="8496944" cy="4176463"/>
          </a:xfrm>
        </p:spPr>
        <p:txBody>
          <a:bodyPr>
            <a:normAutofit/>
          </a:bodyPr>
          <a:lstStyle/>
          <a:p>
            <a:pPr marL="0" indent="450850" algn="just">
              <a:buNone/>
            </a:pPr>
            <a:r>
              <a:rPr lang="ru-RU" sz="2400" dirty="0" smtClean="0">
                <a:solidFill>
                  <a:srgbClr val="0000FF"/>
                </a:solidFill>
              </a:rPr>
              <a:t>Топливные элементы не могут хранить электрическую энергию, как гальванические или аккумуляторные батареи, но для некоторых применений, таких как работающие изолированно от электрической системы электростанции, использующие непостоянные источники энергии (солнце, ветер), они совместно с электролизёрами, компрессорами и ёмкостями для хранения топлива (например, баллоны для водорода) образуют устройство для хранения энергии. Общий КПД такой установки (преобразование электрической энергии в водород и обратно в электрическую энергию) 30÷40 %.</a:t>
            </a:r>
            <a:endParaRPr lang="ru-RU" sz="2400" dirty="0">
              <a:solidFill>
                <a:srgbClr val="0000FF"/>
              </a:solidFill>
            </a:endParaRPr>
          </a:p>
        </p:txBody>
      </p:sp>
      <p:sp>
        <p:nvSpPr>
          <p:cNvPr id="4" name="TextBox 3"/>
          <p:cNvSpPr txBox="1"/>
          <p:nvPr/>
        </p:nvSpPr>
        <p:spPr>
          <a:xfrm>
            <a:off x="251520" y="4581128"/>
            <a:ext cx="8640960" cy="1446550"/>
          </a:xfrm>
          <a:prstGeom prst="rect">
            <a:avLst/>
          </a:prstGeom>
          <a:noFill/>
        </p:spPr>
        <p:txBody>
          <a:bodyPr wrap="square" rtlCol="0">
            <a:spAutoFit/>
          </a:bodyPr>
          <a:lstStyle/>
          <a:p>
            <a:pPr algn="just"/>
            <a:r>
              <a:rPr lang="ru-RU" sz="2200" dirty="0" smtClean="0">
                <a:solidFill>
                  <a:srgbClr val="FF0000"/>
                </a:solidFill>
              </a:rPr>
              <a:t>Мембрана обеспечивает проводимость протонов, но не электронов. Она может быть полимерной (</a:t>
            </a:r>
            <a:r>
              <a:rPr lang="ru-RU" sz="2200" b="1" dirty="0" err="1" smtClean="0">
                <a:solidFill>
                  <a:srgbClr val="FF0000"/>
                </a:solidFill>
              </a:rPr>
              <a:t>Нафион</a:t>
            </a:r>
            <a:r>
              <a:rPr lang="ru-RU" sz="2200" dirty="0" smtClean="0">
                <a:solidFill>
                  <a:srgbClr val="FF0000"/>
                </a:solidFill>
              </a:rPr>
              <a:t> (</a:t>
            </a:r>
            <a:r>
              <a:rPr lang="ru-RU" sz="2200" dirty="0" err="1" smtClean="0">
                <a:solidFill>
                  <a:srgbClr val="FF0000"/>
                </a:solidFill>
              </a:rPr>
              <a:t>Nafion</a:t>
            </a:r>
            <a:r>
              <a:rPr lang="ru-RU" sz="2200" dirty="0" smtClean="0">
                <a:solidFill>
                  <a:srgbClr val="FF0000"/>
                </a:solidFill>
              </a:rPr>
              <a:t>),</a:t>
            </a:r>
            <a:r>
              <a:rPr lang="ru-RU" sz="2200" b="1" dirty="0" err="1" smtClean="0">
                <a:solidFill>
                  <a:srgbClr val="FF0000"/>
                </a:solidFill>
              </a:rPr>
              <a:t>полибензимидазол</a:t>
            </a:r>
            <a:r>
              <a:rPr lang="ru-RU" sz="2200" dirty="0" smtClean="0">
                <a:solidFill>
                  <a:srgbClr val="FF0000"/>
                </a:solidFill>
              </a:rPr>
              <a:t> и др.) или керамической (оксидной и др.). Впрочем, существуют ТЭ и без мембраны.</a:t>
            </a:r>
            <a:endParaRPr lang="ru-RU" sz="2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640960" cy="2016224"/>
          </a:xfrm>
        </p:spPr>
        <p:txBody>
          <a:bodyPr>
            <a:normAutofit/>
          </a:bodyPr>
          <a:lstStyle/>
          <a:p>
            <a:pPr marL="0" indent="450850" algn="just">
              <a:buNone/>
            </a:pPr>
            <a:r>
              <a:rPr lang="ru-RU" sz="2300" dirty="0" smtClean="0">
                <a:solidFill>
                  <a:srgbClr val="006600"/>
                </a:solidFill>
              </a:rPr>
              <a:t>Для производства электрической энергии может использоваться не только чистый водород, но и другое водородосодержащее сырье, например, природный газ, аммиак, метанол или бензин. В качестве источника кислорода, также необходимого для реакции, используется обычный воздух.</a:t>
            </a:r>
            <a:endParaRPr lang="en-US" sz="2300" dirty="0" smtClean="0">
              <a:solidFill>
                <a:srgbClr val="006600"/>
              </a:solidFill>
            </a:endParaRPr>
          </a:p>
        </p:txBody>
      </p:sp>
      <p:sp>
        <p:nvSpPr>
          <p:cNvPr id="4" name="TextBox 3"/>
          <p:cNvSpPr txBox="1"/>
          <p:nvPr/>
        </p:nvSpPr>
        <p:spPr>
          <a:xfrm>
            <a:off x="251520" y="2060848"/>
            <a:ext cx="8712968" cy="4062651"/>
          </a:xfrm>
          <a:prstGeom prst="rect">
            <a:avLst/>
          </a:prstGeom>
          <a:noFill/>
        </p:spPr>
        <p:txBody>
          <a:bodyPr wrap="square" rtlCol="0">
            <a:spAutoFit/>
          </a:bodyPr>
          <a:lstStyle/>
          <a:p>
            <a:pPr indent="450850" algn="just"/>
            <a:r>
              <a:rPr lang="ru-RU" sz="2400" dirty="0" smtClean="0"/>
              <a:t>При использовании чистого водорода в качестве топлива продуктами реакции помимо электрической энергии являются тепло и вода (или водяной пар), т. е. в атмосферу не выбрасываются газы, вызывающие загрязнение воздушной среды или вызывающие парниковый эффект. Если в качестве топлива используется водородосодержащее сырье, например, природный газ, побочным продуктом реакции будут и другие газы, например, оксиды углерода и азота, однако его количество значительно ниже, чем при сжигании такого же количества природного газа.</a:t>
            </a:r>
            <a:endParaRPr lang="en-US" sz="2400" dirty="0" smtClean="0"/>
          </a:p>
          <a:p>
            <a:endParaRPr lang="ru-RU" dirty="0"/>
          </a:p>
        </p:txBody>
      </p:sp>
      <p:sp>
        <p:nvSpPr>
          <p:cNvPr id="5" name="TextBox 4"/>
          <p:cNvSpPr txBox="1"/>
          <p:nvPr/>
        </p:nvSpPr>
        <p:spPr>
          <a:xfrm>
            <a:off x="179512" y="5733256"/>
            <a:ext cx="8784976" cy="1446550"/>
          </a:xfrm>
          <a:prstGeom prst="rect">
            <a:avLst/>
          </a:prstGeom>
          <a:noFill/>
        </p:spPr>
        <p:txBody>
          <a:bodyPr wrap="square" rtlCol="0">
            <a:spAutoFit/>
          </a:bodyPr>
          <a:lstStyle/>
          <a:p>
            <a:pPr algn="just"/>
            <a:r>
              <a:rPr lang="ru-RU" sz="2200" dirty="0" smtClean="0">
                <a:solidFill>
                  <a:srgbClr val="0000FF"/>
                </a:solidFill>
              </a:rPr>
              <a:t>	Процесс химического преобразования топлива с целью получения водорода называется </a:t>
            </a:r>
            <a:r>
              <a:rPr lang="ru-RU" sz="2200" b="1" dirty="0" err="1" smtClean="0">
                <a:solidFill>
                  <a:srgbClr val="0000FF"/>
                </a:solidFill>
              </a:rPr>
              <a:t>реформингом</a:t>
            </a:r>
            <a:r>
              <a:rPr lang="ru-RU" sz="2200" dirty="0" smtClean="0">
                <a:solidFill>
                  <a:srgbClr val="0000FF"/>
                </a:solidFill>
              </a:rPr>
              <a:t>, а соответствующее устройство </a:t>
            </a:r>
            <a:r>
              <a:rPr lang="ru-RU" sz="2200" dirty="0" smtClean="0">
                <a:solidFill>
                  <a:srgbClr val="0000FF"/>
                </a:solidFill>
                <a:sym typeface="Symbol"/>
              </a:rPr>
              <a:t></a:t>
            </a:r>
            <a:r>
              <a:rPr lang="ru-RU" sz="2200" dirty="0" smtClean="0">
                <a:solidFill>
                  <a:srgbClr val="0000FF"/>
                </a:solidFill>
              </a:rPr>
              <a:t> </a:t>
            </a:r>
            <a:r>
              <a:rPr lang="ru-RU" sz="2200" b="1" dirty="0" err="1" smtClean="0">
                <a:solidFill>
                  <a:srgbClr val="0000FF"/>
                </a:solidFill>
              </a:rPr>
              <a:t>реформером</a:t>
            </a:r>
            <a:r>
              <a:rPr lang="ru-RU" sz="2200" dirty="0" smtClean="0">
                <a:solidFill>
                  <a:srgbClr val="0000FF"/>
                </a:solidFill>
              </a:rPr>
              <a:t>.</a:t>
            </a:r>
          </a:p>
          <a:p>
            <a:pPr algn="just"/>
            <a:endParaRPr lang="ru-RU"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0-#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000" fill="hold"/>
                                        <p:tgtEl>
                                          <p:spTgt spid="5"/>
                                        </p:tgtEl>
                                        <p:attrNameLst>
                                          <p:attrName>ppt_x</p:attrName>
                                        </p:attrNameLst>
                                      </p:cBhvr>
                                      <p:tavLst>
                                        <p:tav tm="0">
                                          <p:val>
                                            <p:strVal val="1+#ppt_w/2"/>
                                          </p:val>
                                        </p:tav>
                                        <p:tav tm="100000">
                                          <p:val>
                                            <p:strVal val="#ppt_x"/>
                                          </p:val>
                                        </p:tav>
                                      </p:tavLst>
                                    </p:anim>
                                    <p:anim calcmode="lin" valueType="num">
                                      <p:cBhvr additive="base">
                                        <p:cTn id="21"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251520" y="260648"/>
            <a:ext cx="3744416" cy="4762429"/>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187957" y="260648"/>
            <a:ext cx="4704523" cy="3528392"/>
          </a:xfrm>
          <a:prstGeom prst="rect">
            <a:avLst/>
          </a:prstGeom>
          <a:noFill/>
          <a:ln w="9525">
            <a:noFill/>
            <a:miter lim="800000"/>
            <a:headEnd/>
            <a:tailEnd/>
          </a:ln>
        </p:spPr>
      </p:pic>
      <p:sp>
        <p:nvSpPr>
          <p:cNvPr id="7" name="TextBox 6"/>
          <p:cNvSpPr txBox="1"/>
          <p:nvPr/>
        </p:nvSpPr>
        <p:spPr>
          <a:xfrm>
            <a:off x="4211960" y="4005064"/>
            <a:ext cx="4680520" cy="646331"/>
          </a:xfrm>
          <a:prstGeom prst="rect">
            <a:avLst/>
          </a:prstGeom>
          <a:noFill/>
        </p:spPr>
        <p:txBody>
          <a:bodyPr wrap="square" rtlCol="0">
            <a:spAutoFit/>
          </a:bodyPr>
          <a:lstStyle/>
          <a:p>
            <a:pPr algn="ctr"/>
            <a:r>
              <a:rPr lang="ru-RU" b="1" dirty="0" err="1" smtClean="0">
                <a:solidFill>
                  <a:srgbClr val="C00000"/>
                </a:solidFill>
              </a:rPr>
              <a:t>Метанольный</a:t>
            </a:r>
            <a:r>
              <a:rPr lang="ru-RU" b="1" dirty="0" smtClean="0">
                <a:solidFill>
                  <a:srgbClr val="C00000"/>
                </a:solidFill>
              </a:rPr>
              <a:t> топливный элемент в </a:t>
            </a:r>
            <a:r>
              <a:rPr lang="ru-RU" b="1" dirty="0" err="1" smtClean="0">
                <a:solidFill>
                  <a:srgbClr val="C00000"/>
                </a:solidFill>
              </a:rPr>
              <a:t>Mercedes</a:t>
            </a:r>
            <a:r>
              <a:rPr lang="ru-RU" b="1" dirty="0" smtClean="0">
                <a:solidFill>
                  <a:srgbClr val="C00000"/>
                </a:solidFill>
              </a:rPr>
              <a:t> </a:t>
            </a:r>
            <a:r>
              <a:rPr lang="ru-RU" b="1" dirty="0" err="1" smtClean="0">
                <a:solidFill>
                  <a:srgbClr val="C00000"/>
                </a:solidFill>
              </a:rPr>
              <a:t>Benz</a:t>
            </a:r>
            <a:r>
              <a:rPr lang="ru-RU" b="1" dirty="0" smtClean="0">
                <a:solidFill>
                  <a:srgbClr val="C00000"/>
                </a:solidFill>
              </a:rPr>
              <a:t> </a:t>
            </a:r>
            <a:r>
              <a:rPr lang="ru-RU" b="1" dirty="0" err="1" smtClean="0">
                <a:solidFill>
                  <a:srgbClr val="C00000"/>
                </a:solidFill>
              </a:rPr>
              <a:t>Necar</a:t>
            </a:r>
            <a:r>
              <a:rPr lang="ru-RU" b="1" dirty="0" smtClean="0">
                <a:solidFill>
                  <a:srgbClr val="C00000"/>
                </a:solidFill>
              </a:rPr>
              <a:t> 2</a:t>
            </a:r>
            <a:endParaRPr lang="ru-RU" b="1" dirty="0">
              <a:solidFill>
                <a:srgbClr val="C00000"/>
              </a:solidFill>
            </a:endParaRPr>
          </a:p>
        </p:txBody>
      </p:sp>
      <p:sp>
        <p:nvSpPr>
          <p:cNvPr id="8" name="TextBox 7"/>
          <p:cNvSpPr txBox="1"/>
          <p:nvPr/>
        </p:nvSpPr>
        <p:spPr>
          <a:xfrm>
            <a:off x="251520" y="5157192"/>
            <a:ext cx="3816424" cy="646331"/>
          </a:xfrm>
          <a:prstGeom prst="rect">
            <a:avLst/>
          </a:prstGeom>
          <a:noFill/>
        </p:spPr>
        <p:txBody>
          <a:bodyPr wrap="square" rtlCol="0">
            <a:spAutoFit/>
          </a:bodyPr>
          <a:lstStyle/>
          <a:p>
            <a:pPr algn="ctr"/>
            <a:r>
              <a:rPr lang="ru-RU" b="1" dirty="0" smtClean="0">
                <a:solidFill>
                  <a:srgbClr val="0000FF"/>
                </a:solidFill>
              </a:rPr>
              <a:t>Прямой </a:t>
            </a:r>
            <a:r>
              <a:rPr lang="ru-RU" b="1" dirty="0" err="1" smtClean="0">
                <a:solidFill>
                  <a:srgbClr val="0000FF"/>
                </a:solidFill>
              </a:rPr>
              <a:t>метанольный</a:t>
            </a:r>
            <a:r>
              <a:rPr lang="ru-RU" b="1" dirty="0" smtClean="0">
                <a:solidFill>
                  <a:srgbClr val="0000FF"/>
                </a:solidFill>
              </a:rPr>
              <a:t> топливный элемент</a:t>
            </a:r>
            <a:endParaRPr lang="ru-RU"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0-#ppt_w/2"/>
                                          </p:val>
                                        </p:tav>
                                        <p:tav tm="100000">
                                          <p:val>
                                            <p:strVal val="#ppt_x"/>
                                          </p:val>
                                        </p:tav>
                                      </p:tavLst>
                                    </p:anim>
                                    <p:anim calcmode="lin" valueType="num">
                                      <p:cBhvr additive="base">
                                        <p:cTn id="8" dur="20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2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2000" fill="hold"/>
                                        <p:tgtEl>
                                          <p:spTgt spid="2052"/>
                                        </p:tgtEl>
                                        <p:attrNameLst>
                                          <p:attrName>ppt_x</p:attrName>
                                        </p:attrNameLst>
                                      </p:cBhvr>
                                      <p:tavLst>
                                        <p:tav tm="0">
                                          <p:val>
                                            <p:strVal val="1+#ppt_w/2"/>
                                          </p:val>
                                        </p:tav>
                                        <p:tav tm="100000">
                                          <p:val>
                                            <p:strVal val="#ppt_x"/>
                                          </p:val>
                                        </p:tav>
                                      </p:tavLst>
                                    </p:anim>
                                    <p:anim calcmode="lin" valueType="num">
                                      <p:cBhvr additive="base">
                                        <p:cTn id="17" dur="2000" fill="hold"/>
                                        <p:tgtEl>
                                          <p:spTgt spid="205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1+#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sz="2400" b="1" dirty="0" smtClean="0">
                <a:solidFill>
                  <a:srgbClr val="002060"/>
                </a:solidFill>
                <a:latin typeface="Arial" pitchFamily="34" charset="0"/>
                <a:cs typeface="Arial" pitchFamily="34" charset="0"/>
              </a:rPr>
              <a:t>ИСТОРИЯ ОТКРЫТИЯ</a:t>
            </a:r>
            <a:endParaRPr lang="ru-RU" sz="2400" b="1" dirty="0">
              <a:solidFill>
                <a:srgbClr val="002060"/>
              </a:solidFill>
              <a:latin typeface="Arial" pitchFamily="34" charset="0"/>
              <a:cs typeface="Arial" pitchFamily="34" charset="0"/>
            </a:endParaRPr>
          </a:p>
        </p:txBody>
      </p:sp>
      <p:sp>
        <p:nvSpPr>
          <p:cNvPr id="3" name="Содержимое 2"/>
          <p:cNvSpPr>
            <a:spLocks noGrp="1"/>
          </p:cNvSpPr>
          <p:nvPr>
            <p:ph idx="1"/>
          </p:nvPr>
        </p:nvSpPr>
        <p:spPr>
          <a:xfrm>
            <a:off x="251520" y="692696"/>
            <a:ext cx="5616624" cy="3456384"/>
          </a:xfrm>
        </p:spPr>
        <p:txBody>
          <a:bodyPr>
            <a:normAutofit fontScale="92500" lnSpcReduction="20000"/>
          </a:bodyPr>
          <a:lstStyle/>
          <a:p>
            <a:pPr marL="0" indent="450850" algn="just">
              <a:buNone/>
            </a:pPr>
            <a:r>
              <a:rPr lang="ru-RU" sz="2400" dirty="0" smtClean="0">
                <a:solidFill>
                  <a:srgbClr val="0000FF"/>
                </a:solidFill>
              </a:rPr>
              <a:t>Принцип действия топливных элементов был открыт в 1839 г. английским ученым В.Р. </a:t>
            </a:r>
            <a:r>
              <a:rPr lang="ru-RU" sz="2400" dirty="0" err="1" smtClean="0">
                <a:solidFill>
                  <a:srgbClr val="0000FF"/>
                </a:solidFill>
              </a:rPr>
              <a:t>Гроувом</a:t>
            </a:r>
            <a:r>
              <a:rPr lang="ru-RU" sz="2400" dirty="0" smtClean="0">
                <a:solidFill>
                  <a:srgbClr val="0000FF"/>
                </a:solidFill>
              </a:rPr>
              <a:t>, который обнаружил, что процесс электролиза обратим, то есть водород и кислород можно объединить в молекулы воды без горения, но с выделением тепла и электричества. Свой прибор, в котором удалось провести эту реакцию, ученый назвал "газовой батареей", и это был первый топливный элемент. Однако в последующие 100 лет эта идея не нашла практического применения.</a:t>
            </a:r>
            <a:endParaRPr lang="ru-RU" sz="2400" dirty="0">
              <a:solidFill>
                <a:srgbClr val="0000FF"/>
              </a:solidFill>
            </a:endParaRPr>
          </a:p>
        </p:txBody>
      </p:sp>
      <p:pic>
        <p:nvPicPr>
          <p:cNvPr id="1027" name="Picture 3"/>
          <p:cNvPicPr>
            <a:picLocks noChangeAspect="1" noChangeArrowheads="1"/>
          </p:cNvPicPr>
          <p:nvPr/>
        </p:nvPicPr>
        <p:blipFill>
          <a:blip r:embed="rId3" cstate="print"/>
          <a:srcRect/>
          <a:stretch>
            <a:fillRect/>
          </a:stretch>
        </p:blipFill>
        <p:spPr bwMode="auto">
          <a:xfrm>
            <a:off x="6300192" y="764704"/>
            <a:ext cx="2512377" cy="319402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660232" y="4149080"/>
            <a:ext cx="2180828" cy="25241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3"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2000"/>
                                        <p:tgtEl>
                                          <p:spTgt spid="3">
                                            <p:txEl>
                                              <p:pRg st="0" end="0"/>
                                            </p:txEl>
                                          </p:spTgt>
                                        </p:tgtEl>
                                      </p:cBhvr>
                                    </p:animEffect>
                                  </p:childTnLst>
                                </p:cTn>
                              </p:par>
                            </p:childTnLst>
                          </p:cTn>
                        </p:par>
                        <p:par>
                          <p:cTn id="13" fill="hold">
                            <p:stCondLst>
                              <p:cond delay="4000"/>
                            </p:stCondLst>
                            <p:childTnLst>
                              <p:par>
                                <p:cTn id="14" presetID="2" presetClass="entr" presetSubtype="2"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2000" fill="hold"/>
                                        <p:tgtEl>
                                          <p:spTgt spid="1027"/>
                                        </p:tgtEl>
                                        <p:attrNameLst>
                                          <p:attrName>ppt_x</p:attrName>
                                        </p:attrNameLst>
                                      </p:cBhvr>
                                      <p:tavLst>
                                        <p:tav tm="0">
                                          <p:val>
                                            <p:strVal val="1+#ppt_w/2"/>
                                          </p:val>
                                        </p:tav>
                                        <p:tav tm="100000">
                                          <p:val>
                                            <p:strVal val="#ppt_x"/>
                                          </p:val>
                                        </p:tav>
                                      </p:tavLst>
                                    </p:anim>
                                    <p:anim calcmode="lin" valueType="num">
                                      <p:cBhvr additive="base">
                                        <p:cTn id="17" dur="2000" fill="hold"/>
                                        <p:tgtEl>
                                          <p:spTgt spid="1027"/>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2" presetClass="entr" presetSubtype="2"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2000" fill="hold"/>
                                        <p:tgtEl>
                                          <p:spTgt spid="1028"/>
                                        </p:tgtEl>
                                        <p:attrNameLst>
                                          <p:attrName>ppt_x</p:attrName>
                                        </p:attrNameLst>
                                      </p:cBhvr>
                                      <p:tavLst>
                                        <p:tav tm="0">
                                          <p:val>
                                            <p:strVal val="1+#ppt_w/2"/>
                                          </p:val>
                                        </p:tav>
                                        <p:tav tm="100000">
                                          <p:val>
                                            <p:strVal val="#ppt_x"/>
                                          </p:val>
                                        </p:tav>
                                      </p:tavLst>
                                    </p:anim>
                                    <p:anim calcmode="lin" valueType="num">
                                      <p:cBhvr additive="base">
                                        <p:cTn id="22" dur="20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280920" cy="5865515"/>
          </a:xfrm>
        </p:spPr>
        <p:txBody>
          <a:bodyPr>
            <a:normAutofit/>
          </a:bodyPr>
          <a:lstStyle/>
          <a:p>
            <a:pPr marL="0" indent="450850" algn="just">
              <a:buNone/>
            </a:pPr>
            <a:r>
              <a:rPr lang="ru-RU" sz="2500" dirty="0" smtClean="0">
                <a:solidFill>
                  <a:srgbClr val="008000"/>
                </a:solidFill>
              </a:rPr>
              <a:t>В 1937 г. профессор Ф. Бэкон начал работы над своим топливным элементом. К концу 1950-х он разработал батарею из 40 топливных элементов, имеющую мощность 5 кВт. Такую батарею можно было применить для обеспечения энергией сварочного аппарата или грузоподъемника. Батарея работала при высоких температурах порядка 200 °С и более и давлениях 20÷40 бар. Кроме того, она была весьма массивна.</a:t>
            </a:r>
            <a:endParaRPr lang="ru-RU" sz="2500"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648072"/>
          </a:xfrm>
        </p:spPr>
        <p:txBody>
          <a:bodyPr>
            <a:normAutofit fontScale="90000"/>
          </a:bodyPr>
          <a:lstStyle/>
          <a:p>
            <a:r>
              <a:rPr lang="en-US" dirty="0" smtClean="0">
                <a:solidFill>
                  <a:srgbClr val="006600"/>
                </a:solidFill>
              </a:rPr>
              <a:t> </a:t>
            </a:r>
            <a:r>
              <a:rPr lang="ru-RU" sz="2200" b="1" dirty="0" smtClean="0">
                <a:solidFill>
                  <a:srgbClr val="006600"/>
                </a:solidFill>
                <a:latin typeface="Arial" pitchFamily="34" charset="0"/>
                <a:cs typeface="Arial" pitchFamily="34" charset="0"/>
              </a:rPr>
              <a:t>ДОСТОИНСТВА И НЕДОСТАТКИ ТОПЛИВНЫХ ЭЛЕМЕНТОВ</a:t>
            </a:r>
            <a:endParaRPr lang="ru-RU" sz="2200" b="1" dirty="0">
              <a:solidFill>
                <a:srgbClr val="006600"/>
              </a:solidFill>
              <a:latin typeface="Arial" pitchFamily="34" charset="0"/>
              <a:cs typeface="Arial" pitchFamily="34" charset="0"/>
            </a:endParaRPr>
          </a:p>
        </p:txBody>
      </p:sp>
      <p:sp>
        <p:nvSpPr>
          <p:cNvPr id="3" name="Содержимое 2"/>
          <p:cNvSpPr>
            <a:spLocks noGrp="1"/>
          </p:cNvSpPr>
          <p:nvPr>
            <p:ph idx="1"/>
          </p:nvPr>
        </p:nvSpPr>
        <p:spPr>
          <a:xfrm>
            <a:off x="179512" y="836712"/>
            <a:ext cx="8784976" cy="2880320"/>
          </a:xfrm>
        </p:spPr>
        <p:txBody>
          <a:bodyPr>
            <a:normAutofit fontScale="70000" lnSpcReduction="20000"/>
          </a:bodyPr>
          <a:lstStyle/>
          <a:p>
            <a:pPr marL="0" indent="450850" algn="just">
              <a:buNone/>
            </a:pPr>
            <a:r>
              <a:rPr lang="ru-RU" sz="3400" dirty="0" smtClean="0">
                <a:solidFill>
                  <a:srgbClr val="006600"/>
                </a:solidFill>
              </a:rPr>
              <a:t>Топливные элементы энергетически более эффективны, чем двигатели внутреннего сгорания, поскольку для топливных элементов нет термодинамического ограничения коэффициента использования энергии. Коэффициент полезного действия топливных элементов составляет </a:t>
            </a:r>
            <a:r>
              <a:rPr lang="ru-RU" sz="3400" dirty="0" smtClean="0">
                <a:solidFill>
                  <a:srgbClr val="FF0000"/>
                </a:solidFill>
              </a:rPr>
              <a:t>50÷8</a:t>
            </a:r>
            <a:r>
              <a:rPr lang="en-US" sz="3400" dirty="0" smtClean="0">
                <a:solidFill>
                  <a:srgbClr val="FF0000"/>
                </a:solidFill>
              </a:rPr>
              <a:t>0</a:t>
            </a:r>
            <a:r>
              <a:rPr lang="ru-RU" sz="3400" dirty="0" smtClean="0">
                <a:solidFill>
                  <a:srgbClr val="FF0000"/>
                </a:solidFill>
              </a:rPr>
              <a:t> %</a:t>
            </a:r>
            <a:r>
              <a:rPr lang="ru-RU" sz="3400" dirty="0" smtClean="0">
                <a:solidFill>
                  <a:srgbClr val="006600"/>
                </a:solidFill>
              </a:rPr>
              <a:t>, в то время как КПД двигателей внутреннего сгорания составляет </a:t>
            </a:r>
            <a:r>
              <a:rPr lang="ru-RU" sz="3400" dirty="0" smtClean="0">
                <a:solidFill>
                  <a:srgbClr val="0000FF"/>
                </a:solidFill>
              </a:rPr>
              <a:t>12÷15 %</a:t>
            </a:r>
            <a:r>
              <a:rPr lang="ru-RU" sz="3400" dirty="0" smtClean="0">
                <a:solidFill>
                  <a:srgbClr val="006600"/>
                </a:solidFill>
              </a:rPr>
              <a:t>, а КПД паротурбинных энергетических установок не превышает </a:t>
            </a:r>
            <a:r>
              <a:rPr lang="ru-RU" sz="3400" dirty="0" smtClean="0">
                <a:solidFill>
                  <a:srgbClr val="7030A0"/>
                </a:solidFill>
              </a:rPr>
              <a:t>40 %</a:t>
            </a:r>
            <a:r>
              <a:rPr lang="ru-RU" sz="3400" dirty="0" smtClean="0">
                <a:solidFill>
                  <a:srgbClr val="006600"/>
                </a:solidFill>
              </a:rPr>
              <a:t>. При использовании тепла и воды эффективность топливных элементов еще больше увеличивается.</a:t>
            </a:r>
          </a:p>
        </p:txBody>
      </p:sp>
      <p:sp>
        <p:nvSpPr>
          <p:cNvPr id="4" name="TextBox 3"/>
          <p:cNvSpPr txBox="1"/>
          <p:nvPr/>
        </p:nvSpPr>
        <p:spPr>
          <a:xfrm>
            <a:off x="251520" y="3501008"/>
            <a:ext cx="8712968" cy="3693319"/>
          </a:xfrm>
          <a:prstGeom prst="rect">
            <a:avLst/>
          </a:prstGeom>
          <a:noFill/>
        </p:spPr>
        <p:txBody>
          <a:bodyPr wrap="square" rtlCol="0">
            <a:spAutoFit/>
          </a:bodyPr>
          <a:lstStyle/>
          <a:p>
            <a:pPr indent="450850" algn="just"/>
            <a:r>
              <a:rPr lang="ru-RU" sz="2400" dirty="0" smtClean="0">
                <a:solidFill>
                  <a:srgbClr val="002060"/>
                </a:solidFill>
              </a:rPr>
              <a:t>В отличие, например, от двигателей внутреннего сгорания КПД топливных элементов остается очень высоким и в том случае, когда они работают не на полной мощности. Кроме этого, мощность топливных элементов может быть увеличена простым добавлением отдельных блоков, при этом КПД не меняется, т. е. большие установки столь же эффективны, как и малые. Эти обстоятельства позволяют очень гибко подбирать состав оборудования в соответствии с пожеланиями заказчика и в конечном итоге приводят к снижению затрат на оборудование.</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par>
                          <p:cTn id="10" fill="hold">
                            <p:stCondLst>
                              <p:cond delay="4900"/>
                            </p:stCondLst>
                            <p:childTnLst>
                              <p:par>
                                <p:cTn id="11" presetID="22" presetClass="entr" presetSubtype="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3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vertical)">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88640"/>
            <a:ext cx="8568952" cy="6336704"/>
          </a:xfrm>
        </p:spPr>
        <p:txBody>
          <a:bodyPr>
            <a:normAutofit fontScale="77500" lnSpcReduction="20000"/>
          </a:bodyPr>
          <a:lstStyle/>
          <a:p>
            <a:pPr marL="0" indent="450850" algn="just">
              <a:buFont typeface="Wingdings" pitchFamily="2" charset="2"/>
              <a:buChar char="v"/>
            </a:pPr>
            <a:r>
              <a:rPr lang="ru-RU" b="1" dirty="0" smtClean="0">
                <a:solidFill>
                  <a:srgbClr val="FF0000"/>
                </a:solidFill>
              </a:rPr>
              <a:t>Важное преимущество топливных элементов </a:t>
            </a:r>
            <a:r>
              <a:rPr lang="ru-RU" b="1" dirty="0" smtClean="0">
                <a:solidFill>
                  <a:srgbClr val="FF0000"/>
                </a:solidFill>
                <a:sym typeface="Symbol"/>
              </a:rPr>
              <a:t></a:t>
            </a:r>
            <a:r>
              <a:rPr lang="ru-RU" b="1" dirty="0" smtClean="0">
                <a:solidFill>
                  <a:srgbClr val="FF0000"/>
                </a:solidFill>
              </a:rPr>
              <a:t> их </a:t>
            </a:r>
            <a:r>
              <a:rPr lang="ru-RU" b="1" dirty="0" err="1" smtClean="0">
                <a:solidFill>
                  <a:srgbClr val="FF0000"/>
                </a:solidFill>
              </a:rPr>
              <a:t>экологичность</a:t>
            </a:r>
            <a:r>
              <a:rPr lang="ru-RU" b="1" dirty="0" smtClean="0">
                <a:solidFill>
                  <a:srgbClr val="FF0000"/>
                </a:solidFill>
              </a:rPr>
              <a:t> </a:t>
            </a:r>
            <a:r>
              <a:rPr lang="en-US" dirty="0" smtClean="0">
                <a:solidFill>
                  <a:srgbClr val="FF0000"/>
                </a:solidFill>
              </a:rPr>
              <a:t>(</a:t>
            </a:r>
            <a:r>
              <a:rPr lang="ru-RU" i="1" dirty="0" smtClean="0">
                <a:solidFill>
                  <a:srgbClr val="FF0000"/>
                </a:solidFill>
              </a:rPr>
              <a:t>в атмосферу поступает только водяной пар</a:t>
            </a:r>
            <a:r>
              <a:rPr lang="ru-RU" dirty="0" smtClean="0">
                <a:solidFill>
                  <a:srgbClr val="FF0000"/>
                </a:solidFill>
              </a:rPr>
              <a:t>).</a:t>
            </a:r>
            <a:r>
              <a:rPr lang="ru-RU" dirty="0" smtClean="0"/>
              <a:t> Выбросы в атмосферу загрязняющих веществ при эксплуатации топливных элементов настолько низки, что в некоторых районах США для их эксплуатации не требуется специального разрешения от государственных органов, контролирующих качество воздушной среды.</a:t>
            </a:r>
          </a:p>
          <a:p>
            <a:pPr marL="0" indent="450850" algn="just">
              <a:buNone/>
            </a:pPr>
            <a:r>
              <a:rPr lang="ru-RU" dirty="0" smtClean="0">
                <a:solidFill>
                  <a:srgbClr val="7030A0"/>
                </a:solidFill>
              </a:rPr>
              <a:t>Топливные элементы можно размещать непосредственно в здании, при этом снижаются потери при транспортировке энергии, а тепло, образующееся в результате реакции, можно использовать для теплоснабжения или горячего водоснабжения здания. Автономные источники тепло- и электроснабжения могут быть очень выгодны в отдаленных районах и в регионах, для которых характерна нехватка электроэнергии и ее высокая стоимость, но в то же время имеются запасы водородосодержащего сырья (нефти, природного газа).</a:t>
            </a:r>
          </a:p>
          <a:p>
            <a:pPr marL="0" indent="450850">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6264696"/>
          </a:xfrm>
        </p:spPr>
        <p:txBody>
          <a:bodyPr>
            <a:normAutofit/>
          </a:bodyPr>
          <a:lstStyle/>
          <a:p>
            <a:pPr marL="0" indent="450850" algn="just">
              <a:buNone/>
            </a:pPr>
            <a:r>
              <a:rPr lang="ru-RU" sz="2600" dirty="0" smtClean="0">
                <a:solidFill>
                  <a:srgbClr val="002060"/>
                </a:solidFill>
                <a:latin typeface="Arial" pitchFamily="34" charset="0"/>
                <a:cs typeface="Arial" pitchFamily="34" charset="0"/>
              </a:rPr>
              <a:t>Достоинствами топливных элементов являются также </a:t>
            </a:r>
            <a:r>
              <a:rPr lang="ru-RU" sz="2600" dirty="0" smtClean="0">
                <a:solidFill>
                  <a:srgbClr val="008000"/>
                </a:solidFill>
                <a:latin typeface="Arial" pitchFamily="34" charset="0"/>
                <a:cs typeface="Arial" pitchFamily="34" charset="0"/>
              </a:rPr>
              <a:t>доступность топлива</a:t>
            </a:r>
            <a:r>
              <a:rPr lang="ru-RU" sz="2600" dirty="0" smtClean="0">
                <a:solidFill>
                  <a:srgbClr val="002060"/>
                </a:solidFill>
                <a:latin typeface="Arial" pitchFamily="34" charset="0"/>
                <a:cs typeface="Arial" pitchFamily="34" charset="0"/>
              </a:rPr>
              <a:t>, </a:t>
            </a:r>
            <a:r>
              <a:rPr lang="ru-RU" sz="2600" dirty="0" smtClean="0">
                <a:solidFill>
                  <a:srgbClr val="FF0000"/>
                </a:solidFill>
                <a:latin typeface="Arial" pitchFamily="34" charset="0"/>
                <a:cs typeface="Arial" pitchFamily="34" charset="0"/>
              </a:rPr>
              <a:t>надежность</a:t>
            </a:r>
            <a:r>
              <a:rPr lang="ru-RU" sz="2600" dirty="0" smtClean="0">
                <a:solidFill>
                  <a:srgbClr val="002060"/>
                </a:solidFill>
                <a:latin typeface="Arial" pitchFamily="34" charset="0"/>
                <a:cs typeface="Arial" pitchFamily="34" charset="0"/>
              </a:rPr>
              <a:t> (в топливном элементе отсутствуют движущиеся части), </a:t>
            </a:r>
            <a:r>
              <a:rPr lang="ru-RU" sz="2600" dirty="0" smtClean="0">
                <a:solidFill>
                  <a:srgbClr val="0000FF"/>
                </a:solidFill>
                <a:latin typeface="Arial" pitchFamily="34" charset="0"/>
                <a:cs typeface="Arial" pitchFamily="34" charset="0"/>
              </a:rPr>
              <a:t>долговечность</a:t>
            </a:r>
            <a:r>
              <a:rPr lang="ru-RU" sz="2600" dirty="0" smtClean="0">
                <a:solidFill>
                  <a:srgbClr val="002060"/>
                </a:solidFill>
                <a:latin typeface="Arial" pitchFamily="34" charset="0"/>
                <a:cs typeface="Arial" pitchFamily="34" charset="0"/>
              </a:rPr>
              <a:t> и </a:t>
            </a:r>
            <a:r>
              <a:rPr lang="ru-RU" sz="2600" dirty="0" smtClean="0">
                <a:solidFill>
                  <a:srgbClr val="FF66FF"/>
                </a:solidFill>
                <a:latin typeface="Arial" pitchFamily="34" charset="0"/>
                <a:cs typeface="Arial" pitchFamily="34" charset="0"/>
              </a:rPr>
              <a:t>простота эксплуатации</a:t>
            </a:r>
            <a:r>
              <a:rPr lang="ru-RU" sz="2600" dirty="0" smtClean="0">
                <a:solidFill>
                  <a:srgbClr val="002060"/>
                </a:solidFill>
                <a:latin typeface="Arial" pitchFamily="34" charset="0"/>
                <a:cs typeface="Arial" pitchFamily="34" charset="0"/>
              </a:rPr>
              <a:t>.</a:t>
            </a:r>
          </a:p>
          <a:p>
            <a:pPr marL="0" indent="450850" algn="just">
              <a:buNone/>
            </a:pPr>
            <a:r>
              <a:rPr lang="ru-RU" sz="2800" dirty="0" smtClean="0">
                <a:solidFill>
                  <a:srgbClr val="0000FF"/>
                </a:solidFill>
              </a:rPr>
              <a:t>Топливные элементы наиболее эффективны при использовании одновременно как электрической, так и тепловой энергии. Однако возможность использования тепловой энергии есть не на каждом объекте. В случае использования топливных элементов только для выработки электрической энергии их КПД уменьшается, хотя и превышает КПД «традиционных» установок.</a:t>
            </a:r>
            <a:endParaRPr lang="ru-RU" sz="2600" i="1" dirty="0" smtClean="0">
              <a:solidFill>
                <a:srgbClr val="0000FF"/>
              </a:solidFill>
              <a:latin typeface="Arial" pitchFamily="34" charset="0"/>
              <a:cs typeface="Arial" pitchFamily="34" charset="0"/>
            </a:endParaRPr>
          </a:p>
          <a:p>
            <a:pPr marL="0" indent="450850" algn="just">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800" b="1" dirty="0" smtClean="0">
                <a:solidFill>
                  <a:srgbClr val="3366FF"/>
                </a:solidFill>
                <a:latin typeface="Arial" pitchFamily="34" charset="0"/>
                <a:cs typeface="Arial" pitchFamily="34" charset="0"/>
              </a:rPr>
              <a:t>Рисунок 1 </a:t>
            </a:r>
            <a:r>
              <a:rPr lang="ru-RU" sz="1800" b="1" dirty="0" smtClean="0">
                <a:solidFill>
                  <a:srgbClr val="3366FF"/>
                </a:solidFill>
                <a:latin typeface="Arial" pitchFamily="34" charset="0"/>
                <a:cs typeface="Arial" pitchFamily="34" charset="0"/>
                <a:sym typeface="Symbol"/>
              </a:rPr>
              <a:t> </a:t>
            </a:r>
            <a:r>
              <a:rPr lang="ru-RU" sz="1800" b="1" dirty="0" err="1" smtClean="0">
                <a:solidFill>
                  <a:srgbClr val="3366FF"/>
                </a:solidFill>
                <a:latin typeface="Arial" pitchFamily="34" charset="0"/>
                <a:cs typeface="Arial" pitchFamily="34" charset="0"/>
              </a:rPr>
              <a:t>Топливосбережение</a:t>
            </a:r>
            <a:r>
              <a:rPr lang="ru-RU" sz="1800" b="1" dirty="0" smtClean="0">
                <a:solidFill>
                  <a:srgbClr val="3366FF"/>
                </a:solidFill>
                <a:latin typeface="Arial" pitchFamily="34" charset="0"/>
                <a:cs typeface="Arial" pitchFamily="34" charset="0"/>
              </a:rPr>
              <a:t> при переходе на комбинированное производство электрической энергии на базе теплового потребления на ТЭЦ от раздельного производства электроэнергии на ГРЭС и тепловой энергии в котельной</a:t>
            </a:r>
            <a:endParaRPr lang="ru-RU" sz="1800" b="1" dirty="0">
              <a:solidFill>
                <a:srgbClr val="3366FF"/>
              </a:solidFill>
              <a:latin typeface="Arial" pitchFamily="34" charset="0"/>
              <a:cs typeface="Arial" pitchFamily="34"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539552" y="1556792"/>
            <a:ext cx="8195118" cy="50405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up)">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620688"/>
            <a:ext cx="8568952" cy="5505475"/>
          </a:xfrm>
        </p:spPr>
        <p:txBody>
          <a:bodyPr>
            <a:normAutofit/>
          </a:bodyPr>
          <a:lstStyle/>
          <a:p>
            <a:pPr marL="0" indent="531813" algn="just">
              <a:buNone/>
            </a:pPr>
            <a:r>
              <a:rPr lang="ru-RU" sz="2600" dirty="0" smtClean="0">
                <a:solidFill>
                  <a:srgbClr val="008000"/>
                </a:solidFill>
              </a:rPr>
              <a:t>Топливные элементы легче и имеют меньшие размеры, чем традиционные источники питания. Топливные элементы производят меньше шума, меньше нагреваются, более эффективны с точки зрения потребления топлива. </a:t>
            </a:r>
            <a:r>
              <a:rPr lang="ru-RU" sz="2400" i="1" dirty="0" smtClean="0">
                <a:solidFill>
                  <a:srgbClr val="008000"/>
                </a:solidFill>
              </a:rPr>
              <a:t>Это становится особенно актуальным в военных приложениях. Например, солдат армии США носит 22 различных типа аккумуляторных батарей. Средняя мощность одной батареи составляет 20 ватт. Применение топливных элементов позволит сократить затраты на логистику, снизить вес, продлить время действия приборов и оборудования.</a:t>
            </a:r>
            <a:endParaRPr lang="ru-RU" sz="2400" i="1" dirty="0">
              <a:solidFill>
                <a:srgbClr val="008000"/>
              </a:solidFill>
            </a:endParaRPr>
          </a:p>
        </p:txBody>
      </p:sp>
      <p:sp>
        <p:nvSpPr>
          <p:cNvPr id="4" name="TextBox 3"/>
          <p:cNvSpPr txBox="1"/>
          <p:nvPr/>
        </p:nvSpPr>
        <p:spPr>
          <a:xfrm>
            <a:off x="179512" y="188640"/>
            <a:ext cx="8640960" cy="461665"/>
          </a:xfrm>
          <a:prstGeom prst="rect">
            <a:avLst/>
          </a:prstGeom>
          <a:blipFill>
            <a:blip r:embed="rId2" cstate="print"/>
            <a:tile tx="0" ty="0" sx="100000" sy="100000" flip="none" algn="tl"/>
          </a:blipFill>
        </p:spPr>
        <p:txBody>
          <a:bodyPr wrap="square" rtlCol="0">
            <a:spAutoFit/>
          </a:bodyPr>
          <a:lstStyle/>
          <a:p>
            <a:pPr>
              <a:buFont typeface="Wingdings" pitchFamily="2" charset="2"/>
              <a:buChar char="v"/>
            </a:pPr>
            <a:r>
              <a:rPr lang="ru-RU" dirty="0" smtClean="0"/>
              <a:t> </a:t>
            </a:r>
            <a:r>
              <a:rPr lang="ru-RU" sz="2400" b="1" dirty="0" smtClean="0">
                <a:solidFill>
                  <a:srgbClr val="006600"/>
                </a:solidFill>
              </a:rPr>
              <a:t>Компактность</a:t>
            </a:r>
            <a:endParaRPr lang="ru-RU" sz="2400" b="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ppt_x</p:attrName>
                                        </p:attrNameLst>
                                      </p:cBhvr>
                                      <p:tavLst>
                                        <p:tav tm="0">
                                          <p:val>
                                            <p:strVal val="#ppt_x-.2"/>
                                          </p:val>
                                        </p:tav>
                                        <p:tav tm="100000">
                                          <p:val>
                                            <p:strVal val="#ppt_x"/>
                                          </p:val>
                                        </p:tav>
                                      </p:tavLst>
                                    </p:anim>
                                    <p:anim calcmode="lin" valueType="num">
                                      <p:cBhvr>
                                        <p:cTn id="8"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2000"/>
                                        <p:tgtEl>
                                          <p:spTgt spid="4"/>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sz="2400" b="1" dirty="0" smtClean="0">
                <a:solidFill>
                  <a:srgbClr val="FF0000"/>
                </a:solidFill>
                <a:latin typeface="Arial" pitchFamily="34" charset="0"/>
                <a:cs typeface="Arial" pitchFamily="34" charset="0"/>
              </a:rPr>
              <a:t>НЕДОСТАТКИ ТОПЛИВНЫХ ЭЛЕМЕНТОВ</a:t>
            </a:r>
            <a:endParaRPr lang="ru-RU" sz="2400" b="1" dirty="0">
              <a:solidFill>
                <a:srgbClr val="FF0000"/>
              </a:solidFill>
              <a:latin typeface="Arial" pitchFamily="34" charset="0"/>
              <a:cs typeface="Arial" pitchFamily="34" charset="0"/>
            </a:endParaRPr>
          </a:p>
        </p:txBody>
      </p:sp>
      <p:sp>
        <p:nvSpPr>
          <p:cNvPr id="3" name="Содержимое 2"/>
          <p:cNvSpPr>
            <a:spLocks noGrp="1"/>
          </p:cNvSpPr>
          <p:nvPr>
            <p:ph idx="1"/>
          </p:nvPr>
        </p:nvSpPr>
        <p:spPr>
          <a:xfrm>
            <a:off x="251520" y="764704"/>
            <a:ext cx="8496944" cy="4497363"/>
          </a:xfrm>
        </p:spPr>
        <p:txBody>
          <a:bodyPr>
            <a:normAutofit fontScale="85000" lnSpcReduction="10000"/>
          </a:bodyPr>
          <a:lstStyle/>
          <a:p>
            <a:pPr marL="0" indent="450850" algn="just">
              <a:buNone/>
            </a:pPr>
            <a:r>
              <a:rPr lang="ru-RU" sz="3100" i="1" dirty="0" smtClean="0">
                <a:solidFill>
                  <a:srgbClr val="C00000"/>
                </a:solidFill>
                <a:latin typeface="Arial" pitchFamily="34" charset="0"/>
                <a:cs typeface="Arial" pitchFamily="34" charset="0"/>
              </a:rPr>
              <a:t>Один из основных недостатков топливных элементов на сегодняшний день </a:t>
            </a:r>
            <a:r>
              <a:rPr lang="ru-RU" sz="3100" i="1" dirty="0" smtClean="0">
                <a:solidFill>
                  <a:srgbClr val="C00000"/>
                </a:solidFill>
                <a:latin typeface="Arial" pitchFamily="34" charset="0"/>
                <a:cs typeface="Arial" pitchFamily="34" charset="0"/>
                <a:sym typeface="Symbol"/>
              </a:rPr>
              <a:t></a:t>
            </a:r>
            <a:r>
              <a:rPr lang="ru-RU" sz="3100" i="1" dirty="0" smtClean="0">
                <a:solidFill>
                  <a:srgbClr val="C00000"/>
                </a:solidFill>
                <a:latin typeface="Arial" pitchFamily="34" charset="0"/>
                <a:cs typeface="Arial" pitchFamily="34" charset="0"/>
              </a:rPr>
              <a:t> их относительно высокая стоимость, но этот недостаток может быть вскоре преодолен </a:t>
            </a:r>
            <a:r>
              <a:rPr lang="ru-RU" sz="3100" i="1" dirty="0" smtClean="0">
                <a:solidFill>
                  <a:srgbClr val="C00000"/>
                </a:solidFill>
                <a:latin typeface="Arial" pitchFamily="34" charset="0"/>
                <a:cs typeface="Arial" pitchFamily="34" charset="0"/>
                <a:sym typeface="Symbol"/>
              </a:rPr>
              <a:t></a:t>
            </a:r>
            <a:r>
              <a:rPr lang="ru-RU" sz="3100" i="1" dirty="0" smtClean="0">
                <a:solidFill>
                  <a:srgbClr val="C00000"/>
                </a:solidFill>
                <a:latin typeface="Arial" pitchFamily="34" charset="0"/>
                <a:cs typeface="Arial" pitchFamily="34" charset="0"/>
              </a:rPr>
              <a:t> все больше компаний выпускают коммерческие образцы топливных элементов, они непрерывно совершенствуются, а их стоимость снижается.</a:t>
            </a:r>
          </a:p>
          <a:p>
            <a:pPr marL="0" indent="450850" algn="just">
              <a:buNone/>
            </a:pPr>
            <a:r>
              <a:rPr lang="ru-RU" sz="3100" dirty="0" smtClean="0">
                <a:solidFill>
                  <a:srgbClr val="3366FF"/>
                </a:solidFill>
              </a:rPr>
              <a:t>По данным экспертов, стоимость энергии водородного топливного элемента должна подешеветь в восемь раз, чтобы стать </a:t>
            </a:r>
            <a:r>
              <a:rPr lang="ru-RU" sz="3100" dirty="0" err="1" smtClean="0">
                <a:solidFill>
                  <a:srgbClr val="3366FF"/>
                </a:solidFill>
              </a:rPr>
              <a:t>конкурентноспособной</a:t>
            </a:r>
            <a:r>
              <a:rPr lang="ru-RU" sz="3100" dirty="0" smtClean="0">
                <a:solidFill>
                  <a:srgbClr val="3366FF"/>
                </a:solidFill>
              </a:rPr>
              <a:t> с энергией, производимой традиционными тепловыми и атомными электростанциями.</a:t>
            </a:r>
            <a:endParaRPr lang="ru-RU" sz="3100"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496944" cy="5793507"/>
          </a:xfrm>
        </p:spPr>
        <p:txBody>
          <a:bodyPr>
            <a:normAutofit/>
          </a:bodyPr>
          <a:lstStyle/>
          <a:p>
            <a:pPr marL="0" indent="450850" algn="just">
              <a:buNone/>
            </a:pPr>
            <a:r>
              <a:rPr lang="ru-RU" sz="2800" dirty="0" smtClean="0">
                <a:solidFill>
                  <a:srgbClr val="0000FF"/>
                </a:solidFill>
              </a:rPr>
              <a:t>К сожалению, в водороде, произведённом из природного газа, будут присутствовать СО и сероводород, которые отравляют катализатор. Поэтому для уменьшения отравления катализатора  необходимо повысить температуру топливного элемента. Уже при температуре 160 °C в топливе может присутствовать 1 % СО.</a:t>
            </a:r>
            <a:endParaRPr lang="ru-RU"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7"/>
            <a:ext cx="8640960" cy="3024336"/>
          </a:xfrm>
        </p:spPr>
        <p:txBody>
          <a:bodyPr>
            <a:normAutofit/>
          </a:bodyPr>
          <a:lstStyle/>
          <a:p>
            <a:pPr marL="0" indent="450850" algn="just">
              <a:buNone/>
            </a:pPr>
            <a:r>
              <a:rPr lang="ru-RU" sz="2400" dirty="0" smtClean="0">
                <a:solidFill>
                  <a:srgbClr val="006600"/>
                </a:solidFill>
              </a:rPr>
              <a:t>К недостаткам топливных элементов с платиновыми катализаторами можно отнести высокую стоимость платины, сложности с очисткой водорода от вышеупомянутых примесей, и как следствие, дороговизну газа, ограниченный ресурс элемента вследствие отравления катализатора примесями. Кроме того, платина для катализатора </a:t>
            </a:r>
            <a:r>
              <a:rPr lang="ru-RU" sz="2400" dirty="0" smtClean="0">
                <a:solidFill>
                  <a:srgbClr val="006600"/>
                </a:solidFill>
                <a:sym typeface="Symbol"/>
              </a:rPr>
              <a:t></a:t>
            </a:r>
            <a:r>
              <a:rPr lang="ru-RU" sz="2400" dirty="0" smtClean="0">
                <a:solidFill>
                  <a:srgbClr val="006600"/>
                </a:solidFill>
              </a:rPr>
              <a:t> </a:t>
            </a:r>
            <a:r>
              <a:rPr lang="ru-RU" sz="2400" dirty="0" err="1" smtClean="0">
                <a:solidFill>
                  <a:srgbClr val="006600"/>
                </a:solidFill>
              </a:rPr>
              <a:t>невозобновляемый</a:t>
            </a:r>
            <a:r>
              <a:rPr lang="ru-RU" sz="2400" dirty="0" smtClean="0">
                <a:solidFill>
                  <a:srgbClr val="006600"/>
                </a:solidFill>
              </a:rPr>
              <a:t> ресурс. Считается, что её запасов хватит лишь на 15÷20 лет производства элементов.</a:t>
            </a:r>
            <a:endParaRPr lang="ru-RU" sz="2400" dirty="0">
              <a:solidFill>
                <a:srgbClr val="006600"/>
              </a:solidFill>
            </a:endParaRPr>
          </a:p>
        </p:txBody>
      </p:sp>
      <p:sp>
        <p:nvSpPr>
          <p:cNvPr id="4" name="TextBox 3"/>
          <p:cNvSpPr txBox="1"/>
          <p:nvPr/>
        </p:nvSpPr>
        <p:spPr>
          <a:xfrm>
            <a:off x="179512" y="3284984"/>
            <a:ext cx="8640960" cy="3046988"/>
          </a:xfrm>
          <a:prstGeom prst="rect">
            <a:avLst/>
          </a:prstGeom>
          <a:noFill/>
        </p:spPr>
        <p:txBody>
          <a:bodyPr wrap="square" rtlCol="0">
            <a:spAutoFit/>
          </a:bodyPr>
          <a:lstStyle/>
          <a:p>
            <a:pPr indent="457200" algn="just">
              <a:tabLst>
                <a:tab pos="3671888" algn="l"/>
              </a:tabLst>
            </a:pPr>
            <a:r>
              <a:rPr lang="ru-RU" sz="2400" dirty="0" smtClean="0">
                <a:solidFill>
                  <a:srgbClr val="C00000"/>
                </a:solidFill>
              </a:rPr>
              <a:t>В качестве альтернативы платиновым катализаторам исследуется возможность применения </a:t>
            </a:r>
            <a:r>
              <a:rPr lang="ru-RU" sz="2400" b="1" i="1" dirty="0" smtClean="0">
                <a:solidFill>
                  <a:srgbClr val="C00000"/>
                </a:solidFill>
              </a:rPr>
              <a:t>ферментов</a:t>
            </a:r>
            <a:r>
              <a:rPr lang="ru-RU" sz="2400" dirty="0" smtClean="0">
                <a:solidFill>
                  <a:srgbClr val="C00000"/>
                </a:solidFill>
              </a:rPr>
              <a:t>.  Ферменты являются возобновляемым материалом, они дёшевы, не отравляются основными примесями в дешёвом топливе. Обладают специфическими преимуществами. Нечувствительность ферментов к СО и сероводороду позволяет получать водород из биологических источников, например, при конверсии органических отходов.</a:t>
            </a:r>
            <a:endParaRPr lang="ru-RU" sz="2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62074"/>
          </a:xfrm>
        </p:spPr>
        <p:txBody>
          <a:bodyPr>
            <a:noAutofit/>
          </a:bodyPr>
          <a:lstStyle/>
          <a:p>
            <a:r>
              <a:rPr lang="ru-RU" sz="2800" b="1" dirty="0" smtClean="0">
                <a:solidFill>
                  <a:srgbClr val="3366FF"/>
                </a:solidFill>
                <a:latin typeface="Arial" pitchFamily="34" charset="0"/>
                <a:cs typeface="Arial" pitchFamily="34" charset="0"/>
              </a:rPr>
              <a:t>Типы топливных элементов</a:t>
            </a:r>
            <a:endParaRPr lang="ru-RU" sz="2800" b="1" dirty="0">
              <a:solidFill>
                <a:srgbClr val="3366FF"/>
              </a:solidFill>
              <a:latin typeface="Arial" pitchFamily="34" charset="0"/>
              <a:cs typeface="Arial" pitchFamily="34" charset="0"/>
            </a:endParaRPr>
          </a:p>
        </p:txBody>
      </p:sp>
      <p:graphicFrame>
        <p:nvGraphicFramePr>
          <p:cNvPr id="4" name="Содержимое 3"/>
          <p:cNvGraphicFramePr>
            <a:graphicFrameLocks noGrp="1"/>
          </p:cNvGraphicFramePr>
          <p:nvPr>
            <p:ph idx="1"/>
          </p:nvPr>
        </p:nvGraphicFramePr>
        <p:xfrm>
          <a:off x="179512" y="1052736"/>
          <a:ext cx="8642352" cy="4846320"/>
        </p:xfrm>
        <a:graphic>
          <a:graphicData uri="http://schemas.openxmlformats.org/drawingml/2006/table">
            <a:tbl>
              <a:tblPr firstRow="1" bandRow="1">
                <a:tableStyleId>{5C22544A-7EE6-4342-B048-85BDC9FD1C3A}</a:tableStyleId>
              </a:tblPr>
              <a:tblGrid>
                <a:gridCol w="3024336"/>
                <a:gridCol w="2016224"/>
                <a:gridCol w="1944216"/>
                <a:gridCol w="1657576"/>
              </a:tblGrid>
              <a:tr h="590486">
                <a:tc>
                  <a:txBody>
                    <a:bodyPr/>
                    <a:lstStyle/>
                    <a:p>
                      <a:pPr algn="ctr"/>
                      <a:r>
                        <a:rPr lang="ru-RU" dirty="0" smtClean="0"/>
                        <a:t>Тип элемента</a:t>
                      </a:r>
                      <a:endParaRPr lang="ru-RU" dirty="0"/>
                    </a:p>
                  </a:txBody>
                  <a:tcPr/>
                </a:tc>
                <a:tc>
                  <a:txBody>
                    <a:bodyPr/>
                    <a:lstStyle/>
                    <a:p>
                      <a:pPr algn="ctr"/>
                      <a:r>
                        <a:rPr lang="ru-RU" dirty="0" smtClean="0"/>
                        <a:t>Рабочие</a:t>
                      </a:r>
                      <a:br>
                        <a:rPr lang="ru-RU" dirty="0" smtClean="0"/>
                      </a:br>
                      <a:r>
                        <a:rPr lang="ru-RU" dirty="0" smtClean="0"/>
                        <a:t>температуры,</a:t>
                      </a:r>
                      <a:br>
                        <a:rPr lang="ru-RU" dirty="0" smtClean="0"/>
                      </a:br>
                      <a:r>
                        <a:rPr lang="ru-RU" dirty="0" smtClean="0"/>
                        <a:t>°С</a:t>
                      </a:r>
                      <a:endParaRPr lang="ru-RU" dirty="0"/>
                    </a:p>
                  </a:txBody>
                  <a:tcPr/>
                </a:tc>
                <a:tc>
                  <a:txBody>
                    <a:bodyPr/>
                    <a:lstStyle/>
                    <a:p>
                      <a:pPr algn="ctr"/>
                      <a:r>
                        <a:rPr lang="ru-RU" dirty="0" smtClean="0"/>
                        <a:t>КПД выхода </a:t>
                      </a:r>
                      <a:br>
                        <a:rPr lang="ru-RU" dirty="0" smtClean="0"/>
                      </a:br>
                      <a:r>
                        <a:rPr lang="ru-RU" dirty="0" smtClean="0"/>
                        <a:t>электрической </a:t>
                      </a:r>
                      <a:br>
                        <a:rPr lang="ru-RU" dirty="0" smtClean="0"/>
                      </a:br>
                      <a:r>
                        <a:rPr lang="ru-RU" dirty="0" smtClean="0"/>
                        <a:t>энергии), %</a:t>
                      </a:r>
                      <a:endParaRPr lang="ru-RU" dirty="0"/>
                    </a:p>
                  </a:txBody>
                  <a:tcPr/>
                </a:tc>
                <a:tc>
                  <a:txBody>
                    <a:bodyPr/>
                    <a:lstStyle/>
                    <a:p>
                      <a:pPr algn="ctr"/>
                      <a:r>
                        <a:rPr lang="ru-RU" dirty="0" smtClean="0"/>
                        <a:t>Суммарный</a:t>
                      </a:r>
                      <a:br>
                        <a:rPr lang="ru-RU" dirty="0" smtClean="0"/>
                      </a:br>
                      <a:r>
                        <a:rPr lang="ru-RU" dirty="0" smtClean="0"/>
                        <a:t>КПД, %</a:t>
                      </a:r>
                      <a:endParaRPr lang="ru-RU" dirty="0"/>
                    </a:p>
                  </a:txBody>
                  <a:tcPr/>
                </a:tc>
              </a:tr>
              <a:tr h="590486">
                <a:tc>
                  <a:txBody>
                    <a:bodyPr/>
                    <a:lstStyle/>
                    <a:p>
                      <a:pPr algn="ctr"/>
                      <a:r>
                        <a:rPr lang="ru-RU" dirty="0" smtClean="0"/>
                        <a:t>Топливные элементы с</a:t>
                      </a:r>
                      <a:br>
                        <a:rPr lang="ru-RU" dirty="0" smtClean="0"/>
                      </a:br>
                      <a:r>
                        <a:rPr lang="ru-RU" dirty="0" err="1" smtClean="0"/>
                        <a:t>протонообменной</a:t>
                      </a:r>
                      <a:r>
                        <a:rPr lang="ru-RU" dirty="0" smtClean="0"/>
                        <a:t> мембраной</a:t>
                      </a:r>
                      <a:br>
                        <a:rPr lang="ru-RU" dirty="0" smtClean="0"/>
                      </a:br>
                      <a:r>
                        <a:rPr lang="ru-RU" dirty="0" smtClean="0"/>
                        <a:t>(PEMFC)</a:t>
                      </a:r>
                      <a:endParaRPr lang="ru-RU" dirty="0"/>
                    </a:p>
                  </a:txBody>
                  <a:tcPr/>
                </a:tc>
                <a:tc>
                  <a:txBody>
                    <a:bodyPr/>
                    <a:lstStyle/>
                    <a:p>
                      <a:pPr algn="ctr"/>
                      <a:r>
                        <a:rPr lang="ru-RU" dirty="0"/>
                        <a:t>60–160</a:t>
                      </a:r>
                    </a:p>
                  </a:txBody>
                  <a:tcPr anchor="ctr"/>
                </a:tc>
                <a:tc>
                  <a:txBody>
                    <a:bodyPr/>
                    <a:lstStyle/>
                    <a:p>
                      <a:pPr algn="ctr"/>
                      <a:r>
                        <a:rPr lang="ru-RU"/>
                        <a:t>30–35</a:t>
                      </a:r>
                    </a:p>
                  </a:txBody>
                  <a:tcPr anchor="ctr"/>
                </a:tc>
                <a:tc>
                  <a:txBody>
                    <a:bodyPr/>
                    <a:lstStyle/>
                    <a:p>
                      <a:pPr algn="ctr"/>
                      <a:r>
                        <a:rPr lang="ru-RU" dirty="0"/>
                        <a:t>50–70</a:t>
                      </a:r>
                    </a:p>
                  </a:txBody>
                  <a:tcPr anchor="ctr"/>
                </a:tc>
              </a:tr>
              <a:tr h="590486">
                <a:tc>
                  <a:txBody>
                    <a:bodyPr/>
                    <a:lstStyle/>
                    <a:p>
                      <a:pPr algn="ctr"/>
                      <a:r>
                        <a:rPr lang="ru-RU" dirty="0"/>
                        <a:t>Топливные элементы</a:t>
                      </a:r>
                      <a:br>
                        <a:rPr lang="ru-RU" dirty="0"/>
                      </a:br>
                      <a:r>
                        <a:rPr lang="ru-RU" dirty="0"/>
                        <a:t>на основе ортофосфорной </a:t>
                      </a:r>
                      <a:br>
                        <a:rPr lang="ru-RU" dirty="0"/>
                      </a:br>
                      <a:r>
                        <a:rPr lang="ru-RU" dirty="0"/>
                        <a:t>(фосфорной) кислоты (PAFC)</a:t>
                      </a:r>
                    </a:p>
                  </a:txBody>
                  <a:tcPr anchor="ctr"/>
                </a:tc>
                <a:tc>
                  <a:txBody>
                    <a:bodyPr/>
                    <a:lstStyle/>
                    <a:p>
                      <a:pPr algn="ctr"/>
                      <a:r>
                        <a:rPr lang="ru-RU" dirty="0"/>
                        <a:t>150–200</a:t>
                      </a:r>
                    </a:p>
                  </a:txBody>
                  <a:tcPr anchor="ctr"/>
                </a:tc>
                <a:tc>
                  <a:txBody>
                    <a:bodyPr/>
                    <a:lstStyle/>
                    <a:p>
                      <a:pPr algn="ctr"/>
                      <a:r>
                        <a:rPr lang="ru-RU"/>
                        <a:t>35</a:t>
                      </a:r>
                    </a:p>
                  </a:txBody>
                  <a:tcPr anchor="ctr"/>
                </a:tc>
                <a:tc>
                  <a:txBody>
                    <a:bodyPr/>
                    <a:lstStyle/>
                    <a:p>
                      <a:pPr algn="ctr"/>
                      <a:r>
                        <a:rPr lang="ru-RU"/>
                        <a:t>70–80</a:t>
                      </a:r>
                    </a:p>
                  </a:txBody>
                  <a:tcPr anchor="ctr"/>
                </a:tc>
              </a:tr>
              <a:tr h="590486">
                <a:tc>
                  <a:txBody>
                    <a:bodyPr/>
                    <a:lstStyle/>
                    <a:p>
                      <a:pPr algn="ctr"/>
                      <a:r>
                        <a:rPr lang="ru-RU" dirty="0"/>
                        <a:t>Топливные элементы на основе</a:t>
                      </a:r>
                      <a:br>
                        <a:rPr lang="ru-RU" dirty="0"/>
                      </a:br>
                      <a:r>
                        <a:rPr lang="ru-RU" dirty="0"/>
                        <a:t>расплавленного карбоната</a:t>
                      </a:r>
                      <a:br>
                        <a:rPr lang="ru-RU" dirty="0"/>
                      </a:br>
                      <a:r>
                        <a:rPr lang="ru-RU" dirty="0"/>
                        <a:t>(MCFC)</a:t>
                      </a:r>
                    </a:p>
                  </a:txBody>
                  <a:tcPr anchor="ctr"/>
                </a:tc>
                <a:tc>
                  <a:txBody>
                    <a:bodyPr/>
                    <a:lstStyle/>
                    <a:p>
                      <a:pPr algn="ctr"/>
                      <a:r>
                        <a:rPr lang="ru-RU"/>
                        <a:t>600–700</a:t>
                      </a:r>
                    </a:p>
                  </a:txBody>
                  <a:tcPr anchor="ctr"/>
                </a:tc>
                <a:tc>
                  <a:txBody>
                    <a:bodyPr/>
                    <a:lstStyle/>
                    <a:p>
                      <a:pPr algn="ctr"/>
                      <a:r>
                        <a:rPr lang="ru-RU"/>
                        <a:t>45–50</a:t>
                      </a:r>
                    </a:p>
                  </a:txBody>
                  <a:tcPr anchor="ctr"/>
                </a:tc>
                <a:tc>
                  <a:txBody>
                    <a:bodyPr/>
                    <a:lstStyle/>
                    <a:p>
                      <a:pPr algn="ctr"/>
                      <a:r>
                        <a:rPr lang="ru-RU"/>
                        <a:t>70–80</a:t>
                      </a:r>
                    </a:p>
                  </a:txBody>
                  <a:tcPr anchor="ctr"/>
                </a:tc>
              </a:tr>
              <a:tr h="590486">
                <a:tc>
                  <a:txBody>
                    <a:bodyPr/>
                    <a:lstStyle/>
                    <a:p>
                      <a:pPr algn="ctr"/>
                      <a:r>
                        <a:rPr lang="ru-RU" dirty="0"/>
                        <a:t>Твердотельные оксидные</a:t>
                      </a:r>
                      <a:br>
                        <a:rPr lang="ru-RU" dirty="0"/>
                      </a:br>
                      <a:r>
                        <a:rPr lang="ru-RU" dirty="0"/>
                        <a:t>топливные элементы (SOFC)</a:t>
                      </a:r>
                    </a:p>
                  </a:txBody>
                  <a:tcPr anchor="ctr"/>
                </a:tc>
                <a:tc>
                  <a:txBody>
                    <a:bodyPr/>
                    <a:lstStyle/>
                    <a:p>
                      <a:pPr algn="ctr"/>
                      <a:r>
                        <a:rPr lang="ru-RU"/>
                        <a:t>700–1 000</a:t>
                      </a:r>
                    </a:p>
                  </a:txBody>
                  <a:tcPr anchor="ctr"/>
                </a:tc>
                <a:tc>
                  <a:txBody>
                    <a:bodyPr/>
                    <a:lstStyle/>
                    <a:p>
                      <a:pPr algn="ctr"/>
                      <a:r>
                        <a:rPr lang="ru-RU"/>
                        <a:t>50–60</a:t>
                      </a:r>
                    </a:p>
                  </a:txBody>
                  <a:tcPr anchor="ctr"/>
                </a:tc>
                <a:tc>
                  <a:txBody>
                    <a:bodyPr/>
                    <a:lstStyle/>
                    <a:p>
                      <a:pPr algn="ctr"/>
                      <a:r>
                        <a:rPr lang="ru-RU" dirty="0"/>
                        <a:t>70–80</a:t>
                      </a:r>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323528" y="260648"/>
            <a:ext cx="3960440" cy="264029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79512" y="3861048"/>
            <a:ext cx="4281634" cy="2829601"/>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220072" y="260648"/>
            <a:ext cx="3741429" cy="3960440"/>
          </a:xfrm>
          <a:prstGeom prst="rect">
            <a:avLst/>
          </a:prstGeom>
          <a:noFill/>
          <a:ln w="9525">
            <a:noFill/>
            <a:miter lim="800000"/>
            <a:headEnd/>
            <a:tailEnd/>
          </a:ln>
        </p:spPr>
      </p:pic>
      <p:sp>
        <p:nvSpPr>
          <p:cNvPr id="8" name="TextBox 7"/>
          <p:cNvSpPr txBox="1"/>
          <p:nvPr/>
        </p:nvSpPr>
        <p:spPr>
          <a:xfrm>
            <a:off x="5004048" y="4365104"/>
            <a:ext cx="3888432" cy="1169551"/>
          </a:xfrm>
          <a:prstGeom prst="rect">
            <a:avLst/>
          </a:prstGeom>
          <a:noFill/>
        </p:spPr>
        <p:txBody>
          <a:bodyPr wrap="square" rtlCol="0">
            <a:spAutoFit/>
          </a:bodyPr>
          <a:lstStyle/>
          <a:p>
            <a:pPr algn="just"/>
            <a:r>
              <a:rPr lang="ru-RU" sz="1400" dirty="0" smtClean="0"/>
              <a:t>Ноутбук с топливным элементом, работающем на метаноле, созданный компанией «NEC </a:t>
            </a:r>
            <a:r>
              <a:rPr lang="ru-RU" sz="1400" dirty="0" err="1" smtClean="0"/>
              <a:t>Corporation</a:t>
            </a:r>
            <a:r>
              <a:rPr lang="ru-RU" sz="1400" dirty="0" smtClean="0"/>
              <a:t>». Размеры ноутбука 270x270x40 мм, масса 2 кг. Время работы на одной зарядке (0,3 л метанола) около 2 ч. </a:t>
            </a:r>
            <a:endParaRPr lang="ru-RU" sz="1400" dirty="0"/>
          </a:p>
        </p:txBody>
      </p:sp>
      <p:sp>
        <p:nvSpPr>
          <p:cNvPr id="9" name="TextBox 8"/>
          <p:cNvSpPr txBox="1"/>
          <p:nvPr/>
        </p:nvSpPr>
        <p:spPr>
          <a:xfrm>
            <a:off x="0" y="2924944"/>
            <a:ext cx="4680520" cy="954107"/>
          </a:xfrm>
          <a:prstGeom prst="rect">
            <a:avLst/>
          </a:prstGeom>
          <a:noFill/>
        </p:spPr>
        <p:txBody>
          <a:bodyPr wrap="square" rtlCol="0">
            <a:spAutoFit/>
          </a:bodyPr>
          <a:lstStyle/>
          <a:p>
            <a:pPr algn="just"/>
            <a:r>
              <a:rPr lang="ru-RU" sz="1400" dirty="0" smtClean="0"/>
              <a:t>Топливный элемент с щелочным электролитом, установленный на космическом корабле «</a:t>
            </a:r>
            <a:r>
              <a:rPr lang="en-US" sz="1400" dirty="0" smtClean="0"/>
              <a:t>Space Shuttle» </a:t>
            </a:r>
            <a:r>
              <a:rPr lang="ru-RU" sz="1400" dirty="0" smtClean="0"/>
              <a:t>производства «</a:t>
            </a:r>
            <a:r>
              <a:rPr lang="en-US" sz="1400" dirty="0" smtClean="0"/>
              <a:t>ONSI Corporation» (</a:t>
            </a:r>
            <a:r>
              <a:rPr lang="ru-RU" sz="1400" dirty="0" smtClean="0"/>
              <a:t>сейчас «</a:t>
            </a:r>
            <a:r>
              <a:rPr lang="en-US" sz="1400" dirty="0" smtClean="0"/>
              <a:t>United Technologies, Inc.»)</a:t>
            </a:r>
            <a:endParaRPr lang="ru-RU" sz="1400" dirty="0"/>
          </a:p>
        </p:txBody>
      </p:sp>
      <p:sp>
        <p:nvSpPr>
          <p:cNvPr id="10" name="TextBox 9"/>
          <p:cNvSpPr txBox="1"/>
          <p:nvPr/>
        </p:nvSpPr>
        <p:spPr>
          <a:xfrm>
            <a:off x="4932040" y="5661248"/>
            <a:ext cx="4068960" cy="954107"/>
          </a:xfrm>
          <a:prstGeom prst="rect">
            <a:avLst/>
          </a:prstGeom>
          <a:noFill/>
        </p:spPr>
        <p:txBody>
          <a:bodyPr wrap="square" rtlCol="0">
            <a:spAutoFit/>
          </a:bodyPr>
          <a:lstStyle/>
          <a:p>
            <a:pPr algn="just"/>
            <a:r>
              <a:rPr lang="ru-RU" sz="1400" dirty="0" smtClean="0"/>
              <a:t>Топливный элемент на основе технологии PEM мощностью 5 кВт («</a:t>
            </a:r>
            <a:r>
              <a:rPr lang="ru-RU" sz="1400" dirty="0" err="1" smtClean="0"/>
              <a:t>United</a:t>
            </a:r>
            <a:r>
              <a:rPr lang="ru-RU" sz="1400" dirty="0" smtClean="0"/>
              <a:t> </a:t>
            </a:r>
            <a:r>
              <a:rPr lang="ru-RU" sz="1400" dirty="0" err="1" smtClean="0"/>
              <a:t>Technologies</a:t>
            </a:r>
            <a:r>
              <a:rPr lang="ru-RU" sz="1400" dirty="0" smtClean="0"/>
              <a:t>, </a:t>
            </a:r>
            <a:r>
              <a:rPr lang="ru-RU" sz="1400" dirty="0" err="1" smtClean="0"/>
              <a:t>Inc</a:t>
            </a:r>
            <a:r>
              <a:rPr lang="ru-RU" sz="1400" dirty="0" smtClean="0"/>
              <a:t>.»), установленный в багажнике автомобиля BMW 7-й серии</a:t>
            </a:r>
            <a:endParaRPr lang="ru-R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0-#ppt_w/2"/>
                                          </p:val>
                                        </p:tav>
                                        <p:tav tm="100000">
                                          <p:val>
                                            <p:strVal val="#ppt_x"/>
                                          </p:val>
                                        </p:tav>
                                      </p:tavLst>
                                    </p:anim>
                                    <p:anim calcmode="lin" valueType="num">
                                      <p:cBhvr additive="base">
                                        <p:cTn id="8" dur="20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053"/>
                                        </p:tgtEl>
                                        <p:attrNameLst>
                                          <p:attrName>style.visibility</p:attrName>
                                        </p:attrNameLst>
                                      </p:cBhvr>
                                      <p:to>
                                        <p:strVal val="visible"/>
                                      </p:to>
                                    </p:set>
                                    <p:anim calcmode="lin" valueType="num">
                                      <p:cBhvr additive="base">
                                        <p:cTn id="16" dur="2000" fill="hold"/>
                                        <p:tgtEl>
                                          <p:spTgt spid="2053"/>
                                        </p:tgtEl>
                                        <p:attrNameLst>
                                          <p:attrName>ppt_x</p:attrName>
                                        </p:attrNameLst>
                                      </p:cBhvr>
                                      <p:tavLst>
                                        <p:tav tm="0">
                                          <p:val>
                                            <p:strVal val="1+#ppt_w/2"/>
                                          </p:val>
                                        </p:tav>
                                        <p:tav tm="100000">
                                          <p:val>
                                            <p:strVal val="#ppt_x"/>
                                          </p:val>
                                        </p:tav>
                                      </p:tavLst>
                                    </p:anim>
                                    <p:anim calcmode="lin" valueType="num">
                                      <p:cBhvr additive="base">
                                        <p:cTn id="17" dur="2000" fill="hold"/>
                                        <p:tgtEl>
                                          <p:spTgt spid="205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000" fill="hold"/>
                                        <p:tgtEl>
                                          <p:spTgt spid="8"/>
                                        </p:tgtEl>
                                        <p:attrNameLst>
                                          <p:attrName>ppt_x</p:attrName>
                                        </p:attrNameLst>
                                      </p:cBhvr>
                                      <p:tavLst>
                                        <p:tav tm="0">
                                          <p:val>
                                            <p:strVal val="1+#ppt_w/2"/>
                                          </p:val>
                                        </p:tav>
                                        <p:tav tm="100000">
                                          <p:val>
                                            <p:strVal val="#ppt_x"/>
                                          </p:val>
                                        </p:tav>
                                      </p:tavLst>
                                    </p:anim>
                                    <p:anim calcmode="lin" valueType="num">
                                      <p:cBhvr additive="base">
                                        <p:cTn id="21" dur="20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2000" fill="hold"/>
                                        <p:tgtEl>
                                          <p:spTgt spid="2052"/>
                                        </p:tgtEl>
                                        <p:attrNameLst>
                                          <p:attrName>ppt_x</p:attrName>
                                        </p:attrNameLst>
                                      </p:cBhvr>
                                      <p:tavLst>
                                        <p:tav tm="0">
                                          <p:val>
                                            <p:strVal val="#ppt_x"/>
                                          </p:val>
                                        </p:tav>
                                        <p:tav tm="100000">
                                          <p:val>
                                            <p:strVal val="#ppt_x"/>
                                          </p:val>
                                        </p:tav>
                                      </p:tavLst>
                                    </p:anim>
                                    <p:anim calcmode="lin" valueType="num">
                                      <p:cBhvr additive="base">
                                        <p:cTn id="26" dur="2000" fill="hold"/>
                                        <p:tgtEl>
                                          <p:spTgt spid="205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2000" fill="hold"/>
                                        <p:tgtEl>
                                          <p:spTgt spid="10"/>
                                        </p:tgtEl>
                                        <p:attrNameLst>
                                          <p:attrName>ppt_x</p:attrName>
                                        </p:attrNameLst>
                                      </p:cBhvr>
                                      <p:tavLst>
                                        <p:tav tm="0">
                                          <p:val>
                                            <p:strVal val="#ppt_x"/>
                                          </p:val>
                                        </p:tav>
                                        <p:tav tm="100000">
                                          <p:val>
                                            <p:strVal val="#ppt_x"/>
                                          </p:val>
                                        </p:tav>
                                      </p:tavLst>
                                    </p:anim>
                                    <p:anim calcmode="lin" valueType="num">
                                      <p:cBhvr additive="base">
                                        <p:cTn id="30"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srcRect/>
          <a:stretch>
            <a:fillRect/>
          </a:stretch>
        </p:blipFill>
        <p:spPr bwMode="auto">
          <a:xfrm>
            <a:off x="323528" y="188640"/>
            <a:ext cx="8572083" cy="5638525"/>
          </a:xfrm>
          <a:prstGeom prst="rect">
            <a:avLst/>
          </a:prstGeom>
          <a:noFill/>
          <a:ln w="9525">
            <a:noFill/>
            <a:miter lim="800000"/>
            <a:headEnd/>
            <a:tailEnd/>
          </a:ln>
        </p:spPr>
      </p:pic>
      <p:sp>
        <p:nvSpPr>
          <p:cNvPr id="7" name="TextBox 6"/>
          <p:cNvSpPr txBox="1"/>
          <p:nvPr/>
        </p:nvSpPr>
        <p:spPr>
          <a:xfrm>
            <a:off x="251520" y="5934670"/>
            <a:ext cx="8712968" cy="923330"/>
          </a:xfrm>
          <a:prstGeom prst="rect">
            <a:avLst/>
          </a:prstGeom>
          <a:noFill/>
        </p:spPr>
        <p:txBody>
          <a:bodyPr wrap="square" rtlCol="0">
            <a:spAutoFit/>
          </a:bodyPr>
          <a:lstStyle/>
          <a:p>
            <a:pPr algn="ctr"/>
            <a:r>
              <a:rPr lang="ru-RU" dirty="0" smtClean="0">
                <a:solidFill>
                  <a:srgbClr val="0000FF"/>
                </a:solidFill>
              </a:rPr>
              <a:t>Система энергоснабжения почтовой службы США на основе пяти топливных элементов «</a:t>
            </a:r>
            <a:r>
              <a:rPr lang="en-US" dirty="0" smtClean="0">
                <a:solidFill>
                  <a:srgbClr val="0000FF"/>
                </a:solidFill>
              </a:rPr>
              <a:t>PC25» </a:t>
            </a:r>
            <a:r>
              <a:rPr lang="ru-RU" dirty="0" smtClean="0">
                <a:solidFill>
                  <a:srgbClr val="0000FF"/>
                </a:solidFill>
              </a:rPr>
              <a:t>производства «</a:t>
            </a:r>
            <a:r>
              <a:rPr lang="en-US" dirty="0" smtClean="0">
                <a:solidFill>
                  <a:srgbClr val="0000FF"/>
                </a:solidFill>
              </a:rPr>
              <a:t>ONSI Corporation» (</a:t>
            </a:r>
            <a:r>
              <a:rPr lang="ru-RU" dirty="0" smtClean="0">
                <a:solidFill>
                  <a:srgbClr val="0000FF"/>
                </a:solidFill>
              </a:rPr>
              <a:t>сейчас «</a:t>
            </a:r>
            <a:r>
              <a:rPr lang="en-US" dirty="0" smtClean="0">
                <a:solidFill>
                  <a:srgbClr val="0000FF"/>
                </a:solidFill>
              </a:rPr>
              <a:t>United Technologies, Inc.»), </a:t>
            </a:r>
            <a:r>
              <a:rPr lang="ru-RU" dirty="0" err="1" smtClean="0">
                <a:solidFill>
                  <a:srgbClr val="0000FF"/>
                </a:solidFill>
              </a:rPr>
              <a:t>Анкоридж</a:t>
            </a:r>
            <a:r>
              <a:rPr lang="ru-RU" dirty="0" smtClean="0">
                <a:solidFill>
                  <a:srgbClr val="0000FF"/>
                </a:solidFill>
              </a:rPr>
              <a:t>, Аляска, 2001</a:t>
            </a:r>
            <a:endParaRPr lang="ru-RU"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60649"/>
            <a:ext cx="8568952" cy="2088232"/>
          </a:xfrm>
        </p:spPr>
        <p:txBody>
          <a:bodyPr>
            <a:normAutofit/>
          </a:bodyPr>
          <a:lstStyle/>
          <a:p>
            <a:pPr marL="0" indent="450850" algn="just">
              <a:buNone/>
            </a:pPr>
            <a:r>
              <a:rPr lang="ru-RU" sz="2400" dirty="0" smtClean="0">
                <a:solidFill>
                  <a:srgbClr val="008000"/>
                </a:solidFill>
              </a:rPr>
              <a:t>Первые исследования начались в 60-х годах. РКК «Энергия» (с 1966 года) разрабатывала PAFC элементы для советской лунной программы. С 1987 года по 2005 «Энергия» произвела около 100 топливных элементов, которые наработали суммарно около 80000 часов.</a:t>
            </a:r>
            <a:endParaRPr lang="ru-RU" sz="2400" dirty="0">
              <a:solidFill>
                <a:srgbClr val="008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1979712" y="2276872"/>
            <a:ext cx="5318356" cy="4392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par>
                          <p:cTn id="8" fill="hold">
                            <p:stCondLst>
                              <p:cond delay="2000"/>
                            </p:stCondLst>
                            <p:childTnLst>
                              <p:par>
                                <p:cTn id="9" presetID="3" presetClass="entr" presetSubtype="5"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vertical)">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9"/>
            <a:ext cx="8640960" cy="1152127"/>
          </a:xfrm>
        </p:spPr>
        <p:txBody>
          <a:bodyPr>
            <a:normAutofit lnSpcReduction="10000"/>
          </a:bodyPr>
          <a:lstStyle/>
          <a:p>
            <a:pPr marL="0" indent="450850" algn="just">
              <a:buNone/>
            </a:pPr>
            <a:r>
              <a:rPr lang="ru-RU" sz="2400" dirty="0" smtClean="0">
                <a:solidFill>
                  <a:srgbClr val="002060"/>
                </a:solidFill>
              </a:rPr>
              <a:t>Во время работ над программой «Буран», исследовались щелочные AFC элементы. На «Буране» были установлены 10 кВт топливные элементы.</a:t>
            </a:r>
            <a:endParaRPr lang="ru-RU" sz="2400" dirty="0">
              <a:solidFill>
                <a:srgbClr val="002060"/>
              </a:solidFill>
            </a:endParaRPr>
          </a:p>
        </p:txBody>
      </p:sp>
      <p:pic>
        <p:nvPicPr>
          <p:cNvPr id="3075" name="Picture 3"/>
          <p:cNvPicPr>
            <a:picLocks noChangeAspect="1" noChangeArrowheads="1"/>
          </p:cNvPicPr>
          <p:nvPr/>
        </p:nvPicPr>
        <p:blipFill>
          <a:blip r:embed="rId2" cstate="print"/>
          <a:srcRect/>
          <a:stretch>
            <a:fillRect/>
          </a:stretch>
        </p:blipFill>
        <p:spPr bwMode="auto">
          <a:xfrm>
            <a:off x="395536" y="1700808"/>
            <a:ext cx="8337934" cy="4401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ipe(up)">
                                      <p:cBhvr>
                                        <p:cTn id="13"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2016223"/>
          </a:xfrm>
        </p:spPr>
        <p:txBody>
          <a:bodyPr>
            <a:noAutofit/>
          </a:bodyPr>
          <a:lstStyle/>
          <a:p>
            <a:pPr marL="0" indent="450850" algn="just">
              <a:buNone/>
            </a:pPr>
            <a:r>
              <a:rPr lang="ru-RU" sz="2000" dirty="0" smtClean="0">
                <a:solidFill>
                  <a:srgbClr val="0000FF"/>
                </a:solidFill>
              </a:rPr>
              <a:t>В 1999 году АвтоВАЗ начал работы с топливными элементами. К 2003 году на базе автомобиля ВАЗ-2131 было создано несколько опытных экземпляров. В моторном отсеке автомобиля располагались батареи топливных элементов, а баки со сжатым водородом в багажном отделении, то есть была применена классическая схема расположения силового агрегата и топливных баков-баллонов. </a:t>
            </a:r>
            <a:endParaRPr lang="ru-RU" sz="2000" dirty="0">
              <a:solidFill>
                <a:srgbClr val="0000FF"/>
              </a:solidFill>
            </a:endParaRPr>
          </a:p>
        </p:txBody>
      </p:sp>
      <p:pic>
        <p:nvPicPr>
          <p:cNvPr id="4098" name="Picture 2"/>
          <p:cNvPicPr>
            <a:picLocks noChangeAspect="1" noChangeArrowheads="1"/>
          </p:cNvPicPr>
          <p:nvPr/>
        </p:nvPicPr>
        <p:blipFill>
          <a:blip r:embed="rId2" cstate="print"/>
          <a:srcRect/>
          <a:stretch>
            <a:fillRect/>
          </a:stretch>
        </p:blipFill>
        <p:spPr bwMode="auto">
          <a:xfrm>
            <a:off x="467544" y="2348880"/>
            <a:ext cx="8208912" cy="41044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2000"/>
                                        <p:tgtEl>
                                          <p:spTgt spid="4098"/>
                                        </p:tgtEl>
                                      </p:cBhvr>
                                    </p:animEffect>
                                    <p:anim calcmode="lin" valueType="num">
                                      <p:cBhvr>
                                        <p:cTn id="14" dur="2000" fill="hold"/>
                                        <p:tgtEl>
                                          <p:spTgt spid="4098"/>
                                        </p:tgtEl>
                                        <p:attrNameLst>
                                          <p:attrName>ppt_x</p:attrName>
                                        </p:attrNameLst>
                                      </p:cBhvr>
                                      <p:tavLst>
                                        <p:tav tm="0">
                                          <p:val>
                                            <p:strVal val="#ppt_x"/>
                                          </p:val>
                                        </p:tav>
                                        <p:tav tm="100000">
                                          <p:val>
                                            <p:strVal val="#ppt_x"/>
                                          </p:val>
                                        </p:tav>
                                      </p:tavLst>
                                    </p:anim>
                                    <p:anim calcmode="lin" valueType="num">
                                      <p:cBhvr>
                                        <p:cTn id="15" dur="2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260649"/>
            <a:ext cx="8784976" cy="2952327"/>
          </a:xfrm>
        </p:spPr>
        <p:txBody>
          <a:bodyPr>
            <a:normAutofit/>
          </a:bodyPr>
          <a:lstStyle/>
          <a:p>
            <a:pPr marL="0" indent="450850" algn="just">
              <a:buNone/>
            </a:pPr>
            <a:r>
              <a:rPr lang="ru-RU" sz="2400" dirty="0" smtClean="0">
                <a:solidFill>
                  <a:srgbClr val="0000FF"/>
                </a:solidFill>
              </a:rPr>
              <a:t>На рис. 1 показана суммарная экономия первичного топлива при переходе на комбинированное производство электрической энергии на базе теплового потребления от раздельного производства электроэнергии на ГРЭС и тепла на котельных. Из рисунка можно видеть, какая технология обеспечивает максимальный эффект </a:t>
            </a:r>
            <a:r>
              <a:rPr lang="ru-RU" sz="2400" dirty="0" err="1" smtClean="0">
                <a:solidFill>
                  <a:srgbClr val="0000FF"/>
                </a:solidFill>
              </a:rPr>
              <a:t>топливосбережения</a:t>
            </a:r>
            <a:r>
              <a:rPr lang="ru-RU" sz="2400" dirty="0" smtClean="0">
                <a:solidFill>
                  <a:srgbClr val="0000FF"/>
                </a:solidFill>
              </a:rPr>
              <a:t>. </a:t>
            </a:r>
            <a:endParaRPr lang="ru-RU" sz="2400" dirty="0">
              <a:solidFill>
                <a:srgbClr val="0000FF"/>
              </a:solidFill>
            </a:endParaRPr>
          </a:p>
        </p:txBody>
      </p:sp>
      <p:sp>
        <p:nvSpPr>
          <p:cNvPr id="4" name="TextBox 3"/>
          <p:cNvSpPr txBox="1"/>
          <p:nvPr/>
        </p:nvSpPr>
        <p:spPr>
          <a:xfrm>
            <a:off x="251520" y="2996952"/>
            <a:ext cx="8640960" cy="3416320"/>
          </a:xfrm>
          <a:prstGeom prst="rect">
            <a:avLst/>
          </a:prstGeom>
          <a:noFill/>
        </p:spPr>
        <p:txBody>
          <a:bodyPr wrap="square" rtlCol="0">
            <a:spAutoFit/>
          </a:bodyPr>
          <a:lstStyle/>
          <a:p>
            <a:pPr algn="just"/>
            <a:r>
              <a:rPr lang="ru-RU" dirty="0" smtClean="0"/>
              <a:t>	</a:t>
            </a:r>
            <a:r>
              <a:rPr lang="ru-RU" sz="2400" dirty="0" smtClean="0">
                <a:solidFill>
                  <a:srgbClr val="C00000"/>
                </a:solidFill>
              </a:rPr>
              <a:t>При коэффициенте полезного использования топлива (КПИТ) ТЭЦ, равном 80 %, сжигание газа в мини-ТЭЦ низкого давления с W = 0,05÷0,15 МВт/Гкал обеспечивает экономию первичного топлива в интервале 3÷8 % по сравнению с раздельным расходом топлива на ГРЭС и котельной. То есть экономии топлива практически нет. Особенно это актуально для ГТУ, работающих на низком давлении газа без компрессоров-«</a:t>
            </a:r>
            <a:r>
              <a:rPr lang="ru-RU" sz="2400" dirty="0" err="1" smtClean="0">
                <a:solidFill>
                  <a:srgbClr val="C00000"/>
                </a:solidFill>
              </a:rPr>
              <a:t>дожимников</a:t>
            </a:r>
            <a:r>
              <a:rPr lang="ru-RU" sz="2400" dirty="0" smtClean="0">
                <a:solidFill>
                  <a:srgbClr val="C00000"/>
                </a:solidFill>
              </a:rPr>
              <a:t>» 6÷13 </a:t>
            </a:r>
            <a:r>
              <a:rPr lang="ru-RU" sz="2400" dirty="0" err="1" smtClean="0">
                <a:solidFill>
                  <a:srgbClr val="C00000"/>
                </a:solidFill>
              </a:rPr>
              <a:t>ата</a:t>
            </a:r>
            <a:r>
              <a:rPr lang="ru-RU" sz="2400" dirty="0" smtClean="0">
                <a:solidFill>
                  <a:srgbClr val="C00000"/>
                </a:solidFill>
              </a:rPr>
              <a:t> или при частичной нагрузке (ниже 75÷80 % от номинальной электрической нагрузки). </a:t>
            </a:r>
            <a:endParaRPr lang="ru-RU" sz="24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1+#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539552" y="260648"/>
            <a:ext cx="8089371" cy="63526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95537" y="388332"/>
            <a:ext cx="8481530" cy="60650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683568" y="260648"/>
            <a:ext cx="7676053" cy="63967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ppt_x</p:attrName>
                                        </p:attrNameLst>
                                      </p:cBhvr>
                                      <p:tavLst>
                                        <p:tav tm="0">
                                          <p:val>
                                            <p:strVal val="#ppt_x"/>
                                          </p:val>
                                        </p:tav>
                                        <p:tav tm="100000">
                                          <p:val>
                                            <p:strVal val="#ppt_x"/>
                                          </p:val>
                                        </p:tav>
                                      </p:tavLst>
                                    </p:anim>
                                    <p:anim calcmode="lin" valueType="num">
                                      <p:cBhvr>
                                        <p:cTn id="9" dur="2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539552" y="332656"/>
            <a:ext cx="7998122" cy="62017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ppt_x</p:attrName>
                                        </p:attrNameLst>
                                      </p:cBhvr>
                                      <p:tavLst>
                                        <p:tav tm="0">
                                          <p:val>
                                            <p:strVal val="#ppt_x"/>
                                          </p:val>
                                        </p:tav>
                                        <p:tav tm="100000">
                                          <p:val>
                                            <p:strVal val="#ppt_x"/>
                                          </p:val>
                                        </p:tav>
                                      </p:tavLst>
                                    </p:anim>
                                    <p:anim calcmode="lin" valueType="num">
                                      <p:cBhvr>
                                        <p:cTn id="9" dur="2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79512" y="188640"/>
            <a:ext cx="4060602" cy="54006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4499991" y="260648"/>
            <a:ext cx="4458353" cy="3312368"/>
          </a:xfrm>
          <a:prstGeom prst="rect">
            <a:avLst/>
          </a:prstGeom>
          <a:noFill/>
          <a:ln w="9525">
            <a:noFill/>
            <a:miter lim="800000"/>
            <a:headEnd/>
            <a:tailEnd/>
          </a:ln>
        </p:spPr>
      </p:pic>
      <p:sp>
        <p:nvSpPr>
          <p:cNvPr id="7" name="TextBox 6"/>
          <p:cNvSpPr txBox="1"/>
          <p:nvPr/>
        </p:nvSpPr>
        <p:spPr>
          <a:xfrm>
            <a:off x="4716016" y="3789040"/>
            <a:ext cx="4104456" cy="1477328"/>
          </a:xfrm>
          <a:prstGeom prst="rect">
            <a:avLst/>
          </a:prstGeom>
          <a:noFill/>
        </p:spPr>
        <p:txBody>
          <a:bodyPr wrap="square" rtlCol="0">
            <a:spAutoFit/>
          </a:bodyPr>
          <a:lstStyle/>
          <a:p>
            <a:r>
              <a:rPr lang="ru-RU" b="1" dirty="0" smtClean="0">
                <a:solidFill>
                  <a:srgbClr val="006600"/>
                </a:solidFill>
              </a:rPr>
              <a:t>Схема отдельной ячейки твердотельного оксидного топливного элемента (SOFC) трубчатой топологии производства компании «</a:t>
            </a:r>
            <a:r>
              <a:rPr lang="ru-RU" b="1" dirty="0" err="1" smtClean="0">
                <a:solidFill>
                  <a:srgbClr val="006600"/>
                </a:solidFill>
              </a:rPr>
              <a:t>Siemens</a:t>
            </a:r>
            <a:r>
              <a:rPr lang="ru-RU" b="1" dirty="0" smtClean="0">
                <a:solidFill>
                  <a:srgbClr val="006600"/>
                </a:solidFill>
              </a:rPr>
              <a:t> </a:t>
            </a:r>
            <a:r>
              <a:rPr lang="ru-RU" b="1" dirty="0" err="1" smtClean="0">
                <a:solidFill>
                  <a:srgbClr val="006600"/>
                </a:solidFill>
              </a:rPr>
              <a:t>Westinghouse</a:t>
            </a:r>
            <a:r>
              <a:rPr lang="ru-RU" b="1" dirty="0" smtClean="0">
                <a:solidFill>
                  <a:srgbClr val="006600"/>
                </a:solidFill>
              </a:rPr>
              <a:t> </a:t>
            </a:r>
            <a:r>
              <a:rPr lang="ru-RU" b="1" dirty="0" err="1" smtClean="0">
                <a:solidFill>
                  <a:srgbClr val="006600"/>
                </a:solidFill>
              </a:rPr>
              <a:t>Power</a:t>
            </a:r>
            <a:r>
              <a:rPr lang="ru-RU" b="1" dirty="0" smtClean="0">
                <a:solidFill>
                  <a:srgbClr val="006600"/>
                </a:solidFill>
              </a:rPr>
              <a:t> </a:t>
            </a:r>
            <a:r>
              <a:rPr lang="ru-RU" b="1" dirty="0" err="1" smtClean="0">
                <a:solidFill>
                  <a:srgbClr val="006600"/>
                </a:solidFill>
              </a:rPr>
              <a:t>Corporation</a:t>
            </a:r>
            <a:r>
              <a:rPr lang="ru-RU" b="1" dirty="0" smtClean="0">
                <a:solidFill>
                  <a:srgbClr val="006600"/>
                </a:solidFill>
              </a:rPr>
              <a:t>»</a:t>
            </a:r>
            <a:endParaRPr lang="ru-RU" b="1" dirty="0">
              <a:solidFill>
                <a:srgbClr val="006600"/>
              </a:solidFill>
            </a:endParaRPr>
          </a:p>
        </p:txBody>
      </p:sp>
      <p:sp>
        <p:nvSpPr>
          <p:cNvPr id="8" name="TextBox 7"/>
          <p:cNvSpPr txBox="1"/>
          <p:nvPr/>
        </p:nvSpPr>
        <p:spPr>
          <a:xfrm>
            <a:off x="0" y="5661248"/>
            <a:ext cx="5076056" cy="1138773"/>
          </a:xfrm>
          <a:prstGeom prst="rect">
            <a:avLst/>
          </a:prstGeom>
          <a:noFill/>
        </p:spPr>
        <p:txBody>
          <a:bodyPr wrap="square" rtlCol="0">
            <a:spAutoFit/>
          </a:bodyPr>
          <a:lstStyle/>
          <a:p>
            <a:r>
              <a:rPr lang="ru-RU" sz="1700" b="1" dirty="0" smtClean="0">
                <a:solidFill>
                  <a:srgbClr val="0000FF"/>
                </a:solidFill>
              </a:rPr>
              <a:t>Топливный элемент на основе расплавленного карбоната (MCFC), установленный на космическом корабле «</a:t>
            </a:r>
            <a:r>
              <a:rPr lang="ru-RU" sz="1700" b="1" dirty="0" err="1" smtClean="0">
                <a:solidFill>
                  <a:srgbClr val="0000FF"/>
                </a:solidFill>
              </a:rPr>
              <a:t>Apollo</a:t>
            </a:r>
            <a:r>
              <a:rPr lang="ru-RU" sz="1700" b="1" dirty="0" smtClean="0">
                <a:solidFill>
                  <a:srgbClr val="0000FF"/>
                </a:solidFill>
              </a:rPr>
              <a:t>» (экспонат Музея космической истории, </a:t>
            </a:r>
            <a:r>
              <a:rPr lang="ru-RU" sz="1700" b="1" dirty="0" err="1" smtClean="0">
                <a:solidFill>
                  <a:srgbClr val="0000FF"/>
                </a:solidFill>
              </a:rPr>
              <a:t>Аламогордо</a:t>
            </a:r>
            <a:r>
              <a:rPr lang="ru-RU" sz="1700" b="1" dirty="0" smtClean="0">
                <a:solidFill>
                  <a:srgbClr val="0000FF"/>
                </a:solidFill>
              </a:rPr>
              <a:t>, штат Нью-Мексико, США)</a:t>
            </a:r>
            <a:endParaRPr lang="ru-RU" sz="17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2000" fill="hold"/>
                                        <p:tgtEl>
                                          <p:spTgt spid="5122"/>
                                        </p:tgtEl>
                                        <p:attrNameLst>
                                          <p:attrName>ppt_x</p:attrName>
                                        </p:attrNameLst>
                                      </p:cBhvr>
                                      <p:tavLst>
                                        <p:tav tm="0">
                                          <p:val>
                                            <p:strVal val="0-#ppt_w/2"/>
                                          </p:val>
                                        </p:tav>
                                        <p:tav tm="100000">
                                          <p:val>
                                            <p:strVal val="#ppt_x"/>
                                          </p:val>
                                        </p:tav>
                                      </p:tavLst>
                                    </p:anim>
                                    <p:anim calcmode="lin" valueType="num">
                                      <p:cBhvr additive="base">
                                        <p:cTn id="8" dur="2000" fill="hold"/>
                                        <p:tgtEl>
                                          <p:spTgt spid="51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2000" fill="hold"/>
                                        <p:tgtEl>
                                          <p:spTgt spid="5124"/>
                                        </p:tgtEl>
                                        <p:attrNameLst>
                                          <p:attrName>ppt_x</p:attrName>
                                        </p:attrNameLst>
                                      </p:cBhvr>
                                      <p:tavLst>
                                        <p:tav tm="0">
                                          <p:val>
                                            <p:strVal val="1+#ppt_w/2"/>
                                          </p:val>
                                        </p:tav>
                                        <p:tav tm="100000">
                                          <p:val>
                                            <p:strVal val="#ppt_x"/>
                                          </p:val>
                                        </p:tav>
                                      </p:tavLst>
                                    </p:anim>
                                    <p:anim calcmode="lin" valueType="num">
                                      <p:cBhvr additive="base">
                                        <p:cTn id="17" dur="2000" fill="hold"/>
                                        <p:tgtEl>
                                          <p:spTgt spid="512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1+#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sz="2800" b="1" dirty="0" smtClean="0">
                <a:solidFill>
                  <a:srgbClr val="006600"/>
                </a:solidFill>
                <a:latin typeface="Arial" pitchFamily="34" charset="0"/>
                <a:cs typeface="Arial" pitchFamily="34" charset="0"/>
              </a:rPr>
              <a:t>Схема энергетической установки на базе топливных элементов </a:t>
            </a:r>
            <a:r>
              <a:rPr lang="en-US" sz="2800" b="1" dirty="0" smtClean="0">
                <a:solidFill>
                  <a:srgbClr val="006600"/>
                </a:solidFill>
                <a:latin typeface="Arial" pitchFamily="34" charset="0"/>
                <a:cs typeface="Arial" pitchFamily="34" charset="0"/>
              </a:rPr>
              <a:t>PEM</a:t>
            </a:r>
            <a:endParaRPr lang="ru-RU" sz="2800" b="1" dirty="0">
              <a:solidFill>
                <a:srgbClr val="006600"/>
              </a:solidFill>
              <a:latin typeface="Arial" pitchFamily="34" charset="0"/>
              <a:cs typeface="Arial" pitchFamily="34" charset="0"/>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899592" y="1052736"/>
            <a:ext cx="7431842" cy="4855471"/>
          </a:xfrm>
          <a:prstGeom prst="rect">
            <a:avLst/>
          </a:prstGeom>
          <a:noFill/>
          <a:ln w="9525">
            <a:noFill/>
            <a:miter lim="800000"/>
            <a:headEnd/>
            <a:tailEnd/>
          </a:ln>
        </p:spPr>
      </p:pic>
      <p:sp>
        <p:nvSpPr>
          <p:cNvPr id="5" name="TextBox 4"/>
          <p:cNvSpPr txBox="1"/>
          <p:nvPr/>
        </p:nvSpPr>
        <p:spPr>
          <a:xfrm>
            <a:off x="251520" y="5903893"/>
            <a:ext cx="8640960" cy="954107"/>
          </a:xfrm>
          <a:prstGeom prst="rect">
            <a:avLst/>
          </a:prstGeom>
          <a:noFill/>
        </p:spPr>
        <p:txBody>
          <a:bodyPr wrap="square" rtlCol="0">
            <a:spAutoFit/>
          </a:bodyPr>
          <a:lstStyle/>
          <a:p>
            <a:pPr algn="just"/>
            <a:r>
              <a:rPr lang="ru-RU" sz="1400" b="1" dirty="0" smtClean="0">
                <a:latin typeface="Arial" pitchFamily="34" charset="0"/>
                <a:cs typeface="Arial" pitchFamily="34" charset="0"/>
              </a:rPr>
              <a:t>Система в целом дополняется горелкой </a:t>
            </a:r>
            <a:r>
              <a:rPr lang="ru-RU" sz="1400" b="1" dirty="0" err="1" smtClean="0">
                <a:latin typeface="Arial" pitchFamily="34" charset="0"/>
                <a:cs typeface="Arial" pitchFamily="34" charset="0"/>
              </a:rPr>
              <a:t>дожига</a:t>
            </a:r>
            <a:r>
              <a:rPr lang="ru-RU" sz="1400" b="1" dirty="0" smtClean="0">
                <a:latin typeface="Arial" pitchFamily="34" charset="0"/>
                <a:cs typeface="Arial" pitchFamily="34" charset="0"/>
              </a:rPr>
              <a:t> (</a:t>
            </a:r>
            <a:r>
              <a:rPr lang="ru-RU" sz="1400" b="1" dirty="0" err="1" smtClean="0">
                <a:latin typeface="Arial" pitchFamily="34" charset="0"/>
                <a:cs typeface="Arial" pitchFamily="34" charset="0"/>
              </a:rPr>
              <a:t>форсажной</a:t>
            </a:r>
            <a:r>
              <a:rPr lang="ru-RU" sz="1400" b="1" dirty="0" smtClean="0">
                <a:latin typeface="Arial" pitchFamily="34" charset="0"/>
                <a:cs typeface="Arial" pitchFamily="34" charset="0"/>
              </a:rPr>
              <a:t> камерой), теплоносителем (теплопередачей) для отбора полезного тепла и инвертором (преобразователем постоянного тока в переменный). Топливные элементы </a:t>
            </a:r>
            <a:r>
              <a:rPr lang="en-US" sz="1400" b="1" dirty="0" smtClean="0">
                <a:latin typeface="Arial" pitchFamily="34" charset="0"/>
                <a:cs typeface="Arial" pitchFamily="34" charset="0"/>
              </a:rPr>
              <a:t>PEM </a:t>
            </a:r>
            <a:r>
              <a:rPr lang="ru-RU" sz="1400" b="1" dirty="0" smtClean="0">
                <a:latin typeface="Arial" pitchFamily="34" charset="0"/>
                <a:cs typeface="Arial" pitchFamily="34" charset="0"/>
              </a:rPr>
              <a:t>при условии предварительного </a:t>
            </a:r>
            <a:r>
              <a:rPr lang="ru-RU" sz="1400" b="1" dirty="0" err="1" smtClean="0">
                <a:latin typeface="Arial" pitchFamily="34" charset="0"/>
                <a:cs typeface="Arial" pitchFamily="34" charset="0"/>
              </a:rPr>
              <a:t>реформинга</a:t>
            </a:r>
            <a:r>
              <a:rPr lang="ru-RU" sz="1400" b="1" dirty="0" smtClean="0">
                <a:latin typeface="Arial" pitchFamily="34" charset="0"/>
                <a:cs typeface="Arial" pitchFamily="34" charset="0"/>
              </a:rPr>
              <a:t> достигают электрического КПД порядка 40 %.</a:t>
            </a:r>
            <a:endParaRPr lang="ru-RU" sz="14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2000" fill="hold"/>
                                        <p:tgtEl>
                                          <p:spTgt spid="6146"/>
                                        </p:tgtEl>
                                        <p:attrNameLst>
                                          <p:attrName>ppt_x</p:attrName>
                                        </p:attrNameLst>
                                      </p:cBhvr>
                                      <p:tavLst>
                                        <p:tav tm="0">
                                          <p:val>
                                            <p:strVal val="#ppt_x"/>
                                          </p:val>
                                        </p:tav>
                                        <p:tav tm="100000">
                                          <p:val>
                                            <p:strVal val="#ppt_x"/>
                                          </p:val>
                                        </p:tav>
                                      </p:tavLst>
                                    </p:anim>
                                    <p:anim calcmode="lin" valueType="num">
                                      <p:cBhvr additive="base">
                                        <p:cTn id="12" dur="2000" fill="hold"/>
                                        <p:tgtEl>
                                          <p:spTgt spid="6146"/>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000" fill="hold"/>
                                        <p:tgtEl>
                                          <p:spTgt spid="5"/>
                                        </p:tgtEl>
                                        <p:attrNameLst>
                                          <p:attrName>ppt_x</p:attrName>
                                        </p:attrNameLst>
                                      </p:cBhvr>
                                      <p:tavLst>
                                        <p:tav tm="0">
                                          <p:val>
                                            <p:strVal val="#ppt_x"/>
                                          </p:val>
                                        </p:tav>
                                        <p:tav tm="100000">
                                          <p:val>
                                            <p:strVal val="#ppt_x"/>
                                          </p:val>
                                        </p:tav>
                                      </p:tavLst>
                                    </p:anim>
                                    <p:anim calcmode="lin" valueType="num">
                                      <p:cBhvr additive="base">
                                        <p:cTn id="17"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Autofit/>
          </a:bodyPr>
          <a:lstStyle/>
          <a:p>
            <a:r>
              <a:rPr lang="ru-RU" sz="2400" b="1" dirty="0" smtClean="0">
                <a:solidFill>
                  <a:srgbClr val="FF66FF"/>
                </a:solidFill>
                <a:latin typeface="Arial" pitchFamily="34" charset="0"/>
                <a:cs typeface="Arial" pitchFamily="34" charset="0"/>
              </a:rPr>
              <a:t>Мини-ТЭЦ на базе топливного элемента с полимерно-электролитической мембраной (SOFC)</a:t>
            </a:r>
            <a:r>
              <a:rPr lang="ru-RU" sz="2400" b="1" dirty="0" smtClean="0">
                <a:solidFill>
                  <a:srgbClr val="FF66FF"/>
                </a:solidFill>
              </a:rPr>
              <a:t/>
            </a:r>
            <a:br>
              <a:rPr lang="ru-RU" sz="2400" b="1" dirty="0" smtClean="0">
                <a:solidFill>
                  <a:srgbClr val="FF66FF"/>
                </a:solidFill>
              </a:rPr>
            </a:br>
            <a:endParaRPr lang="ru-RU" sz="2400" dirty="0">
              <a:solidFill>
                <a:srgbClr val="FF66FF"/>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1043608" y="966566"/>
            <a:ext cx="7575048" cy="563078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up)">
                                      <p:cBhvr>
                                        <p:cTn id="11"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6336704"/>
          </a:xfrm>
        </p:spPr>
        <p:txBody>
          <a:bodyPr>
            <a:noAutofit/>
          </a:bodyPr>
          <a:lstStyle/>
          <a:p>
            <a:pPr marL="0" indent="450850" algn="just">
              <a:buNone/>
            </a:pPr>
            <a:r>
              <a:rPr lang="ru-RU" sz="2800" dirty="0" smtClean="0"/>
              <a:t>Топливный элемент SOFC имеет керамический электролит. Это является его достоинством, так же как и у </a:t>
            </a:r>
            <a:r>
              <a:rPr lang="en-US" sz="2800" dirty="0" smtClean="0"/>
              <a:t>PEM</a:t>
            </a:r>
            <a:r>
              <a:rPr lang="ru-RU" sz="2800" dirty="0" smtClean="0"/>
              <a:t>, из-за многократных процессов пуска. Однако для достижения способности вступать в реакцию и уменьшения теплового напряжения этот элемент нуждается в предварительном подогреве. Рабочие температуры достигают уровня 900÷1000</a:t>
            </a:r>
            <a:r>
              <a:rPr lang="en-US" sz="2800" dirty="0" smtClean="0"/>
              <a:t> </a:t>
            </a:r>
            <a:r>
              <a:rPr lang="ru-RU" sz="2800" dirty="0" smtClean="0"/>
              <a:t>°С; проводится работа в направлении снижения рабочей температуры до уровня ниже 700</a:t>
            </a:r>
            <a:r>
              <a:rPr lang="en-US" sz="2800" dirty="0" smtClean="0"/>
              <a:t> </a:t>
            </a:r>
            <a:r>
              <a:rPr lang="ru-RU" sz="2800" dirty="0" smtClean="0"/>
              <a:t>°С. Высокая температура создает возможности для работы топливного элемента SOFC на природном газе с энергетически выгодным внутренним </a:t>
            </a:r>
            <a:r>
              <a:rPr lang="ru-RU" sz="2800" dirty="0" err="1" smtClean="0"/>
              <a:t>реформингом</a:t>
            </a:r>
            <a:r>
              <a:rPr lang="ru-RU" sz="2800" dirty="0" smtClean="0"/>
              <a:t> и для использования недорогих катализаторов, не содержащих благородных металлов. Ожидаемый электрический КПД системы составляет порядка 50</a:t>
            </a:r>
            <a:r>
              <a:rPr lang="en-US" sz="2800" dirty="0" smtClean="0"/>
              <a:t> </a:t>
            </a:r>
            <a:r>
              <a:rPr lang="ru-RU" sz="2800" dirty="0" smtClean="0"/>
              <a:t>%.</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404664"/>
            <a:ext cx="8640960" cy="6192688"/>
          </a:xfrm>
        </p:spPr>
        <p:txBody>
          <a:bodyPr>
            <a:noAutofit/>
          </a:bodyPr>
          <a:lstStyle/>
          <a:p>
            <a:pPr marL="0" indent="450850" algn="just">
              <a:buNone/>
            </a:pPr>
            <a:r>
              <a:rPr lang="ru-RU" sz="2400" dirty="0" smtClean="0">
                <a:solidFill>
                  <a:srgbClr val="0000FF"/>
                </a:solidFill>
              </a:rPr>
              <a:t>Для использования в мини-установках для комбинированного производства тепловой и электрической энергии фирма "</a:t>
            </a:r>
            <a:r>
              <a:rPr lang="ru-RU" sz="2400" dirty="0" err="1" smtClean="0">
                <a:solidFill>
                  <a:srgbClr val="0000FF"/>
                </a:solidFill>
              </a:rPr>
              <a:t>Зульцер-Хексис</a:t>
            </a:r>
            <a:r>
              <a:rPr lang="ru-RU" sz="2400" dirty="0" smtClean="0">
                <a:solidFill>
                  <a:srgbClr val="0000FF"/>
                </a:solidFill>
              </a:rPr>
              <a:t>" (</a:t>
            </a:r>
            <a:r>
              <a:rPr lang="ru-RU" sz="2400" dirty="0" err="1" smtClean="0">
                <a:solidFill>
                  <a:srgbClr val="0000FF"/>
                </a:solidFill>
              </a:rPr>
              <a:t>Sulzer-Hexis</a:t>
            </a:r>
            <a:r>
              <a:rPr lang="ru-RU" sz="2400" dirty="0" smtClean="0">
                <a:solidFill>
                  <a:srgbClr val="0000FF"/>
                </a:solidFill>
              </a:rPr>
              <a:t>) разработала силовую установку для параллельной сетевой работы. Топливный элемент фирмы "</a:t>
            </a:r>
            <a:r>
              <a:rPr lang="ru-RU" sz="2400" dirty="0" err="1" smtClean="0">
                <a:solidFill>
                  <a:srgbClr val="0000FF"/>
                </a:solidFill>
              </a:rPr>
              <a:t>Зульцер-Хексис</a:t>
            </a:r>
            <a:r>
              <a:rPr lang="ru-RU" sz="2400" dirty="0" smtClean="0">
                <a:solidFill>
                  <a:srgbClr val="0000FF"/>
                </a:solidFill>
              </a:rPr>
              <a:t>" является удачным вариантом решения проблемы плотности при тепловом расширении по сравнению с обычными стопками элементов. На рис. 2 показана принципиальная схема установки в целом. Элемент SOFC имеет перспективы только для применения в сфере комбинированного производства тепловой и электрической энергии. </a:t>
            </a:r>
          </a:p>
          <a:p>
            <a:pPr marL="0" indent="450850" algn="just">
              <a:buNone/>
            </a:pPr>
            <a:r>
              <a:rPr lang="ru-RU" sz="1900" dirty="0" smtClean="0"/>
              <a:t/>
            </a:r>
            <a:br>
              <a:rPr lang="ru-RU" sz="1900" dirty="0" smtClean="0"/>
            </a:br>
            <a:endParaRPr lang="ru-RU" sz="19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640960" cy="6408712"/>
          </a:xfrm>
        </p:spPr>
        <p:txBody>
          <a:bodyPr>
            <a:normAutofit fontScale="85000" lnSpcReduction="20000"/>
          </a:bodyPr>
          <a:lstStyle/>
          <a:p>
            <a:pPr marL="0" indent="450850" algn="just">
              <a:buNone/>
            </a:pPr>
            <a:r>
              <a:rPr lang="ru-RU" sz="3100" dirty="0" smtClean="0">
                <a:solidFill>
                  <a:srgbClr val="0000FF"/>
                </a:solidFill>
              </a:rPr>
              <a:t>В принципе можно считать, что низкие рабочие температуры предъявляют низкие требования к материалам относительно выносливости и, напротив, высокие требования к </a:t>
            </a:r>
            <a:r>
              <a:rPr lang="ru-RU" sz="3100" dirty="0" err="1" smtClean="0">
                <a:solidFill>
                  <a:srgbClr val="0000FF"/>
                </a:solidFill>
              </a:rPr>
              <a:t>газоподготовке</a:t>
            </a:r>
            <a:r>
              <a:rPr lang="ru-RU" sz="3100" dirty="0" smtClean="0">
                <a:solidFill>
                  <a:srgbClr val="0000FF"/>
                </a:solidFill>
              </a:rPr>
              <a:t>, и дают более низкий КПД. Абсолютно противоположная ситуация у топливных элементов с высокими рабочими температурами. Разработки по применению PAFC и MCFC в мини-ТЭЦ в настоящее время приостановлены. Эти типы обусловливают при холодном пуске переход электролита из твердой в жидкую фазу. Так как в самом малом классе мощностей требуется частое повторение процесса пуска, это приводит к тому, что фаворитами становятся топливные элементы типа РЕМ и SOFC с твердым электролитом, которые всё активнее осваивают нишу отопительного оборудования малой (до 10 кВт) мощности. По оценкам производителей, в 2006 г. около 75 % установок бытового назначения изготовлены по технологии PEM, остальные 25 % – на основе SOFC.</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2376264"/>
          </a:xfrm>
        </p:spPr>
        <p:txBody>
          <a:bodyPr>
            <a:normAutofit/>
          </a:bodyPr>
          <a:lstStyle/>
          <a:p>
            <a:pPr marL="0" indent="450850" algn="just">
              <a:buNone/>
            </a:pPr>
            <a:r>
              <a:rPr lang="ru-RU" sz="2400" dirty="0" smtClean="0">
                <a:solidFill>
                  <a:srgbClr val="C00000"/>
                </a:solidFill>
                <a:latin typeface="Arial" pitchFamily="34" charset="0"/>
                <a:cs typeface="Arial" pitchFamily="34" charset="0"/>
              </a:rPr>
              <a:t>Другое дело, когда повышаются параметры паросилового цикла ТЭЦ. Так, при достижении параметров пара до 90÷240 </a:t>
            </a:r>
            <a:r>
              <a:rPr lang="ru-RU" sz="2400" dirty="0" err="1" smtClean="0">
                <a:solidFill>
                  <a:srgbClr val="C00000"/>
                </a:solidFill>
                <a:latin typeface="Arial" pitchFamily="34" charset="0"/>
                <a:cs typeface="Arial" pitchFamily="34" charset="0"/>
              </a:rPr>
              <a:t>ата</a:t>
            </a:r>
            <a:r>
              <a:rPr lang="ru-RU" sz="2400" dirty="0" smtClean="0">
                <a:solidFill>
                  <a:srgbClr val="C00000"/>
                </a:solidFill>
                <a:latin typeface="Arial" pitchFamily="34" charset="0"/>
                <a:cs typeface="Arial" pitchFamily="34" charset="0"/>
              </a:rPr>
              <a:t> эффективность использования топлива повышается на 15÷38 % по сравнению с раздельным производством. Экономия становится ощутимой.</a:t>
            </a:r>
            <a:endParaRPr lang="ru-RU" sz="2400" dirty="0">
              <a:solidFill>
                <a:srgbClr val="C00000"/>
              </a:solidFill>
              <a:latin typeface="Arial" pitchFamily="34" charset="0"/>
              <a:cs typeface="Arial" pitchFamily="34" charset="0"/>
            </a:endParaRPr>
          </a:p>
        </p:txBody>
      </p:sp>
      <p:sp>
        <p:nvSpPr>
          <p:cNvPr id="4" name="TextBox 3"/>
          <p:cNvSpPr txBox="1"/>
          <p:nvPr/>
        </p:nvSpPr>
        <p:spPr>
          <a:xfrm>
            <a:off x="251520" y="2708920"/>
            <a:ext cx="8640960" cy="3785652"/>
          </a:xfrm>
          <a:prstGeom prst="rect">
            <a:avLst/>
          </a:prstGeom>
          <a:noFill/>
        </p:spPr>
        <p:txBody>
          <a:bodyPr wrap="square" rtlCol="0">
            <a:spAutoFit/>
          </a:bodyPr>
          <a:lstStyle/>
          <a:p>
            <a:pPr algn="just"/>
            <a:r>
              <a:rPr lang="ru-RU" sz="2400" dirty="0" smtClean="0">
                <a:latin typeface="Arial" pitchFamily="34" charset="0"/>
                <a:cs typeface="Arial" pitchFamily="34" charset="0"/>
              </a:rPr>
              <a:t>	</a:t>
            </a:r>
            <a:r>
              <a:rPr lang="ru-RU" sz="2400" dirty="0" smtClean="0">
                <a:solidFill>
                  <a:srgbClr val="006600"/>
                </a:solidFill>
                <a:latin typeface="Arial" pitchFamily="34" charset="0"/>
                <a:cs typeface="Arial" pitchFamily="34" charset="0"/>
              </a:rPr>
              <a:t>Но особенно заметна экономия первичного топлива при переходе на использование ПГУ высокого давления с котлами-утилизаторами 130 </a:t>
            </a:r>
            <a:r>
              <a:rPr lang="ru-RU" sz="2400" dirty="0" err="1" smtClean="0">
                <a:solidFill>
                  <a:srgbClr val="006600"/>
                </a:solidFill>
                <a:latin typeface="Arial" pitchFamily="34" charset="0"/>
                <a:cs typeface="Arial" pitchFamily="34" charset="0"/>
              </a:rPr>
              <a:t>ата</a:t>
            </a:r>
            <a:r>
              <a:rPr lang="ru-RU" sz="2400" dirty="0" smtClean="0">
                <a:solidFill>
                  <a:srgbClr val="006600"/>
                </a:solidFill>
                <a:latin typeface="Arial" pitchFamily="34" charset="0"/>
                <a:cs typeface="Arial" pitchFamily="34" charset="0"/>
              </a:rPr>
              <a:t>. Не случайно при строительстве ПГУ-410 на Краснодарской ТЭЦ особое внимание было уделено гарантиям по подаче газа на ГТУ с давлением до 55 </a:t>
            </a:r>
            <a:r>
              <a:rPr lang="ru-RU" sz="2400" dirty="0" err="1" smtClean="0">
                <a:solidFill>
                  <a:srgbClr val="006600"/>
                </a:solidFill>
                <a:latin typeface="Arial" pitchFamily="34" charset="0"/>
                <a:cs typeface="Arial" pitchFamily="34" charset="0"/>
              </a:rPr>
              <a:t>ата</a:t>
            </a:r>
            <a:r>
              <a:rPr lang="ru-RU" sz="2400" dirty="0" smtClean="0">
                <a:solidFill>
                  <a:srgbClr val="006600"/>
                </a:solidFill>
                <a:latin typeface="Arial" pitchFamily="34" charset="0"/>
                <a:cs typeface="Arial" pitchFamily="34" charset="0"/>
              </a:rPr>
              <a:t>. При этом W достигает уникально высокого значения – 1,75÷1,85 МВт/Гкал, а рост эффективности использования топлива соответственно 62÷65 % по сравнению с раздельным способом производства на существующих ГРЭС и ТЭЦ.</a:t>
            </a:r>
            <a:endParaRPr lang="ru-RU" sz="2400" dirty="0">
              <a:solidFill>
                <a:srgbClr val="0066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88640"/>
            <a:ext cx="8568952" cy="6336704"/>
          </a:xfrm>
        </p:spPr>
        <p:txBody>
          <a:bodyPr>
            <a:normAutofit fontScale="85000" lnSpcReduction="20000"/>
          </a:bodyPr>
          <a:lstStyle/>
          <a:p>
            <a:pPr marL="0" indent="450850" algn="just">
              <a:buNone/>
            </a:pPr>
            <a:r>
              <a:rPr lang="ru-RU" dirty="0" smtClean="0">
                <a:solidFill>
                  <a:srgbClr val="0000FF"/>
                </a:solidFill>
              </a:rPr>
              <a:t>Благодаря своим качествам использование электрохимических генераторов становится оптимальным решением при автономном тепло- и электроснабжении высотных зданий, в частности, городского элитного жилья, для которого высокие шумовые показатели дизельных и </a:t>
            </a:r>
            <a:r>
              <a:rPr lang="ru-RU" dirty="0" err="1" smtClean="0">
                <a:solidFill>
                  <a:srgbClr val="0000FF"/>
                </a:solidFill>
              </a:rPr>
              <a:t>газопоршневых</a:t>
            </a:r>
            <a:r>
              <a:rPr lang="ru-RU" dirty="0" smtClean="0">
                <a:solidFill>
                  <a:srgbClr val="0000FF"/>
                </a:solidFill>
              </a:rPr>
              <a:t> установок до сих пор являлись базовой преградой при сооружении </a:t>
            </a:r>
            <a:r>
              <a:rPr lang="ru-RU" dirty="0" err="1" smtClean="0">
                <a:solidFill>
                  <a:srgbClr val="0000FF"/>
                </a:solidFill>
              </a:rPr>
              <a:t>крышных</a:t>
            </a:r>
            <a:r>
              <a:rPr lang="ru-RU" dirty="0" smtClean="0">
                <a:solidFill>
                  <a:srgbClr val="0000FF"/>
                </a:solidFill>
              </a:rPr>
              <a:t> мини-ТЭЦ.</a:t>
            </a:r>
          </a:p>
          <a:p>
            <a:pPr algn="just">
              <a:buNone/>
            </a:pPr>
            <a:r>
              <a:rPr lang="ru-RU" dirty="0" smtClean="0">
                <a:solidFill>
                  <a:srgbClr val="0000FF"/>
                </a:solidFill>
              </a:rPr>
              <a:t> </a:t>
            </a:r>
          </a:p>
          <a:p>
            <a:pPr marL="0" indent="450850" algn="just">
              <a:buNone/>
            </a:pPr>
            <a:r>
              <a:rPr lang="ru-RU" dirty="0" smtClean="0">
                <a:solidFill>
                  <a:srgbClr val="FF0000"/>
                </a:solidFill>
              </a:rPr>
              <a:t>До недавнего времени широкому распространению топливных элементов мешал только фактор цены: их стоимость составляла в среднем 3÷4,5 тыс. долл. за 1 кВт установленной электрической мощности, а конкурентоспособная стоимость – около 1,5 тыс. долл./кВт. Сейчас некоторые разработчики крупных энергоблоков уже добились снижения стоимости до 700÷800 долл./кВт установленной мощности.</a:t>
            </a:r>
          </a:p>
          <a:p>
            <a:pPr marL="0" indent="450850">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sz="3200" b="1" dirty="0" smtClean="0">
                <a:solidFill>
                  <a:srgbClr val="0000FF"/>
                </a:solidFill>
                <a:latin typeface="Arial" pitchFamily="34" charset="0"/>
                <a:cs typeface="Arial" pitchFamily="34" charset="0"/>
              </a:rPr>
              <a:t>Применение топливных элементов</a:t>
            </a:r>
            <a:endParaRPr lang="ru-RU" sz="3200" b="1" dirty="0">
              <a:solidFill>
                <a:srgbClr val="0000FF"/>
              </a:solidFill>
              <a:latin typeface="Arial" pitchFamily="34" charset="0"/>
              <a:cs typeface="Arial" pitchFamily="34" charset="0"/>
            </a:endParaRPr>
          </a:p>
        </p:txBody>
      </p:sp>
      <p:sp>
        <p:nvSpPr>
          <p:cNvPr id="3" name="Содержимое 2"/>
          <p:cNvSpPr>
            <a:spLocks noGrp="1"/>
          </p:cNvSpPr>
          <p:nvPr>
            <p:ph idx="1"/>
          </p:nvPr>
        </p:nvSpPr>
        <p:spPr>
          <a:xfrm>
            <a:off x="323528" y="980728"/>
            <a:ext cx="8496944" cy="5544616"/>
          </a:xfrm>
        </p:spPr>
        <p:txBody>
          <a:bodyPr>
            <a:normAutofit/>
          </a:bodyPr>
          <a:lstStyle/>
          <a:p>
            <a:pPr marL="0" indent="450850" algn="just">
              <a:buNone/>
            </a:pPr>
            <a:r>
              <a:rPr lang="ru-RU" sz="2800" dirty="0" smtClean="0">
                <a:solidFill>
                  <a:srgbClr val="3366FF"/>
                </a:solidFill>
              </a:rPr>
              <a:t>Топливные элементы первоначально применялись только в космической отрасли, однако в настоящее время сфера их применения непрерывно расширяется. Их применяют в стационарных электростанциях, в качестве автономных источников тепло- и электроснабжения зданий, в двигателях транспортных средств, в качестве источников питания ноутбуков и мобильных телефонов. Часть этих устройств пока не покинула стен лабораторий, другие уже коммерчески доступны и давно применяются.</a:t>
            </a:r>
            <a:endParaRPr lang="ru-RU" sz="2800"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sz="2800" b="1" dirty="0" smtClean="0">
                <a:solidFill>
                  <a:srgbClr val="0000FF"/>
                </a:solidFill>
              </a:rPr>
              <a:t>Примеры применения топливных элементов</a:t>
            </a:r>
            <a:endParaRPr lang="ru-RU" sz="2800" b="1" dirty="0">
              <a:solidFill>
                <a:srgbClr val="0000FF"/>
              </a:solidFill>
            </a:endParaRPr>
          </a:p>
        </p:txBody>
      </p:sp>
      <p:graphicFrame>
        <p:nvGraphicFramePr>
          <p:cNvPr id="4" name="Содержимое 3"/>
          <p:cNvGraphicFramePr>
            <a:graphicFrameLocks noGrp="1"/>
          </p:cNvGraphicFramePr>
          <p:nvPr>
            <p:ph idx="1"/>
          </p:nvPr>
        </p:nvGraphicFramePr>
        <p:xfrm>
          <a:off x="467544" y="908722"/>
          <a:ext cx="8229600" cy="5448930"/>
        </p:xfrm>
        <a:graphic>
          <a:graphicData uri="http://schemas.openxmlformats.org/drawingml/2006/table">
            <a:tbl>
              <a:tblPr firstRow="1" bandRow="1">
                <a:tableStyleId>{5C22544A-7EE6-4342-B048-85BDC9FD1C3A}</a:tableStyleId>
              </a:tblPr>
              <a:tblGrid>
                <a:gridCol w="1872208"/>
                <a:gridCol w="1296144"/>
                <a:gridCol w="5061248"/>
              </a:tblGrid>
              <a:tr h="918440">
                <a:tc>
                  <a:txBody>
                    <a:bodyPr/>
                    <a:lstStyle/>
                    <a:p>
                      <a:pPr algn="ctr"/>
                      <a:r>
                        <a:rPr lang="ru-RU" b="1" dirty="0" smtClean="0"/>
                        <a:t>Область применения</a:t>
                      </a:r>
                      <a:endParaRPr lang="ru-RU" b="1" dirty="0"/>
                    </a:p>
                  </a:txBody>
                  <a:tcPr/>
                </a:tc>
                <a:tc>
                  <a:txBody>
                    <a:bodyPr/>
                    <a:lstStyle/>
                    <a:p>
                      <a:pPr algn="ctr"/>
                      <a:r>
                        <a:rPr lang="ru-RU" b="1" dirty="0" smtClean="0"/>
                        <a:t>Мощность</a:t>
                      </a:r>
                      <a:endParaRPr lang="ru-RU" b="1" dirty="0"/>
                    </a:p>
                  </a:txBody>
                  <a:tcPr/>
                </a:tc>
                <a:tc>
                  <a:txBody>
                    <a:bodyPr/>
                    <a:lstStyle/>
                    <a:p>
                      <a:pPr algn="ctr"/>
                      <a:r>
                        <a:rPr lang="ru-RU" b="1" dirty="0" smtClean="0"/>
                        <a:t>Примеры применения</a:t>
                      </a:r>
                      <a:endParaRPr lang="ru-RU" b="1" dirty="0"/>
                    </a:p>
                  </a:txBody>
                  <a:tcPr/>
                </a:tc>
              </a:tr>
              <a:tr h="1504890">
                <a:tc>
                  <a:txBody>
                    <a:bodyPr/>
                    <a:lstStyle/>
                    <a:p>
                      <a:r>
                        <a:rPr lang="ru-RU" dirty="0" smtClean="0"/>
                        <a:t>Стационарные установки</a:t>
                      </a:r>
                      <a:endParaRPr lang="ru-RU" dirty="0"/>
                    </a:p>
                  </a:txBody>
                  <a:tcPr/>
                </a:tc>
                <a:tc>
                  <a:txBody>
                    <a:bodyPr/>
                    <a:lstStyle/>
                    <a:p>
                      <a:r>
                        <a:rPr lang="ru-RU" dirty="0" smtClean="0"/>
                        <a:t>5÷250 кВт и выше</a:t>
                      </a:r>
                      <a:endParaRPr lang="ru-RU" dirty="0"/>
                    </a:p>
                  </a:txBody>
                  <a:tcPr/>
                </a:tc>
                <a:tc>
                  <a:txBody>
                    <a:bodyPr/>
                    <a:lstStyle/>
                    <a:p>
                      <a:pPr algn="just"/>
                      <a:r>
                        <a:rPr lang="ru-RU" dirty="0" smtClean="0"/>
                        <a:t>Автономные источники тепло- и электроснабжения жилых, общественных и промышленных зданий, источники бесперебойного питания, резервные и аварийные источники электроснабжения</a:t>
                      </a:r>
                      <a:endParaRPr lang="ru-RU" dirty="0"/>
                    </a:p>
                  </a:txBody>
                  <a:tcPr/>
                </a:tc>
              </a:tr>
              <a:tr h="918440">
                <a:tc>
                  <a:txBody>
                    <a:bodyPr/>
                    <a:lstStyle/>
                    <a:p>
                      <a:r>
                        <a:rPr lang="ru-RU" dirty="0" smtClean="0"/>
                        <a:t>Портативные установки</a:t>
                      </a:r>
                      <a:endParaRPr lang="ru-RU" dirty="0"/>
                    </a:p>
                  </a:txBody>
                  <a:tcPr/>
                </a:tc>
                <a:tc>
                  <a:txBody>
                    <a:bodyPr/>
                    <a:lstStyle/>
                    <a:p>
                      <a:r>
                        <a:rPr lang="ru-RU" dirty="0" smtClean="0"/>
                        <a:t>1÷50 кВт</a:t>
                      </a:r>
                      <a:endParaRPr lang="ru-RU" dirty="0"/>
                    </a:p>
                  </a:txBody>
                  <a:tcPr/>
                </a:tc>
                <a:tc>
                  <a:txBody>
                    <a:bodyPr/>
                    <a:lstStyle/>
                    <a:p>
                      <a:pPr algn="just"/>
                      <a:r>
                        <a:rPr lang="ru-RU" sz="1800" b="0" i="0" kern="1200" dirty="0" smtClean="0">
                          <a:solidFill>
                            <a:schemeClr val="dk1"/>
                          </a:solidFill>
                          <a:latin typeface="+mn-lt"/>
                          <a:ea typeface="+mn-ea"/>
                          <a:cs typeface="+mn-cs"/>
                        </a:rPr>
                        <a:t>Дорожные указатели, грузовые и железнодорожные рефрижераторы, инвалидные коляски, тележки для гольфа, космические корабли и спутники</a:t>
                      </a:r>
                      <a:endParaRPr lang="ru-RU" dirty="0"/>
                    </a:p>
                  </a:txBody>
                  <a:tcPr/>
                </a:tc>
              </a:tr>
              <a:tr h="918440">
                <a:tc>
                  <a:txBody>
                    <a:bodyPr/>
                    <a:lstStyle/>
                    <a:p>
                      <a:r>
                        <a:rPr lang="ru-RU"/>
                        <a:t>Транспорт</a:t>
                      </a:r>
                    </a:p>
                  </a:txBody>
                  <a:tcPr anchor="ctr"/>
                </a:tc>
                <a:tc>
                  <a:txBody>
                    <a:bodyPr/>
                    <a:lstStyle/>
                    <a:p>
                      <a:r>
                        <a:rPr lang="ru-RU" dirty="0" smtClean="0"/>
                        <a:t>25÷150 </a:t>
                      </a:r>
                      <a:r>
                        <a:rPr lang="ru-RU" dirty="0"/>
                        <a:t>кВт</a:t>
                      </a:r>
                    </a:p>
                  </a:txBody>
                  <a:tcPr anchor="ctr"/>
                </a:tc>
                <a:tc>
                  <a:txBody>
                    <a:bodyPr/>
                    <a:lstStyle/>
                    <a:p>
                      <a:r>
                        <a:rPr lang="ru-RU" dirty="0"/>
                        <a:t>Автомобили и другие транспортные средства, военные корабли и подводные лодки</a:t>
                      </a:r>
                    </a:p>
                  </a:txBody>
                  <a:tcPr anchor="ctr"/>
                </a:tc>
              </a:tr>
              <a:tr h="918440">
                <a:tc>
                  <a:txBody>
                    <a:bodyPr/>
                    <a:lstStyle/>
                    <a:p>
                      <a:r>
                        <a:rPr lang="ru-RU"/>
                        <a:t>Портативные устройства</a:t>
                      </a:r>
                    </a:p>
                  </a:txBody>
                  <a:tcPr anchor="ctr"/>
                </a:tc>
                <a:tc>
                  <a:txBody>
                    <a:bodyPr/>
                    <a:lstStyle/>
                    <a:p>
                      <a:r>
                        <a:rPr lang="ru-RU" dirty="0" smtClean="0"/>
                        <a:t>1÷500 </a:t>
                      </a:r>
                      <a:r>
                        <a:rPr lang="ru-RU" dirty="0"/>
                        <a:t>Вт</a:t>
                      </a:r>
                    </a:p>
                  </a:txBody>
                  <a:tcPr anchor="ctr"/>
                </a:tc>
                <a:tc>
                  <a:txBody>
                    <a:bodyPr/>
                    <a:lstStyle/>
                    <a:p>
                      <a:r>
                        <a:rPr lang="ru-RU" dirty="0"/>
                        <a:t>Мобильные телефоны, ноутбуки, карманные компьютеры, различные бытовые электронные устройства, современные военные приборы</a:t>
                      </a:r>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568952" cy="562074"/>
          </a:xfrm>
        </p:spPr>
        <p:txBody>
          <a:bodyPr>
            <a:normAutofit fontScale="90000"/>
          </a:bodyPr>
          <a:lstStyle/>
          <a:p>
            <a:r>
              <a:rPr lang="ru-RU" sz="2400" b="1" dirty="0" smtClean="0">
                <a:solidFill>
                  <a:srgbClr val="0000FF"/>
                </a:solidFill>
              </a:rPr>
              <a:t>ОСНОВНЫЕ РАЗРАБОТЧИКИ И ПРОИЗВОДИТЕЛИ ТОПЛИВНЫХ ЭЛЕМЕНТОВ</a:t>
            </a:r>
            <a:endParaRPr lang="ru-RU" sz="2400" b="1" dirty="0">
              <a:solidFill>
                <a:srgbClr val="0000FF"/>
              </a:solidFill>
            </a:endParaRPr>
          </a:p>
        </p:txBody>
      </p:sp>
      <p:sp>
        <p:nvSpPr>
          <p:cNvPr id="3" name="Содержимое 2"/>
          <p:cNvSpPr>
            <a:spLocks noGrp="1"/>
          </p:cNvSpPr>
          <p:nvPr>
            <p:ph idx="1"/>
          </p:nvPr>
        </p:nvSpPr>
        <p:spPr>
          <a:xfrm>
            <a:off x="251520" y="980728"/>
            <a:ext cx="8640960" cy="5616624"/>
          </a:xfrm>
        </p:spPr>
        <p:txBody>
          <a:bodyPr>
            <a:normAutofit/>
          </a:bodyPr>
          <a:lstStyle/>
          <a:p>
            <a:pPr marL="0" indent="450850" algn="just">
              <a:buNone/>
            </a:pPr>
            <a:r>
              <a:rPr lang="ru-RU" sz="2800" dirty="0" smtClean="0">
                <a:solidFill>
                  <a:srgbClr val="0000FF"/>
                </a:solidFill>
              </a:rPr>
              <a:t>На базе топливных элементов широко используются </a:t>
            </a:r>
            <a:r>
              <a:rPr lang="ru-RU" sz="2800" dirty="0" err="1" smtClean="0">
                <a:solidFill>
                  <a:srgbClr val="0000FF"/>
                </a:solidFill>
              </a:rPr>
              <a:t>высокомощные</a:t>
            </a:r>
            <a:r>
              <a:rPr lang="ru-RU" sz="2800" dirty="0" smtClean="0">
                <a:solidFill>
                  <a:srgbClr val="0000FF"/>
                </a:solidFill>
              </a:rPr>
              <a:t> энергетические установки. В основном такие установки работают на основе элементов на базе расплавленных карбонатов, фосфорной кислоты и твердых оксидов. Как правило, такие установки используют не только для выработки электроэнергии, но и для получения тепла. Основные производители – это компании </a:t>
            </a:r>
            <a:r>
              <a:rPr lang="ru-RU" sz="2800" dirty="0" smtClean="0">
                <a:solidFill>
                  <a:srgbClr val="008000"/>
                </a:solidFill>
              </a:rPr>
              <a:t>«UTC» (Тайвань)</a:t>
            </a:r>
            <a:r>
              <a:rPr lang="ru-RU" sz="2800" dirty="0" smtClean="0">
                <a:solidFill>
                  <a:srgbClr val="0000FF"/>
                </a:solidFill>
              </a:rPr>
              <a:t>, </a:t>
            </a:r>
            <a:r>
              <a:rPr lang="ru-RU" sz="2800" dirty="0" smtClean="0">
                <a:solidFill>
                  <a:srgbClr val="FF0000"/>
                </a:solidFill>
              </a:rPr>
              <a:t>«</a:t>
            </a:r>
            <a:r>
              <a:rPr lang="ru-RU" sz="2800" dirty="0" err="1" smtClean="0">
                <a:solidFill>
                  <a:srgbClr val="FF0000"/>
                </a:solidFill>
              </a:rPr>
              <a:t>Fuel</a:t>
            </a:r>
            <a:r>
              <a:rPr lang="ru-RU" sz="2800" dirty="0" smtClean="0">
                <a:solidFill>
                  <a:srgbClr val="FF0000"/>
                </a:solidFill>
              </a:rPr>
              <a:t> </a:t>
            </a:r>
            <a:r>
              <a:rPr lang="ru-RU" sz="2800" dirty="0" err="1" smtClean="0">
                <a:solidFill>
                  <a:srgbClr val="FF0000"/>
                </a:solidFill>
              </a:rPr>
              <a:t>Cell</a:t>
            </a:r>
            <a:r>
              <a:rPr lang="ru-RU" sz="2800" dirty="0" smtClean="0">
                <a:solidFill>
                  <a:srgbClr val="FF0000"/>
                </a:solidFill>
              </a:rPr>
              <a:t> </a:t>
            </a:r>
            <a:r>
              <a:rPr lang="ru-RU" sz="2800" dirty="0" err="1" smtClean="0">
                <a:solidFill>
                  <a:srgbClr val="FF0000"/>
                </a:solidFill>
              </a:rPr>
              <a:t>Energy</a:t>
            </a:r>
            <a:r>
              <a:rPr lang="ru-RU" sz="2800" dirty="0" smtClean="0">
                <a:solidFill>
                  <a:srgbClr val="FF0000"/>
                </a:solidFill>
              </a:rPr>
              <a:t>» (США)</a:t>
            </a:r>
            <a:r>
              <a:rPr lang="ru-RU" sz="2800" dirty="0" smtClean="0">
                <a:solidFill>
                  <a:srgbClr val="0000FF"/>
                </a:solidFill>
              </a:rPr>
              <a:t>, </a:t>
            </a:r>
            <a:r>
              <a:rPr lang="ru-RU" sz="2800" dirty="0" smtClean="0">
                <a:solidFill>
                  <a:srgbClr val="7030A0"/>
                </a:solidFill>
              </a:rPr>
              <a:t>«</a:t>
            </a:r>
            <a:r>
              <a:rPr lang="ru-RU" sz="2800" dirty="0" err="1" smtClean="0">
                <a:solidFill>
                  <a:srgbClr val="7030A0"/>
                </a:solidFill>
              </a:rPr>
              <a:t>Siemens</a:t>
            </a:r>
            <a:r>
              <a:rPr lang="ru-RU" sz="2800" dirty="0" smtClean="0">
                <a:solidFill>
                  <a:srgbClr val="7030A0"/>
                </a:solidFill>
              </a:rPr>
              <a:t> </a:t>
            </a:r>
            <a:r>
              <a:rPr lang="ru-RU" sz="2800" dirty="0" err="1" smtClean="0">
                <a:solidFill>
                  <a:srgbClr val="7030A0"/>
                </a:solidFill>
              </a:rPr>
              <a:t>Westinghouse</a:t>
            </a:r>
            <a:r>
              <a:rPr lang="ru-RU" sz="2800" dirty="0" smtClean="0">
                <a:solidFill>
                  <a:srgbClr val="7030A0"/>
                </a:solidFill>
              </a:rPr>
              <a:t> </a:t>
            </a:r>
            <a:r>
              <a:rPr lang="en-US" sz="2800" dirty="0" smtClean="0">
                <a:solidFill>
                  <a:srgbClr val="7030A0"/>
                </a:solidFill>
              </a:rPr>
              <a:t>Power Corporation</a:t>
            </a:r>
            <a:r>
              <a:rPr lang="ru-RU" sz="2800" dirty="0" smtClean="0">
                <a:solidFill>
                  <a:srgbClr val="7030A0"/>
                </a:solidFill>
              </a:rPr>
              <a:t>» </a:t>
            </a:r>
            <a:r>
              <a:rPr lang="ru-RU" sz="2800" dirty="0" smtClean="0">
                <a:solidFill>
                  <a:srgbClr val="0000FF"/>
                </a:solidFill>
              </a:rPr>
              <a:t>и </a:t>
            </a:r>
            <a:r>
              <a:rPr lang="ru-RU" sz="2800" dirty="0" smtClean="0">
                <a:solidFill>
                  <a:srgbClr val="FF66FF"/>
                </a:solidFill>
              </a:rPr>
              <a:t>«</a:t>
            </a:r>
            <a:r>
              <a:rPr lang="ru-RU" sz="2800" dirty="0" err="1" smtClean="0">
                <a:solidFill>
                  <a:srgbClr val="FF66FF"/>
                </a:solidFill>
              </a:rPr>
              <a:t>Ballard</a:t>
            </a:r>
            <a:r>
              <a:rPr lang="ru-RU" sz="2800" dirty="0" smtClean="0">
                <a:solidFill>
                  <a:srgbClr val="FF66FF"/>
                </a:solidFill>
              </a:rPr>
              <a:t>» (Канада)</a:t>
            </a:r>
            <a:r>
              <a:rPr lang="ru-RU" sz="2800" dirty="0" smtClean="0">
                <a:solidFill>
                  <a:srgbClr val="0000FF"/>
                </a:solidFill>
              </a:rPr>
              <a:t>.</a:t>
            </a:r>
            <a:endParaRPr lang="ru-RU"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3" presetClass="entr" presetSubtype="5"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vertical)">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60648"/>
            <a:ext cx="8496944" cy="2664296"/>
          </a:xfrm>
        </p:spPr>
        <p:txBody>
          <a:bodyPr>
            <a:normAutofit/>
          </a:bodyPr>
          <a:lstStyle/>
          <a:p>
            <a:pPr marL="0" indent="450850" algn="just">
              <a:buNone/>
            </a:pPr>
            <a:r>
              <a:rPr lang="ru-RU" sz="2800" dirty="0" smtClean="0">
                <a:solidFill>
                  <a:srgbClr val="006600"/>
                </a:solidFill>
              </a:rPr>
              <a:t>Большие усилия прилагаются для разработки гибридных установок, в которых высокотемпературные топливные элементы комбинируются с газовыми турбинами. КПД таких установок может достигать 74,6 % при усовершенствовании газовых турбин.</a:t>
            </a:r>
            <a:endParaRPr lang="ru-RU" sz="2800" dirty="0">
              <a:solidFill>
                <a:srgbClr val="006600"/>
              </a:solidFill>
            </a:endParaRPr>
          </a:p>
        </p:txBody>
      </p:sp>
      <p:sp>
        <p:nvSpPr>
          <p:cNvPr id="4" name="TextBox 3"/>
          <p:cNvSpPr txBox="1"/>
          <p:nvPr/>
        </p:nvSpPr>
        <p:spPr>
          <a:xfrm>
            <a:off x="179512" y="2996952"/>
            <a:ext cx="8640960" cy="3693319"/>
          </a:xfrm>
          <a:prstGeom prst="rect">
            <a:avLst/>
          </a:prstGeom>
          <a:noFill/>
        </p:spPr>
        <p:txBody>
          <a:bodyPr wrap="square" rtlCol="0">
            <a:spAutoFit/>
          </a:bodyPr>
          <a:lstStyle/>
          <a:p>
            <a:pPr indent="450850" algn="just"/>
            <a:r>
              <a:rPr lang="ru-RU" sz="2600" dirty="0" smtClean="0">
                <a:solidFill>
                  <a:srgbClr val="006600"/>
                </a:solidFill>
              </a:rPr>
              <a:t>Также активно выпускаются маломощные установки. Основной производитель – японская компания </a:t>
            </a:r>
            <a:r>
              <a:rPr lang="ru-RU" sz="2600" dirty="0" smtClean="0">
                <a:solidFill>
                  <a:srgbClr val="0000FF"/>
                </a:solidFill>
              </a:rPr>
              <a:t>«</a:t>
            </a:r>
            <a:r>
              <a:rPr lang="ru-RU" sz="2600" dirty="0" err="1" smtClean="0">
                <a:solidFill>
                  <a:srgbClr val="0000FF"/>
                </a:solidFill>
              </a:rPr>
              <a:t>Ebara</a:t>
            </a:r>
            <a:r>
              <a:rPr lang="ru-RU" sz="2600" dirty="0" smtClean="0">
                <a:solidFill>
                  <a:srgbClr val="0000FF"/>
                </a:solidFill>
              </a:rPr>
              <a:t>»</a:t>
            </a:r>
            <a:r>
              <a:rPr lang="ru-RU" sz="2600" dirty="0" smtClean="0">
                <a:solidFill>
                  <a:srgbClr val="006600"/>
                </a:solidFill>
              </a:rPr>
              <a:t>, дочерняя компания канадской фирмы </a:t>
            </a:r>
            <a:r>
              <a:rPr lang="ru-RU" sz="2600" dirty="0" smtClean="0">
                <a:solidFill>
                  <a:srgbClr val="FF66FF"/>
                </a:solidFill>
              </a:rPr>
              <a:t>«</a:t>
            </a:r>
            <a:r>
              <a:rPr lang="ru-RU" sz="2600" dirty="0" err="1" smtClean="0">
                <a:solidFill>
                  <a:srgbClr val="FF66FF"/>
                </a:solidFill>
              </a:rPr>
              <a:t>Ballard</a:t>
            </a:r>
            <a:r>
              <a:rPr lang="ru-RU" sz="2600" dirty="0" smtClean="0">
                <a:solidFill>
                  <a:srgbClr val="FF66FF"/>
                </a:solidFill>
              </a:rPr>
              <a:t>»</a:t>
            </a:r>
            <a:r>
              <a:rPr lang="ru-RU" sz="2600" dirty="0" smtClean="0">
                <a:solidFill>
                  <a:srgbClr val="006600"/>
                </a:solidFill>
              </a:rPr>
              <a:t>. Компания выпускает установки мощностью 1 кВт. Похожую установку на базе фосфорно-кислотных топливных элементов выпускает другая японская компания </a:t>
            </a:r>
            <a:r>
              <a:rPr lang="ru-RU" sz="2600" dirty="0" smtClean="0">
                <a:solidFill>
                  <a:srgbClr val="FF0000"/>
                </a:solidFill>
              </a:rPr>
              <a:t>«</a:t>
            </a:r>
            <a:r>
              <a:rPr lang="ru-RU" sz="2600" dirty="0" err="1" smtClean="0">
                <a:solidFill>
                  <a:srgbClr val="FF0000"/>
                </a:solidFill>
              </a:rPr>
              <a:t>Fuji</a:t>
            </a:r>
            <a:r>
              <a:rPr lang="ru-RU" sz="2600" dirty="0" smtClean="0">
                <a:solidFill>
                  <a:srgbClr val="FF0000"/>
                </a:solidFill>
              </a:rPr>
              <a:t> </a:t>
            </a:r>
            <a:r>
              <a:rPr lang="ru-RU" sz="2600" dirty="0" err="1" smtClean="0">
                <a:solidFill>
                  <a:srgbClr val="FF0000"/>
                </a:solidFill>
              </a:rPr>
              <a:t>Electric</a:t>
            </a:r>
            <a:r>
              <a:rPr lang="ru-RU" sz="2600" dirty="0" smtClean="0">
                <a:solidFill>
                  <a:srgbClr val="FF0000"/>
                </a:solidFill>
              </a:rPr>
              <a:t>»</a:t>
            </a:r>
            <a:r>
              <a:rPr lang="ru-RU" sz="2600" dirty="0" smtClean="0">
                <a:solidFill>
                  <a:srgbClr val="006600"/>
                </a:solidFill>
              </a:rPr>
              <a:t>. Более мощную установку на 4,6 кВт представила на рынок компания </a:t>
            </a:r>
            <a:r>
              <a:rPr lang="ru-RU" sz="2600" dirty="0" smtClean="0">
                <a:solidFill>
                  <a:srgbClr val="002060"/>
                </a:solidFill>
              </a:rPr>
              <a:t>«</a:t>
            </a:r>
            <a:r>
              <a:rPr lang="ru-RU" sz="2600" dirty="0" err="1" smtClean="0">
                <a:solidFill>
                  <a:srgbClr val="002060"/>
                </a:solidFill>
              </a:rPr>
              <a:t>Va</a:t>
            </a:r>
            <a:r>
              <a:rPr lang="en-US" sz="2600" dirty="0" err="1" smtClean="0">
                <a:solidFill>
                  <a:srgbClr val="002060"/>
                </a:solidFill>
              </a:rPr>
              <a:t>i</a:t>
            </a:r>
            <a:r>
              <a:rPr lang="ru-RU" sz="2600" dirty="0" err="1" smtClean="0">
                <a:solidFill>
                  <a:srgbClr val="002060"/>
                </a:solidFill>
              </a:rPr>
              <a:t>llant</a:t>
            </a:r>
            <a:r>
              <a:rPr lang="ru-RU" sz="2600" dirty="0" smtClean="0">
                <a:solidFill>
                  <a:srgbClr val="002060"/>
                </a:solidFill>
              </a:rPr>
              <a:t> </a:t>
            </a:r>
            <a:r>
              <a:rPr lang="ru-RU" sz="2600" dirty="0" err="1" smtClean="0">
                <a:solidFill>
                  <a:srgbClr val="002060"/>
                </a:solidFill>
              </a:rPr>
              <a:t>Group</a:t>
            </a:r>
            <a:r>
              <a:rPr lang="ru-RU" sz="2600" dirty="0" smtClean="0">
                <a:solidFill>
                  <a:srgbClr val="002060"/>
                </a:solidFill>
              </a:rPr>
              <a:t>»</a:t>
            </a:r>
            <a:r>
              <a:rPr lang="ru-RU" sz="2600" dirty="0" smtClean="0">
                <a:solidFill>
                  <a:srgbClr val="006600"/>
                </a:solidFill>
              </a:rPr>
              <a:t> (Германия). Она вырабатывает не только электрическую, но и тепловую энергию (11 кВт).</a:t>
            </a:r>
            <a:endParaRPr lang="ru-RU" sz="26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640960" cy="5937523"/>
          </a:xfrm>
        </p:spPr>
        <p:txBody>
          <a:bodyPr>
            <a:normAutofit/>
          </a:bodyPr>
          <a:lstStyle/>
          <a:p>
            <a:pPr marL="0" indent="450850" algn="just">
              <a:buNone/>
            </a:pPr>
            <a:r>
              <a:rPr lang="ru-RU" sz="2800" dirty="0" smtClean="0">
                <a:solidFill>
                  <a:srgbClr val="7030A0"/>
                </a:solidFill>
              </a:rPr>
              <a:t>Основными разработчиками портативных источников питания на базе </a:t>
            </a:r>
            <a:r>
              <a:rPr lang="ru-RU" sz="2800" dirty="0" err="1" smtClean="0">
                <a:solidFill>
                  <a:srgbClr val="7030A0"/>
                </a:solidFill>
              </a:rPr>
              <a:t>микротопливных</a:t>
            </a:r>
            <a:r>
              <a:rPr lang="ru-RU" sz="2800" dirty="0" smtClean="0">
                <a:solidFill>
                  <a:srgbClr val="7030A0"/>
                </a:solidFill>
              </a:rPr>
              <a:t> </a:t>
            </a:r>
            <a:r>
              <a:rPr lang="ru-RU" sz="2800" dirty="0" err="1" smtClean="0">
                <a:solidFill>
                  <a:srgbClr val="7030A0"/>
                </a:solidFill>
              </a:rPr>
              <a:t>твердополимерных</a:t>
            </a:r>
            <a:r>
              <a:rPr lang="ru-RU" sz="2800" dirty="0" smtClean="0">
                <a:solidFill>
                  <a:srgbClr val="7030A0"/>
                </a:solidFill>
              </a:rPr>
              <a:t> элементов являются компании </a:t>
            </a:r>
            <a:r>
              <a:rPr lang="ru-RU" sz="2800" dirty="0" smtClean="0">
                <a:solidFill>
                  <a:srgbClr val="0000FF"/>
                </a:solidFill>
              </a:rPr>
              <a:t>«</a:t>
            </a:r>
            <a:r>
              <a:rPr lang="ru-RU" sz="2800" dirty="0" err="1" smtClean="0">
                <a:solidFill>
                  <a:srgbClr val="0000FF"/>
                </a:solidFill>
              </a:rPr>
              <a:t>Medis</a:t>
            </a:r>
            <a:r>
              <a:rPr lang="ru-RU" sz="2800" dirty="0" smtClean="0">
                <a:solidFill>
                  <a:srgbClr val="0000FF"/>
                </a:solidFill>
              </a:rPr>
              <a:t> </a:t>
            </a:r>
            <a:r>
              <a:rPr lang="ru-RU" sz="2800" dirty="0" err="1" smtClean="0">
                <a:solidFill>
                  <a:srgbClr val="0000FF"/>
                </a:solidFill>
              </a:rPr>
              <a:t>Technologies</a:t>
            </a:r>
            <a:r>
              <a:rPr lang="ru-RU" sz="2800" dirty="0" smtClean="0">
                <a:solidFill>
                  <a:srgbClr val="0000FF"/>
                </a:solidFill>
              </a:rPr>
              <a:t>»</a:t>
            </a:r>
            <a:r>
              <a:rPr lang="ru-RU" sz="2800" dirty="0" smtClean="0">
                <a:solidFill>
                  <a:srgbClr val="7030A0"/>
                </a:solidFill>
              </a:rPr>
              <a:t> (Израиль – США), </a:t>
            </a:r>
            <a:r>
              <a:rPr lang="ru-RU" sz="2800" dirty="0" smtClean="0">
                <a:solidFill>
                  <a:srgbClr val="00CC00"/>
                </a:solidFill>
              </a:rPr>
              <a:t>«</a:t>
            </a:r>
            <a:r>
              <a:rPr lang="ru-RU" sz="2800" dirty="0" err="1" smtClean="0">
                <a:solidFill>
                  <a:srgbClr val="00CC00"/>
                </a:solidFill>
              </a:rPr>
              <a:t>Angstrom</a:t>
            </a:r>
            <a:r>
              <a:rPr lang="ru-RU" sz="2800" dirty="0" smtClean="0">
                <a:solidFill>
                  <a:srgbClr val="00CC00"/>
                </a:solidFill>
              </a:rPr>
              <a:t> </a:t>
            </a:r>
            <a:r>
              <a:rPr lang="ru-RU" sz="2800" dirty="0" err="1" smtClean="0">
                <a:solidFill>
                  <a:srgbClr val="00CC00"/>
                </a:solidFill>
              </a:rPr>
              <a:t>Power</a:t>
            </a:r>
            <a:r>
              <a:rPr lang="ru-RU" sz="2800" dirty="0" smtClean="0">
                <a:solidFill>
                  <a:srgbClr val="00CC00"/>
                </a:solidFill>
              </a:rPr>
              <a:t>»</a:t>
            </a:r>
            <a:r>
              <a:rPr lang="ru-RU" sz="2800" dirty="0" smtClean="0">
                <a:solidFill>
                  <a:srgbClr val="7030A0"/>
                </a:solidFill>
              </a:rPr>
              <a:t> (Канада), </a:t>
            </a:r>
            <a:r>
              <a:rPr lang="ru-RU" sz="2800" dirty="0" smtClean="0">
                <a:solidFill>
                  <a:srgbClr val="FF66FF"/>
                </a:solidFill>
              </a:rPr>
              <a:t>«</a:t>
            </a:r>
            <a:r>
              <a:rPr lang="ru-RU" sz="2800" dirty="0" err="1" smtClean="0">
                <a:solidFill>
                  <a:srgbClr val="FF66FF"/>
                </a:solidFill>
              </a:rPr>
              <a:t>Hitach</a:t>
            </a:r>
            <a:r>
              <a:rPr lang="ru-RU" sz="2800" dirty="0" smtClean="0">
                <a:solidFill>
                  <a:srgbClr val="FF66FF"/>
                </a:solidFill>
              </a:rPr>
              <a:t> </a:t>
            </a:r>
            <a:r>
              <a:rPr lang="ru-RU" sz="2800" dirty="0" err="1" smtClean="0">
                <a:solidFill>
                  <a:srgbClr val="FF66FF"/>
                </a:solidFill>
              </a:rPr>
              <a:t>Maxel</a:t>
            </a:r>
            <a:r>
              <a:rPr lang="ru-RU" sz="2800" dirty="0" smtClean="0">
                <a:solidFill>
                  <a:srgbClr val="FF66FF"/>
                </a:solidFill>
              </a:rPr>
              <a:t>»</a:t>
            </a:r>
            <a:r>
              <a:rPr lang="ru-RU" sz="2800" dirty="0" smtClean="0">
                <a:solidFill>
                  <a:srgbClr val="7030A0"/>
                </a:solidFill>
              </a:rPr>
              <a:t> (Япония), «</a:t>
            </a:r>
            <a:r>
              <a:rPr lang="ru-RU" sz="2800" dirty="0" err="1" smtClean="0">
                <a:solidFill>
                  <a:srgbClr val="0066FF"/>
                </a:solidFill>
              </a:rPr>
              <a:t>DoCoMo</a:t>
            </a:r>
            <a:r>
              <a:rPr lang="ru-RU" sz="2800" dirty="0" smtClean="0">
                <a:solidFill>
                  <a:srgbClr val="0066FF"/>
                </a:solidFill>
              </a:rPr>
              <a:t> – </a:t>
            </a:r>
            <a:r>
              <a:rPr lang="ru-RU" sz="2800" dirty="0" err="1" smtClean="0">
                <a:solidFill>
                  <a:srgbClr val="0066FF"/>
                </a:solidFill>
              </a:rPr>
              <a:t>Aquafairy</a:t>
            </a:r>
            <a:r>
              <a:rPr lang="ru-RU" sz="2800" dirty="0" smtClean="0">
                <a:solidFill>
                  <a:srgbClr val="0066FF"/>
                </a:solidFill>
              </a:rPr>
              <a:t>»</a:t>
            </a:r>
            <a:r>
              <a:rPr lang="ru-RU" sz="2800" dirty="0" smtClean="0">
                <a:solidFill>
                  <a:srgbClr val="7030A0"/>
                </a:solidFill>
              </a:rPr>
              <a:t> (Япония), </a:t>
            </a:r>
            <a:r>
              <a:rPr lang="ru-RU" sz="2800" dirty="0" smtClean="0">
                <a:solidFill>
                  <a:srgbClr val="FF0000"/>
                </a:solidFill>
              </a:rPr>
              <a:t>«</a:t>
            </a:r>
            <a:r>
              <a:rPr lang="ru-RU" sz="2800" dirty="0" err="1" smtClean="0">
                <a:solidFill>
                  <a:srgbClr val="FF0000"/>
                </a:solidFill>
              </a:rPr>
              <a:t>Nea</a:t>
            </a:r>
            <a:r>
              <a:rPr lang="ru-RU" sz="2800" dirty="0" smtClean="0">
                <a:solidFill>
                  <a:srgbClr val="FF0000"/>
                </a:solidFill>
              </a:rPr>
              <a:t> </a:t>
            </a:r>
            <a:r>
              <a:rPr lang="ru-RU" sz="2800" dirty="0" err="1" smtClean="0">
                <a:solidFill>
                  <a:srgbClr val="FF0000"/>
                </a:solidFill>
              </a:rPr>
              <a:t>Powe</a:t>
            </a:r>
            <a:r>
              <a:rPr lang="en-US" sz="2800" dirty="0" smtClean="0">
                <a:solidFill>
                  <a:srgbClr val="FF0000"/>
                </a:solidFill>
              </a:rPr>
              <a:t>r</a:t>
            </a:r>
            <a:r>
              <a:rPr lang="ru-RU" sz="2800" dirty="0" smtClean="0">
                <a:solidFill>
                  <a:srgbClr val="FF0000"/>
                </a:solidFill>
              </a:rPr>
              <a:t> </a:t>
            </a:r>
            <a:r>
              <a:rPr lang="ru-RU" sz="2800" dirty="0" err="1" smtClean="0">
                <a:solidFill>
                  <a:srgbClr val="FF0000"/>
                </a:solidFill>
              </a:rPr>
              <a:t>System</a:t>
            </a:r>
            <a:r>
              <a:rPr lang="ru-RU" sz="2800" dirty="0" smtClean="0">
                <a:solidFill>
                  <a:srgbClr val="FF0000"/>
                </a:solidFill>
              </a:rPr>
              <a:t>» </a:t>
            </a:r>
            <a:r>
              <a:rPr lang="ru-RU" sz="2800" dirty="0" smtClean="0">
                <a:solidFill>
                  <a:srgbClr val="7030A0"/>
                </a:solidFill>
              </a:rPr>
              <a:t>(США), </a:t>
            </a:r>
            <a:r>
              <a:rPr lang="ru-RU" sz="2800" dirty="0" smtClean="0">
                <a:solidFill>
                  <a:srgbClr val="006600"/>
                </a:solidFill>
              </a:rPr>
              <a:t>«СEA»</a:t>
            </a:r>
            <a:r>
              <a:rPr lang="ru-RU" sz="2800" dirty="0" smtClean="0">
                <a:solidFill>
                  <a:srgbClr val="7030A0"/>
                </a:solidFill>
              </a:rPr>
              <a:t> (Франция), </a:t>
            </a:r>
            <a:r>
              <a:rPr lang="ru-RU" sz="2800" dirty="0" smtClean="0">
                <a:solidFill>
                  <a:srgbClr val="C00000"/>
                </a:solidFill>
              </a:rPr>
              <a:t>«</a:t>
            </a:r>
            <a:r>
              <a:rPr lang="ru-RU" sz="2800" dirty="0" err="1" smtClean="0">
                <a:solidFill>
                  <a:srgbClr val="C00000"/>
                </a:solidFill>
              </a:rPr>
              <a:t>Fraunhofe</a:t>
            </a:r>
            <a:r>
              <a:rPr lang="en-US" sz="2800" dirty="0" smtClean="0">
                <a:solidFill>
                  <a:srgbClr val="C00000"/>
                </a:solidFill>
              </a:rPr>
              <a:t>r</a:t>
            </a:r>
            <a:r>
              <a:rPr lang="ru-RU" sz="2800" dirty="0" smtClean="0">
                <a:solidFill>
                  <a:srgbClr val="C00000"/>
                </a:solidFill>
              </a:rPr>
              <a:t> </a:t>
            </a:r>
            <a:r>
              <a:rPr lang="ru-RU" sz="2800" dirty="0" err="1" smtClean="0">
                <a:solidFill>
                  <a:srgbClr val="C00000"/>
                </a:solidFill>
              </a:rPr>
              <a:t>Institu</a:t>
            </a:r>
            <a:r>
              <a:rPr lang="en-US" sz="2800" dirty="0" smtClean="0">
                <a:solidFill>
                  <a:srgbClr val="C00000"/>
                </a:solidFill>
              </a:rPr>
              <a:t>t</a:t>
            </a:r>
            <a:r>
              <a:rPr lang="ru-RU" sz="2800" dirty="0" smtClean="0">
                <a:solidFill>
                  <a:srgbClr val="C00000"/>
                </a:solidFill>
              </a:rPr>
              <a:t>»</a:t>
            </a:r>
            <a:r>
              <a:rPr lang="ru-RU" sz="2800" dirty="0" smtClean="0">
                <a:solidFill>
                  <a:srgbClr val="7030A0"/>
                </a:solidFill>
              </a:rPr>
              <a:t> (Германия). Среди российских компаний, занимающихся разработкой аналогичных источников питания, следует упомянуть ассоциацию </a:t>
            </a:r>
            <a:r>
              <a:rPr lang="ru-RU" sz="2800" dirty="0" smtClean="0">
                <a:solidFill>
                  <a:srgbClr val="00CC00"/>
                </a:solidFill>
              </a:rPr>
              <a:t>«Аспект»</a:t>
            </a:r>
            <a:r>
              <a:rPr lang="ru-RU" sz="2800" dirty="0" smtClean="0">
                <a:solidFill>
                  <a:srgbClr val="7030A0"/>
                </a:solidFill>
              </a:rPr>
              <a:t>.</a:t>
            </a:r>
            <a:endParaRPr lang="ru-RU" sz="28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251520" y="332656"/>
            <a:ext cx="3098452" cy="3932046"/>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211960" y="305594"/>
            <a:ext cx="4586645" cy="6352930"/>
          </a:xfrm>
          <a:prstGeom prst="rect">
            <a:avLst/>
          </a:prstGeom>
          <a:noFill/>
          <a:ln w="9525">
            <a:noFill/>
            <a:miter lim="800000"/>
            <a:headEnd/>
            <a:tailEnd/>
          </a:ln>
        </p:spPr>
      </p:pic>
      <p:sp>
        <p:nvSpPr>
          <p:cNvPr id="6" name="TextBox 5"/>
          <p:cNvSpPr txBox="1"/>
          <p:nvPr/>
        </p:nvSpPr>
        <p:spPr>
          <a:xfrm>
            <a:off x="1331640" y="5445224"/>
            <a:ext cx="2880320" cy="1200329"/>
          </a:xfrm>
          <a:prstGeom prst="rect">
            <a:avLst/>
          </a:prstGeom>
          <a:noFill/>
        </p:spPr>
        <p:txBody>
          <a:bodyPr wrap="square" rtlCol="0">
            <a:spAutoFit/>
          </a:bodyPr>
          <a:lstStyle/>
          <a:p>
            <a:r>
              <a:rPr lang="ru-RU" b="1" dirty="0" smtClean="0">
                <a:solidFill>
                  <a:srgbClr val="006600"/>
                </a:solidFill>
              </a:rPr>
              <a:t>Схема здания-небоскреба </a:t>
            </a:r>
            <a:r>
              <a:rPr lang="ru-RU" b="1" dirty="0" err="1" smtClean="0">
                <a:solidFill>
                  <a:srgbClr val="006600"/>
                </a:solidFill>
              </a:rPr>
              <a:t>Манхэттэна</a:t>
            </a:r>
            <a:r>
              <a:rPr lang="ru-RU" b="1" dirty="0" smtClean="0">
                <a:solidFill>
                  <a:srgbClr val="006600"/>
                </a:solidFill>
              </a:rPr>
              <a:t> высотой 264 м «</a:t>
            </a:r>
            <a:r>
              <a:rPr lang="en-US" b="1" dirty="0" err="1" smtClean="0">
                <a:solidFill>
                  <a:srgbClr val="006600"/>
                </a:solidFill>
              </a:rPr>
              <a:t>Conde</a:t>
            </a:r>
            <a:r>
              <a:rPr lang="en-US" b="1" dirty="0" smtClean="0">
                <a:solidFill>
                  <a:srgbClr val="006600"/>
                </a:solidFill>
              </a:rPr>
              <a:t> Nast </a:t>
            </a:r>
            <a:r>
              <a:rPr lang="en-US" b="1" dirty="0" err="1" smtClean="0">
                <a:solidFill>
                  <a:srgbClr val="006600"/>
                </a:solidFill>
              </a:rPr>
              <a:t>Building@Four</a:t>
            </a:r>
            <a:r>
              <a:rPr lang="en-US" b="1" dirty="0" smtClean="0">
                <a:solidFill>
                  <a:srgbClr val="006600"/>
                </a:solidFill>
              </a:rPr>
              <a:t> Times Square»</a:t>
            </a:r>
            <a:endParaRPr lang="ru-RU" b="1" dirty="0">
              <a:solidFill>
                <a:srgbClr val="006600"/>
              </a:solidFill>
            </a:endParaRPr>
          </a:p>
        </p:txBody>
      </p:sp>
      <p:sp>
        <p:nvSpPr>
          <p:cNvPr id="7" name="TextBox 6"/>
          <p:cNvSpPr txBox="1"/>
          <p:nvPr/>
        </p:nvSpPr>
        <p:spPr>
          <a:xfrm>
            <a:off x="251520" y="4293096"/>
            <a:ext cx="3600400" cy="923330"/>
          </a:xfrm>
          <a:prstGeom prst="rect">
            <a:avLst/>
          </a:prstGeom>
          <a:noFill/>
        </p:spPr>
        <p:txBody>
          <a:bodyPr wrap="square" rtlCol="0">
            <a:spAutoFit/>
          </a:bodyPr>
          <a:lstStyle/>
          <a:p>
            <a:r>
              <a:rPr lang="ru-RU" b="1" dirty="0" smtClean="0">
                <a:solidFill>
                  <a:srgbClr val="0000FF"/>
                </a:solidFill>
              </a:rPr>
              <a:t>Верхние этажи здания с интегрированными фотоэлектрическими панелями </a:t>
            </a:r>
            <a:endParaRPr lang="ru-RU" b="1" dirty="0">
              <a:solidFill>
                <a:srgbClr val="0000FF"/>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Autofit/>
          </a:bodyPr>
          <a:lstStyle/>
          <a:p>
            <a:r>
              <a:rPr lang="ru-RU" sz="3200" b="1" dirty="0" smtClean="0">
                <a:solidFill>
                  <a:srgbClr val="C00000"/>
                </a:solidFill>
              </a:rPr>
              <a:t>МИКРОТУРБИНЫ</a:t>
            </a:r>
            <a:endParaRPr lang="ru-RU" sz="3200" b="1" dirty="0">
              <a:solidFill>
                <a:srgbClr val="C00000"/>
              </a:solidFill>
            </a:endParaRPr>
          </a:p>
        </p:txBody>
      </p:sp>
      <p:sp>
        <p:nvSpPr>
          <p:cNvPr id="3" name="Содержимое 2"/>
          <p:cNvSpPr>
            <a:spLocks noGrp="1"/>
          </p:cNvSpPr>
          <p:nvPr>
            <p:ph idx="1"/>
          </p:nvPr>
        </p:nvSpPr>
        <p:spPr>
          <a:xfrm>
            <a:off x="323528" y="836713"/>
            <a:ext cx="8496944" cy="2592288"/>
          </a:xfrm>
        </p:spPr>
        <p:txBody>
          <a:bodyPr>
            <a:normAutofit lnSpcReduction="10000"/>
          </a:bodyPr>
          <a:lstStyle/>
          <a:p>
            <a:pPr marL="0" indent="450850" algn="just">
              <a:buNone/>
            </a:pPr>
            <a:r>
              <a:rPr lang="ru-RU" sz="2800" b="1" dirty="0" err="1" smtClean="0">
                <a:solidFill>
                  <a:srgbClr val="C00000"/>
                </a:solidFill>
              </a:rPr>
              <a:t>Микротурбина</a:t>
            </a:r>
            <a:r>
              <a:rPr lang="ru-RU" sz="2800" b="1" dirty="0" smtClean="0">
                <a:solidFill>
                  <a:srgbClr val="C00000"/>
                </a:solidFill>
              </a:rPr>
              <a:t> (</a:t>
            </a:r>
            <a:r>
              <a:rPr lang="ru-RU" sz="2800" b="1" dirty="0" err="1" smtClean="0">
                <a:solidFill>
                  <a:srgbClr val="C00000"/>
                </a:solidFill>
              </a:rPr>
              <a:t>микротурбогенератор</a:t>
            </a:r>
            <a:r>
              <a:rPr lang="ru-RU" sz="2800" b="1" dirty="0" smtClean="0">
                <a:solidFill>
                  <a:srgbClr val="C00000"/>
                </a:solidFill>
              </a:rPr>
              <a:t>)</a:t>
            </a:r>
            <a:r>
              <a:rPr lang="ru-RU" sz="2800" dirty="0" smtClean="0">
                <a:solidFill>
                  <a:srgbClr val="C00000"/>
                </a:solidFill>
              </a:rPr>
              <a:t> </a:t>
            </a:r>
            <a:r>
              <a:rPr lang="ru-RU" sz="2800" dirty="0" smtClean="0">
                <a:solidFill>
                  <a:srgbClr val="C00000"/>
                </a:solidFill>
                <a:sym typeface="Symbol"/>
              </a:rPr>
              <a:t></a:t>
            </a:r>
            <a:r>
              <a:rPr lang="ru-RU" sz="2800" dirty="0" smtClean="0">
                <a:solidFill>
                  <a:srgbClr val="C00000"/>
                </a:solidFill>
              </a:rPr>
              <a:t> компактная турбина. Отчасти, успех </a:t>
            </a:r>
            <a:r>
              <a:rPr lang="ru-RU" sz="2800" dirty="0" err="1" smtClean="0">
                <a:solidFill>
                  <a:srgbClr val="C00000"/>
                </a:solidFill>
              </a:rPr>
              <a:t>микротурбин</a:t>
            </a:r>
            <a:r>
              <a:rPr lang="ru-RU" sz="2800" dirty="0" smtClean="0">
                <a:solidFill>
                  <a:srgbClr val="C00000"/>
                </a:solidFill>
              </a:rPr>
              <a:t> обусловлен развитием электроники, делающей возможной работу оборудования без вмешательства человека. </a:t>
            </a:r>
            <a:r>
              <a:rPr lang="ru-RU" sz="2800" dirty="0" err="1" smtClean="0">
                <a:solidFill>
                  <a:srgbClr val="C00000"/>
                </a:solidFill>
              </a:rPr>
              <a:t>Микротурбины</a:t>
            </a:r>
            <a:r>
              <a:rPr lang="ru-RU" sz="2800" dirty="0" smtClean="0">
                <a:solidFill>
                  <a:srgbClr val="C00000"/>
                </a:solidFill>
              </a:rPr>
              <a:t> применяются в самых сложных проектах автономного электроснабжения.</a:t>
            </a:r>
            <a:endParaRPr lang="ru-RU" sz="2800" dirty="0">
              <a:solidFill>
                <a:srgbClr val="C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2555776" y="3284984"/>
            <a:ext cx="4046637" cy="3312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4000"/>
                            </p:stCondLst>
                            <p:childTnLst>
                              <p:par>
                                <p:cTn id="14" presetID="22" presetClass="entr" presetSubtype="1"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up)">
                                      <p:cBhvr>
                                        <p:cTn id="1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509120"/>
            <a:ext cx="8568952" cy="2160240"/>
          </a:xfrm>
        </p:spPr>
        <p:txBody>
          <a:bodyPr>
            <a:normAutofit lnSpcReduction="10000"/>
          </a:bodyPr>
          <a:lstStyle/>
          <a:p>
            <a:pPr marL="0" indent="450850" algn="just">
              <a:buNone/>
            </a:pPr>
            <a:r>
              <a:rPr lang="ru-RU" sz="2400" dirty="0" err="1" smtClean="0">
                <a:solidFill>
                  <a:srgbClr val="0000FF"/>
                </a:solidFill>
              </a:rPr>
              <a:t>Микротурбинная</a:t>
            </a:r>
            <a:r>
              <a:rPr lang="ru-RU" sz="2400" dirty="0" smtClean="0">
                <a:solidFill>
                  <a:srgbClr val="0000FF"/>
                </a:solidFill>
              </a:rPr>
              <a:t> установка представляет собой компактную и бесшумную теплоэлектростанцию, размещенную в едином модульном блоке контейнерного типа, защищенном от внешних воздействий погодных условий, шума и оборудованном теплоизоляцией (габариты  </a:t>
            </a:r>
            <a:r>
              <a:rPr lang="en-US" sz="2400" b="1" dirty="0" smtClean="0">
                <a:solidFill>
                  <a:srgbClr val="0000FF"/>
                </a:solidFill>
              </a:rPr>
              <a:t>Capstone Micro Turbine C30</a:t>
            </a:r>
            <a:r>
              <a:rPr lang="ru-RU" sz="2400" b="1" dirty="0" smtClean="0">
                <a:solidFill>
                  <a:srgbClr val="0000FF"/>
                </a:solidFill>
              </a:rPr>
              <a:t> </a:t>
            </a:r>
            <a:r>
              <a:rPr lang="ru-RU" sz="2400" dirty="0" smtClean="0">
                <a:solidFill>
                  <a:srgbClr val="0000FF"/>
                </a:solidFill>
              </a:rPr>
              <a:t>составляют</a:t>
            </a:r>
            <a:r>
              <a:rPr lang="ru-RU" sz="2400" b="1" dirty="0" smtClean="0">
                <a:solidFill>
                  <a:srgbClr val="0000FF"/>
                </a:solidFill>
              </a:rPr>
              <a:t> </a:t>
            </a:r>
            <a:r>
              <a:rPr lang="en-US" sz="2400" dirty="0" smtClean="0">
                <a:solidFill>
                  <a:srgbClr val="0000FF"/>
                </a:solidFill>
              </a:rPr>
              <a:t>1900 x 714 x 1344</a:t>
            </a:r>
            <a:r>
              <a:rPr lang="ru-RU" sz="2400" dirty="0" smtClean="0">
                <a:solidFill>
                  <a:srgbClr val="0000FF"/>
                </a:solidFill>
              </a:rPr>
              <a:t>).</a:t>
            </a:r>
            <a:endParaRPr lang="ru-RU" sz="2400" dirty="0">
              <a:solidFill>
                <a:srgbClr val="0000FF"/>
              </a:solidFill>
            </a:endParaRPr>
          </a:p>
        </p:txBody>
      </p:sp>
      <p:pic>
        <p:nvPicPr>
          <p:cNvPr id="1028" name="Picture 4"/>
          <p:cNvPicPr>
            <a:picLocks noChangeAspect="1" noChangeArrowheads="1"/>
          </p:cNvPicPr>
          <p:nvPr/>
        </p:nvPicPr>
        <p:blipFill>
          <a:blip r:embed="rId3" cstate="print"/>
          <a:srcRect/>
          <a:stretch>
            <a:fillRect/>
          </a:stretch>
        </p:blipFill>
        <p:spPr bwMode="auto">
          <a:xfrm>
            <a:off x="755575" y="332656"/>
            <a:ext cx="7636197" cy="41044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2000" fill="hold"/>
                                        <p:tgtEl>
                                          <p:spTgt spid="1028"/>
                                        </p:tgtEl>
                                        <p:attrNameLst>
                                          <p:attrName>ppt_w</p:attrName>
                                        </p:attrNameLst>
                                      </p:cBhvr>
                                      <p:tavLst>
                                        <p:tav tm="0">
                                          <p:val>
                                            <p:fltVal val="0"/>
                                          </p:val>
                                        </p:tav>
                                        <p:tav tm="100000">
                                          <p:val>
                                            <p:strVal val="#ppt_w"/>
                                          </p:val>
                                        </p:tav>
                                      </p:tavLst>
                                    </p:anim>
                                    <p:anim calcmode="lin" valueType="num">
                                      <p:cBhvr>
                                        <p:cTn id="8" dur="2000" fill="hold"/>
                                        <p:tgtEl>
                                          <p:spTgt spid="1028"/>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cstate="print"/>
          <a:srcRect/>
          <a:stretch>
            <a:fillRect/>
          </a:stretch>
        </p:blipFill>
        <p:spPr bwMode="auto">
          <a:xfrm>
            <a:off x="250628" y="404664"/>
            <a:ext cx="8741823" cy="59766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anim calcmode="lin" valueType="num">
                                      <p:cBhvr>
                                        <p:cTn id="8" dur="2000" fill="hold"/>
                                        <p:tgtEl>
                                          <p:spTgt spid="3075"/>
                                        </p:tgtEl>
                                        <p:attrNameLst>
                                          <p:attrName>ppt_x</p:attrName>
                                        </p:attrNameLst>
                                      </p:cBhvr>
                                      <p:tavLst>
                                        <p:tav tm="0">
                                          <p:val>
                                            <p:strVal val="#ppt_x"/>
                                          </p:val>
                                        </p:tav>
                                        <p:tav tm="100000">
                                          <p:val>
                                            <p:strVal val="#ppt_x"/>
                                          </p:val>
                                        </p:tav>
                                      </p:tavLst>
                                    </p:anim>
                                    <p:anim calcmode="lin" valueType="num">
                                      <p:cBhvr>
                                        <p:cTn id="9" dur="2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Содержимое 4"/>
          <p:cNvSpPr>
            <a:spLocks noGrp="1"/>
          </p:cNvSpPr>
          <p:nvPr>
            <p:ph idx="1"/>
          </p:nvPr>
        </p:nvSpPr>
        <p:spPr>
          <a:xfrm>
            <a:off x="214282" y="214291"/>
            <a:ext cx="8643998" cy="2428892"/>
          </a:xfrm>
        </p:spPr>
        <p:txBody>
          <a:bodyPr>
            <a:normAutofit lnSpcReduction="10000"/>
          </a:bodyPr>
          <a:lstStyle/>
          <a:p>
            <a:pPr marL="0" indent="0" algn="just">
              <a:buNone/>
            </a:pPr>
            <a:r>
              <a:rPr lang="en-US" b="1" dirty="0" smtClean="0"/>
              <a:t>	</a:t>
            </a:r>
            <a:r>
              <a:rPr lang="ru-RU" sz="2600" b="1" dirty="0" smtClean="0">
                <a:solidFill>
                  <a:srgbClr val="C00000"/>
                </a:solidFill>
              </a:rPr>
              <a:t>Электростанция </a:t>
            </a:r>
            <a:r>
              <a:rPr lang="ru-RU" sz="2600" b="1" dirty="0">
                <a:solidFill>
                  <a:srgbClr val="C00000"/>
                </a:solidFill>
              </a:rPr>
              <a:t>на базе двигателя внутреннего сгорания представляет собой энергетическую установку, состоящую из двигателя, генератора, вырабатывающего электроэнергию, щита управления и контроля, а также распределительного устройства, которое может размещаться в диспетчерском помещении.</a:t>
            </a:r>
            <a:endParaRPr lang="ru-RU" sz="2600" dirty="0">
              <a:solidFill>
                <a:srgbClr val="C00000"/>
              </a:solidFill>
            </a:endParaRPr>
          </a:p>
        </p:txBody>
      </p:sp>
      <p:sp>
        <p:nvSpPr>
          <p:cNvPr id="6" name="TextBox 5"/>
          <p:cNvSpPr txBox="1"/>
          <p:nvPr/>
        </p:nvSpPr>
        <p:spPr>
          <a:xfrm>
            <a:off x="285720" y="2571744"/>
            <a:ext cx="8643998" cy="1938992"/>
          </a:xfrm>
          <a:prstGeom prst="rect">
            <a:avLst/>
          </a:prstGeom>
          <a:noFill/>
        </p:spPr>
        <p:txBody>
          <a:bodyPr wrap="square" rtlCol="0">
            <a:spAutoFit/>
          </a:bodyPr>
          <a:lstStyle/>
          <a:p>
            <a:pPr algn="just"/>
            <a:r>
              <a:rPr lang="en-US" sz="2400" b="1" dirty="0" smtClean="0"/>
              <a:t>	</a:t>
            </a:r>
            <a:r>
              <a:rPr lang="ru-RU" sz="2400" b="1" dirty="0" smtClean="0">
                <a:solidFill>
                  <a:srgbClr val="002060"/>
                </a:solidFill>
              </a:rPr>
              <a:t>Электростанции </a:t>
            </a:r>
            <a:r>
              <a:rPr lang="ru-RU" sz="2400" b="1" dirty="0">
                <a:solidFill>
                  <a:srgbClr val="002060"/>
                </a:solidFill>
              </a:rPr>
              <a:t>могут работать на бензине, дизельном топливе, природном, попутном и биологическом газе. Кроме того, могут использоваться низкокалорийные газы, содержащие метан. </a:t>
            </a:r>
            <a:r>
              <a:rPr lang="ru-RU" sz="2400" b="1" i="1" dirty="0">
                <a:solidFill>
                  <a:srgbClr val="002060"/>
                </a:solidFill>
              </a:rPr>
              <a:t>Например, газ мусорных свалок, шахтный газ.</a:t>
            </a:r>
            <a:endParaRPr lang="ru-RU" sz="2400" i="1" dirty="0">
              <a:solidFill>
                <a:srgbClr val="002060"/>
              </a:solidFill>
            </a:endParaRPr>
          </a:p>
        </p:txBody>
      </p:sp>
      <p:sp>
        <p:nvSpPr>
          <p:cNvPr id="7" name="TextBox 6"/>
          <p:cNvSpPr txBox="1"/>
          <p:nvPr/>
        </p:nvSpPr>
        <p:spPr>
          <a:xfrm>
            <a:off x="214282" y="4357694"/>
            <a:ext cx="8715436" cy="2308324"/>
          </a:xfrm>
          <a:prstGeom prst="rect">
            <a:avLst/>
          </a:prstGeom>
          <a:noFill/>
        </p:spPr>
        <p:txBody>
          <a:bodyPr wrap="square" rtlCol="0">
            <a:spAutoFit/>
          </a:bodyPr>
          <a:lstStyle/>
          <a:p>
            <a:pPr algn="just"/>
            <a:r>
              <a:rPr lang="en-US" sz="2400" b="1" dirty="0" smtClean="0"/>
              <a:t>	</a:t>
            </a:r>
            <a:r>
              <a:rPr lang="ru-RU" sz="2400" b="1" dirty="0" smtClean="0">
                <a:solidFill>
                  <a:srgbClr val="006600"/>
                </a:solidFill>
              </a:rPr>
              <a:t>В </a:t>
            </a:r>
            <a:r>
              <a:rPr lang="ru-RU" sz="2400" b="1" dirty="0">
                <a:solidFill>
                  <a:srgbClr val="006600"/>
                </a:solidFill>
              </a:rPr>
              <a:t>зависимости от режима работы, электростанции подразделяются на </a:t>
            </a:r>
            <a:r>
              <a:rPr lang="ru-RU" sz="2400" b="1" dirty="0">
                <a:solidFill>
                  <a:srgbClr val="3366FF"/>
                </a:solidFill>
              </a:rPr>
              <a:t>основные</a:t>
            </a:r>
            <a:r>
              <a:rPr lang="ru-RU" sz="2400" b="1" dirty="0">
                <a:solidFill>
                  <a:srgbClr val="006600"/>
                </a:solidFill>
              </a:rPr>
              <a:t> и </a:t>
            </a:r>
            <a:r>
              <a:rPr lang="ru-RU" sz="2400" b="1" dirty="0">
                <a:solidFill>
                  <a:srgbClr val="FF66FF"/>
                </a:solidFill>
              </a:rPr>
              <a:t>резервные</a:t>
            </a:r>
            <a:r>
              <a:rPr lang="ru-RU" sz="2400" b="1" dirty="0">
                <a:solidFill>
                  <a:srgbClr val="006600"/>
                </a:solidFill>
              </a:rPr>
              <a:t>. Основные электростанции обеспечивают объект электроэнергией непрерывно. Резервные электростанции запускаются в аварийной ситуации, например, при перебоях с основным электропитанием.</a:t>
            </a:r>
            <a:endParaRPr lang="ru-RU" sz="24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3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vertical)">
                                      <p:cBhvr>
                                        <p:cTn id="18"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467544" y="548680"/>
            <a:ext cx="8407714" cy="53503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79512" y="620688"/>
            <a:ext cx="8800075" cy="56486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ppt_x</p:attrName>
                                        </p:attrNameLst>
                                      </p:cBhvr>
                                      <p:tavLst>
                                        <p:tav tm="0">
                                          <p:val>
                                            <p:strVal val="#ppt_x"/>
                                          </p:val>
                                        </p:tav>
                                        <p:tav tm="100000">
                                          <p:val>
                                            <p:strVal val="#ppt_x"/>
                                          </p:val>
                                        </p:tav>
                                      </p:tavLst>
                                    </p:anim>
                                    <p:anim calcmode="lin" valueType="num">
                                      <p:cBhvr>
                                        <p:cTn id="9" dur="2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7"/>
            <a:ext cx="8568952" cy="1152127"/>
          </a:xfrm>
        </p:spPr>
        <p:txBody>
          <a:bodyPr>
            <a:normAutofit lnSpcReduction="10000"/>
          </a:bodyPr>
          <a:lstStyle/>
          <a:p>
            <a:pPr marL="0" indent="450850" algn="just">
              <a:buNone/>
            </a:pPr>
            <a:r>
              <a:rPr lang="ru-RU" sz="2400" dirty="0" smtClean="0">
                <a:solidFill>
                  <a:srgbClr val="008000"/>
                </a:solidFill>
              </a:rPr>
              <a:t>Конструктивно </a:t>
            </a:r>
            <a:r>
              <a:rPr lang="ru-RU" sz="2400" dirty="0" err="1" smtClean="0">
                <a:solidFill>
                  <a:srgbClr val="008000"/>
                </a:solidFill>
              </a:rPr>
              <a:t>микротурбина</a:t>
            </a:r>
            <a:r>
              <a:rPr lang="ru-RU" sz="2400" dirty="0" smtClean="0">
                <a:solidFill>
                  <a:srgbClr val="008000"/>
                </a:solidFill>
              </a:rPr>
              <a:t> напоминает уменьшенную копию стандартной газовой турбины, с усовершенствованными отдельными узлами.</a:t>
            </a:r>
            <a:endParaRPr lang="ru-RU" sz="2400" dirty="0">
              <a:solidFill>
                <a:srgbClr val="008000"/>
              </a:solidFill>
            </a:endParaRPr>
          </a:p>
        </p:txBody>
      </p:sp>
      <p:sp>
        <p:nvSpPr>
          <p:cNvPr id="4" name="TextBox 3"/>
          <p:cNvSpPr txBox="1"/>
          <p:nvPr/>
        </p:nvSpPr>
        <p:spPr>
          <a:xfrm>
            <a:off x="251520" y="1412776"/>
            <a:ext cx="8640960" cy="1569660"/>
          </a:xfrm>
          <a:prstGeom prst="rect">
            <a:avLst/>
          </a:prstGeom>
          <a:noFill/>
        </p:spPr>
        <p:txBody>
          <a:bodyPr wrap="square" rtlCol="0">
            <a:spAutoFit/>
          </a:bodyPr>
          <a:lstStyle/>
          <a:p>
            <a:pPr indent="450850" algn="just"/>
            <a:r>
              <a:rPr lang="ru-RU" sz="2400" dirty="0" smtClean="0">
                <a:solidFill>
                  <a:srgbClr val="008000"/>
                </a:solidFill>
              </a:rPr>
              <a:t>Во время работы </a:t>
            </a:r>
            <a:r>
              <a:rPr lang="ru-RU" sz="2400" dirty="0" err="1" smtClean="0">
                <a:solidFill>
                  <a:srgbClr val="008000"/>
                </a:solidFill>
              </a:rPr>
              <a:t>микротурбина</a:t>
            </a:r>
            <a:r>
              <a:rPr lang="ru-RU" sz="2400" dirty="0" smtClean="0">
                <a:solidFill>
                  <a:srgbClr val="008000"/>
                </a:solidFill>
              </a:rPr>
              <a:t> вырабатывает тепловую и электрическую энергии, позволяя потребителю получать электричество, тепло и холод (в случае необходимости, в летний период) методом </a:t>
            </a:r>
            <a:r>
              <a:rPr lang="ru-RU" sz="2400" dirty="0" err="1" smtClean="0">
                <a:solidFill>
                  <a:srgbClr val="008000"/>
                </a:solidFill>
              </a:rPr>
              <a:t>тригенерации</a:t>
            </a:r>
            <a:r>
              <a:rPr lang="ru-RU" sz="2400" dirty="0" smtClean="0">
                <a:solidFill>
                  <a:srgbClr val="008000"/>
                </a:solidFill>
              </a:rPr>
              <a:t>.</a:t>
            </a:r>
            <a:endParaRPr lang="ru-RU" sz="2400" dirty="0">
              <a:solidFill>
                <a:srgbClr val="008000"/>
              </a:solidFill>
            </a:endParaRPr>
          </a:p>
        </p:txBody>
      </p:sp>
      <p:sp>
        <p:nvSpPr>
          <p:cNvPr id="5" name="TextBox 4"/>
          <p:cNvSpPr txBox="1"/>
          <p:nvPr/>
        </p:nvSpPr>
        <p:spPr>
          <a:xfrm>
            <a:off x="1115616" y="2996952"/>
            <a:ext cx="6696744" cy="461665"/>
          </a:xfrm>
          <a:prstGeom prst="rect">
            <a:avLst/>
          </a:prstGeom>
          <a:noFill/>
        </p:spPr>
        <p:txBody>
          <a:bodyPr wrap="square" rtlCol="0">
            <a:spAutoFit/>
          </a:bodyPr>
          <a:lstStyle/>
          <a:p>
            <a:pPr algn="ctr"/>
            <a:r>
              <a:rPr lang="ru-RU" sz="2400" b="1" dirty="0" smtClean="0">
                <a:solidFill>
                  <a:srgbClr val="008000"/>
                </a:solidFill>
              </a:rPr>
              <a:t>Принцип действия</a:t>
            </a:r>
            <a:endParaRPr lang="ru-RU" sz="2400" b="1" dirty="0">
              <a:solidFill>
                <a:srgbClr val="008000"/>
              </a:solidFill>
            </a:endParaRPr>
          </a:p>
        </p:txBody>
      </p:sp>
      <p:sp>
        <p:nvSpPr>
          <p:cNvPr id="6" name="TextBox 5"/>
          <p:cNvSpPr txBox="1"/>
          <p:nvPr/>
        </p:nvSpPr>
        <p:spPr>
          <a:xfrm>
            <a:off x="251520" y="3501008"/>
            <a:ext cx="8640960" cy="2246769"/>
          </a:xfrm>
          <a:prstGeom prst="rect">
            <a:avLst/>
          </a:prstGeom>
          <a:noFill/>
        </p:spPr>
        <p:txBody>
          <a:bodyPr wrap="square" rtlCol="0">
            <a:spAutoFit/>
          </a:bodyPr>
          <a:lstStyle/>
          <a:p>
            <a:pPr indent="450850" algn="just"/>
            <a:r>
              <a:rPr lang="ru-RU" sz="2000" b="1" dirty="0" smtClean="0">
                <a:solidFill>
                  <a:srgbClr val="008000"/>
                </a:solidFill>
              </a:rPr>
              <a:t>Воздух из атмосферы через </a:t>
            </a:r>
            <a:r>
              <a:rPr lang="ru-RU" sz="2000" b="1" dirty="0" err="1" smtClean="0">
                <a:solidFill>
                  <a:srgbClr val="008000"/>
                </a:solidFill>
              </a:rPr>
              <a:t>воздухозаборник</a:t>
            </a:r>
            <a:r>
              <a:rPr lang="ru-RU" sz="2000" b="1" dirty="0" smtClean="0">
                <a:solidFill>
                  <a:srgbClr val="008000"/>
                </a:solidFill>
              </a:rPr>
              <a:t> поступает в компрессор, где происходит его сжатие и нагрев, после чего он поступает в рекуператор, где происходит его дальнейший нагрев посредством отходящих выхлопных газов из турбины. Такая агрегатная компоновка внутри установки повышает электрический КПД установки до 30 %, а соотношение получаемой на установке тепловой энергии к электрической составляет 1,6÷2/1. </a:t>
            </a:r>
            <a:endParaRPr lang="ru-RU" sz="2000" b="1"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par>
                          <p:cTn id="16" fill="hold">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6264696"/>
          </a:xfrm>
        </p:spPr>
        <p:txBody>
          <a:bodyPr>
            <a:normAutofit fontScale="77500" lnSpcReduction="20000"/>
          </a:bodyPr>
          <a:lstStyle/>
          <a:p>
            <a:pPr marL="0" indent="450850" algn="just">
              <a:buNone/>
            </a:pPr>
            <a:r>
              <a:rPr lang="ru-RU" i="1" dirty="0" smtClean="0">
                <a:solidFill>
                  <a:srgbClr val="008000"/>
                </a:solidFill>
              </a:rPr>
              <a:t>В отдельных случаях, когда заказчику необходимо большее количество именно тепловой энергии, а получаемая электрическая энергия второстепенна, возможна иная комплектация установки (без рекуператора). В этом случае вырабатывается порядка 14÷20 % электрической энергии. </a:t>
            </a:r>
            <a:r>
              <a:rPr lang="ru-RU" dirty="0" smtClean="0">
                <a:solidFill>
                  <a:srgbClr val="008000"/>
                </a:solidFill>
              </a:rPr>
              <a:t>Из рекуператора нагретый и сжатый в компрессоре воздух, смешиваясь с газом, поступает в камеру сгорания. Предварительное смешение нагретого воздуха с газом очень сильно снижает уровень выбросов, доводя его до минимальных значений (около 15 </a:t>
            </a:r>
            <a:r>
              <a:rPr lang="ru-RU" dirty="0" err="1" smtClean="0">
                <a:solidFill>
                  <a:srgbClr val="008000"/>
                </a:solidFill>
              </a:rPr>
              <a:t>ppm</a:t>
            </a:r>
            <a:r>
              <a:rPr lang="ru-RU" dirty="0" smtClean="0">
                <a:solidFill>
                  <a:srgbClr val="008000"/>
                </a:solidFill>
              </a:rPr>
              <a:t>), особенно при неполной загрузке установки. Образующиеся в процессе сгорания выхлопные газы поступают на колесо турбины, где расширяясь, совершают работу, приводя тем самым в движение расположенные на одном валу с турбиной компрессор и генератор. Из турбины выхлопные газы поступают в рекуператор, где нагревают выходящий из компрессора воздух, после чего направляются в котел-утилизатор, где нагревают сетевую воду до требуемых параметров.</a:t>
            </a:r>
            <a:endParaRPr lang="ru-RU"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568952" cy="2016224"/>
          </a:xfrm>
        </p:spPr>
        <p:txBody>
          <a:bodyPr>
            <a:normAutofit/>
          </a:bodyPr>
          <a:lstStyle/>
          <a:p>
            <a:pPr marL="0" indent="450850" algn="just">
              <a:buNone/>
            </a:pPr>
            <a:r>
              <a:rPr lang="ru-RU" sz="2300" b="1" dirty="0" smtClean="0">
                <a:solidFill>
                  <a:srgbClr val="008000"/>
                </a:solidFill>
              </a:rPr>
              <a:t>В стандартный комплект установки входят:</a:t>
            </a:r>
            <a:r>
              <a:rPr lang="ru-RU" sz="2300" dirty="0" smtClean="0">
                <a:solidFill>
                  <a:srgbClr val="008000"/>
                </a:solidFill>
              </a:rPr>
              <a:t> </a:t>
            </a:r>
            <a:r>
              <a:rPr lang="ru-RU" sz="2300" dirty="0" err="1" smtClean="0">
                <a:solidFill>
                  <a:srgbClr val="008000"/>
                </a:solidFill>
              </a:rPr>
              <a:t>микротурбина</a:t>
            </a:r>
            <a:r>
              <a:rPr lang="ru-RU" sz="2300" dirty="0" smtClean="0">
                <a:solidFill>
                  <a:srgbClr val="008000"/>
                </a:solidFill>
              </a:rPr>
              <a:t> с обвязкой внутри блок бокса, генератор, компрессор, рекуператор, котел</a:t>
            </a:r>
            <a:r>
              <a:rPr lang="ru-RU" sz="2300" dirty="0" smtClean="0">
                <a:solidFill>
                  <a:srgbClr val="008000"/>
                </a:solidFill>
                <a:sym typeface="Symbol"/>
              </a:rPr>
              <a:t>-</a:t>
            </a:r>
            <a:r>
              <a:rPr lang="ru-RU" sz="2300" dirty="0" smtClean="0">
                <a:solidFill>
                  <a:srgbClr val="008000"/>
                </a:solidFill>
              </a:rPr>
              <a:t>утилизатор, инвертор, система автоматического управления с пультом, аккумуляторы, система воздушного охлаждения и другое дополнительное оборудование по заказу.</a:t>
            </a:r>
            <a:endParaRPr lang="ru-RU" sz="2300" dirty="0">
              <a:solidFill>
                <a:srgbClr val="008000"/>
              </a:solidFill>
            </a:endParaRPr>
          </a:p>
        </p:txBody>
      </p:sp>
      <p:sp>
        <p:nvSpPr>
          <p:cNvPr id="4" name="TextBox 3"/>
          <p:cNvSpPr txBox="1"/>
          <p:nvPr/>
        </p:nvSpPr>
        <p:spPr>
          <a:xfrm>
            <a:off x="251520" y="2164407"/>
            <a:ext cx="8568952" cy="4693593"/>
          </a:xfrm>
          <a:prstGeom prst="rect">
            <a:avLst/>
          </a:prstGeom>
          <a:noFill/>
        </p:spPr>
        <p:txBody>
          <a:bodyPr wrap="square" rtlCol="0">
            <a:spAutoFit/>
          </a:bodyPr>
          <a:lstStyle/>
          <a:p>
            <a:pPr indent="450850" algn="just"/>
            <a:r>
              <a:rPr lang="ru-RU" sz="2300" dirty="0" err="1" smtClean="0">
                <a:solidFill>
                  <a:srgbClr val="0000FF"/>
                </a:solidFill>
              </a:rPr>
              <a:t>Микротурбинные</a:t>
            </a:r>
            <a:r>
              <a:rPr lang="ru-RU" sz="2300" dirty="0" smtClean="0">
                <a:solidFill>
                  <a:srgbClr val="0000FF"/>
                </a:solidFill>
              </a:rPr>
              <a:t> системы имеют множество преимуществ перед автономными электростанциями на базе поршневых двигателей: более высокая плотность мощности (с учетом занимаемых площади и веса), более низкие эмиссии, одна или несколько движущихся частей. </a:t>
            </a:r>
            <a:r>
              <a:rPr lang="ru-RU" sz="2300" dirty="0" err="1" smtClean="0">
                <a:solidFill>
                  <a:srgbClr val="0000FF"/>
                </a:solidFill>
              </a:rPr>
              <a:t>Микротурбины</a:t>
            </a:r>
            <a:r>
              <a:rPr lang="ru-RU" sz="2300" dirty="0" smtClean="0">
                <a:solidFill>
                  <a:srgbClr val="0000FF"/>
                </a:solidFill>
              </a:rPr>
              <a:t> </a:t>
            </a:r>
            <a:r>
              <a:rPr lang="ru-RU" sz="2300" dirty="0" err="1" smtClean="0">
                <a:solidFill>
                  <a:srgbClr val="0000FF"/>
                </a:solidFill>
              </a:rPr>
              <a:t>Capstone</a:t>
            </a:r>
            <a:r>
              <a:rPr lang="ru-RU" sz="2300" dirty="0" smtClean="0">
                <a:solidFill>
                  <a:srgbClr val="0000FF"/>
                </a:solidFill>
              </a:rPr>
              <a:t> разрабатываются с воздушными подшипниками и охлаждаются воздухом без использования моторного масла и смазочно-охлаждающих жидкостей. Преимущество </a:t>
            </a:r>
            <a:r>
              <a:rPr lang="ru-RU" sz="2300" dirty="0" err="1" smtClean="0">
                <a:solidFill>
                  <a:srgbClr val="0000FF"/>
                </a:solidFill>
              </a:rPr>
              <a:t>микротурбин</a:t>
            </a:r>
            <a:r>
              <a:rPr lang="ru-RU" sz="2300" dirty="0" smtClean="0">
                <a:solidFill>
                  <a:srgbClr val="0000FF"/>
                </a:solidFill>
              </a:rPr>
              <a:t> также заключается в том, что большая часть выделяемой тепловой энергии сосредоточена в системе выхлопа с относительно высокой температурой в то время, как выделяемое тепло возвратно-поступательных двигателей распределяется между выхлопом и охлаждающей системой.</a:t>
            </a:r>
            <a:endParaRPr lang="ru-RU" sz="2300" dirty="0">
              <a:solidFill>
                <a:srgbClr val="0000FF"/>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712968" cy="6336704"/>
          </a:xfrm>
        </p:spPr>
        <p:txBody>
          <a:bodyPr>
            <a:normAutofit fontScale="92500" lnSpcReduction="10000"/>
          </a:bodyPr>
          <a:lstStyle/>
          <a:p>
            <a:pPr marL="0" indent="450850" algn="just">
              <a:buNone/>
            </a:pPr>
            <a:r>
              <a:rPr lang="ru-RU" sz="2800" dirty="0" err="1" smtClean="0">
                <a:solidFill>
                  <a:srgbClr val="7030A0"/>
                </a:solidFill>
              </a:rPr>
              <a:t>Микротурбины</a:t>
            </a:r>
            <a:r>
              <a:rPr lang="ru-RU" sz="2800" dirty="0" smtClean="0">
                <a:solidFill>
                  <a:srgbClr val="7030A0"/>
                </a:solidFill>
              </a:rPr>
              <a:t> могут работать на большей части промышленных топлив таких, как </a:t>
            </a:r>
            <a:r>
              <a:rPr lang="ru-RU" sz="2800" dirty="0" smtClean="0">
                <a:solidFill>
                  <a:srgbClr val="FF0000"/>
                </a:solidFill>
              </a:rPr>
              <a:t>природный газ</a:t>
            </a:r>
            <a:r>
              <a:rPr lang="ru-RU" sz="2800" dirty="0" smtClean="0">
                <a:solidFill>
                  <a:srgbClr val="7030A0"/>
                </a:solidFill>
              </a:rPr>
              <a:t>, </a:t>
            </a:r>
            <a:r>
              <a:rPr lang="ru-RU" sz="2800" dirty="0" smtClean="0">
                <a:solidFill>
                  <a:srgbClr val="006600"/>
                </a:solidFill>
              </a:rPr>
              <a:t>пропан</a:t>
            </a:r>
            <a:r>
              <a:rPr lang="ru-RU" sz="2800" dirty="0" smtClean="0">
                <a:solidFill>
                  <a:srgbClr val="7030A0"/>
                </a:solidFill>
              </a:rPr>
              <a:t>, </a:t>
            </a:r>
            <a:r>
              <a:rPr lang="ru-RU" sz="2800" dirty="0" smtClean="0">
                <a:solidFill>
                  <a:srgbClr val="00B050"/>
                </a:solidFill>
              </a:rPr>
              <a:t>дизельное топливо </a:t>
            </a:r>
            <a:r>
              <a:rPr lang="ru-RU" sz="2800" dirty="0" smtClean="0">
                <a:solidFill>
                  <a:srgbClr val="7030A0"/>
                </a:solidFill>
              </a:rPr>
              <a:t>и </a:t>
            </a:r>
            <a:r>
              <a:rPr lang="ru-RU" sz="2800" dirty="0" smtClean="0">
                <a:solidFill>
                  <a:srgbClr val="FF66FF"/>
                </a:solidFill>
              </a:rPr>
              <a:t>керосин</a:t>
            </a:r>
            <a:r>
              <a:rPr lang="ru-RU" sz="2800" dirty="0" smtClean="0">
                <a:solidFill>
                  <a:srgbClr val="7030A0"/>
                </a:solidFill>
              </a:rPr>
              <a:t>, также могут использоваться возобновляемые виды топлива: </a:t>
            </a:r>
            <a:r>
              <a:rPr lang="ru-RU" sz="2800" dirty="0" smtClean="0">
                <a:solidFill>
                  <a:srgbClr val="0000FF"/>
                </a:solidFill>
              </a:rPr>
              <a:t>E85</a:t>
            </a:r>
            <a:r>
              <a:rPr lang="ru-RU" sz="2800" dirty="0" smtClean="0">
                <a:solidFill>
                  <a:srgbClr val="7030A0"/>
                </a:solidFill>
              </a:rPr>
              <a:t>, </a:t>
            </a:r>
            <a:r>
              <a:rPr lang="ru-RU" sz="2800" dirty="0" err="1" smtClean="0">
                <a:solidFill>
                  <a:srgbClr val="C00000"/>
                </a:solidFill>
              </a:rPr>
              <a:t>биодизель</a:t>
            </a:r>
            <a:r>
              <a:rPr lang="ru-RU" sz="2800" dirty="0" smtClean="0">
                <a:solidFill>
                  <a:srgbClr val="7030A0"/>
                </a:solidFill>
              </a:rPr>
              <a:t> и </a:t>
            </a:r>
            <a:r>
              <a:rPr lang="ru-RU" sz="2800" dirty="0" err="1" smtClean="0">
                <a:solidFill>
                  <a:srgbClr val="0070C0"/>
                </a:solidFill>
              </a:rPr>
              <a:t>биогаз</a:t>
            </a:r>
            <a:r>
              <a:rPr lang="ru-RU" sz="2800" dirty="0" smtClean="0">
                <a:solidFill>
                  <a:srgbClr val="7030A0"/>
                </a:solidFill>
              </a:rPr>
              <a:t>.</a:t>
            </a:r>
          </a:p>
          <a:p>
            <a:pPr marL="0" indent="450850" algn="just">
              <a:buNone/>
            </a:pPr>
            <a:r>
              <a:rPr lang="ru-RU" sz="2800" dirty="0" smtClean="0">
                <a:solidFill>
                  <a:srgbClr val="7030A0"/>
                </a:solidFill>
              </a:rPr>
              <a:t>Тепло дымовых газов может быть использовано для подогрева воды, воздуха, в процессах осушения или в абсорбционно-холодильных машинах </a:t>
            </a:r>
            <a:r>
              <a:rPr lang="ru-RU" sz="2800" dirty="0" smtClean="0">
                <a:solidFill>
                  <a:srgbClr val="7030A0"/>
                </a:solidFill>
                <a:sym typeface="Symbol"/>
              </a:rPr>
              <a:t></a:t>
            </a:r>
            <a:r>
              <a:rPr lang="ru-RU" sz="2800" dirty="0" smtClean="0">
                <a:solidFill>
                  <a:srgbClr val="7030A0"/>
                </a:solidFill>
              </a:rPr>
              <a:t> АБХМ, которые генерируют холод для кондиционирования воздуха, используя бесплатную тепловую энергию вместо электрической.</a:t>
            </a:r>
          </a:p>
          <a:p>
            <a:pPr marL="0" indent="450850" algn="just">
              <a:buNone/>
            </a:pPr>
            <a:r>
              <a:rPr lang="ru-RU" sz="2800" dirty="0" smtClean="0">
                <a:solidFill>
                  <a:srgbClr val="7030A0"/>
                </a:solidFill>
              </a:rPr>
              <a:t>КПД типовых </a:t>
            </a:r>
            <a:r>
              <a:rPr lang="ru-RU" sz="2800" dirty="0" err="1" smtClean="0">
                <a:solidFill>
                  <a:srgbClr val="7030A0"/>
                </a:solidFill>
              </a:rPr>
              <a:t>микротурбин</a:t>
            </a:r>
            <a:r>
              <a:rPr lang="ru-RU" sz="2800" dirty="0" smtClean="0">
                <a:solidFill>
                  <a:srgbClr val="7030A0"/>
                </a:solidFill>
              </a:rPr>
              <a:t> массового производства достигает 35 %. В режиме комбинированной генерации электричества и тепловой энергии </a:t>
            </a:r>
            <a:r>
              <a:rPr lang="ru-RU" sz="2800" dirty="0" smtClean="0">
                <a:solidFill>
                  <a:srgbClr val="7030A0"/>
                </a:solidFill>
                <a:sym typeface="Symbol"/>
              </a:rPr>
              <a:t></a:t>
            </a:r>
            <a:r>
              <a:rPr lang="ru-RU" sz="2800" dirty="0" smtClean="0">
                <a:solidFill>
                  <a:srgbClr val="7030A0"/>
                </a:solidFill>
              </a:rPr>
              <a:t> </a:t>
            </a:r>
            <a:r>
              <a:rPr lang="ru-RU" sz="2800" dirty="0" err="1" smtClean="0">
                <a:solidFill>
                  <a:srgbClr val="7030A0"/>
                </a:solidFill>
              </a:rPr>
              <a:t>когенерации</a:t>
            </a:r>
            <a:r>
              <a:rPr lang="ru-RU" sz="2800" dirty="0" smtClean="0">
                <a:solidFill>
                  <a:srgbClr val="7030A0"/>
                </a:solidFill>
              </a:rPr>
              <a:t>, может достигаться высокий коэффициент использования топлива (КИТ) </a:t>
            </a:r>
            <a:r>
              <a:rPr lang="ru-RU" sz="2800" dirty="0" smtClean="0">
                <a:solidFill>
                  <a:srgbClr val="7030A0"/>
                </a:solidFill>
                <a:sym typeface="Symbol"/>
              </a:rPr>
              <a:t></a:t>
            </a:r>
            <a:r>
              <a:rPr lang="ru-RU" sz="2800" dirty="0" smtClean="0">
                <a:solidFill>
                  <a:srgbClr val="7030A0"/>
                </a:solidFill>
              </a:rPr>
              <a:t> 85 %.</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692696"/>
            <a:ext cx="8640960" cy="5904656"/>
          </a:xfrm>
        </p:spPr>
        <p:txBody>
          <a:bodyPr>
            <a:noAutofit/>
          </a:bodyPr>
          <a:lstStyle/>
          <a:p>
            <a:pPr algn="just">
              <a:buFont typeface="Wingdings" pitchFamily="2" charset="2"/>
              <a:buChar char="ü"/>
            </a:pPr>
            <a:r>
              <a:rPr lang="ru-RU" sz="2700" dirty="0" smtClean="0">
                <a:solidFill>
                  <a:srgbClr val="C00000"/>
                </a:solidFill>
              </a:rPr>
              <a:t>эластичность и адаптивность к восприятию электрических нагрузок в диапазоне от 1 до 100 %;</a:t>
            </a:r>
          </a:p>
          <a:p>
            <a:pPr algn="just">
              <a:buFont typeface="Wingdings" pitchFamily="2" charset="2"/>
              <a:buChar char="ü"/>
            </a:pPr>
            <a:r>
              <a:rPr lang="ru-RU" sz="2700" dirty="0" smtClean="0">
                <a:solidFill>
                  <a:srgbClr val="0000FF"/>
                </a:solidFill>
              </a:rPr>
              <a:t>возможность длительной работы </a:t>
            </a:r>
            <a:r>
              <a:rPr lang="ru-RU" sz="2700" dirty="0" err="1" smtClean="0">
                <a:solidFill>
                  <a:srgbClr val="0000FF"/>
                </a:solidFill>
              </a:rPr>
              <a:t>микротурбины</a:t>
            </a:r>
            <a:r>
              <a:rPr lang="ru-RU" sz="2700" dirty="0" smtClean="0">
                <a:solidFill>
                  <a:srgbClr val="0000FF"/>
                </a:solidFill>
              </a:rPr>
              <a:t> на предельно низкой мощности – до 1 %;</a:t>
            </a:r>
          </a:p>
          <a:p>
            <a:pPr algn="just">
              <a:buFont typeface="Wingdings" pitchFamily="2" charset="2"/>
              <a:buChar char="ü"/>
            </a:pPr>
            <a:r>
              <a:rPr lang="ru-RU" sz="2700" dirty="0" smtClean="0">
                <a:solidFill>
                  <a:srgbClr val="FF0000"/>
                </a:solidFill>
              </a:rPr>
              <a:t>низкий уровень эмиссий;</a:t>
            </a:r>
          </a:p>
          <a:p>
            <a:pPr algn="just">
              <a:buFont typeface="Wingdings" pitchFamily="2" charset="2"/>
              <a:buChar char="ü"/>
            </a:pPr>
            <a:r>
              <a:rPr lang="ru-RU" sz="2700" dirty="0" smtClean="0">
                <a:solidFill>
                  <a:srgbClr val="0070C0"/>
                </a:solidFill>
              </a:rPr>
              <a:t>отсутствие дымовых труб;</a:t>
            </a:r>
          </a:p>
          <a:p>
            <a:pPr algn="just">
              <a:buFont typeface="Wingdings" pitchFamily="2" charset="2"/>
              <a:buChar char="ü"/>
            </a:pPr>
            <a:r>
              <a:rPr lang="ru-RU" sz="2700" dirty="0" smtClean="0">
                <a:solidFill>
                  <a:srgbClr val="006600"/>
                </a:solidFill>
              </a:rPr>
              <a:t>отсутствие в </a:t>
            </a:r>
            <a:r>
              <a:rPr lang="ru-RU" sz="2700" dirty="0" err="1" smtClean="0">
                <a:solidFill>
                  <a:srgbClr val="006600"/>
                </a:solidFill>
              </a:rPr>
              <a:t>микротурбинах</a:t>
            </a:r>
            <a:r>
              <a:rPr lang="ru-RU" sz="2700" dirty="0" smtClean="0">
                <a:solidFill>
                  <a:srgbClr val="006600"/>
                </a:solidFill>
              </a:rPr>
              <a:t> моторного масла, смазки;</a:t>
            </a:r>
          </a:p>
          <a:p>
            <a:pPr algn="just">
              <a:buFont typeface="Wingdings" pitchFamily="2" charset="2"/>
              <a:buChar char="ü"/>
            </a:pPr>
            <a:r>
              <a:rPr lang="ru-RU" sz="2700" dirty="0" smtClean="0">
                <a:solidFill>
                  <a:srgbClr val="7030A0"/>
                </a:solidFill>
              </a:rPr>
              <a:t>отсутствие охлаждающих жидкостей;</a:t>
            </a:r>
          </a:p>
          <a:p>
            <a:pPr algn="just">
              <a:buFont typeface="Wingdings" pitchFamily="2" charset="2"/>
              <a:buChar char="ü"/>
            </a:pPr>
            <a:r>
              <a:rPr lang="ru-RU" sz="2700" dirty="0" smtClean="0">
                <a:solidFill>
                  <a:srgbClr val="0070C0"/>
                </a:solidFill>
              </a:rPr>
              <a:t>быстрое и технологичное подключение к топливным магистралям, электрическим коммуникациям и тепловым сетям;</a:t>
            </a:r>
          </a:p>
          <a:p>
            <a:pPr algn="just">
              <a:buFont typeface="Wingdings" pitchFamily="2" charset="2"/>
              <a:buChar char="ü"/>
            </a:pPr>
            <a:r>
              <a:rPr lang="ru-RU" sz="2700" dirty="0" smtClean="0">
                <a:solidFill>
                  <a:srgbClr val="FF66FF"/>
                </a:solidFill>
              </a:rPr>
              <a:t>минимум сервисного обслуживания </a:t>
            </a:r>
            <a:r>
              <a:rPr lang="ru-RU" sz="2700" dirty="0" err="1" smtClean="0">
                <a:solidFill>
                  <a:srgbClr val="FF66FF"/>
                </a:solidFill>
              </a:rPr>
              <a:t>микротурбины</a:t>
            </a:r>
            <a:r>
              <a:rPr lang="ru-RU" sz="2700" dirty="0" smtClean="0">
                <a:solidFill>
                  <a:srgbClr val="FF66FF"/>
                </a:solidFill>
              </a:rPr>
              <a:t> – 1 день, 1 раз в году;</a:t>
            </a:r>
          </a:p>
        </p:txBody>
      </p:sp>
      <p:sp>
        <p:nvSpPr>
          <p:cNvPr id="4" name="TextBox 3"/>
          <p:cNvSpPr txBox="1"/>
          <p:nvPr/>
        </p:nvSpPr>
        <p:spPr>
          <a:xfrm>
            <a:off x="179512" y="188640"/>
            <a:ext cx="8712968" cy="430887"/>
          </a:xfrm>
          <a:prstGeom prst="rect">
            <a:avLst/>
          </a:prstGeom>
          <a:noFill/>
        </p:spPr>
        <p:txBody>
          <a:bodyPr wrap="square" rtlCol="0">
            <a:spAutoFit/>
          </a:bodyPr>
          <a:lstStyle/>
          <a:p>
            <a:r>
              <a:rPr lang="ru-RU" sz="2200" b="1" dirty="0" smtClean="0">
                <a:solidFill>
                  <a:srgbClr val="0070C0"/>
                </a:solidFill>
              </a:rPr>
              <a:t>ПРЕИМУЩЕСТВА МИКРОТУРБИН:</a:t>
            </a:r>
            <a:endParaRPr lang="ru-RU" sz="22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6000"/>
                            </p:stCondLst>
                            <p:childTnLst>
                              <p:par>
                                <p:cTn id="45" presetID="2" presetClass="entr" presetSubtype="4"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8000"/>
                            </p:stCondLst>
                            <p:childTnLst>
                              <p:par>
                                <p:cTn id="50" presetID="2" presetClass="entr" presetSubtype="4" fill="hold" grpId="1"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2000" fill="hold"/>
                                        <p:tgtEl>
                                          <p:spTgt spid="4"/>
                                        </p:tgtEl>
                                        <p:attrNameLst>
                                          <p:attrName>ppt_x</p:attrName>
                                        </p:attrNameLst>
                                      </p:cBhvr>
                                      <p:tavLst>
                                        <p:tav tm="0">
                                          <p:val>
                                            <p:strVal val="#ppt_x"/>
                                          </p:val>
                                        </p:tav>
                                        <p:tav tm="100000">
                                          <p:val>
                                            <p:strVal val="#ppt_x"/>
                                          </p:val>
                                        </p:tav>
                                      </p:tavLst>
                                    </p:anim>
                                    <p:anim calcmode="lin" valueType="num">
                                      <p:cBhvr additive="base">
                                        <p:cTn id="53" dur="2000" fill="hold"/>
                                        <p:tgtEl>
                                          <p:spTgt spid="4"/>
                                        </p:tgtEl>
                                        <p:attrNameLst>
                                          <p:attrName>ppt_y</p:attrName>
                                        </p:attrNameLst>
                                      </p:cBhvr>
                                      <p:tavLst>
                                        <p:tav tm="0">
                                          <p:val>
                                            <p:strVal val="1+#ppt_h/2"/>
                                          </p:val>
                                        </p:tav>
                                        <p:tav tm="100000">
                                          <p:val>
                                            <p:strVal val="#ppt_y"/>
                                          </p:val>
                                        </p:tav>
                                      </p:tavLst>
                                    </p:anim>
                                  </p:childTnLst>
                                </p:cTn>
                              </p:par>
                            </p:childTnLst>
                          </p:cTn>
                        </p:par>
                        <p:par>
                          <p:cTn id="54" fill="hold">
                            <p:stCondLst>
                              <p:cond delay="20000"/>
                            </p:stCondLst>
                            <p:childTnLst>
                              <p:par>
                                <p:cTn id="55" presetID="2" presetClass="entr" presetSubtype="4" fill="hold" grpId="1" nodeType="after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22000"/>
                            </p:stCondLst>
                            <p:childTnLst>
                              <p:par>
                                <p:cTn id="60" presetID="2" presetClass="entr" presetSubtype="4" fill="hold" grpId="1" nodeType="afterEffect">
                                  <p:stCondLst>
                                    <p:cond delay="0"/>
                                  </p:stCondLst>
                                  <p:childTnLst>
                                    <p:set>
                                      <p:cBhvr>
                                        <p:cTn id="61" dur="1" fill="hold">
                                          <p:stCondLst>
                                            <p:cond delay="0"/>
                                          </p:stCondLst>
                                        </p:cTn>
                                        <p:tgtEl>
                                          <p:spTgt spid="3">
                                            <p:txEl>
                                              <p:pRg st="1" end="1"/>
                                            </p:txEl>
                                          </p:spTgt>
                                        </p:tgtEl>
                                        <p:attrNameLst>
                                          <p:attrName>style.visibility</p:attrName>
                                        </p:attrNameLst>
                                      </p:cBhvr>
                                      <p:to>
                                        <p:strVal val="visible"/>
                                      </p:to>
                                    </p:set>
                                    <p:anim calcmode="lin" valueType="num">
                                      <p:cBhvr additive="base">
                                        <p:cTn id="6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6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24000"/>
                            </p:stCondLst>
                            <p:childTnLst>
                              <p:par>
                                <p:cTn id="65" presetID="2" presetClass="entr" presetSubtype="4" fill="hold" grpId="1" nodeType="after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 calcmode="lin" valueType="num">
                                      <p:cBhvr additive="base">
                                        <p:cTn id="6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69" fill="hold">
                            <p:stCondLst>
                              <p:cond delay="26000"/>
                            </p:stCondLst>
                            <p:childTnLst>
                              <p:par>
                                <p:cTn id="70" presetID="2" presetClass="entr" presetSubtype="4" fill="hold" grpId="1" nodeType="after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 calcmode="lin" valueType="num">
                                      <p:cBhvr additive="base">
                                        <p:cTn id="7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74" fill="hold">
                            <p:stCondLst>
                              <p:cond delay="28000"/>
                            </p:stCondLst>
                            <p:childTnLst>
                              <p:par>
                                <p:cTn id="75" presetID="2" presetClass="entr" presetSubtype="4" fill="hold" grpId="1" nodeType="after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 calcmode="lin" valueType="num">
                                      <p:cBhvr additive="base">
                                        <p:cTn id="7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79" fill="hold">
                            <p:stCondLst>
                              <p:cond delay="30000"/>
                            </p:stCondLst>
                            <p:childTnLst>
                              <p:par>
                                <p:cTn id="80" presetID="2" presetClass="entr" presetSubtype="4" fill="hold" grpId="1" nodeType="afterEffect">
                                  <p:stCondLst>
                                    <p:cond delay="0"/>
                                  </p:stCondLst>
                                  <p:childTnLst>
                                    <p:set>
                                      <p:cBhvr>
                                        <p:cTn id="81" dur="1" fill="hold">
                                          <p:stCondLst>
                                            <p:cond delay="0"/>
                                          </p:stCondLst>
                                        </p:cTn>
                                        <p:tgtEl>
                                          <p:spTgt spid="3">
                                            <p:txEl>
                                              <p:pRg st="5" end="5"/>
                                            </p:txEl>
                                          </p:spTgt>
                                        </p:tgtEl>
                                        <p:attrNameLst>
                                          <p:attrName>style.visibility</p:attrName>
                                        </p:attrNameLst>
                                      </p:cBhvr>
                                      <p:to>
                                        <p:strVal val="visible"/>
                                      </p:to>
                                    </p:set>
                                    <p:anim calcmode="lin" valueType="num">
                                      <p:cBhvr additive="base">
                                        <p:cTn id="82"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3"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84" fill="hold">
                            <p:stCondLst>
                              <p:cond delay="32000"/>
                            </p:stCondLst>
                            <p:childTnLst>
                              <p:par>
                                <p:cTn id="85" presetID="2" presetClass="entr" presetSubtype="4" fill="hold" grpId="1" nodeType="afterEffect">
                                  <p:stCondLst>
                                    <p:cond delay="0"/>
                                  </p:stCondLst>
                                  <p:childTnLst>
                                    <p:set>
                                      <p:cBhvr>
                                        <p:cTn id="86" dur="1" fill="hold">
                                          <p:stCondLst>
                                            <p:cond delay="0"/>
                                          </p:stCondLst>
                                        </p:cTn>
                                        <p:tgtEl>
                                          <p:spTgt spid="3">
                                            <p:txEl>
                                              <p:pRg st="6" end="6"/>
                                            </p:txEl>
                                          </p:spTgt>
                                        </p:tgtEl>
                                        <p:attrNameLst>
                                          <p:attrName>style.visibility</p:attrName>
                                        </p:attrNameLst>
                                      </p:cBhvr>
                                      <p:to>
                                        <p:strVal val="visible"/>
                                      </p:to>
                                    </p:set>
                                    <p:anim calcmode="lin" valueType="num">
                                      <p:cBhvr additive="base">
                                        <p:cTn id="87"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8"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89" fill="hold">
                            <p:stCondLst>
                              <p:cond delay="34000"/>
                            </p:stCondLst>
                            <p:childTnLst>
                              <p:par>
                                <p:cTn id="90" presetID="2" presetClass="entr" presetSubtype="4" fill="hold" grpId="1" nodeType="afterEffect">
                                  <p:stCondLst>
                                    <p:cond delay="0"/>
                                  </p:stCondLst>
                                  <p:childTnLst>
                                    <p:set>
                                      <p:cBhvr>
                                        <p:cTn id="91" dur="1" fill="hold">
                                          <p:stCondLst>
                                            <p:cond delay="0"/>
                                          </p:stCondLst>
                                        </p:cTn>
                                        <p:tgtEl>
                                          <p:spTgt spid="3">
                                            <p:txEl>
                                              <p:pRg st="7" end="7"/>
                                            </p:txEl>
                                          </p:spTgt>
                                        </p:tgtEl>
                                        <p:attrNameLst>
                                          <p:attrName>style.visibility</p:attrName>
                                        </p:attrNameLst>
                                      </p:cBhvr>
                                      <p:to>
                                        <p:strVal val="visible"/>
                                      </p:to>
                                    </p:set>
                                    <p:anim calcmode="lin" valueType="num">
                                      <p:cBhvr additive="base">
                                        <p:cTn id="92"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93"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5865515"/>
          </a:xfrm>
        </p:spPr>
        <p:txBody>
          <a:bodyPr>
            <a:normAutofit/>
          </a:bodyPr>
          <a:lstStyle/>
          <a:p>
            <a:pPr algn="just">
              <a:buFont typeface="Wingdings" pitchFamily="2" charset="2"/>
              <a:buChar char="ü"/>
            </a:pPr>
            <a:r>
              <a:rPr lang="ru-RU" sz="2600" dirty="0" smtClean="0">
                <a:solidFill>
                  <a:srgbClr val="0000FF"/>
                </a:solidFill>
              </a:rPr>
              <a:t>низкий уровень шума;</a:t>
            </a:r>
          </a:p>
          <a:p>
            <a:pPr algn="just">
              <a:buFont typeface="Wingdings" pitchFamily="2" charset="2"/>
              <a:buChar char="ü"/>
            </a:pPr>
            <a:r>
              <a:rPr lang="ru-RU" sz="2600" dirty="0" smtClean="0">
                <a:solidFill>
                  <a:srgbClr val="006600"/>
                </a:solidFill>
              </a:rPr>
              <a:t>предельно малый уровень вибраций </a:t>
            </a:r>
            <a:r>
              <a:rPr lang="ru-RU" sz="2600" dirty="0" err="1" smtClean="0">
                <a:solidFill>
                  <a:srgbClr val="006600"/>
                </a:solidFill>
              </a:rPr>
              <a:t>микротурбины</a:t>
            </a:r>
            <a:r>
              <a:rPr lang="ru-RU" sz="2600" dirty="0" smtClean="0">
                <a:solidFill>
                  <a:srgbClr val="006600"/>
                </a:solidFill>
              </a:rPr>
              <a:t>;</a:t>
            </a:r>
          </a:p>
          <a:p>
            <a:pPr algn="just">
              <a:buFont typeface="Wingdings" pitchFamily="2" charset="2"/>
              <a:buChar char="ü"/>
            </a:pPr>
            <a:r>
              <a:rPr lang="ru-RU" sz="2600" dirty="0" smtClean="0">
                <a:solidFill>
                  <a:srgbClr val="7030A0"/>
                </a:solidFill>
              </a:rPr>
              <a:t>система дистанционного контроля;</a:t>
            </a:r>
          </a:p>
          <a:p>
            <a:pPr algn="just">
              <a:buFont typeface="Wingdings" pitchFamily="2" charset="2"/>
              <a:buChar char="ü"/>
            </a:pPr>
            <a:r>
              <a:rPr lang="ru-RU" sz="2600" dirty="0" smtClean="0">
                <a:solidFill>
                  <a:srgbClr val="00B050"/>
                </a:solidFill>
              </a:rPr>
              <a:t>компактные размеры </a:t>
            </a:r>
            <a:r>
              <a:rPr lang="ru-RU" sz="2600" dirty="0" err="1" smtClean="0">
                <a:solidFill>
                  <a:srgbClr val="00B050"/>
                </a:solidFill>
              </a:rPr>
              <a:t>микротурбины</a:t>
            </a:r>
            <a:r>
              <a:rPr lang="ru-RU" sz="2600" dirty="0" smtClean="0">
                <a:solidFill>
                  <a:srgbClr val="00B050"/>
                </a:solidFill>
              </a:rPr>
              <a:t>;</a:t>
            </a:r>
          </a:p>
          <a:p>
            <a:pPr algn="just">
              <a:buFont typeface="Wingdings" pitchFamily="2" charset="2"/>
              <a:buChar char="ü"/>
            </a:pPr>
            <a:r>
              <a:rPr lang="ru-RU" sz="2600" dirty="0" smtClean="0">
                <a:solidFill>
                  <a:srgbClr val="FF0000"/>
                </a:solidFill>
              </a:rPr>
              <a:t>возможность размещения </a:t>
            </a:r>
            <a:r>
              <a:rPr lang="ru-RU" sz="2600" dirty="0" err="1" smtClean="0">
                <a:solidFill>
                  <a:srgbClr val="FF0000"/>
                </a:solidFill>
              </a:rPr>
              <a:t>микротурбинной</a:t>
            </a:r>
            <a:r>
              <a:rPr lang="ru-RU" sz="2600" dirty="0" smtClean="0">
                <a:solidFill>
                  <a:srgbClr val="FF0000"/>
                </a:solidFill>
              </a:rPr>
              <a:t> электростанции на крышах зданий;</a:t>
            </a:r>
          </a:p>
          <a:p>
            <a:pPr algn="just">
              <a:buFont typeface="Wingdings" pitchFamily="2" charset="2"/>
              <a:buChar char="ü"/>
            </a:pPr>
            <a:r>
              <a:rPr lang="ru-RU" sz="2600" dirty="0" smtClean="0">
                <a:solidFill>
                  <a:srgbClr val="C00000"/>
                </a:solidFill>
              </a:rPr>
              <a:t>высокое качество производимой электроэнергии в связи с наличием инвертора;</a:t>
            </a:r>
          </a:p>
          <a:p>
            <a:pPr algn="just">
              <a:buFont typeface="Wingdings" pitchFamily="2" charset="2"/>
              <a:buChar char="ü"/>
            </a:pPr>
            <a:r>
              <a:rPr lang="ru-RU" sz="2600" dirty="0" smtClean="0">
                <a:solidFill>
                  <a:srgbClr val="FF66FF"/>
                </a:solidFill>
              </a:rPr>
              <a:t>комбинированное производство электроэнергии и тепла (</a:t>
            </a:r>
            <a:r>
              <a:rPr lang="ru-RU" sz="2600" dirty="0" err="1" smtClean="0">
                <a:solidFill>
                  <a:srgbClr val="FF66FF"/>
                </a:solidFill>
              </a:rPr>
              <a:t>когенерация</a:t>
            </a:r>
            <a:r>
              <a:rPr lang="ru-RU" sz="2600" dirty="0" smtClean="0">
                <a:solidFill>
                  <a:srgbClr val="FF66FF"/>
                </a:solidFill>
              </a:rPr>
              <a:t>).</a:t>
            </a:r>
          </a:p>
          <a:p>
            <a:pPr>
              <a:buNone/>
            </a:pPr>
            <a:endParaRPr lang="ru-RU" dirty="0" smtClean="0"/>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6264696"/>
          </a:xfrm>
        </p:spPr>
        <p:txBody>
          <a:bodyPr>
            <a:normAutofit fontScale="85000" lnSpcReduction="10000"/>
          </a:bodyPr>
          <a:lstStyle/>
          <a:p>
            <a:pPr marL="0" indent="450850" algn="just">
              <a:buNone/>
            </a:pPr>
            <a:r>
              <a:rPr lang="ru-RU" dirty="0" smtClean="0"/>
              <a:t>Массачусетский технологический институт (MIT) начал проект разработки миллиметровых двигателей турбин в середине 1990-х, когда профессор аэронавтики и астронавтики Алан </a:t>
            </a:r>
            <a:r>
              <a:rPr lang="ru-RU" dirty="0" err="1" smtClean="0"/>
              <a:t>Епштейн</a:t>
            </a:r>
            <a:r>
              <a:rPr lang="ru-RU" dirty="0" smtClean="0"/>
              <a:t> обосновал возможность создания персональных турбин, которые будут способны удовлетворить персональные потребности современного человека в электричестве, по примеру того, как большая турбина может удовлетворить потребности небольшого города в электричестве. Согласно исследованиям профессора </a:t>
            </a:r>
            <a:r>
              <a:rPr lang="ru-RU" dirty="0" err="1" smtClean="0"/>
              <a:t>Епштейна</a:t>
            </a:r>
            <a:r>
              <a:rPr lang="ru-RU" dirty="0" smtClean="0"/>
              <a:t> существующие в настоящее время промышленные </a:t>
            </a:r>
            <a:r>
              <a:rPr lang="ru-RU" dirty="0" err="1" smtClean="0"/>
              <a:t>литий-ионные</a:t>
            </a:r>
            <a:r>
              <a:rPr lang="ru-RU" dirty="0" smtClean="0"/>
              <a:t> аккумуляторы поставляют около 120÷150 Вт·ч. Миллиметровая турбина МИТ уже в ближайшем будущем будет поставлять около 500÷700 Вт·ч, в дальнейшем эта величина может вырасти до 1200÷1500 Вт·ч.</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251520" y="692696"/>
            <a:ext cx="8549607" cy="53285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0"/>
            <a:ext cx="8572560" cy="6429420"/>
          </a:xfrm>
        </p:spPr>
        <p:txBody>
          <a:bodyPr>
            <a:normAutofit fontScale="92500" lnSpcReduction="10000"/>
          </a:bodyPr>
          <a:lstStyle/>
          <a:p>
            <a:pPr marL="0" indent="0" algn="just">
              <a:buNone/>
            </a:pPr>
            <a:r>
              <a:rPr lang="en-US" b="1" dirty="0" smtClean="0"/>
              <a:t>	</a:t>
            </a:r>
            <a:r>
              <a:rPr lang="ru-RU" b="1" dirty="0" smtClean="0">
                <a:solidFill>
                  <a:srgbClr val="FFFF00"/>
                </a:solidFill>
              </a:rPr>
              <a:t>Для </a:t>
            </a:r>
            <a:r>
              <a:rPr lang="ru-RU" b="1" dirty="0">
                <a:solidFill>
                  <a:srgbClr val="FFFF00"/>
                </a:solidFill>
              </a:rPr>
              <a:t>автономного энергоснабжения объектов применяются как дизельные, так и газовые электростанции. Дизельное топливо достаточно дорого, поэтому дизельные электростанции используются для постоянного энергоснабжения объектов только в тех случаях, когда к объекту невозможно подвести линию электропередачи или газопровод (</a:t>
            </a:r>
            <a:r>
              <a:rPr lang="ru-RU" b="1" i="1" dirty="0">
                <a:solidFill>
                  <a:srgbClr val="FFFF00"/>
                </a:solidFill>
              </a:rPr>
              <a:t>например, в Якутии или в горных районах Северного Кавказа). </a:t>
            </a:r>
            <a:r>
              <a:rPr lang="ru-RU" b="1" dirty="0">
                <a:solidFill>
                  <a:srgbClr val="FFFF00"/>
                </a:solidFill>
              </a:rPr>
              <a:t>Гораздо чаще дизельные электростанции используют в качестве резервных. Себестоимость </a:t>
            </a:r>
            <a:r>
              <a:rPr lang="ru-RU" b="1" dirty="0" smtClean="0">
                <a:solidFill>
                  <a:srgbClr val="FFFF00"/>
                </a:solidFill>
              </a:rPr>
              <a:t>1</a:t>
            </a:r>
            <a:r>
              <a:rPr lang="en-US" b="1" dirty="0" smtClean="0">
                <a:solidFill>
                  <a:srgbClr val="FFFF00"/>
                </a:solidFill>
              </a:rPr>
              <a:t> </a:t>
            </a:r>
            <a:r>
              <a:rPr lang="ru-RU" b="1" dirty="0" err="1" smtClean="0">
                <a:solidFill>
                  <a:srgbClr val="FFFF00"/>
                </a:solidFill>
              </a:rPr>
              <a:t>кВт</a:t>
            </a:r>
            <a:r>
              <a:rPr lang="ru-RU" b="1" dirty="0" err="1" smtClean="0">
                <a:solidFill>
                  <a:srgbClr val="FFFF00"/>
                </a:solidFill>
                <a:sym typeface="Symbol"/>
              </a:rPr>
              <a:t></a:t>
            </a:r>
            <a:r>
              <a:rPr lang="ru-RU" b="1" dirty="0" err="1" smtClean="0">
                <a:solidFill>
                  <a:srgbClr val="FFFF00"/>
                </a:solidFill>
              </a:rPr>
              <a:t>ч</a:t>
            </a:r>
            <a:r>
              <a:rPr lang="ru-RU" b="1" dirty="0" smtClean="0">
                <a:solidFill>
                  <a:srgbClr val="FFFF00"/>
                </a:solidFill>
              </a:rPr>
              <a:t> </a:t>
            </a:r>
            <a:r>
              <a:rPr lang="ru-RU" b="1" dirty="0">
                <a:solidFill>
                  <a:srgbClr val="FFFF00"/>
                </a:solidFill>
              </a:rPr>
              <a:t>при выработке электроэнергии при помощи дизельных электростанций составляет </a:t>
            </a:r>
            <a:r>
              <a:rPr lang="ru-RU" b="1" dirty="0" smtClean="0">
                <a:solidFill>
                  <a:srgbClr val="FFFF00"/>
                </a:solidFill>
              </a:rPr>
              <a:t>5</a:t>
            </a:r>
            <a:r>
              <a:rPr lang="ru-RU" b="1" dirty="0" smtClean="0">
                <a:solidFill>
                  <a:srgbClr val="FFFF00"/>
                </a:solidFill>
                <a:sym typeface="Symbol"/>
              </a:rPr>
              <a:t></a:t>
            </a:r>
            <a:r>
              <a:rPr lang="ru-RU" b="1" dirty="0" smtClean="0">
                <a:solidFill>
                  <a:srgbClr val="FFFF00"/>
                </a:solidFill>
              </a:rPr>
              <a:t>7 </a:t>
            </a:r>
            <a:r>
              <a:rPr lang="ru-RU" b="1" dirty="0">
                <a:solidFill>
                  <a:srgbClr val="FFFF00"/>
                </a:solidFill>
              </a:rPr>
              <a:t>рублей.</a:t>
            </a:r>
            <a:endParaRPr lang="ru-RU"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srcRect/>
          <a:stretch>
            <a:fillRect/>
          </a:stretch>
        </p:blipFill>
        <p:spPr bwMode="auto">
          <a:xfrm>
            <a:off x="1187624" y="332656"/>
            <a:ext cx="6551941" cy="62646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2000" fill="hold"/>
                                        <p:tgtEl>
                                          <p:spTgt spid="8194"/>
                                        </p:tgtEl>
                                        <p:attrNameLst>
                                          <p:attrName>ppt_w</p:attrName>
                                        </p:attrNameLst>
                                      </p:cBhvr>
                                      <p:tavLst>
                                        <p:tav tm="0">
                                          <p:val>
                                            <p:fltVal val="0"/>
                                          </p:val>
                                        </p:tav>
                                        <p:tav tm="100000">
                                          <p:val>
                                            <p:strVal val="#ppt_w"/>
                                          </p:val>
                                        </p:tav>
                                      </p:tavLst>
                                    </p:anim>
                                    <p:anim calcmode="lin" valueType="num">
                                      <p:cBhvr>
                                        <p:cTn id="8" dur="2000" fill="hold"/>
                                        <p:tgtEl>
                                          <p:spTgt spid="8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290184" y="476672"/>
            <a:ext cx="8533481" cy="58326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1115616" y="332656"/>
            <a:ext cx="7162578" cy="63367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2195736" y="298785"/>
            <a:ext cx="4248472" cy="63727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043608" y="332656"/>
            <a:ext cx="7082528" cy="632837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562074"/>
          </a:xfrm>
        </p:spPr>
        <p:txBody>
          <a:bodyPr>
            <a:normAutofit/>
          </a:bodyPr>
          <a:lstStyle/>
          <a:p>
            <a:r>
              <a:rPr lang="ru-RU" sz="2800" b="1" dirty="0" smtClean="0">
                <a:solidFill>
                  <a:srgbClr val="008000"/>
                </a:solidFill>
              </a:rPr>
              <a:t>ОБЛАСТИ ИСПОЛЬЗОВАНИЯ</a:t>
            </a:r>
            <a:endParaRPr lang="ru-RU" sz="2800" b="1" dirty="0">
              <a:solidFill>
                <a:srgbClr val="008000"/>
              </a:solidFill>
            </a:endParaRPr>
          </a:p>
        </p:txBody>
      </p:sp>
      <p:sp>
        <p:nvSpPr>
          <p:cNvPr id="3" name="Содержимое 2"/>
          <p:cNvSpPr>
            <a:spLocks noGrp="1"/>
          </p:cNvSpPr>
          <p:nvPr>
            <p:ph idx="1"/>
          </p:nvPr>
        </p:nvSpPr>
        <p:spPr>
          <a:xfrm>
            <a:off x="251520" y="908720"/>
            <a:ext cx="8640960" cy="1512168"/>
          </a:xfrm>
        </p:spPr>
        <p:txBody>
          <a:bodyPr>
            <a:normAutofit/>
          </a:bodyPr>
          <a:lstStyle/>
          <a:p>
            <a:pPr marL="0" indent="450850" algn="just">
              <a:buNone/>
            </a:pPr>
            <a:r>
              <a:rPr lang="ru-RU" sz="2400" dirty="0" smtClean="0">
                <a:solidFill>
                  <a:srgbClr val="008000"/>
                </a:solidFill>
              </a:rPr>
              <a:t>Проведенный анализ применимости ГПА, ГТУ и ТЭ для целей создания мини-ТЭЦ позволяет сделать следующие выводы.</a:t>
            </a:r>
            <a:endParaRPr lang="ru-RU" sz="2400" dirty="0">
              <a:solidFill>
                <a:srgbClr val="008000"/>
              </a:solidFill>
            </a:endParaRPr>
          </a:p>
        </p:txBody>
      </p:sp>
      <p:sp>
        <p:nvSpPr>
          <p:cNvPr id="4" name="TextBox 3"/>
          <p:cNvSpPr txBox="1"/>
          <p:nvPr/>
        </p:nvSpPr>
        <p:spPr>
          <a:xfrm>
            <a:off x="179512" y="1844824"/>
            <a:ext cx="8712968" cy="4832092"/>
          </a:xfrm>
          <a:prstGeom prst="rect">
            <a:avLst/>
          </a:prstGeom>
          <a:noFill/>
        </p:spPr>
        <p:txBody>
          <a:bodyPr wrap="square" rtlCol="0">
            <a:spAutoFit/>
          </a:bodyPr>
          <a:lstStyle/>
          <a:p>
            <a:pPr algn="just"/>
            <a:r>
              <a:rPr lang="ru-RU" sz="2200" i="1" dirty="0" smtClean="0">
                <a:solidFill>
                  <a:srgbClr val="008000"/>
                </a:solidFill>
              </a:rPr>
              <a:t>Применение ГПА в составе мини-ТЭЦ может быть рационально в следующих случаях:</a:t>
            </a:r>
          </a:p>
          <a:p>
            <a:pPr algn="just">
              <a:buFont typeface="Wingdings" pitchFamily="2" charset="2"/>
              <a:buChar char="Ø"/>
            </a:pPr>
            <a:r>
              <a:rPr lang="ru-RU" sz="2200" dirty="0" smtClean="0">
                <a:solidFill>
                  <a:srgbClr val="FF0000"/>
                </a:solidFill>
              </a:rPr>
              <a:t> на предприятиях, имеющих технологическую потребность в тепловой энергии в виде пара (до 10÷12 бар и 180÷200 </a:t>
            </a:r>
            <a:r>
              <a:rPr lang="ru-RU" sz="2200" dirty="0" smtClean="0">
                <a:solidFill>
                  <a:srgbClr val="FF0000"/>
                </a:solidFill>
                <a:sym typeface="Symbol"/>
              </a:rPr>
              <a:t></a:t>
            </a:r>
            <a:r>
              <a:rPr lang="ru-RU" sz="2200" dirty="0" smtClean="0">
                <a:solidFill>
                  <a:srgbClr val="FF0000"/>
                </a:solidFill>
              </a:rPr>
              <a:t>С) и горячей воды круглый год;</a:t>
            </a:r>
          </a:p>
          <a:p>
            <a:pPr algn="just">
              <a:buFont typeface="Wingdings" pitchFamily="2" charset="2"/>
              <a:buChar char="Ø"/>
            </a:pPr>
            <a:r>
              <a:rPr lang="ru-RU" sz="2200" dirty="0" smtClean="0">
                <a:solidFill>
                  <a:srgbClr val="002060"/>
                </a:solidFill>
              </a:rPr>
              <a:t> на предприятиях, имеющих технологическую потребность в холоде круглый год;</a:t>
            </a:r>
          </a:p>
          <a:p>
            <a:pPr algn="just">
              <a:buFont typeface="Wingdings" pitchFamily="2" charset="2"/>
              <a:buChar char="Ø"/>
            </a:pPr>
            <a:r>
              <a:rPr lang="ru-RU" sz="2200" dirty="0" smtClean="0">
                <a:solidFill>
                  <a:srgbClr val="0000FF"/>
                </a:solidFill>
              </a:rPr>
              <a:t> в отопительных и промышленно-отопительных котельных для покрытия собственных нужд по электроэнергии и частично (полностью) тепловой нагрузки горячего водоснабжения;</a:t>
            </a:r>
          </a:p>
          <a:p>
            <a:pPr algn="just">
              <a:buFont typeface="Wingdings" pitchFamily="2" charset="2"/>
              <a:buChar char="Ø"/>
            </a:pPr>
            <a:r>
              <a:rPr lang="ru-RU" sz="2200" dirty="0" smtClean="0">
                <a:solidFill>
                  <a:srgbClr val="FF66FF"/>
                </a:solidFill>
              </a:rPr>
              <a:t> на газодобывающих предприятиях для использования остаточного низконапорного газа, который экономически невыгодно транспортировать, для выработки электроэнергии и тепла в районе добычи газа;</a:t>
            </a:r>
            <a:endParaRPr lang="ru-RU" sz="22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4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000" fill="hold"/>
                                        <p:tgtEl>
                                          <p:spTgt spid="4"/>
                                        </p:tgtEl>
                                        <p:attrNameLst>
                                          <p:attrName>ppt_x</p:attrName>
                                        </p:attrNameLst>
                                      </p:cBhvr>
                                      <p:tavLst>
                                        <p:tav tm="0">
                                          <p:val>
                                            <p:strVal val="#ppt_x"/>
                                          </p:val>
                                        </p:tav>
                                        <p:tav tm="100000">
                                          <p:val>
                                            <p:strVal val="#ppt_x"/>
                                          </p:val>
                                        </p:tav>
                                      </p:tavLst>
                                    </p:anim>
                                    <p:anim calcmode="lin" valueType="num">
                                      <p:cBhvr additive="base">
                                        <p:cTn id="17"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5976664"/>
          </a:xfrm>
        </p:spPr>
        <p:txBody>
          <a:bodyPr>
            <a:normAutofit fontScale="85000" lnSpcReduction="20000"/>
          </a:bodyPr>
          <a:lstStyle/>
          <a:p>
            <a:pPr algn="just">
              <a:lnSpc>
                <a:spcPct val="110000"/>
              </a:lnSpc>
              <a:spcBef>
                <a:spcPts val="0"/>
              </a:spcBef>
              <a:buFont typeface="Wingdings" pitchFamily="2" charset="2"/>
              <a:buChar char="Ø"/>
            </a:pPr>
            <a:r>
              <a:rPr lang="ru-RU" dirty="0" smtClean="0">
                <a:solidFill>
                  <a:srgbClr val="3366FF"/>
                </a:solidFill>
              </a:rPr>
              <a:t>предприятиях нефтедобывающей промышленности для утилизации попутного нефтяного газа;</a:t>
            </a:r>
          </a:p>
          <a:p>
            <a:pPr algn="just">
              <a:lnSpc>
                <a:spcPct val="110000"/>
              </a:lnSpc>
              <a:spcBef>
                <a:spcPts val="0"/>
              </a:spcBef>
              <a:buFont typeface="Wingdings" pitchFamily="2" charset="2"/>
              <a:buChar char="Ø"/>
            </a:pPr>
            <a:r>
              <a:rPr lang="ru-RU" dirty="0" smtClean="0">
                <a:solidFill>
                  <a:srgbClr val="7030A0"/>
                </a:solidFill>
              </a:rPr>
              <a:t>предприятиях угольной промышленности для утилизации шахтного газа, что позволяет избежать выброса метана в атмосферу и выработать электроэнергию и теплоту в районе добычи угля;</a:t>
            </a:r>
          </a:p>
          <a:p>
            <a:pPr algn="just">
              <a:lnSpc>
                <a:spcPct val="110000"/>
              </a:lnSpc>
              <a:spcBef>
                <a:spcPts val="0"/>
              </a:spcBef>
              <a:buFont typeface="Wingdings" pitchFamily="2" charset="2"/>
              <a:buChar char="Ø"/>
            </a:pPr>
            <a:r>
              <a:rPr lang="ru-RU" dirty="0" smtClean="0">
                <a:solidFill>
                  <a:srgbClr val="FF0000"/>
                </a:solidFill>
              </a:rPr>
              <a:t>предприятиях, имеющих большое количество разнообразных </a:t>
            </a:r>
            <a:r>
              <a:rPr lang="ru-RU" dirty="0" err="1" smtClean="0">
                <a:solidFill>
                  <a:srgbClr val="FF0000"/>
                </a:solidFill>
              </a:rPr>
              <a:t>биоотходов</a:t>
            </a:r>
            <a:r>
              <a:rPr lang="ru-RU" dirty="0" smtClean="0">
                <a:solidFill>
                  <a:srgbClr val="FF0000"/>
                </a:solidFill>
              </a:rPr>
              <a:t>, для их утилизации и выработки тепловой и электрической энергии. В этом случае часть тепловой энергии идет на нагрев отходов, что ускоряет производство </a:t>
            </a:r>
            <a:r>
              <a:rPr lang="ru-RU" dirty="0" err="1" smtClean="0">
                <a:solidFill>
                  <a:srgbClr val="FF0000"/>
                </a:solidFill>
              </a:rPr>
              <a:t>биогаза</a:t>
            </a:r>
            <a:r>
              <a:rPr lang="ru-RU" dirty="0" smtClean="0">
                <a:solidFill>
                  <a:srgbClr val="FF0000"/>
                </a:solidFill>
              </a:rPr>
              <a:t>;</a:t>
            </a:r>
          </a:p>
          <a:p>
            <a:pPr algn="just">
              <a:lnSpc>
                <a:spcPct val="110000"/>
              </a:lnSpc>
              <a:spcBef>
                <a:spcPts val="0"/>
              </a:spcBef>
              <a:buFont typeface="Wingdings" pitchFamily="2" charset="2"/>
              <a:buChar char="Ø"/>
            </a:pPr>
            <a:r>
              <a:rPr lang="ru-RU" dirty="0" smtClean="0">
                <a:solidFill>
                  <a:srgbClr val="006600"/>
                </a:solidFill>
              </a:rPr>
              <a:t>совместно с установками, в которых происходит </a:t>
            </a:r>
            <a:r>
              <a:rPr lang="ru-RU" dirty="0" err="1" smtClean="0">
                <a:solidFill>
                  <a:srgbClr val="006600"/>
                </a:solidFill>
              </a:rPr>
              <a:t>дросселирование</a:t>
            </a:r>
            <a:r>
              <a:rPr lang="ru-RU" dirty="0" smtClean="0">
                <a:solidFill>
                  <a:srgbClr val="006600"/>
                </a:solidFill>
              </a:rPr>
              <a:t> природного газа (</a:t>
            </a:r>
            <a:r>
              <a:rPr lang="ru-RU" dirty="0" err="1" smtClean="0">
                <a:solidFill>
                  <a:srgbClr val="006600"/>
                </a:solidFill>
              </a:rPr>
              <a:t>турбодетандерной</a:t>
            </a:r>
            <a:r>
              <a:rPr lang="ru-RU" dirty="0" smtClean="0">
                <a:solidFill>
                  <a:srgbClr val="006600"/>
                </a:solidFill>
              </a:rPr>
              <a:t>, ГРП и др.) для выработки электроэнергии и подогрева</a:t>
            </a:r>
          </a:p>
          <a:p>
            <a:pPr algn="just">
              <a:lnSpc>
                <a:spcPct val="110000"/>
              </a:lnSpc>
              <a:spcBef>
                <a:spcPts val="0"/>
              </a:spcBef>
              <a:buNone/>
            </a:pPr>
            <a:r>
              <a:rPr lang="ru-RU" dirty="0" smtClean="0">
                <a:solidFill>
                  <a:srgbClr val="006600"/>
                </a:solidFill>
              </a:rPr>
              <a:t>     природного газа.</a:t>
            </a:r>
            <a:endParaRPr lang="ru-RU"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568952" cy="5904656"/>
          </a:xfrm>
        </p:spPr>
        <p:txBody>
          <a:bodyPr>
            <a:normAutofit/>
          </a:bodyPr>
          <a:lstStyle/>
          <a:p>
            <a:pPr marL="0" indent="0" algn="just">
              <a:buNone/>
            </a:pPr>
            <a:r>
              <a:rPr lang="ru-RU" sz="2800" i="1" dirty="0" smtClean="0">
                <a:solidFill>
                  <a:srgbClr val="002060"/>
                </a:solidFill>
              </a:rPr>
              <a:t>Применение мини-ТЭЦ с ГТУ может быть рационально в следующих случаях:</a:t>
            </a:r>
          </a:p>
          <a:p>
            <a:pPr marL="0" indent="0" algn="just">
              <a:buFont typeface="Wingdings" pitchFamily="2" charset="2"/>
              <a:buChar char="Ø"/>
            </a:pPr>
            <a:r>
              <a:rPr lang="ru-RU" sz="2800" dirty="0" smtClean="0">
                <a:solidFill>
                  <a:srgbClr val="FF0000"/>
                </a:solidFill>
              </a:rPr>
              <a:t>при модернизации малой отопительной или промышленно-отопительной котельной с тепловой мощностью 50÷180 Гкал/ч;</a:t>
            </a:r>
          </a:p>
          <a:p>
            <a:pPr marL="0" indent="0" algn="just">
              <a:buFont typeface="Wingdings" pitchFamily="2" charset="2"/>
              <a:buChar char="Ø"/>
            </a:pPr>
            <a:r>
              <a:rPr lang="ru-RU" sz="2800" dirty="0" smtClean="0">
                <a:solidFill>
                  <a:srgbClr val="3366FF"/>
                </a:solidFill>
              </a:rPr>
              <a:t>на предприятиях, имеющих технологическую потребность в тепловой энергии круглый год и подвод газа высокого давления;</a:t>
            </a:r>
          </a:p>
          <a:p>
            <a:pPr marL="0" indent="0" algn="just">
              <a:buFont typeface="Wingdings" pitchFamily="2" charset="2"/>
              <a:buChar char="Ø"/>
            </a:pPr>
            <a:r>
              <a:rPr lang="ru-RU" sz="2800" dirty="0" smtClean="0">
                <a:solidFill>
                  <a:srgbClr val="C00000"/>
                </a:solidFill>
              </a:rPr>
              <a:t>при малых мощностях (20÷450 кВт – </a:t>
            </a:r>
            <a:r>
              <a:rPr lang="ru-RU" sz="2800" dirty="0" err="1" smtClean="0">
                <a:solidFill>
                  <a:srgbClr val="C00000"/>
                </a:solidFill>
              </a:rPr>
              <a:t>микротурбины</a:t>
            </a:r>
            <a:r>
              <a:rPr lang="ru-RU" sz="2800" dirty="0" smtClean="0">
                <a:solidFill>
                  <a:srgbClr val="C00000"/>
                </a:solidFill>
              </a:rPr>
              <a:t>) для утилизации </a:t>
            </a:r>
            <a:r>
              <a:rPr lang="ru-RU" sz="2800" dirty="0" err="1" smtClean="0">
                <a:solidFill>
                  <a:srgbClr val="C00000"/>
                </a:solidFill>
              </a:rPr>
              <a:t>биоотходов</a:t>
            </a:r>
            <a:r>
              <a:rPr lang="ru-RU" sz="2800" dirty="0" smtClean="0">
                <a:solidFill>
                  <a:srgbClr val="C00000"/>
                </a:solidFill>
              </a:rPr>
              <a:t> животноводческих ферм и птицефабрик.</a:t>
            </a:r>
            <a:endParaRPr lang="ru-RU"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5832648"/>
          </a:xfrm>
        </p:spPr>
        <p:txBody>
          <a:bodyPr>
            <a:normAutofit/>
          </a:bodyPr>
          <a:lstStyle/>
          <a:p>
            <a:pPr marL="0" indent="450850" algn="just">
              <a:buNone/>
            </a:pPr>
            <a:r>
              <a:rPr lang="ru-RU" sz="2800" i="1" dirty="0" err="1" smtClean="0">
                <a:solidFill>
                  <a:srgbClr val="008000"/>
                </a:solidFill>
              </a:rPr>
              <a:t>Когенерационные</a:t>
            </a:r>
            <a:r>
              <a:rPr lang="ru-RU" sz="2800" i="1" dirty="0" smtClean="0">
                <a:solidFill>
                  <a:srgbClr val="008000"/>
                </a:solidFill>
              </a:rPr>
              <a:t> установки с ТЭ. </a:t>
            </a:r>
            <a:r>
              <a:rPr lang="ru-RU" sz="2800" dirty="0" smtClean="0">
                <a:solidFill>
                  <a:srgbClr val="008000"/>
                </a:solidFill>
              </a:rPr>
              <a:t>Наиболее высокие качество вырабатываемой электрической энергии и экологические характеристики имеют энергоустановки на основе ТЭ. Высокие капитальные затраты за один киловатт установленной мощности (4000÷5000 </a:t>
            </a:r>
            <a:r>
              <a:rPr lang="en-US" sz="2800" dirty="0" smtClean="0">
                <a:solidFill>
                  <a:srgbClr val="008000"/>
                </a:solidFill>
              </a:rPr>
              <a:t>$</a:t>
            </a:r>
            <a:r>
              <a:rPr lang="ru-RU" sz="2800" dirty="0" smtClean="0">
                <a:solidFill>
                  <a:srgbClr val="008000"/>
                </a:solidFill>
              </a:rPr>
              <a:t>/кВт) при относительно небольшом заявленном их ресурсе (20÷50 </a:t>
            </a:r>
            <a:r>
              <a:rPr lang="ru-RU" sz="2800" dirty="0" err="1" smtClean="0">
                <a:solidFill>
                  <a:srgbClr val="008000"/>
                </a:solidFill>
              </a:rPr>
              <a:t>тыс</a:t>
            </a:r>
            <a:r>
              <a:rPr lang="ru-RU" sz="2800" dirty="0" smtClean="0">
                <a:solidFill>
                  <a:srgbClr val="008000"/>
                </a:solidFill>
              </a:rPr>
              <a:t> ч), а также небольшая мощность серийно выпускаемых ТЭ (до 200 кВт) сдерживают их широкое внедрение.</a:t>
            </a:r>
            <a:endParaRPr lang="ru-RU" sz="2800"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568952" cy="6192688"/>
          </a:xfrm>
        </p:spPr>
        <p:txBody>
          <a:bodyPr>
            <a:normAutofit/>
          </a:bodyPr>
          <a:lstStyle/>
          <a:p>
            <a:pPr marL="0" indent="450850" algn="just">
              <a:buNone/>
            </a:pPr>
            <a:r>
              <a:rPr lang="ru-RU" sz="2800" dirty="0" smtClean="0">
                <a:solidFill>
                  <a:srgbClr val="7030A0"/>
                </a:solidFill>
              </a:rPr>
              <a:t>Однако следует учесть, что производители ТЭ активно и успешно работают над увеличением ресурса и расширением коммерческой линейки </a:t>
            </a:r>
            <a:r>
              <a:rPr lang="ru-RU" sz="2800" dirty="0" err="1" smtClean="0">
                <a:solidFill>
                  <a:srgbClr val="7030A0"/>
                </a:solidFill>
              </a:rPr>
              <a:t>мощностного</a:t>
            </a:r>
            <a:r>
              <a:rPr lang="ru-RU" sz="2800" dirty="0" smtClean="0">
                <a:solidFill>
                  <a:srgbClr val="7030A0"/>
                </a:solidFill>
              </a:rPr>
              <a:t> ряда ТЭ, а прогнозируемое повышение цен на углеводородное топливо, при одновременном ужесточении экологических норм, делает КЭУ с ТЭ весьма привлекательными.</a:t>
            </a:r>
          </a:p>
          <a:p>
            <a:pPr marL="0" indent="450850" algn="just">
              <a:buNone/>
            </a:pPr>
            <a:r>
              <a:rPr lang="ru-RU" sz="2800" dirty="0" smtClean="0">
                <a:solidFill>
                  <a:srgbClr val="7030A0"/>
                </a:solidFill>
              </a:rPr>
              <a:t>В настоящее время такие установки нашли ограниченное применение преимущественно для автономного энергоснабжения дач и коттеджей.</a:t>
            </a:r>
            <a:endParaRPr lang="ru-RU" sz="28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2/3*#ppt_w"/>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2000" fill="hold"/>
                                        <p:tgtEl>
                                          <p:spTgt spid="3">
                                            <p:txEl>
                                              <p:pRg st="1" end="1"/>
                                            </p:txEl>
                                          </p:spTgt>
                                        </p:tgtEl>
                                        <p:attrNameLst>
                                          <p:attrName>ppt_w</p:attrName>
                                        </p:attrNameLst>
                                      </p:cBhvr>
                                      <p:tavLst>
                                        <p:tav tm="0">
                                          <p:val>
                                            <p:strVal val="2/3*#ppt_w"/>
                                          </p:val>
                                        </p:tav>
                                        <p:tav tm="100000">
                                          <p:val>
                                            <p:strVal val="#ppt_w"/>
                                          </p:val>
                                        </p:tav>
                                      </p:tavLst>
                                    </p:anim>
                                    <p:anim calcmode="lin" valueType="num">
                                      <p:cBhvr>
                                        <p:cTn id="12" dur="2000" fill="hold"/>
                                        <p:tgtEl>
                                          <p:spTgt spid="3">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8"/>
            <a:ext cx="8643998" cy="2857521"/>
          </a:xfrm>
        </p:spPr>
        <p:txBody>
          <a:bodyPr>
            <a:normAutofit fontScale="85000" lnSpcReduction="10000"/>
          </a:bodyPr>
          <a:lstStyle/>
          <a:p>
            <a:pPr marL="0" indent="0" algn="just">
              <a:buNone/>
            </a:pPr>
            <a:r>
              <a:rPr lang="en-US" b="1" dirty="0" smtClean="0"/>
              <a:t>	</a:t>
            </a:r>
            <a:r>
              <a:rPr lang="ru-RU" b="1" dirty="0" smtClean="0">
                <a:solidFill>
                  <a:srgbClr val="7030A0"/>
                </a:solidFill>
              </a:rPr>
              <a:t>Себестоимость 1</a:t>
            </a:r>
            <a:r>
              <a:rPr lang="en-US" b="1" dirty="0" smtClean="0">
                <a:solidFill>
                  <a:srgbClr val="7030A0"/>
                </a:solidFill>
              </a:rPr>
              <a:t> </a:t>
            </a:r>
            <a:r>
              <a:rPr lang="ru-RU" b="1" dirty="0" err="1" smtClean="0">
                <a:solidFill>
                  <a:srgbClr val="7030A0"/>
                </a:solidFill>
              </a:rPr>
              <a:t>кВт</a:t>
            </a:r>
            <a:r>
              <a:rPr lang="ru-RU" b="1" dirty="0" err="1" smtClean="0">
                <a:solidFill>
                  <a:srgbClr val="7030A0"/>
                </a:solidFill>
                <a:sym typeface="Symbol"/>
              </a:rPr>
              <a:t>ч</a:t>
            </a:r>
            <a:r>
              <a:rPr lang="ru-RU" b="1" dirty="0" smtClean="0">
                <a:solidFill>
                  <a:srgbClr val="7030A0"/>
                </a:solidFill>
              </a:rPr>
              <a:t> </a:t>
            </a:r>
            <a:r>
              <a:rPr lang="ru-RU" b="1" dirty="0">
                <a:solidFill>
                  <a:srgbClr val="7030A0"/>
                </a:solidFill>
              </a:rPr>
              <a:t>при выработке электроэнергии при помощи газовых электростанций составляет </a:t>
            </a:r>
            <a:r>
              <a:rPr lang="ru-RU" b="1" dirty="0" smtClean="0">
                <a:solidFill>
                  <a:srgbClr val="7030A0"/>
                </a:solidFill>
              </a:rPr>
              <a:t>0,8</a:t>
            </a:r>
            <a:r>
              <a:rPr lang="ru-RU" b="1" dirty="0" smtClean="0">
                <a:solidFill>
                  <a:srgbClr val="7030A0"/>
                </a:solidFill>
                <a:sym typeface="Symbol"/>
              </a:rPr>
              <a:t></a:t>
            </a:r>
            <a:r>
              <a:rPr lang="ru-RU" b="1" dirty="0" smtClean="0">
                <a:solidFill>
                  <a:srgbClr val="7030A0"/>
                </a:solidFill>
              </a:rPr>
              <a:t>1 </a:t>
            </a:r>
            <a:r>
              <a:rPr lang="ru-RU" b="1" dirty="0">
                <a:solidFill>
                  <a:srgbClr val="7030A0"/>
                </a:solidFill>
              </a:rPr>
              <a:t>руб., поэтому автономные газовые электростанции используются для постоянного энергоснабжения объектов. Их применение экономически выгодно даже в тех случаях, когда есть возможность подключить объект к внешней сети.   </a:t>
            </a:r>
            <a:endParaRPr lang="ru-RU" dirty="0">
              <a:solidFill>
                <a:srgbClr val="7030A0"/>
              </a:solidFill>
            </a:endParaRPr>
          </a:p>
        </p:txBody>
      </p:sp>
      <p:sp>
        <p:nvSpPr>
          <p:cNvPr id="4" name="TextBox 3"/>
          <p:cNvSpPr txBox="1"/>
          <p:nvPr/>
        </p:nvSpPr>
        <p:spPr>
          <a:xfrm>
            <a:off x="214282" y="3000372"/>
            <a:ext cx="8643998" cy="3108543"/>
          </a:xfrm>
          <a:prstGeom prst="rect">
            <a:avLst/>
          </a:prstGeom>
          <a:noFill/>
        </p:spPr>
        <p:txBody>
          <a:bodyPr wrap="square" rtlCol="0">
            <a:spAutoFit/>
          </a:bodyPr>
          <a:lstStyle/>
          <a:p>
            <a:pPr algn="just"/>
            <a:r>
              <a:rPr lang="en-US" sz="2800" b="1" dirty="0" smtClean="0"/>
              <a:t>	</a:t>
            </a:r>
            <a:r>
              <a:rPr lang="ru-RU" sz="2800" b="1" dirty="0" smtClean="0">
                <a:solidFill>
                  <a:srgbClr val="C00000"/>
                </a:solidFill>
              </a:rPr>
              <a:t>Во-первых</a:t>
            </a:r>
            <a:r>
              <a:rPr lang="ru-RU" sz="2800" b="1" dirty="0">
                <a:solidFill>
                  <a:srgbClr val="C00000"/>
                </a:solidFill>
              </a:rPr>
              <a:t>, на этапе строительства объекта отпадает необходимость прокладывать электрический кабель и строить новые трансформаторные подстанции (газопровод на серьёзный объект подводится в любом случае). Кроме того, не требуется подводить теплотрассы, строить новые и реконструировать старые котельные.</a:t>
            </a:r>
            <a:endParaRPr lang="ru-RU"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ppt_x"/>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sz="3200" b="1" dirty="0" smtClean="0">
                <a:solidFill>
                  <a:srgbClr val="0000FF"/>
                </a:solidFill>
                <a:latin typeface="Arial" pitchFamily="34" charset="0"/>
                <a:cs typeface="Arial" pitchFamily="34" charset="0"/>
              </a:rPr>
              <a:t>Мини-ТЭЦ на базе двигателя Стирлинга</a:t>
            </a:r>
            <a:endParaRPr lang="ru-RU" sz="3200" b="1" dirty="0">
              <a:solidFill>
                <a:srgbClr val="0000FF"/>
              </a:solidFill>
              <a:latin typeface="Arial" pitchFamily="34" charset="0"/>
              <a:cs typeface="Arial" pitchFamily="34" charset="0"/>
            </a:endParaRPr>
          </a:p>
        </p:txBody>
      </p:sp>
      <p:sp>
        <p:nvSpPr>
          <p:cNvPr id="3" name="Содержимое 2"/>
          <p:cNvSpPr>
            <a:spLocks noGrp="1"/>
          </p:cNvSpPr>
          <p:nvPr>
            <p:ph idx="1"/>
          </p:nvPr>
        </p:nvSpPr>
        <p:spPr>
          <a:xfrm>
            <a:off x="179512" y="908720"/>
            <a:ext cx="8784976" cy="5472608"/>
          </a:xfrm>
        </p:spPr>
        <p:txBody>
          <a:bodyPr/>
          <a:lstStyle/>
          <a:p>
            <a:pPr marL="0" indent="450850" algn="just">
              <a:buNone/>
            </a:pPr>
            <a:r>
              <a:rPr lang="ru-RU" b="1" dirty="0" smtClean="0">
                <a:solidFill>
                  <a:srgbClr val="0000FF"/>
                </a:solidFill>
              </a:rPr>
              <a:t>Двигатель Стирлинга</a:t>
            </a:r>
            <a:r>
              <a:rPr lang="ru-RU" dirty="0" smtClean="0">
                <a:solidFill>
                  <a:srgbClr val="0000FF"/>
                </a:solidFill>
              </a:rPr>
              <a:t> </a:t>
            </a:r>
            <a:r>
              <a:rPr lang="ru-RU" dirty="0" smtClean="0">
                <a:solidFill>
                  <a:srgbClr val="0000FF"/>
                </a:solidFill>
                <a:sym typeface="Symbol"/>
              </a:rPr>
              <a:t></a:t>
            </a:r>
            <a:r>
              <a:rPr lang="ru-RU" dirty="0" smtClean="0">
                <a:solidFill>
                  <a:srgbClr val="0000FF"/>
                </a:solidFill>
              </a:rPr>
              <a:t> тепловая машина, в которой жидкое или газообразное рабочее тело движется в замкнутом объёме, разновидность двигателя внешнего сгорания. Принцип действия основан на периодическом нагреве и охлаждении рабочего тела с извлечением энергии из возникающего при этом изменения объёма рабочего тела. Двигатель может работать не только от тепла сжигания топлива, но и от любого другого источника тепла.</a:t>
            </a:r>
            <a:endParaRPr lang="ru-RU"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cstate="print"/>
          <a:srcRect/>
          <a:stretch>
            <a:fillRect/>
          </a:stretch>
        </p:blipFill>
        <p:spPr bwMode="auto">
          <a:xfrm>
            <a:off x="5004048" y="188640"/>
            <a:ext cx="3898936" cy="5089994"/>
          </a:xfrm>
          <a:prstGeom prst="rect">
            <a:avLst/>
          </a:prstGeom>
          <a:noFill/>
          <a:ln w="9525">
            <a:noFill/>
            <a:miter lim="800000"/>
            <a:headEnd/>
            <a:tailEnd/>
          </a:ln>
        </p:spPr>
      </p:pic>
      <p:sp>
        <p:nvSpPr>
          <p:cNvPr id="6" name="TextBox 5"/>
          <p:cNvSpPr txBox="1"/>
          <p:nvPr/>
        </p:nvSpPr>
        <p:spPr>
          <a:xfrm>
            <a:off x="251520" y="188640"/>
            <a:ext cx="4536504" cy="2308324"/>
          </a:xfrm>
          <a:prstGeom prst="rect">
            <a:avLst/>
          </a:prstGeom>
          <a:noFill/>
        </p:spPr>
        <p:txBody>
          <a:bodyPr wrap="square" rtlCol="0">
            <a:spAutoFit/>
          </a:bodyPr>
          <a:lstStyle/>
          <a:p>
            <a:pPr algn="just"/>
            <a:r>
              <a:rPr lang="ru-RU" sz="2400" dirty="0" smtClean="0">
                <a:solidFill>
                  <a:srgbClr val="C00000"/>
                </a:solidFill>
                <a:latin typeface="Arial" pitchFamily="34" charset="0"/>
                <a:cs typeface="Arial" pitchFamily="34" charset="0"/>
              </a:rPr>
              <a:t>Двигатель Стирлинга был впервые запатентован шотландским священником Робертом Стирлингом 27 сентября 1816 года (английский патент № 4081).</a:t>
            </a:r>
            <a:endParaRPr lang="ru-RU" sz="2400" dirty="0">
              <a:solidFill>
                <a:srgbClr val="C00000"/>
              </a:solidFill>
              <a:latin typeface="Arial" pitchFamily="34" charset="0"/>
              <a:cs typeface="Arial" pitchFamily="34" charset="0"/>
            </a:endParaRPr>
          </a:p>
        </p:txBody>
      </p:sp>
      <p:sp>
        <p:nvSpPr>
          <p:cNvPr id="7" name="TextBox 6"/>
          <p:cNvSpPr txBox="1"/>
          <p:nvPr/>
        </p:nvSpPr>
        <p:spPr>
          <a:xfrm>
            <a:off x="251520" y="2564904"/>
            <a:ext cx="4536504" cy="3139321"/>
          </a:xfrm>
          <a:prstGeom prst="rect">
            <a:avLst/>
          </a:prstGeom>
          <a:noFill/>
        </p:spPr>
        <p:txBody>
          <a:bodyPr wrap="square" rtlCol="0">
            <a:spAutoFit/>
          </a:bodyPr>
          <a:lstStyle/>
          <a:p>
            <a:pPr algn="just"/>
            <a:r>
              <a:rPr lang="ru-RU" sz="2200" dirty="0" smtClean="0">
                <a:solidFill>
                  <a:srgbClr val="0000FF"/>
                </a:solidFill>
                <a:latin typeface="Arial" pitchFamily="34" charset="0"/>
                <a:cs typeface="Arial" pitchFamily="34" charset="0"/>
              </a:rPr>
              <a:t>Основной принцип работы двигателя Стирлинга заключается в постоянно чередуемых нагревании и охлаждении рабочего тела в закрытом цилиндре. Обычно в роли рабочего тела выступает воздух, но также используются водород и гелий.</a:t>
            </a:r>
            <a:endParaRPr lang="ru-RU" sz="2200" dirty="0">
              <a:solidFill>
                <a:srgbClr val="0000FF"/>
              </a:solidFill>
              <a:latin typeface="Arial" pitchFamily="34" charset="0"/>
              <a:cs typeface="Arial" pitchFamily="34" charset="0"/>
            </a:endParaRPr>
          </a:p>
        </p:txBody>
      </p:sp>
      <p:sp>
        <p:nvSpPr>
          <p:cNvPr id="8" name="TextBox 7"/>
          <p:cNvSpPr txBox="1"/>
          <p:nvPr/>
        </p:nvSpPr>
        <p:spPr>
          <a:xfrm>
            <a:off x="251520" y="5661248"/>
            <a:ext cx="8640960" cy="1015663"/>
          </a:xfrm>
          <a:prstGeom prst="rect">
            <a:avLst/>
          </a:prstGeom>
          <a:noFill/>
        </p:spPr>
        <p:txBody>
          <a:bodyPr wrap="square" rtlCol="0">
            <a:spAutoFit/>
          </a:bodyPr>
          <a:lstStyle/>
          <a:p>
            <a:pPr algn="just"/>
            <a:r>
              <a:rPr lang="ru-RU" sz="2000" b="1" dirty="0" smtClean="0">
                <a:solidFill>
                  <a:srgbClr val="006600"/>
                </a:solidFill>
              </a:rPr>
              <a:t>"Стирлинги" могут использоваться в качестве энергоустановок на космических спутниках, применяться как маршевые двигатели на современных подводных лодках. </a:t>
            </a:r>
            <a:endParaRPr lang="ru-RU" sz="2000" b="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0-#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2000" fill="hold"/>
                                        <p:tgtEl>
                                          <p:spTgt spid="1027"/>
                                        </p:tgtEl>
                                        <p:attrNameLst>
                                          <p:attrName>ppt_x</p:attrName>
                                        </p:attrNameLst>
                                      </p:cBhvr>
                                      <p:tavLst>
                                        <p:tav tm="0">
                                          <p:val>
                                            <p:strVal val="1+#ppt_w/2"/>
                                          </p:val>
                                        </p:tav>
                                        <p:tav tm="100000">
                                          <p:val>
                                            <p:strVal val="#ppt_x"/>
                                          </p:val>
                                        </p:tav>
                                      </p:tavLst>
                                    </p:anim>
                                    <p:anim calcmode="lin" valueType="num">
                                      <p:cBhvr additive="base">
                                        <p:cTn id="18" dur="2000" fill="hold"/>
                                        <p:tgtEl>
                                          <p:spTgt spid="1027"/>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ppt_x"/>
                                          </p:val>
                                        </p:tav>
                                        <p:tav tm="100000">
                                          <p:val>
                                            <p:strVal val="#ppt_x"/>
                                          </p:val>
                                        </p:tav>
                                      </p:tavLst>
                                    </p:anim>
                                    <p:anim calcmode="lin" valueType="num">
                                      <p:cBhvr additive="base">
                                        <p:cTn id="23"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abvgd-auto.narod.ru/Buka/Picture/Stirling/image001.gif"/>
          <p:cNvPicPr>
            <a:picLocks noChangeAspect="1" noChangeArrowheads="1"/>
          </p:cNvPicPr>
          <p:nvPr/>
        </p:nvPicPr>
        <p:blipFill>
          <a:blip r:embed="rId2" cstate="print"/>
          <a:srcRect/>
          <a:stretch>
            <a:fillRect/>
          </a:stretch>
        </p:blipFill>
        <p:spPr bwMode="auto">
          <a:xfrm>
            <a:off x="395536" y="260648"/>
            <a:ext cx="8300305" cy="61659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640960" cy="6192688"/>
          </a:xfrm>
        </p:spPr>
        <p:txBody>
          <a:bodyPr>
            <a:normAutofit fontScale="92500" lnSpcReduction="10000"/>
          </a:bodyPr>
          <a:lstStyle/>
          <a:p>
            <a:pPr marL="0" indent="450850" algn="just">
              <a:buNone/>
            </a:pPr>
            <a:r>
              <a:rPr lang="ru-RU" dirty="0" smtClean="0"/>
              <a:t> </a:t>
            </a:r>
            <a:r>
              <a:rPr lang="ru-RU" dirty="0" smtClean="0">
                <a:solidFill>
                  <a:srgbClr val="0000FF"/>
                </a:solidFill>
              </a:rPr>
              <a:t>Источник тепла нагревает газ в правой части теплообменного цилиндра. Газ расширяется и через трубку оказывает давление на рабочий поршень. Поршень опускается, толкает шатун и поворачивает маховик. При этом одновременно вправо двигается </a:t>
            </a:r>
            <a:r>
              <a:rPr lang="ru-RU" dirty="0" err="1" smtClean="0">
                <a:solidFill>
                  <a:srgbClr val="0000FF"/>
                </a:solidFill>
              </a:rPr>
              <a:t>вытеснительный</a:t>
            </a:r>
            <a:r>
              <a:rPr lang="ru-RU" dirty="0" smtClean="0">
                <a:solidFill>
                  <a:srgbClr val="0000FF"/>
                </a:solidFill>
              </a:rPr>
              <a:t> поршень. Он вытесняет газ из нагревающейся части теплообменного цилиндра в его холодную часть, которая имеет охлаждающееся </a:t>
            </a:r>
            <a:r>
              <a:rPr lang="ru-RU" dirty="0" err="1" smtClean="0">
                <a:solidFill>
                  <a:srgbClr val="0000FF"/>
                </a:solidFill>
              </a:rPr>
              <a:t>оребрение</a:t>
            </a:r>
            <a:r>
              <a:rPr lang="ru-RU" dirty="0" smtClean="0">
                <a:solidFill>
                  <a:srgbClr val="0000FF"/>
                </a:solidFill>
              </a:rPr>
              <a:t>. Теплообменный поршень заполнен теплоизолирующим материалом. Газ остывает, создавая обратное усилие на рабочий поршень, поршень поднимается вверх и цикл повторяется сначала.</a:t>
            </a:r>
            <a:endParaRPr lang="ru-RU" dirty="0">
              <a:solidFill>
                <a:srgbClr val="0000FF"/>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332656"/>
            <a:ext cx="8640960" cy="1944216"/>
          </a:xfrm>
        </p:spPr>
        <p:txBody>
          <a:bodyPr>
            <a:normAutofit/>
          </a:bodyPr>
          <a:lstStyle/>
          <a:p>
            <a:pPr marL="0" indent="450850" algn="just">
              <a:buNone/>
            </a:pPr>
            <a:r>
              <a:rPr lang="ru-RU" sz="2800" i="1" dirty="0" smtClean="0">
                <a:solidFill>
                  <a:srgbClr val="0000FF"/>
                </a:solidFill>
              </a:rPr>
              <a:t>Известно, что при нагревании газа его объём увеличивается, а при охлаждении </a:t>
            </a:r>
            <a:r>
              <a:rPr lang="ru-RU" sz="2800" i="1" dirty="0" smtClean="0">
                <a:solidFill>
                  <a:srgbClr val="0000FF"/>
                </a:solidFill>
                <a:sym typeface="Symbol"/>
              </a:rPr>
              <a:t></a:t>
            </a:r>
            <a:r>
              <a:rPr lang="ru-RU" sz="2800" i="1" dirty="0" smtClean="0">
                <a:solidFill>
                  <a:srgbClr val="0000FF"/>
                </a:solidFill>
              </a:rPr>
              <a:t> уменьшается. Это свойство газов и лежит в основе работы двигателя Стирлинга.</a:t>
            </a:r>
            <a:endParaRPr lang="ru-RU" sz="2800" i="1" dirty="0">
              <a:solidFill>
                <a:srgbClr val="0000FF"/>
              </a:solidFill>
            </a:endParaRPr>
          </a:p>
        </p:txBody>
      </p:sp>
      <p:sp>
        <p:nvSpPr>
          <p:cNvPr id="4" name="TextBox 3"/>
          <p:cNvSpPr txBox="1"/>
          <p:nvPr/>
        </p:nvSpPr>
        <p:spPr>
          <a:xfrm>
            <a:off x="323528" y="2204864"/>
            <a:ext cx="8424936" cy="3970318"/>
          </a:xfrm>
          <a:prstGeom prst="rect">
            <a:avLst/>
          </a:prstGeom>
          <a:noFill/>
        </p:spPr>
        <p:txBody>
          <a:bodyPr wrap="square" rtlCol="0">
            <a:spAutoFit/>
          </a:bodyPr>
          <a:lstStyle/>
          <a:p>
            <a:pPr indent="450850" algn="just"/>
            <a:r>
              <a:rPr lang="ru-RU" sz="2800" i="1" dirty="0" smtClean="0">
                <a:solidFill>
                  <a:srgbClr val="0000FF"/>
                </a:solidFill>
              </a:rPr>
              <a:t>Двигатель Стирлинга использует цикл Стирлинга, который по термодинамической эффективности не уступает циклу Карно, и даже обладает преимуществом. Дело в том, что цикл Карно состоит из мало отличающихся между собой изотерм и адиабат. Практическое воплощение этого цикла малоперспективно. Цикл Стирлинга позволил получить работающий на практике двигатель в приемлемых размерах.</a:t>
            </a:r>
            <a:endParaRPr lang="ru-RU" sz="2800" i="1" dirty="0">
              <a:solidFill>
                <a:srgbClr val="0000FF"/>
              </a:solidFill>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1331640" y="404664"/>
            <a:ext cx="6192688"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332656"/>
            <a:ext cx="8496944" cy="3312368"/>
          </a:xfrm>
        </p:spPr>
        <p:txBody>
          <a:bodyPr>
            <a:normAutofit lnSpcReduction="10000"/>
          </a:bodyPr>
          <a:lstStyle/>
          <a:p>
            <a:pPr marL="0" indent="450850" algn="just">
              <a:buNone/>
            </a:pPr>
            <a:r>
              <a:rPr lang="ru-RU" sz="2800" dirty="0" smtClean="0">
                <a:solidFill>
                  <a:srgbClr val="008000"/>
                </a:solidFill>
              </a:rPr>
              <a:t>Цикл Стирлинга состоит из четырёх фаз и разделён двумя переходными фазами: нагрев, расширение, переход к источнику холода, охлаждение, сжатие и переход к источнику тепла. Таким образом, при переходе от тёплого источника к холодному источнику происходит расширение и сжатие газа, находящегося в цилиндре. При этом изменяется давление, за счёт чего можно получить полезную работу.</a:t>
            </a:r>
            <a:endParaRPr lang="ru-RU" sz="2800" dirty="0">
              <a:solidFill>
                <a:srgbClr val="008000"/>
              </a:solidFill>
            </a:endParaRPr>
          </a:p>
        </p:txBody>
      </p:sp>
      <p:sp>
        <p:nvSpPr>
          <p:cNvPr id="4" name="TextBox 3"/>
          <p:cNvSpPr txBox="1"/>
          <p:nvPr/>
        </p:nvSpPr>
        <p:spPr>
          <a:xfrm>
            <a:off x="251520" y="3645024"/>
            <a:ext cx="8568952" cy="2677656"/>
          </a:xfrm>
          <a:prstGeom prst="rect">
            <a:avLst/>
          </a:prstGeom>
          <a:noFill/>
        </p:spPr>
        <p:txBody>
          <a:bodyPr wrap="square" rtlCol="0">
            <a:spAutoFit/>
          </a:bodyPr>
          <a:lstStyle/>
          <a:p>
            <a:pPr indent="450850" algn="just"/>
            <a:r>
              <a:rPr lang="ru-RU" sz="2800" dirty="0" smtClean="0">
                <a:solidFill>
                  <a:srgbClr val="008000"/>
                </a:solidFill>
              </a:rPr>
              <a:t>Нагрев и охлаждение рабочего тела (участки 4 и 2) производится вытеснителем. В идеале количество тепла, отдаваемое и отбираемое вытеснителем, одинаково. Полезная работа производится только за счёт изотерм, то есть зависит от разницы температур нагревателя и охладителя, как в цикле Карно.</a:t>
            </a:r>
            <a:r>
              <a:rPr lang="ru-RU" sz="2800" dirty="0" smtClean="0"/>
              <a:t> </a:t>
            </a:r>
            <a:endParaRPr lang="ru-RU" sz="2800"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6120680"/>
          </a:xfrm>
        </p:spPr>
        <p:txBody>
          <a:bodyPr>
            <a:normAutofit fontScale="92500" lnSpcReduction="10000"/>
          </a:bodyPr>
          <a:lstStyle/>
          <a:p>
            <a:pPr marL="0" indent="450850" algn="just">
              <a:buNone/>
            </a:pPr>
            <a:r>
              <a:rPr lang="ru-RU" dirty="0" smtClean="0">
                <a:solidFill>
                  <a:srgbClr val="002060"/>
                </a:solidFill>
              </a:rPr>
              <a:t>Расчеты показали, что теоретически КПД двигателя Стирлинга значительно выше других моторов. «Стирлинги» отличались бесшумной работой, экономичностью и всеядностью: головка цилиндров могла обогреваться и дровами, и углем, и даже солнечными лучами. А стационарное «внешнее горение» определяло высокую </a:t>
            </a:r>
            <a:r>
              <a:rPr lang="ru-RU" dirty="0" err="1" smtClean="0">
                <a:solidFill>
                  <a:srgbClr val="002060"/>
                </a:solidFill>
              </a:rPr>
              <a:t>экологичность</a:t>
            </a:r>
            <a:r>
              <a:rPr lang="ru-RU" dirty="0" smtClean="0">
                <a:solidFill>
                  <a:srgbClr val="002060"/>
                </a:solidFill>
              </a:rPr>
              <a:t>. В 1945 году инженеры фирмы </a:t>
            </a:r>
            <a:r>
              <a:rPr lang="ru-RU" dirty="0" err="1" smtClean="0">
                <a:solidFill>
                  <a:srgbClr val="002060"/>
                </a:solidFill>
              </a:rPr>
              <a:t>Philips</a:t>
            </a:r>
            <a:r>
              <a:rPr lang="ru-RU" dirty="0" smtClean="0">
                <a:solidFill>
                  <a:srgbClr val="002060"/>
                </a:solidFill>
              </a:rPr>
              <a:t> нашли «</a:t>
            </a:r>
            <a:r>
              <a:rPr lang="ru-RU" dirty="0" err="1" smtClean="0">
                <a:solidFill>
                  <a:srgbClr val="002060"/>
                </a:solidFill>
              </a:rPr>
              <a:t>стирлингу</a:t>
            </a:r>
            <a:r>
              <a:rPr lang="ru-RU" dirty="0" smtClean="0">
                <a:solidFill>
                  <a:srgbClr val="002060"/>
                </a:solidFill>
              </a:rPr>
              <a:t>» обратное применение - раскрутив вал двигателя электромотором, они охладили головки цилиндров до минус 190 °С! Эта особенность двигателя Стирлинга нашла применение в промышленных холодильных установках.</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712968" cy="3096344"/>
          </a:xfrm>
        </p:spPr>
        <p:txBody>
          <a:bodyPr>
            <a:normAutofit/>
          </a:bodyPr>
          <a:lstStyle/>
          <a:p>
            <a:pPr marL="0" indent="450850" algn="just">
              <a:buNone/>
            </a:pPr>
            <a:r>
              <a:rPr lang="ru-RU" sz="2800" dirty="0" smtClean="0">
                <a:solidFill>
                  <a:srgbClr val="C00000"/>
                </a:solidFill>
                <a:cs typeface="Arial" pitchFamily="34" charset="0"/>
              </a:rPr>
              <a:t>Двигатель Стирлинга применим в случаях, когда необходим компактный преобразователь тепловой энергии, достаточно простой по устройству, либо когда эффективность других тепловых двигателей оказывается ниже: например, если разницы температур недостаточно для работы паровой или газовой турбины.</a:t>
            </a:r>
            <a:endParaRPr lang="ru-RU" sz="2800" dirty="0">
              <a:solidFill>
                <a:srgbClr val="C00000"/>
              </a:solidFill>
              <a:cs typeface="Arial" pitchFamily="34" charset="0"/>
            </a:endParaRPr>
          </a:p>
        </p:txBody>
      </p:sp>
      <p:pic>
        <p:nvPicPr>
          <p:cNvPr id="3074" name="Picture 2" descr="http://upload.wikimedia.org/wikipedia/commons/e/eb/Beta_stirling_animation.gif?uselang=ru"/>
          <p:cNvPicPr>
            <a:picLocks noChangeAspect="1" noChangeArrowheads="1" noCrop="1"/>
          </p:cNvPicPr>
          <p:nvPr/>
        </p:nvPicPr>
        <p:blipFill>
          <a:blip r:embed="rId2" cstate="print"/>
          <a:srcRect/>
          <a:stretch>
            <a:fillRect/>
          </a:stretch>
        </p:blipFill>
        <p:spPr bwMode="auto">
          <a:xfrm>
            <a:off x="251520" y="3429000"/>
            <a:ext cx="4659946" cy="1944216"/>
          </a:xfrm>
          <a:prstGeom prst="rect">
            <a:avLst/>
          </a:prstGeom>
          <a:noFill/>
        </p:spPr>
      </p:pic>
      <p:pic>
        <p:nvPicPr>
          <p:cNvPr id="3076" name="Picture 4" descr="http://physicstoys.narod.ru/image/engine.gif"/>
          <p:cNvPicPr>
            <a:picLocks noChangeAspect="1" noChangeArrowheads="1" noCrop="1"/>
          </p:cNvPicPr>
          <p:nvPr/>
        </p:nvPicPr>
        <p:blipFill>
          <a:blip r:embed="rId3" cstate="print"/>
          <a:srcRect/>
          <a:stretch>
            <a:fillRect/>
          </a:stretch>
        </p:blipFill>
        <p:spPr bwMode="auto">
          <a:xfrm>
            <a:off x="4810125" y="3140968"/>
            <a:ext cx="4333875" cy="2286001"/>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260648"/>
            <a:ext cx="8712968" cy="3312368"/>
          </a:xfrm>
        </p:spPr>
        <p:txBody>
          <a:bodyPr>
            <a:normAutofit fontScale="47500" lnSpcReduction="20000"/>
          </a:bodyPr>
          <a:lstStyle/>
          <a:p>
            <a:pPr marL="0" indent="450850" algn="just">
              <a:buNone/>
            </a:pPr>
            <a:r>
              <a:rPr lang="ru-RU" sz="5700" dirty="0" smtClean="0">
                <a:solidFill>
                  <a:srgbClr val="002060"/>
                </a:solidFill>
                <a:latin typeface="Arial" pitchFamily="34" charset="0"/>
                <a:cs typeface="Arial" pitchFamily="34" charset="0"/>
              </a:rPr>
              <a:t>Микро-ТЭЦ на базе двигателя Стирлинга служит для автономного </a:t>
            </a:r>
            <a:r>
              <a:rPr lang="ru-RU" sz="5700" dirty="0" err="1" smtClean="0">
                <a:solidFill>
                  <a:srgbClr val="002060"/>
                </a:solidFill>
                <a:latin typeface="Arial" pitchFamily="34" charset="0"/>
                <a:cs typeface="Arial" pitchFamily="34" charset="0"/>
              </a:rPr>
              <a:t>энерго</a:t>
            </a:r>
            <a:r>
              <a:rPr lang="ru-RU" sz="5700" dirty="0" smtClean="0">
                <a:solidFill>
                  <a:srgbClr val="002060"/>
                </a:solidFill>
                <a:latin typeface="Arial" pitchFamily="34" charset="0"/>
                <a:cs typeface="Arial" pitchFamily="34" charset="0"/>
              </a:rPr>
              <a:t>- и </a:t>
            </a:r>
            <a:r>
              <a:rPr lang="ru-RU" sz="5700" dirty="0" err="1" smtClean="0">
                <a:solidFill>
                  <a:srgbClr val="002060"/>
                </a:solidFill>
                <a:latin typeface="Arial" pitchFamily="34" charset="0"/>
                <a:cs typeface="Arial" pitchFamily="34" charset="0"/>
              </a:rPr>
              <a:t>теплообеспечения</a:t>
            </a:r>
            <a:r>
              <a:rPr lang="ru-RU" sz="5700" dirty="0" smtClean="0">
                <a:solidFill>
                  <a:srgbClr val="002060"/>
                </a:solidFill>
                <a:latin typeface="Arial" pitchFamily="34" charset="0"/>
                <a:cs typeface="Arial" pitchFamily="34" charset="0"/>
              </a:rPr>
              <a:t> отдельно стоящего объекта.</a:t>
            </a:r>
          </a:p>
          <a:p>
            <a:pPr marL="0" indent="450850" algn="just">
              <a:buNone/>
            </a:pPr>
            <a:r>
              <a:rPr lang="ru-RU" sz="5700" dirty="0" smtClean="0">
                <a:solidFill>
                  <a:srgbClr val="002060"/>
                </a:solidFill>
                <a:latin typeface="Arial" pitchFamily="34" charset="0"/>
                <a:cs typeface="Arial" pitchFamily="34" charset="0"/>
              </a:rPr>
              <a:t>Поршневой двигатель Стирлинга позволяет вырабатывать от 2 до 7 кВт электрической энергии и снабжать загородный дом или коттедж. </a:t>
            </a:r>
          </a:p>
          <a:p>
            <a:pPr marL="0" indent="450850" algn="just">
              <a:buNone/>
            </a:pPr>
            <a:r>
              <a:rPr lang="ru-RU" sz="5700" dirty="0" smtClean="0">
                <a:solidFill>
                  <a:srgbClr val="002060"/>
                </a:solidFill>
                <a:latin typeface="Arial" pitchFamily="34" charset="0"/>
                <a:cs typeface="Arial" pitchFamily="34" charset="0"/>
              </a:rPr>
              <a:t>Установка может производить 3 продукта: электроэнергию, тепло и холод. </a:t>
            </a:r>
          </a:p>
          <a:p>
            <a:pPr>
              <a:buNone/>
            </a:pPr>
            <a:endParaRPr lang="ru-RU" dirty="0"/>
          </a:p>
        </p:txBody>
      </p:sp>
      <p:sp>
        <p:nvSpPr>
          <p:cNvPr id="4" name="TextBox 3"/>
          <p:cNvSpPr txBox="1"/>
          <p:nvPr/>
        </p:nvSpPr>
        <p:spPr>
          <a:xfrm>
            <a:off x="251520" y="3164681"/>
            <a:ext cx="8712968" cy="3693319"/>
          </a:xfrm>
          <a:prstGeom prst="rect">
            <a:avLst/>
          </a:prstGeom>
          <a:noFill/>
        </p:spPr>
        <p:txBody>
          <a:bodyPr wrap="square" rtlCol="0">
            <a:spAutoFit/>
          </a:bodyPr>
          <a:lstStyle/>
          <a:p>
            <a:pPr indent="450850" algn="just"/>
            <a:r>
              <a:rPr lang="ru-RU" sz="2700" dirty="0" smtClean="0">
                <a:solidFill>
                  <a:srgbClr val="0000FF"/>
                </a:solidFill>
                <a:latin typeface="Arial" pitchFamily="34" charset="0"/>
                <a:cs typeface="Arial" pitchFamily="34" charset="0"/>
              </a:rPr>
              <a:t>В отличие от ДВС микро-ТЭЦ безопасна, практически бесшумна, что позволяет устанавливать ее в жилом помещении, имеет КПД до 90 %, работает на местном топливе и солнечной энергии.</a:t>
            </a:r>
          </a:p>
          <a:p>
            <a:pPr indent="450850" algn="just"/>
            <a:r>
              <a:rPr lang="ru-RU" sz="2700" dirty="0" smtClean="0">
                <a:solidFill>
                  <a:srgbClr val="0000FF"/>
                </a:solidFill>
                <a:latin typeface="Arial" pitchFamily="34" charset="0"/>
                <a:cs typeface="Arial" pitchFamily="34" charset="0"/>
              </a:rPr>
              <a:t>Микро-ТЭЦ располагается непосредственно на месте потребления электроэнергии и тепла, что сокращает риски, связанные с передачей энергии по сетям. </a:t>
            </a:r>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9"/>
            <a:ext cx="8643998" cy="2786082"/>
          </a:xfrm>
        </p:spPr>
        <p:txBody>
          <a:bodyPr>
            <a:normAutofit lnSpcReduction="10000"/>
          </a:bodyPr>
          <a:lstStyle/>
          <a:p>
            <a:pPr marL="0" indent="0" algn="just">
              <a:buNone/>
            </a:pPr>
            <a:r>
              <a:rPr lang="en-US" b="1" dirty="0" smtClean="0"/>
              <a:t>	</a:t>
            </a:r>
            <a:r>
              <a:rPr lang="ru-RU" b="1" dirty="0" smtClean="0">
                <a:solidFill>
                  <a:srgbClr val="3366FF"/>
                </a:solidFill>
              </a:rPr>
              <a:t>Во-вторых</a:t>
            </a:r>
            <a:r>
              <a:rPr lang="ru-RU" b="1" dirty="0">
                <a:solidFill>
                  <a:srgbClr val="3366FF"/>
                </a:solidFill>
              </a:rPr>
              <a:t>, на этапе эксплуатации объекта себестоимость автономного производства электроэнергии в два-три раза дешевле тарифов местных энергетических компаний. Это позволяет ежегодно экономить миллионы рублей.</a:t>
            </a:r>
            <a:endParaRPr lang="ru-RU" dirty="0">
              <a:solidFill>
                <a:srgbClr val="3366FF"/>
              </a:solidFill>
            </a:endParaRPr>
          </a:p>
        </p:txBody>
      </p:sp>
      <p:sp>
        <p:nvSpPr>
          <p:cNvPr id="5" name="TextBox 4"/>
          <p:cNvSpPr txBox="1"/>
          <p:nvPr/>
        </p:nvSpPr>
        <p:spPr>
          <a:xfrm>
            <a:off x="214282" y="3000372"/>
            <a:ext cx="8643998" cy="3046988"/>
          </a:xfrm>
          <a:prstGeom prst="rect">
            <a:avLst/>
          </a:prstGeom>
          <a:noFill/>
        </p:spPr>
        <p:txBody>
          <a:bodyPr wrap="square" rtlCol="0">
            <a:spAutoFit/>
          </a:bodyPr>
          <a:lstStyle/>
          <a:p>
            <a:pPr algn="just"/>
            <a:r>
              <a:rPr lang="en-US" sz="2800" b="1" dirty="0" smtClean="0"/>
              <a:t>	</a:t>
            </a:r>
            <a:r>
              <a:rPr lang="ru-RU" sz="3200" b="1" dirty="0" smtClean="0">
                <a:solidFill>
                  <a:srgbClr val="006600"/>
                </a:solidFill>
              </a:rPr>
              <a:t>В </a:t>
            </a:r>
            <a:r>
              <a:rPr lang="ru-RU" sz="3200" b="1" dirty="0">
                <a:solidFill>
                  <a:srgbClr val="006600"/>
                </a:solidFill>
              </a:rPr>
              <a:t>результате газовая электростанция окупается за два-три года эксплуатации. С учетом значительного снижения затрат на подключение объекта к электрическим и тепловым сетям срок окупаемости может быть и менее одного года.</a:t>
            </a:r>
            <a:endParaRPr lang="ru-RU" sz="32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vertical)">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6048672"/>
          </a:xfrm>
        </p:spPr>
        <p:txBody>
          <a:bodyPr>
            <a:normAutofit/>
          </a:bodyPr>
          <a:lstStyle/>
          <a:p>
            <a:pPr marL="0" indent="450850" algn="just">
              <a:buNone/>
            </a:pPr>
            <a:r>
              <a:rPr lang="ru-RU" sz="2400" dirty="0" smtClean="0">
                <a:solidFill>
                  <a:srgbClr val="3366FF"/>
                </a:solidFill>
                <a:latin typeface="Arial" pitchFamily="34" charset="0"/>
                <a:cs typeface="Arial" pitchFamily="34" charset="0"/>
              </a:rPr>
              <a:t>В сравнении с традиционными источниками электроэнергия, вырабатываемая на микро-ТЭЦ, в </a:t>
            </a:r>
            <a:r>
              <a:rPr lang="ru-RU" sz="2400" dirty="0" smtClean="0">
                <a:solidFill>
                  <a:srgbClr val="006600"/>
                </a:solidFill>
                <a:latin typeface="Arial" pitchFamily="34" charset="0"/>
                <a:cs typeface="Arial" pitchFamily="34" charset="0"/>
              </a:rPr>
              <a:t>4 раза </a:t>
            </a:r>
            <a:r>
              <a:rPr lang="ru-RU" sz="2400" dirty="0" smtClean="0">
                <a:solidFill>
                  <a:srgbClr val="3366FF"/>
                </a:solidFill>
                <a:latin typeface="Arial" pitchFamily="34" charset="0"/>
                <a:cs typeface="Arial" pitchFamily="34" charset="0"/>
              </a:rPr>
              <a:t>дешевле.</a:t>
            </a:r>
          </a:p>
          <a:p>
            <a:pPr marL="0" indent="450850" algn="just">
              <a:buNone/>
            </a:pPr>
            <a:r>
              <a:rPr lang="ru-RU" sz="2400" dirty="0" smtClean="0">
                <a:solidFill>
                  <a:srgbClr val="3366FF"/>
                </a:solidFill>
                <a:latin typeface="Arial" pitchFamily="34" charset="0"/>
                <a:cs typeface="Arial" pitchFamily="34" charset="0"/>
              </a:rPr>
              <a:t>Стоимость стандартной установки мощностью до 3 кВт составит 450 тысяч рублей, включая источник выработки тепловой энергии, что сравнимо со стоимостью подключения к центральным сетям.</a:t>
            </a:r>
          </a:p>
          <a:p>
            <a:pPr>
              <a:buNone/>
            </a:pPr>
            <a:endParaRPr lang="ru-RU" dirty="0"/>
          </a:p>
        </p:txBody>
      </p:sp>
      <p:sp>
        <p:nvSpPr>
          <p:cNvPr id="4" name="TextBox 3"/>
          <p:cNvSpPr txBox="1"/>
          <p:nvPr/>
        </p:nvSpPr>
        <p:spPr>
          <a:xfrm>
            <a:off x="251520" y="2996952"/>
            <a:ext cx="8640960" cy="3416320"/>
          </a:xfrm>
          <a:prstGeom prst="rect">
            <a:avLst/>
          </a:prstGeom>
          <a:noFill/>
        </p:spPr>
        <p:txBody>
          <a:bodyPr wrap="square" rtlCol="0">
            <a:spAutoFit/>
          </a:bodyPr>
          <a:lstStyle/>
          <a:p>
            <a:pPr indent="450850" algn="just"/>
            <a:r>
              <a:rPr lang="ru-RU" sz="2400" dirty="0" smtClean="0">
                <a:solidFill>
                  <a:srgbClr val="C00000"/>
                </a:solidFill>
                <a:latin typeface="Arial" pitchFamily="34" charset="0"/>
                <a:cs typeface="Arial" pitchFamily="34" charset="0"/>
              </a:rPr>
              <a:t>В настоящее время ведется разработка </a:t>
            </a:r>
            <a:r>
              <a:rPr lang="ru-RU" sz="2400" dirty="0" err="1" smtClean="0">
                <a:solidFill>
                  <a:srgbClr val="C00000"/>
                </a:solidFill>
                <a:latin typeface="Arial" pitchFamily="34" charset="0"/>
                <a:cs typeface="Arial" pitchFamily="34" charset="0"/>
              </a:rPr>
              <a:t>мини</a:t>
            </a:r>
            <a:r>
              <a:rPr lang="ru-RU" sz="2400" dirty="0" err="1" smtClean="0">
                <a:solidFill>
                  <a:srgbClr val="C00000"/>
                </a:solidFill>
                <a:latin typeface="Arial" pitchFamily="34" charset="0"/>
                <a:cs typeface="Arial" pitchFamily="34" charset="0"/>
                <a:sym typeface="Symbol"/>
              </a:rPr>
              <a:t></a:t>
            </a:r>
            <a:r>
              <a:rPr lang="ru-RU" sz="2400" dirty="0" err="1" smtClean="0">
                <a:solidFill>
                  <a:srgbClr val="C00000"/>
                </a:solidFill>
                <a:latin typeface="Arial" pitchFamily="34" charset="0"/>
                <a:cs typeface="Arial" pitchFamily="34" charset="0"/>
              </a:rPr>
              <a:t>ТЭЦ</a:t>
            </a:r>
            <a:r>
              <a:rPr lang="ru-RU" sz="2400" dirty="0" smtClean="0">
                <a:solidFill>
                  <a:srgbClr val="C00000"/>
                </a:solidFill>
                <a:latin typeface="Arial" pitchFamily="34" charset="0"/>
                <a:cs typeface="Arial" pitchFamily="34" charset="0"/>
              </a:rPr>
              <a:t> на базе двигателя Стирлинга большей мощности от 10 до 100 кВт. Эта установка может быть использована для жилого комплекса, небольшого производства.</a:t>
            </a:r>
          </a:p>
          <a:p>
            <a:pPr indent="450850" algn="just"/>
            <a:r>
              <a:rPr lang="ru-RU" sz="2400" dirty="0" smtClean="0">
                <a:solidFill>
                  <a:srgbClr val="C00000"/>
                </a:solidFill>
                <a:latin typeface="Arial" pitchFamily="34" charset="0"/>
                <a:cs typeface="Arial" pitchFamily="34" charset="0"/>
              </a:rPr>
              <a:t>	Микро-ТЭЦ на базе двигателя Стирлинга особенно будут востребованы на промышленных объектах, где есть излишки тепловой энергии, так как это позволяет вырабатывать дополнительную электроэнергию производства практически из отходов. </a:t>
            </a:r>
            <a:endParaRPr lang="ru-RU" dirty="0">
              <a:solidFill>
                <a:srgbClr val="C00000"/>
              </a:solidFill>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6192688"/>
          </a:xfrm>
        </p:spPr>
        <p:txBody>
          <a:bodyPr/>
          <a:lstStyle/>
          <a:p>
            <a:pPr marL="0" indent="450850" algn="just">
              <a:buNone/>
            </a:pPr>
            <a:r>
              <a:rPr lang="ru-RU" sz="2800" dirty="0" smtClean="0">
                <a:solidFill>
                  <a:srgbClr val="0000FF"/>
                </a:solidFill>
              </a:rPr>
              <a:t>В России установки на базе двигателя Стирлинга не производятся, но они успешно производятся и применяются во многих западных странах: Германии, Дании, Италии, США, Японии.</a:t>
            </a:r>
          </a:p>
          <a:p>
            <a:pPr marL="0" indent="450850" algn="just">
              <a:buNone/>
            </a:pPr>
            <a:r>
              <a:rPr lang="ru-RU" sz="2800" dirty="0" smtClean="0">
                <a:solidFill>
                  <a:srgbClr val="002060"/>
                </a:solidFill>
              </a:rPr>
              <a:t>Такие установки работают на поршневом двигателе в диапазоне мощности от 0,5 до 7 кВт.</a:t>
            </a:r>
          </a:p>
          <a:p>
            <a:pPr>
              <a:buNone/>
            </a:pPr>
            <a:endParaRPr lang="ru-RU"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sz="2800" b="1" dirty="0" smtClean="0">
                <a:solidFill>
                  <a:srgbClr val="FF0000"/>
                </a:solidFill>
                <a:latin typeface="Arial" pitchFamily="34" charset="0"/>
                <a:cs typeface="Arial" pitchFamily="34" charset="0"/>
              </a:rPr>
              <a:t>ТЕПЛОВЫЕ НАСОСЫ</a:t>
            </a:r>
            <a:endParaRPr lang="ru-RU" sz="2800" b="1" dirty="0">
              <a:solidFill>
                <a:srgbClr val="FF0000"/>
              </a:solidFill>
              <a:latin typeface="Arial" pitchFamily="34" charset="0"/>
              <a:cs typeface="Arial" pitchFamily="34" charset="0"/>
            </a:endParaRPr>
          </a:p>
        </p:txBody>
      </p:sp>
      <p:sp>
        <p:nvSpPr>
          <p:cNvPr id="3" name="Содержимое 2"/>
          <p:cNvSpPr>
            <a:spLocks noGrp="1"/>
          </p:cNvSpPr>
          <p:nvPr>
            <p:ph idx="1"/>
          </p:nvPr>
        </p:nvSpPr>
        <p:spPr>
          <a:xfrm>
            <a:off x="323528" y="908720"/>
            <a:ext cx="8568952" cy="2880320"/>
          </a:xfrm>
        </p:spPr>
        <p:txBody>
          <a:bodyPr>
            <a:noAutofit/>
          </a:bodyPr>
          <a:lstStyle/>
          <a:p>
            <a:pPr marL="0" indent="450850" algn="just">
              <a:buNone/>
            </a:pPr>
            <a:r>
              <a:rPr lang="ru-RU" sz="2600" b="1" dirty="0" smtClean="0">
                <a:solidFill>
                  <a:srgbClr val="FF0000"/>
                </a:solidFill>
              </a:rPr>
              <a:t>Тепловой насос</a:t>
            </a:r>
            <a:r>
              <a:rPr lang="ru-RU" sz="2600" dirty="0" smtClean="0">
                <a:solidFill>
                  <a:srgbClr val="FF0000"/>
                </a:solidFill>
              </a:rPr>
              <a:t> (ТНУ) </a:t>
            </a:r>
            <a:r>
              <a:rPr lang="ru-RU" sz="2600" dirty="0" smtClean="0">
                <a:solidFill>
                  <a:srgbClr val="002060"/>
                </a:solidFill>
              </a:rPr>
              <a:t>– устройство для переноса тепловой энергии от источника </a:t>
            </a:r>
            <a:r>
              <a:rPr lang="ru-RU" sz="2600" dirty="0" err="1" smtClean="0">
                <a:solidFill>
                  <a:srgbClr val="002060"/>
                </a:solidFill>
              </a:rPr>
              <a:t>низкопотенциальной</a:t>
            </a:r>
            <a:r>
              <a:rPr lang="ru-RU" sz="2600" dirty="0" smtClean="0">
                <a:solidFill>
                  <a:srgbClr val="002060"/>
                </a:solidFill>
              </a:rPr>
              <a:t> тепловой энергии (с низкой температурой) к потребителю (теплоносителю) с более высокой температурой. Например, тепловой насос преобразует </a:t>
            </a:r>
            <a:r>
              <a:rPr lang="ru-RU" sz="2600" dirty="0" err="1" smtClean="0">
                <a:solidFill>
                  <a:srgbClr val="002060"/>
                </a:solidFill>
              </a:rPr>
              <a:t>низкопотенциальное</a:t>
            </a:r>
            <a:r>
              <a:rPr lang="ru-RU" sz="2600" dirty="0" smtClean="0">
                <a:solidFill>
                  <a:srgbClr val="002060"/>
                </a:solidFill>
              </a:rPr>
              <a:t> тепло грунта, водоемов или воздуха в тепло для системы отопления и горячего водоснабжения. ТНУ обладает более высоким, в сравнении с другими системами теплоснабжения, коэффициентом эффективности.</a:t>
            </a:r>
            <a:endParaRPr lang="ru-RU" sz="2600" dirty="0">
              <a:solidFill>
                <a:srgbClr val="002060"/>
              </a:solidFill>
            </a:endParaRPr>
          </a:p>
        </p:txBody>
      </p:sp>
      <p:sp>
        <p:nvSpPr>
          <p:cNvPr id="4" name="TextBox 3"/>
          <p:cNvSpPr txBox="1"/>
          <p:nvPr/>
        </p:nvSpPr>
        <p:spPr>
          <a:xfrm>
            <a:off x="323528" y="5085184"/>
            <a:ext cx="8640960" cy="1292662"/>
          </a:xfrm>
          <a:prstGeom prst="rect">
            <a:avLst/>
          </a:prstGeom>
          <a:noFill/>
        </p:spPr>
        <p:txBody>
          <a:bodyPr wrap="square" rtlCol="0">
            <a:spAutoFit/>
          </a:bodyPr>
          <a:lstStyle/>
          <a:p>
            <a:pPr indent="450850" algn="just"/>
            <a:r>
              <a:rPr lang="ru-RU" sz="2600" dirty="0" smtClean="0">
                <a:solidFill>
                  <a:srgbClr val="008000"/>
                </a:solidFill>
              </a:rPr>
              <a:t>Такая установка не только отапливает помещения и обеспечивает нужды горячего водоснабжения (ГВС), но и способна охлаждать дом в летнее время.</a:t>
            </a:r>
            <a:endParaRPr lang="ru-RU" sz="2600"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40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76672"/>
            <a:ext cx="8229600" cy="4968552"/>
          </a:xfrm>
        </p:spPr>
        <p:txBody>
          <a:bodyPr>
            <a:normAutofit fontScale="77500" lnSpcReduction="20000"/>
          </a:bodyPr>
          <a:lstStyle/>
          <a:p>
            <a:pPr marL="0" indent="450850" algn="just">
              <a:lnSpc>
                <a:spcPct val="120000"/>
              </a:lnSpc>
              <a:spcBef>
                <a:spcPts val="0"/>
              </a:spcBef>
              <a:buNone/>
            </a:pPr>
            <a:r>
              <a:rPr lang="ru-RU" sz="3300" dirty="0" err="1" smtClean="0">
                <a:solidFill>
                  <a:srgbClr val="0000FF"/>
                </a:solidFill>
              </a:rPr>
              <a:t>Термодинамически</a:t>
            </a:r>
            <a:r>
              <a:rPr lang="ru-RU" sz="3300" dirty="0" smtClean="0">
                <a:solidFill>
                  <a:srgbClr val="0000FF"/>
                </a:solidFill>
              </a:rPr>
              <a:t> тепловой насос аналогичен холодильной машине. Однако если в холодильной машине основной целью является производство холода путём отбора теплоты из какого-либо объёма испарителем, а конденсатор осуществляет сброс теплоты в окружающую среду, то в тепловом насосе картина обратная. Конденсатор является теплообменным аппаратом, выделяющим теплоту для потребителя, а испаритель </a:t>
            </a:r>
            <a:r>
              <a:rPr lang="ru-RU" sz="3300" dirty="0" smtClean="0">
                <a:solidFill>
                  <a:srgbClr val="0000FF"/>
                </a:solidFill>
                <a:sym typeface="Symbol"/>
              </a:rPr>
              <a:t></a:t>
            </a:r>
            <a:r>
              <a:rPr lang="ru-RU" sz="3300" dirty="0" smtClean="0">
                <a:solidFill>
                  <a:srgbClr val="0000FF"/>
                </a:solidFill>
              </a:rPr>
              <a:t> теплообменным аппаратом, утилизирующим </a:t>
            </a:r>
            <a:r>
              <a:rPr lang="ru-RU" sz="3300" dirty="0" err="1" smtClean="0">
                <a:solidFill>
                  <a:srgbClr val="0000FF"/>
                </a:solidFill>
              </a:rPr>
              <a:t>низкопотенциальную</a:t>
            </a:r>
            <a:r>
              <a:rPr lang="ru-RU" sz="3300" dirty="0" smtClean="0">
                <a:solidFill>
                  <a:srgbClr val="0000FF"/>
                </a:solidFill>
              </a:rPr>
              <a:t> теплоту: вторичные энергетические ресурсы и (или) нетрадиционные возобновляемые источники энергии.</a:t>
            </a:r>
            <a:endParaRPr lang="ru-RU" sz="33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259632" y="332656"/>
            <a:ext cx="6480720" cy="3395897"/>
          </a:xfrm>
          <a:prstGeom prst="rect">
            <a:avLst/>
          </a:prstGeom>
          <a:noFill/>
          <a:ln w="9525">
            <a:noFill/>
            <a:miter lim="800000"/>
            <a:headEnd/>
            <a:tailEnd/>
          </a:ln>
        </p:spPr>
      </p:pic>
      <p:sp>
        <p:nvSpPr>
          <p:cNvPr id="5" name="TextBox 4"/>
          <p:cNvSpPr txBox="1"/>
          <p:nvPr/>
        </p:nvSpPr>
        <p:spPr>
          <a:xfrm>
            <a:off x="1259632" y="3717032"/>
            <a:ext cx="6912768" cy="338554"/>
          </a:xfrm>
          <a:prstGeom prst="rect">
            <a:avLst/>
          </a:prstGeom>
          <a:noFill/>
        </p:spPr>
        <p:txBody>
          <a:bodyPr wrap="square" rtlCol="0">
            <a:spAutoFit/>
          </a:bodyPr>
          <a:lstStyle/>
          <a:p>
            <a:pPr algn="ctr"/>
            <a:r>
              <a:rPr lang="ru-RU" sz="1600" b="1" dirty="0" smtClean="0">
                <a:solidFill>
                  <a:srgbClr val="002060"/>
                </a:solidFill>
                <a:latin typeface="Arial" pitchFamily="34" charset="0"/>
                <a:cs typeface="Arial" pitchFamily="34" charset="0"/>
              </a:rPr>
              <a:t>1 – конденсатор, 2 – дроссель, 3 – испаритель, 4 – компрессор</a:t>
            </a:r>
            <a:endParaRPr lang="ru-RU" sz="1600" b="1" dirty="0">
              <a:solidFill>
                <a:srgbClr val="002060"/>
              </a:solidFill>
              <a:latin typeface="Arial" pitchFamily="34" charset="0"/>
              <a:cs typeface="Arial" pitchFamily="34" charset="0"/>
            </a:endParaRPr>
          </a:p>
        </p:txBody>
      </p:sp>
      <p:sp>
        <p:nvSpPr>
          <p:cNvPr id="6" name="TextBox 5"/>
          <p:cNvSpPr txBox="1"/>
          <p:nvPr/>
        </p:nvSpPr>
        <p:spPr>
          <a:xfrm>
            <a:off x="251520" y="4057233"/>
            <a:ext cx="8640960" cy="2800767"/>
          </a:xfrm>
          <a:prstGeom prst="rect">
            <a:avLst/>
          </a:prstGeom>
          <a:noFill/>
        </p:spPr>
        <p:txBody>
          <a:bodyPr wrap="square" rtlCol="0">
            <a:spAutoFit/>
          </a:bodyPr>
          <a:lstStyle/>
          <a:p>
            <a:pPr algn="just"/>
            <a:r>
              <a:rPr lang="ru-RU" sz="1600" dirty="0" smtClean="0">
                <a:solidFill>
                  <a:srgbClr val="7030A0"/>
                </a:solidFill>
              </a:rPr>
              <a:t>Принцип действия компрессионного теплового насоса заключается в следующем: теплоноситель, циркулируя во внешнем контуре установки (для установки грунтового типа это могут быть заложенные в скважину тонкие трубы либо расположенный петлями на глубине нескольких метров от поверхности контур), «снимает» </a:t>
            </a:r>
            <a:r>
              <a:rPr lang="ru-RU" sz="1600" dirty="0" err="1" smtClean="0">
                <a:solidFill>
                  <a:srgbClr val="7030A0"/>
                </a:solidFill>
              </a:rPr>
              <a:t>низкопотенциальное</a:t>
            </a:r>
            <a:r>
              <a:rPr lang="ru-RU" sz="1600" dirty="0" smtClean="0">
                <a:solidFill>
                  <a:srgbClr val="7030A0"/>
                </a:solidFill>
              </a:rPr>
              <a:t> тепло. Нагреваясь всего на несколько градусов, он попадает в теплообменник и передает тепло во второй контур, в котором также циркулирует теплоноситель. Во втором контуре, теплоноситель с тем количеством теплоты, переданным от теплоносителя из внешнего контура, проходит через компрессор, который создает давление. В результате повышения давления его температура при том же объеме увеличивается в разы, благодаря чему в следующем за компрессором конденсаторе теплоноситель способен передать воде из внутреннего контура, то есть контура отопления и горячего водоснабжения, необходимую тепловую энергию.</a:t>
            </a:r>
            <a:endParaRPr lang="ru-RU" sz="16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2000"/>
                                        <p:tgtEl>
                                          <p:spTgt spid="307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336863" y="332656"/>
            <a:ext cx="8310256" cy="59046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ppt_x</p:attrName>
                                        </p:attrNameLst>
                                      </p:cBhvr>
                                      <p:tavLst>
                                        <p:tav tm="0">
                                          <p:val>
                                            <p:strVal val="#ppt_x"/>
                                          </p:val>
                                        </p:tav>
                                        <p:tav tm="100000">
                                          <p:val>
                                            <p:strVal val="#ppt_x"/>
                                          </p:val>
                                        </p:tav>
                                      </p:tavLst>
                                    </p:anim>
                                    <p:anim calcmode="lin" valueType="num">
                                      <p:cBhvr>
                                        <p:cTn id="9" dur="2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260649"/>
            <a:ext cx="8640960" cy="2520279"/>
          </a:xfrm>
        </p:spPr>
        <p:txBody>
          <a:bodyPr>
            <a:normAutofit/>
          </a:bodyPr>
          <a:lstStyle/>
          <a:p>
            <a:pPr marL="0" indent="450850" algn="just">
              <a:buNone/>
            </a:pPr>
            <a:r>
              <a:rPr lang="ru-RU" sz="2200" dirty="0" smtClean="0">
                <a:solidFill>
                  <a:srgbClr val="006600"/>
                </a:solidFill>
              </a:rPr>
              <a:t>Основу эксплуатируемого сегодня в мире парка </a:t>
            </a:r>
            <a:r>
              <a:rPr lang="ru-RU" sz="2200" dirty="0" err="1" smtClean="0">
                <a:solidFill>
                  <a:srgbClr val="006600"/>
                </a:solidFill>
              </a:rPr>
              <a:t>теплонасосного</a:t>
            </a:r>
            <a:r>
              <a:rPr lang="ru-RU" sz="2200" dirty="0" smtClean="0">
                <a:solidFill>
                  <a:srgbClr val="006600"/>
                </a:solidFill>
              </a:rPr>
              <a:t> оборудования составляют  </a:t>
            </a:r>
            <a:r>
              <a:rPr lang="ru-RU" sz="2200" b="1" dirty="0" smtClean="0">
                <a:solidFill>
                  <a:srgbClr val="006600"/>
                </a:solidFill>
              </a:rPr>
              <a:t>парокомпрессионные</a:t>
            </a:r>
            <a:r>
              <a:rPr lang="ru-RU" sz="2200" dirty="0" smtClean="0">
                <a:solidFill>
                  <a:srgbClr val="006600"/>
                </a:solidFill>
              </a:rPr>
              <a:t> тепловые насосы, но применяются также и </a:t>
            </a:r>
            <a:r>
              <a:rPr lang="ru-RU" sz="2200" b="1" dirty="0" smtClean="0">
                <a:solidFill>
                  <a:srgbClr val="006600"/>
                </a:solidFill>
              </a:rPr>
              <a:t>абсорбционные</a:t>
            </a:r>
            <a:r>
              <a:rPr lang="ru-RU" sz="2200" dirty="0" smtClean="0">
                <a:solidFill>
                  <a:srgbClr val="006600"/>
                </a:solidFill>
              </a:rPr>
              <a:t>, </a:t>
            </a:r>
            <a:r>
              <a:rPr lang="ru-RU" sz="2200" b="1" dirty="0" smtClean="0">
                <a:solidFill>
                  <a:srgbClr val="006600"/>
                </a:solidFill>
              </a:rPr>
              <a:t>электрохимические</a:t>
            </a:r>
            <a:r>
              <a:rPr lang="ru-RU" sz="2200" dirty="0" smtClean="0">
                <a:solidFill>
                  <a:srgbClr val="006600"/>
                </a:solidFill>
              </a:rPr>
              <a:t> и </a:t>
            </a:r>
            <a:r>
              <a:rPr lang="ru-RU" sz="2200" b="1" dirty="0" smtClean="0">
                <a:solidFill>
                  <a:srgbClr val="006600"/>
                </a:solidFill>
              </a:rPr>
              <a:t>термоэлектрические</a:t>
            </a:r>
            <a:r>
              <a:rPr lang="ru-RU" sz="2200" dirty="0" smtClean="0">
                <a:solidFill>
                  <a:srgbClr val="006600"/>
                </a:solidFill>
              </a:rPr>
              <a:t>. Эффективность тепловых насосов принято характеризовать величиной безразмерного </a:t>
            </a:r>
            <a:r>
              <a:rPr lang="ru-RU" sz="2200" b="1" dirty="0" smtClean="0">
                <a:solidFill>
                  <a:srgbClr val="006600"/>
                </a:solidFill>
              </a:rPr>
              <a:t>коэффициента трансформации энергии </a:t>
            </a:r>
            <a:r>
              <a:rPr lang="ru-RU" sz="2200" b="1" i="1" dirty="0" err="1" smtClean="0">
                <a:solidFill>
                  <a:srgbClr val="006600"/>
                </a:solidFill>
              </a:rPr>
              <a:t>К</a:t>
            </a:r>
            <a:r>
              <a:rPr lang="ru-RU" sz="2200" b="1" i="1" baseline="-25000" dirty="0" err="1" smtClean="0">
                <a:solidFill>
                  <a:srgbClr val="006600"/>
                </a:solidFill>
              </a:rPr>
              <a:t>тр</a:t>
            </a:r>
            <a:r>
              <a:rPr lang="ru-RU" sz="2200" dirty="0" smtClean="0">
                <a:solidFill>
                  <a:srgbClr val="006600"/>
                </a:solidFill>
              </a:rPr>
              <a:t>, определяемого для идеального цикла Карно по следующей формуле:</a:t>
            </a:r>
            <a:endParaRPr lang="ru-RU" sz="2200" dirty="0">
              <a:solidFill>
                <a:srgbClr val="006600"/>
              </a:solidFill>
            </a:endParaRPr>
          </a:p>
        </p:txBody>
      </p:sp>
      <p:pic>
        <p:nvPicPr>
          <p:cNvPr id="1028" name="Picture 4"/>
          <p:cNvPicPr>
            <a:picLocks noChangeAspect="1" noChangeArrowheads="1"/>
          </p:cNvPicPr>
          <p:nvPr/>
        </p:nvPicPr>
        <p:blipFill>
          <a:blip r:embed="rId3" cstate="print"/>
          <a:srcRect/>
          <a:stretch>
            <a:fillRect/>
          </a:stretch>
        </p:blipFill>
        <p:spPr bwMode="auto">
          <a:xfrm>
            <a:off x="3491880" y="2564904"/>
            <a:ext cx="2091703" cy="913744"/>
          </a:xfrm>
          <a:prstGeom prst="rect">
            <a:avLst/>
          </a:prstGeom>
          <a:noFill/>
          <a:ln w="9525">
            <a:noFill/>
            <a:miter lim="800000"/>
            <a:headEnd/>
            <a:tailEnd/>
          </a:ln>
          <a:effectLst/>
        </p:spPr>
      </p:pic>
      <p:sp>
        <p:nvSpPr>
          <p:cNvPr id="7" name="TextBox 6"/>
          <p:cNvSpPr txBox="1"/>
          <p:nvPr/>
        </p:nvSpPr>
        <p:spPr>
          <a:xfrm>
            <a:off x="251520" y="3573016"/>
            <a:ext cx="8640960" cy="2862322"/>
          </a:xfrm>
          <a:prstGeom prst="rect">
            <a:avLst/>
          </a:prstGeom>
          <a:noFill/>
        </p:spPr>
        <p:txBody>
          <a:bodyPr wrap="square" rtlCol="0">
            <a:spAutoFit/>
          </a:bodyPr>
          <a:lstStyle/>
          <a:p>
            <a:pPr algn="just"/>
            <a:r>
              <a:rPr lang="ru-RU" sz="2000" dirty="0" smtClean="0">
                <a:solidFill>
                  <a:srgbClr val="006600"/>
                </a:solidFill>
              </a:rPr>
              <a:t>где </a:t>
            </a:r>
            <a:r>
              <a:rPr lang="ru-RU" sz="2000" i="1" dirty="0" err="1" smtClean="0">
                <a:solidFill>
                  <a:srgbClr val="006600"/>
                </a:solidFill>
              </a:rPr>
              <a:t>Т</a:t>
            </a:r>
            <a:r>
              <a:rPr lang="ru-RU" sz="1600" i="1" dirty="0" err="1" smtClean="0">
                <a:solidFill>
                  <a:srgbClr val="006600"/>
                </a:solidFill>
              </a:rPr>
              <a:t>вых</a:t>
            </a:r>
            <a:r>
              <a:rPr lang="ru-RU" sz="2000" dirty="0" smtClean="0">
                <a:solidFill>
                  <a:srgbClr val="006600"/>
                </a:solidFill>
              </a:rPr>
              <a:t> </a:t>
            </a:r>
            <a:r>
              <a:rPr lang="ru-RU" sz="2000" dirty="0" smtClean="0">
                <a:solidFill>
                  <a:srgbClr val="006600"/>
                </a:solidFill>
                <a:sym typeface="Symbol"/>
              </a:rPr>
              <a:t></a:t>
            </a:r>
            <a:r>
              <a:rPr lang="ru-RU" sz="2000" dirty="0" smtClean="0">
                <a:solidFill>
                  <a:srgbClr val="006600"/>
                </a:solidFill>
              </a:rPr>
              <a:t> температура на выходе насоса (температурный потенциал тепла, отводимого в систему отопления или теплоснабжения), К; </a:t>
            </a:r>
            <a:r>
              <a:rPr lang="ru-RU" sz="2000" i="1" dirty="0" err="1" smtClean="0">
                <a:solidFill>
                  <a:srgbClr val="006600"/>
                </a:solidFill>
              </a:rPr>
              <a:t>Т</a:t>
            </a:r>
            <a:r>
              <a:rPr lang="ru-RU" sz="1600" i="1" dirty="0" err="1" smtClean="0">
                <a:solidFill>
                  <a:srgbClr val="006600"/>
                </a:solidFill>
              </a:rPr>
              <a:t>вх</a:t>
            </a:r>
            <a:r>
              <a:rPr lang="ru-RU" sz="2000" dirty="0" smtClean="0">
                <a:solidFill>
                  <a:srgbClr val="006600"/>
                </a:solidFill>
              </a:rPr>
              <a:t> </a:t>
            </a:r>
            <a:r>
              <a:rPr lang="ru-RU" sz="2000" dirty="0" smtClean="0">
                <a:solidFill>
                  <a:srgbClr val="006600"/>
                </a:solidFill>
                <a:sym typeface="Symbol"/>
              </a:rPr>
              <a:t></a:t>
            </a:r>
            <a:r>
              <a:rPr lang="ru-RU" sz="2000" dirty="0" smtClean="0">
                <a:solidFill>
                  <a:srgbClr val="006600"/>
                </a:solidFill>
              </a:rPr>
              <a:t> температура на входе насоса (температурный потенциал источника тепла), К. Коэффициент трансформации теплового насоса, или </a:t>
            </a:r>
            <a:r>
              <a:rPr lang="ru-RU" sz="2000" dirty="0" err="1" smtClean="0">
                <a:solidFill>
                  <a:srgbClr val="006600"/>
                </a:solidFill>
              </a:rPr>
              <a:t>теплонасосной</a:t>
            </a:r>
            <a:r>
              <a:rPr lang="ru-RU" sz="2000" dirty="0" smtClean="0">
                <a:solidFill>
                  <a:srgbClr val="006600"/>
                </a:solidFill>
              </a:rPr>
              <a:t> системы теплоснабжения (ТСТ), </a:t>
            </a:r>
            <a:r>
              <a:rPr lang="ru-RU" sz="2000" i="1" dirty="0" err="1" smtClean="0">
                <a:solidFill>
                  <a:srgbClr val="006600"/>
                </a:solidFill>
              </a:rPr>
              <a:t>К</a:t>
            </a:r>
            <a:r>
              <a:rPr lang="ru-RU" sz="1600" i="1" dirty="0" err="1" smtClean="0">
                <a:solidFill>
                  <a:srgbClr val="006600"/>
                </a:solidFill>
              </a:rPr>
              <a:t>тр</a:t>
            </a:r>
            <a:r>
              <a:rPr lang="ru-RU" sz="2000" dirty="0" smtClean="0">
                <a:solidFill>
                  <a:srgbClr val="006600"/>
                </a:solidFill>
              </a:rPr>
              <a:t> представляет собой отношение полезного тепла, отводимого в систему теплоснабжения потребителю, к энергии, затрачиваемой на работу </a:t>
            </a:r>
            <a:r>
              <a:rPr lang="ru-RU" sz="2000" dirty="0" err="1" smtClean="0">
                <a:solidFill>
                  <a:srgbClr val="006600"/>
                </a:solidFill>
              </a:rPr>
              <a:t>теплонасосной</a:t>
            </a:r>
            <a:r>
              <a:rPr lang="ru-RU" sz="2000" dirty="0" smtClean="0">
                <a:solidFill>
                  <a:srgbClr val="006600"/>
                </a:solidFill>
              </a:rPr>
              <a:t> системы теплоснабжения, и численно равен количеству полезного тепла, получаемого при температурах </a:t>
            </a:r>
            <a:r>
              <a:rPr lang="ru-RU" sz="2000" i="1" dirty="0" err="1" smtClean="0">
                <a:solidFill>
                  <a:srgbClr val="006600"/>
                </a:solidFill>
              </a:rPr>
              <a:t>Т</a:t>
            </a:r>
            <a:r>
              <a:rPr lang="ru-RU" i="1" dirty="0" err="1" smtClean="0">
                <a:solidFill>
                  <a:srgbClr val="006600"/>
                </a:solidFill>
              </a:rPr>
              <a:t>вых</a:t>
            </a:r>
            <a:r>
              <a:rPr lang="ru-RU" sz="2000" dirty="0" smtClean="0">
                <a:solidFill>
                  <a:srgbClr val="006600"/>
                </a:solidFill>
              </a:rPr>
              <a:t> и </a:t>
            </a:r>
            <a:r>
              <a:rPr lang="ru-RU" sz="2000" i="1" dirty="0" err="1" smtClean="0">
                <a:solidFill>
                  <a:srgbClr val="006600"/>
                </a:solidFill>
              </a:rPr>
              <a:t>Т</a:t>
            </a:r>
            <a:r>
              <a:rPr lang="ru-RU" i="1" dirty="0" err="1" smtClean="0">
                <a:solidFill>
                  <a:srgbClr val="006600"/>
                </a:solidFill>
              </a:rPr>
              <a:t>вх</a:t>
            </a:r>
            <a:r>
              <a:rPr lang="ru-RU" sz="2000" dirty="0" smtClean="0">
                <a:solidFill>
                  <a:srgbClr val="006600"/>
                </a:solidFill>
              </a:rPr>
              <a:t>, на единицу энергии, затраченной на привод ТН или ТСТ. </a:t>
            </a:r>
            <a:endParaRPr lang="ru-RU" sz="20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up)">
                                      <p:cBhvr>
                                        <p:cTn id="11" dur="2000"/>
                                        <p:tgtEl>
                                          <p:spTgt spid="1028"/>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196752"/>
            <a:ext cx="8712968" cy="1008112"/>
          </a:xfrm>
        </p:spPr>
        <p:txBody>
          <a:bodyPr>
            <a:normAutofit fontScale="47500" lnSpcReduction="20000"/>
          </a:bodyPr>
          <a:lstStyle/>
          <a:p>
            <a:pPr>
              <a:buNone/>
            </a:pPr>
            <a:r>
              <a:rPr lang="ru-RU" sz="4400" dirty="0" smtClean="0">
                <a:solidFill>
                  <a:srgbClr val="008000"/>
                </a:solidFill>
              </a:rPr>
              <a:t>Здесь </a:t>
            </a:r>
            <a:r>
              <a:rPr lang="en-US" sz="4400" dirty="0" smtClean="0">
                <a:solidFill>
                  <a:srgbClr val="008000"/>
                </a:solidFill>
              </a:rPr>
              <a:t>Q</a:t>
            </a:r>
            <a:r>
              <a:rPr lang="ru-RU" sz="4400" dirty="0" err="1" smtClean="0">
                <a:solidFill>
                  <a:srgbClr val="008000"/>
                </a:solidFill>
              </a:rPr>
              <a:t>н</a:t>
            </a:r>
            <a:r>
              <a:rPr lang="ru-RU" sz="4400" dirty="0" smtClean="0">
                <a:solidFill>
                  <a:srgbClr val="008000"/>
                </a:solidFill>
              </a:rPr>
              <a:t> – тепловая энергия резервуара;</a:t>
            </a:r>
          </a:p>
          <a:p>
            <a:pPr>
              <a:buNone/>
            </a:pPr>
            <a:r>
              <a:rPr lang="ru-RU" sz="4400" dirty="0" smtClean="0">
                <a:solidFill>
                  <a:srgbClr val="008000"/>
                </a:solidFill>
              </a:rPr>
              <a:t>            А – работа, совершенная насосом.</a:t>
            </a:r>
          </a:p>
          <a:p>
            <a:pPr>
              <a:buNone/>
            </a:pPr>
            <a:r>
              <a:rPr lang="ru-RU" dirty="0" smtClean="0"/>
              <a:t> </a:t>
            </a:r>
            <a:endParaRPr lang="ru-RU" dirty="0"/>
          </a:p>
        </p:txBody>
      </p:sp>
      <p:pic>
        <p:nvPicPr>
          <p:cNvPr id="1027" name="Picture 3"/>
          <p:cNvPicPr>
            <a:picLocks noChangeAspect="1" noChangeArrowheads="1"/>
          </p:cNvPicPr>
          <p:nvPr/>
        </p:nvPicPr>
        <p:blipFill>
          <a:blip r:embed="rId2" cstate="print"/>
          <a:srcRect/>
          <a:stretch>
            <a:fillRect/>
          </a:stretch>
        </p:blipFill>
        <p:spPr bwMode="auto">
          <a:xfrm>
            <a:off x="4067944" y="260650"/>
            <a:ext cx="1388939" cy="869634"/>
          </a:xfrm>
          <a:prstGeom prst="rect">
            <a:avLst/>
          </a:prstGeom>
          <a:noFill/>
          <a:ln w="9525">
            <a:noFill/>
            <a:miter lim="800000"/>
            <a:headEnd/>
            <a:tailEnd/>
          </a:ln>
          <a:effectLst/>
        </p:spPr>
      </p:pic>
      <p:sp>
        <p:nvSpPr>
          <p:cNvPr id="6" name="TextBox 5"/>
          <p:cNvSpPr txBox="1"/>
          <p:nvPr/>
        </p:nvSpPr>
        <p:spPr>
          <a:xfrm>
            <a:off x="251520" y="1916832"/>
            <a:ext cx="8640960" cy="3785652"/>
          </a:xfrm>
          <a:prstGeom prst="rect">
            <a:avLst/>
          </a:prstGeom>
          <a:noFill/>
        </p:spPr>
        <p:txBody>
          <a:bodyPr wrap="square" rtlCol="0">
            <a:spAutoFit/>
          </a:bodyPr>
          <a:lstStyle/>
          <a:p>
            <a:pPr indent="450850" algn="just"/>
            <a:r>
              <a:rPr lang="ru-RU" sz="2400" dirty="0" smtClean="0">
                <a:solidFill>
                  <a:srgbClr val="008000"/>
                </a:solidFill>
              </a:rPr>
              <a:t>Тепловой насос должен использовать по возможности более ёмкий источник </a:t>
            </a:r>
            <a:r>
              <a:rPr lang="ru-RU" sz="2400" dirty="0" err="1" smtClean="0">
                <a:solidFill>
                  <a:srgbClr val="008000"/>
                </a:solidFill>
              </a:rPr>
              <a:t>низкопотенциального</a:t>
            </a:r>
            <a:r>
              <a:rPr lang="ru-RU" sz="2400" dirty="0" smtClean="0">
                <a:solidFill>
                  <a:srgbClr val="008000"/>
                </a:solidFill>
              </a:rPr>
              <a:t> тепла, не стремясь добиться его сильного охлаждения. В самом деле, при этом растёт эффективность теплового насоса, поскольку при слабом охлаждении источника тепла сохраняется возможность теплу самопроизвольно перетекать от источника </a:t>
            </a:r>
            <a:r>
              <a:rPr lang="ru-RU" sz="2400" dirty="0" err="1" smtClean="0">
                <a:solidFill>
                  <a:srgbClr val="008000"/>
                </a:solidFill>
              </a:rPr>
              <a:t>низкопотенциального</a:t>
            </a:r>
            <a:r>
              <a:rPr lang="ru-RU" sz="2400" dirty="0" smtClean="0">
                <a:solidFill>
                  <a:srgbClr val="008000"/>
                </a:solidFill>
              </a:rPr>
              <a:t> тепла к теплоносителю. По этой причине тепловые насосы делают так, чтобы запас теплоты(</a:t>
            </a:r>
            <a:r>
              <a:rPr lang="ru-RU" sz="2400" i="1" dirty="0" smtClean="0">
                <a:solidFill>
                  <a:srgbClr val="008000"/>
                </a:solidFill>
              </a:rPr>
              <a:t>С*</a:t>
            </a:r>
            <a:r>
              <a:rPr lang="ru-RU" sz="2400" i="1" dirty="0" err="1" smtClean="0">
                <a:solidFill>
                  <a:srgbClr val="008000"/>
                </a:solidFill>
              </a:rPr>
              <a:t>m</a:t>
            </a:r>
            <a:r>
              <a:rPr lang="ru-RU" sz="2400" i="1" dirty="0" smtClean="0">
                <a:solidFill>
                  <a:srgbClr val="008000"/>
                </a:solidFill>
              </a:rPr>
              <a:t>*T</a:t>
            </a:r>
            <a:r>
              <a:rPr lang="ru-RU" sz="2400" dirty="0" smtClean="0">
                <a:solidFill>
                  <a:srgbClr val="008000"/>
                </a:solidFill>
              </a:rPr>
              <a:t>, где </a:t>
            </a:r>
            <a:r>
              <a:rPr lang="ru-RU" sz="2400" i="1" dirty="0" err="1" smtClean="0">
                <a:solidFill>
                  <a:srgbClr val="008000"/>
                </a:solidFill>
              </a:rPr>
              <a:t>c</a:t>
            </a:r>
            <a:r>
              <a:rPr lang="ru-RU" sz="2400" dirty="0" smtClean="0">
                <a:solidFill>
                  <a:srgbClr val="008000"/>
                </a:solidFill>
              </a:rPr>
              <a:t> - теплоёмкость, </a:t>
            </a:r>
            <a:r>
              <a:rPr lang="ru-RU" sz="2400" i="1" dirty="0" err="1" smtClean="0">
                <a:solidFill>
                  <a:srgbClr val="008000"/>
                </a:solidFill>
              </a:rPr>
              <a:t>m</a:t>
            </a:r>
            <a:r>
              <a:rPr lang="ru-RU" sz="2400" dirty="0" smtClean="0">
                <a:solidFill>
                  <a:srgbClr val="008000"/>
                </a:solidFill>
              </a:rPr>
              <a:t> - масса, </a:t>
            </a:r>
            <a:r>
              <a:rPr lang="ru-RU" sz="2400" i="1" dirty="0" smtClean="0">
                <a:solidFill>
                  <a:srgbClr val="008000"/>
                </a:solidFill>
              </a:rPr>
              <a:t>T</a:t>
            </a:r>
            <a:r>
              <a:rPr lang="ru-RU" sz="2400" dirty="0" smtClean="0">
                <a:solidFill>
                  <a:srgbClr val="008000"/>
                </a:solidFill>
              </a:rPr>
              <a:t> - температура) </a:t>
            </a:r>
            <a:r>
              <a:rPr lang="ru-RU" sz="2400" dirty="0" err="1" smtClean="0">
                <a:solidFill>
                  <a:srgbClr val="008000"/>
                </a:solidFill>
              </a:rPr>
              <a:t>низкопотенциального</a:t>
            </a:r>
            <a:r>
              <a:rPr lang="ru-RU" sz="2400" dirty="0" smtClean="0">
                <a:solidFill>
                  <a:srgbClr val="008000"/>
                </a:solidFill>
              </a:rPr>
              <a:t> источника тепла был бы как можно больше.</a:t>
            </a:r>
            <a:endParaRPr lang="ru-RU" sz="2400"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2000" fill="hold"/>
                                        <p:tgtEl>
                                          <p:spTgt spid="1027"/>
                                        </p:tgtEl>
                                        <p:attrNameLst>
                                          <p:attrName>ppt_x</p:attrName>
                                        </p:attrNameLst>
                                      </p:cBhvr>
                                      <p:tavLst>
                                        <p:tav tm="0">
                                          <p:val>
                                            <p:strVal val="#ppt_x"/>
                                          </p:val>
                                        </p:tav>
                                        <p:tav tm="100000">
                                          <p:val>
                                            <p:strVal val="#ppt_x"/>
                                          </p:val>
                                        </p:tav>
                                      </p:tavLst>
                                    </p:anim>
                                    <p:anim calcmode="lin" valueType="num">
                                      <p:cBhvr additive="base">
                                        <p:cTn id="8" dur="2000" fill="hold"/>
                                        <p:tgtEl>
                                          <p:spTgt spid="102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400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2000"/>
                                        <p:tgtEl>
                                          <p:spTgt spid="3">
                                            <p:txEl>
                                              <p:pRg st="1" end="1"/>
                                            </p:txEl>
                                          </p:spTgt>
                                        </p:tgtEl>
                                      </p:cBhvr>
                                    </p:animEffect>
                                  </p:childTnLst>
                                </p:cTn>
                              </p:par>
                            </p:childTnLst>
                          </p:cTn>
                        </p:par>
                        <p:par>
                          <p:cTn id="17" fill="hold">
                            <p:stCondLst>
                              <p:cond delay="6000"/>
                            </p:stCondLst>
                            <p:childTnLst>
                              <p:par>
                                <p:cTn id="18" presetID="22" presetClass="entr" presetSubtype="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2000"/>
                                        <p:tgtEl>
                                          <p:spTgt spid="3">
                                            <p:txEl>
                                              <p:pRg st="2" end="2"/>
                                            </p:txEl>
                                          </p:spTgt>
                                        </p:tgtEl>
                                      </p:cBhvr>
                                    </p:animEffect>
                                  </p:childTnLst>
                                </p:cTn>
                              </p:par>
                            </p:childTnLst>
                          </p:cTn>
                        </p:par>
                        <p:par>
                          <p:cTn id="21" fill="hold">
                            <p:stCondLst>
                              <p:cond delay="8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29600" cy="490066"/>
          </a:xfrm>
        </p:spPr>
        <p:txBody>
          <a:bodyPr>
            <a:normAutofit fontScale="90000"/>
          </a:bodyPr>
          <a:lstStyle/>
          <a:p>
            <a:r>
              <a:rPr lang="ru-RU" sz="2800" b="1" dirty="0" smtClean="0">
                <a:solidFill>
                  <a:srgbClr val="FF0000"/>
                </a:solidFill>
              </a:rPr>
              <a:t>ТИПЫ ТЕПЛОВЫХ НАСОСОВ</a:t>
            </a:r>
            <a:endParaRPr lang="ru-RU" sz="2800" b="1" dirty="0">
              <a:solidFill>
                <a:srgbClr val="FF0000"/>
              </a:solidFill>
            </a:endParaRPr>
          </a:p>
        </p:txBody>
      </p:sp>
      <p:sp>
        <p:nvSpPr>
          <p:cNvPr id="3" name="Содержимое 2"/>
          <p:cNvSpPr>
            <a:spLocks noGrp="1"/>
          </p:cNvSpPr>
          <p:nvPr>
            <p:ph idx="1"/>
          </p:nvPr>
        </p:nvSpPr>
        <p:spPr>
          <a:xfrm>
            <a:off x="251520" y="764704"/>
            <a:ext cx="8640960" cy="5904656"/>
          </a:xfrm>
        </p:spPr>
        <p:txBody>
          <a:bodyPr>
            <a:normAutofit/>
          </a:bodyPr>
          <a:lstStyle/>
          <a:p>
            <a:pPr marL="0" indent="450850" algn="just">
              <a:buNone/>
            </a:pPr>
            <a:r>
              <a:rPr lang="ru-RU" sz="2800" dirty="0" smtClean="0">
                <a:solidFill>
                  <a:srgbClr val="FF0000"/>
                </a:solidFill>
              </a:rPr>
              <a:t>В зависимости от принципа работы тепловые насосы подразделяются на </a:t>
            </a:r>
            <a:r>
              <a:rPr lang="ru-RU" sz="2800" b="1" dirty="0" smtClean="0">
                <a:solidFill>
                  <a:srgbClr val="FF0000"/>
                </a:solidFill>
              </a:rPr>
              <a:t>компрессионные</a:t>
            </a:r>
            <a:r>
              <a:rPr lang="ru-RU" sz="2800" dirty="0" smtClean="0">
                <a:solidFill>
                  <a:srgbClr val="FF0000"/>
                </a:solidFill>
              </a:rPr>
              <a:t> и </a:t>
            </a:r>
            <a:r>
              <a:rPr lang="ru-RU" sz="2800" b="1" dirty="0" smtClean="0">
                <a:solidFill>
                  <a:srgbClr val="FF0000"/>
                </a:solidFill>
              </a:rPr>
              <a:t>абсорбционные</a:t>
            </a:r>
            <a:r>
              <a:rPr lang="ru-RU" sz="2800" dirty="0" smtClean="0">
                <a:solidFill>
                  <a:srgbClr val="FF0000"/>
                </a:solidFill>
              </a:rPr>
              <a:t>. Компрессионные тепловые насосы всегда приводятся в действие с помощью механической энергии (электроэнергии), в то время как абсорбционные тепловые насосы могут также использовать тепло в качестве источника энергии (с помощью электроэнергии или топлива).</a:t>
            </a:r>
            <a:endParaRPr lang="ru-RU"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9"/>
            <a:ext cx="8640960" cy="1944216"/>
          </a:xfrm>
        </p:spPr>
        <p:txBody>
          <a:bodyPr/>
          <a:lstStyle/>
          <a:p>
            <a:pPr marL="0" indent="450850" algn="just">
              <a:buNone/>
            </a:pPr>
            <a:r>
              <a:rPr lang="ru-RU" sz="2800" dirty="0" smtClean="0"/>
              <a:t>В зависимости от источника отбора тепла тепловые насосы подразделяются на:</a:t>
            </a:r>
          </a:p>
          <a:p>
            <a:pPr marL="0" indent="450850" algn="just">
              <a:buNone/>
            </a:pPr>
            <a:r>
              <a:rPr lang="ru-RU" sz="2800" dirty="0" smtClean="0">
                <a:solidFill>
                  <a:srgbClr val="0000FF"/>
                </a:solidFill>
              </a:rPr>
              <a:t>1) </a:t>
            </a:r>
            <a:r>
              <a:rPr lang="ru-RU" sz="2800" b="1" dirty="0" smtClean="0">
                <a:solidFill>
                  <a:srgbClr val="0000FF"/>
                </a:solidFill>
              </a:rPr>
              <a:t>Геотермальные</a:t>
            </a:r>
            <a:r>
              <a:rPr lang="ru-RU" sz="2800" dirty="0" smtClean="0">
                <a:solidFill>
                  <a:srgbClr val="0000FF"/>
                </a:solidFill>
              </a:rPr>
              <a:t> (используют тепло земли, наземных либо подземных грунтовых вод);</a:t>
            </a:r>
          </a:p>
          <a:p>
            <a:pPr>
              <a:buNone/>
            </a:pPr>
            <a:endParaRPr lang="ru-RU" dirty="0"/>
          </a:p>
        </p:txBody>
      </p:sp>
      <p:sp>
        <p:nvSpPr>
          <p:cNvPr id="5" name="TextBox 4"/>
          <p:cNvSpPr txBox="1"/>
          <p:nvPr/>
        </p:nvSpPr>
        <p:spPr>
          <a:xfrm>
            <a:off x="251520" y="2132856"/>
            <a:ext cx="8640960" cy="4247317"/>
          </a:xfrm>
          <a:prstGeom prst="rect">
            <a:avLst/>
          </a:prstGeom>
          <a:noFill/>
        </p:spPr>
        <p:txBody>
          <a:bodyPr wrap="square" rtlCol="0">
            <a:spAutoFit/>
          </a:bodyPr>
          <a:lstStyle/>
          <a:p>
            <a:r>
              <a:rPr lang="ru-RU" sz="2800" b="1" i="1" dirty="0" smtClean="0">
                <a:solidFill>
                  <a:srgbClr val="0000FF"/>
                </a:solidFill>
              </a:rPr>
              <a:t>а) замкнутого типа</a:t>
            </a:r>
            <a:endParaRPr lang="ru-RU" sz="2800" dirty="0" smtClean="0">
              <a:solidFill>
                <a:srgbClr val="0000FF"/>
              </a:solidFill>
            </a:endParaRPr>
          </a:p>
          <a:p>
            <a:pPr>
              <a:buFont typeface="Wingdings" pitchFamily="2" charset="2"/>
              <a:buChar char="Ø"/>
            </a:pPr>
            <a:r>
              <a:rPr lang="ru-RU" sz="2800" i="1" dirty="0" smtClean="0">
                <a:solidFill>
                  <a:srgbClr val="0000FF"/>
                </a:solidFill>
              </a:rPr>
              <a:t>горизонтальные</a:t>
            </a:r>
            <a:endParaRPr lang="ru-RU" sz="2800" dirty="0" smtClean="0">
              <a:solidFill>
                <a:srgbClr val="0000FF"/>
              </a:solidFill>
            </a:endParaRPr>
          </a:p>
          <a:p>
            <a:pPr algn="just"/>
            <a:r>
              <a:rPr lang="ru-RU" sz="2800" i="1" dirty="0" smtClean="0">
                <a:solidFill>
                  <a:srgbClr val="0000FF"/>
                </a:solidFill>
              </a:rPr>
              <a:t>Горизонтальный геотермальный тепловой насос</a:t>
            </a:r>
          </a:p>
          <a:p>
            <a:pPr algn="just"/>
            <a:r>
              <a:rPr lang="ru-RU" sz="2800" dirty="0" smtClean="0">
                <a:solidFill>
                  <a:srgbClr val="0000FF"/>
                </a:solidFill>
              </a:rPr>
              <a:t>Коллектор размещается кольцами или извилисто в горизонтальных траншеях ниже глубины промерзания грунта (обычно от 1,20 м и более). Такой способ является наиболее экономически эффективным для жилых объектов при условии отсутствия дефицита земельной площади под контур.</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648072"/>
          </a:xfrm>
        </p:spPr>
        <p:txBody>
          <a:bodyPr>
            <a:normAutofit/>
          </a:bodyPr>
          <a:lstStyle/>
          <a:p>
            <a:r>
              <a:rPr lang="ru-RU" sz="2800" b="1" dirty="0" smtClean="0">
                <a:solidFill>
                  <a:srgbClr val="006600"/>
                </a:solidFill>
                <a:latin typeface="Arial" pitchFamily="34" charset="0"/>
                <a:cs typeface="Arial" pitchFamily="34" charset="0"/>
              </a:rPr>
              <a:t>Мини-ТЭЦ на базе </a:t>
            </a:r>
            <a:r>
              <a:rPr lang="ru-RU" sz="2800" b="1" dirty="0" err="1" smtClean="0">
                <a:solidFill>
                  <a:srgbClr val="006600"/>
                </a:solidFill>
                <a:latin typeface="Arial" pitchFamily="34" charset="0"/>
                <a:cs typeface="Arial" pitchFamily="34" charset="0"/>
              </a:rPr>
              <a:t>газопоршневых</a:t>
            </a:r>
            <a:r>
              <a:rPr lang="ru-RU" sz="2800" b="1" dirty="0" smtClean="0">
                <a:solidFill>
                  <a:srgbClr val="006600"/>
                </a:solidFill>
                <a:latin typeface="Arial" pitchFamily="34" charset="0"/>
                <a:cs typeface="Arial" pitchFamily="34" charset="0"/>
              </a:rPr>
              <a:t> агрегатов</a:t>
            </a:r>
            <a:endParaRPr lang="ru-RU" sz="2800" b="1" dirty="0">
              <a:solidFill>
                <a:srgbClr val="006600"/>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395536" y="1124744"/>
            <a:ext cx="8257319" cy="48553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anim calcmode="lin" valueType="num">
                                      <p:cBhvr>
                                        <p:cTn id="12" dur="2000" fill="hold"/>
                                        <p:tgtEl>
                                          <p:spTgt spid="1026"/>
                                        </p:tgtEl>
                                        <p:attrNameLst>
                                          <p:attrName>ppt_x</p:attrName>
                                        </p:attrNameLst>
                                      </p:cBhvr>
                                      <p:tavLst>
                                        <p:tav tm="0">
                                          <p:val>
                                            <p:strVal val="#ppt_x"/>
                                          </p:val>
                                        </p:tav>
                                        <p:tav tm="100000">
                                          <p:val>
                                            <p:strVal val="#ppt_x"/>
                                          </p:val>
                                        </p:tav>
                                      </p:tavLst>
                                    </p:anim>
                                    <p:anim calcmode="lin" valueType="num">
                                      <p:cBhvr>
                                        <p:cTn id="13"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9"/>
            <a:ext cx="8640960" cy="2808312"/>
          </a:xfrm>
        </p:spPr>
        <p:txBody>
          <a:bodyPr/>
          <a:lstStyle/>
          <a:p>
            <a:pPr>
              <a:buFont typeface="Wingdings" pitchFamily="2" charset="2"/>
              <a:buChar char="Ø"/>
            </a:pPr>
            <a:r>
              <a:rPr lang="ru-RU" sz="2800" i="1" dirty="0" smtClean="0">
                <a:solidFill>
                  <a:srgbClr val="008000"/>
                </a:solidFill>
              </a:rPr>
              <a:t>вертикальные</a:t>
            </a:r>
            <a:endParaRPr lang="ru-RU" sz="2800" dirty="0" smtClean="0">
              <a:solidFill>
                <a:srgbClr val="008000"/>
              </a:solidFill>
            </a:endParaRPr>
          </a:p>
          <a:p>
            <a:pPr marL="0" indent="450850" algn="just">
              <a:buNone/>
            </a:pPr>
            <a:r>
              <a:rPr lang="ru-RU" sz="2800" dirty="0" smtClean="0">
                <a:solidFill>
                  <a:srgbClr val="008000"/>
                </a:solidFill>
              </a:rPr>
              <a:t>Коллектор размещается вертикально в скважины глубиной до 200 м. Этот способ применяется в тех случаях, когда площадь земельного участка не позволяет разместить контур горизонтально или существует угроза повреждения ландшафта.</a:t>
            </a:r>
          </a:p>
          <a:p>
            <a:pPr>
              <a:buNone/>
            </a:pPr>
            <a:endParaRPr lang="ru-RU" dirty="0"/>
          </a:p>
        </p:txBody>
      </p:sp>
      <p:sp>
        <p:nvSpPr>
          <p:cNvPr id="4" name="TextBox 3"/>
          <p:cNvSpPr txBox="1"/>
          <p:nvPr/>
        </p:nvSpPr>
        <p:spPr>
          <a:xfrm>
            <a:off x="179512" y="3284984"/>
            <a:ext cx="8712968" cy="2954655"/>
          </a:xfrm>
          <a:prstGeom prst="rect">
            <a:avLst/>
          </a:prstGeom>
          <a:noFill/>
        </p:spPr>
        <p:txBody>
          <a:bodyPr wrap="square" rtlCol="0">
            <a:spAutoFit/>
          </a:bodyPr>
          <a:lstStyle/>
          <a:p>
            <a:pPr algn="just">
              <a:buFont typeface="Wingdings" pitchFamily="2" charset="2"/>
              <a:buChar char="Ø"/>
            </a:pPr>
            <a:r>
              <a:rPr lang="ru-RU" sz="2800" i="1" dirty="0" smtClean="0"/>
              <a:t> </a:t>
            </a:r>
            <a:r>
              <a:rPr lang="ru-RU" sz="2800" i="1" dirty="0" smtClean="0">
                <a:solidFill>
                  <a:srgbClr val="FF0000"/>
                </a:solidFill>
              </a:rPr>
              <a:t>водные</a:t>
            </a:r>
            <a:endParaRPr lang="ru-RU" sz="2800" dirty="0" smtClean="0">
              <a:solidFill>
                <a:srgbClr val="FF0000"/>
              </a:solidFill>
            </a:endParaRPr>
          </a:p>
          <a:p>
            <a:pPr indent="450850" algn="just"/>
            <a:r>
              <a:rPr lang="ru-RU" sz="2800" dirty="0" smtClean="0">
                <a:solidFill>
                  <a:srgbClr val="FF0000"/>
                </a:solidFill>
              </a:rPr>
              <a:t>Коллектор размещается извилисто либо кольцами в водоеме (озере, пруду, реке) ниже глубины промерзания. Это наиболее дешевый вариант, но есть требования по минимальной глубине и объёму воды в водоеме для конкретного региона.</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2000"/>
                                        <p:tgtEl>
                                          <p:spTgt spid="4">
                                            <p:txEl>
                                              <p:pRg st="0" end="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up)">
                                      <p:cBhvr>
                                        <p:cTn id="18"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7"/>
            <a:ext cx="8568952" cy="936103"/>
          </a:xfrm>
        </p:spPr>
        <p:txBody>
          <a:bodyPr>
            <a:normAutofit lnSpcReduction="10000"/>
          </a:bodyPr>
          <a:lstStyle/>
          <a:p>
            <a:pPr algn="just">
              <a:buFont typeface="Wingdings" pitchFamily="2" charset="2"/>
              <a:buChar char="Ø"/>
            </a:pPr>
            <a:r>
              <a:rPr lang="ru-RU" i="1" dirty="0" smtClean="0"/>
              <a:t> </a:t>
            </a:r>
            <a:r>
              <a:rPr lang="ru-RU" sz="2800" i="1" dirty="0" smtClean="0">
                <a:solidFill>
                  <a:srgbClr val="002060"/>
                </a:solidFill>
              </a:rPr>
              <a:t>с непосредственным теплообменом</a:t>
            </a:r>
            <a:r>
              <a:rPr lang="ru-RU" sz="2800" dirty="0" smtClean="0">
                <a:solidFill>
                  <a:srgbClr val="002060"/>
                </a:solidFill>
              </a:rPr>
              <a:t> (DX — сокр. от англ. </a:t>
            </a:r>
            <a:r>
              <a:rPr lang="ru-RU" sz="2800" i="1" dirty="0" err="1" smtClean="0">
                <a:solidFill>
                  <a:srgbClr val="002060"/>
                </a:solidFill>
              </a:rPr>
              <a:t>direct</a:t>
            </a:r>
            <a:r>
              <a:rPr lang="ru-RU" sz="2800" i="1" dirty="0" smtClean="0">
                <a:solidFill>
                  <a:srgbClr val="002060"/>
                </a:solidFill>
              </a:rPr>
              <a:t> </a:t>
            </a:r>
            <a:r>
              <a:rPr lang="ru-RU" sz="2800" i="1" dirty="0" err="1" smtClean="0">
                <a:solidFill>
                  <a:srgbClr val="002060"/>
                </a:solidFill>
              </a:rPr>
              <a:t>exchange</a:t>
            </a:r>
            <a:r>
              <a:rPr lang="ru-RU" sz="2800" dirty="0" smtClean="0">
                <a:solidFill>
                  <a:srgbClr val="002060"/>
                </a:solidFill>
              </a:rPr>
              <a:t> </a:t>
            </a:r>
            <a:r>
              <a:rPr lang="ru-RU" sz="2800" dirty="0" smtClean="0">
                <a:solidFill>
                  <a:srgbClr val="002060"/>
                </a:solidFill>
                <a:sym typeface="Symbol"/>
              </a:rPr>
              <a:t></a:t>
            </a:r>
            <a:r>
              <a:rPr lang="ru-RU" sz="2800" dirty="0" smtClean="0">
                <a:solidFill>
                  <a:srgbClr val="002060"/>
                </a:solidFill>
              </a:rPr>
              <a:t> «прямой обмен»).</a:t>
            </a:r>
          </a:p>
          <a:p>
            <a:pPr>
              <a:buNone/>
            </a:pPr>
            <a:endParaRPr lang="ru-RU" dirty="0"/>
          </a:p>
        </p:txBody>
      </p:sp>
      <p:sp>
        <p:nvSpPr>
          <p:cNvPr id="4" name="TextBox 3"/>
          <p:cNvSpPr txBox="1"/>
          <p:nvPr/>
        </p:nvSpPr>
        <p:spPr>
          <a:xfrm>
            <a:off x="251520" y="1484784"/>
            <a:ext cx="8568952" cy="3323987"/>
          </a:xfrm>
          <a:prstGeom prst="rect">
            <a:avLst/>
          </a:prstGeom>
          <a:noFill/>
        </p:spPr>
        <p:txBody>
          <a:bodyPr wrap="square" rtlCol="0">
            <a:spAutoFit/>
          </a:bodyPr>
          <a:lstStyle/>
          <a:p>
            <a:pPr indent="450850" algn="just"/>
            <a:r>
              <a:rPr lang="ru-RU" sz="2400" dirty="0" smtClean="0">
                <a:solidFill>
                  <a:srgbClr val="002060"/>
                </a:solidFill>
              </a:rPr>
              <a:t>В отличие от предыдущих типов, хладагент компрессором теплового насоса подаётся по медным трубкам, расположенным:</a:t>
            </a:r>
          </a:p>
          <a:p>
            <a:pPr algn="just"/>
            <a:r>
              <a:rPr lang="ru-RU" sz="2400" dirty="0" smtClean="0">
                <a:solidFill>
                  <a:srgbClr val="002060"/>
                </a:solidFill>
              </a:rPr>
              <a:t>	- вертикально в скважинах длинной 30 м и диаметром 80 мм;</a:t>
            </a:r>
          </a:p>
          <a:p>
            <a:pPr algn="just"/>
            <a:r>
              <a:rPr lang="ru-RU" sz="2400" dirty="0" smtClean="0">
                <a:solidFill>
                  <a:srgbClr val="002060"/>
                </a:solidFill>
              </a:rPr>
              <a:t>	- под углом в скважинах длинной 15 м и диаметром 80 мм;</a:t>
            </a:r>
          </a:p>
          <a:p>
            <a:pPr algn="just"/>
            <a:r>
              <a:rPr lang="ru-RU" sz="2400" dirty="0" smtClean="0">
                <a:solidFill>
                  <a:srgbClr val="002060"/>
                </a:solidFill>
              </a:rPr>
              <a:t>	- горизонтально в грунте ниже глубины промерзания.</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7"/>
            <a:ext cx="8496944" cy="1944216"/>
          </a:xfrm>
        </p:spPr>
        <p:txBody>
          <a:bodyPr>
            <a:normAutofit/>
          </a:bodyPr>
          <a:lstStyle/>
          <a:p>
            <a:pPr marL="0" indent="450850" algn="just">
              <a:buNone/>
            </a:pPr>
            <a:r>
              <a:rPr lang="ru-RU" sz="2400" dirty="0" smtClean="0">
                <a:solidFill>
                  <a:srgbClr val="7030A0"/>
                </a:solidFill>
              </a:rPr>
              <a:t>Реальный коэффициент трансформации отличается от идеального, описанного формулой, на величину коэффициента </a:t>
            </a:r>
            <a:r>
              <a:rPr lang="ru-RU" sz="2400" i="1" dirty="0" err="1" smtClean="0">
                <a:solidFill>
                  <a:srgbClr val="7030A0"/>
                </a:solidFill>
              </a:rPr>
              <a:t>h</a:t>
            </a:r>
            <a:r>
              <a:rPr lang="ru-RU" sz="2400" dirty="0" smtClean="0">
                <a:solidFill>
                  <a:srgbClr val="7030A0"/>
                </a:solidFill>
              </a:rPr>
              <a:t>, учитывающего степень термодинамического совершенства ТСТ и  необратимые потери энергии при реализации цикла. </a:t>
            </a:r>
            <a:endParaRPr lang="ru-RU" sz="2400" dirty="0">
              <a:solidFill>
                <a:srgbClr val="7030A0"/>
              </a:solidFill>
            </a:endParaRPr>
          </a:p>
        </p:txBody>
      </p:sp>
      <p:sp>
        <p:nvSpPr>
          <p:cNvPr id="4" name="TextBox 3"/>
          <p:cNvSpPr txBox="1"/>
          <p:nvPr/>
        </p:nvSpPr>
        <p:spPr>
          <a:xfrm>
            <a:off x="251520" y="1988840"/>
            <a:ext cx="8496944" cy="4524315"/>
          </a:xfrm>
          <a:prstGeom prst="rect">
            <a:avLst/>
          </a:prstGeom>
          <a:noFill/>
        </p:spPr>
        <p:txBody>
          <a:bodyPr wrap="square" rtlCol="0">
            <a:spAutoFit/>
          </a:bodyPr>
          <a:lstStyle/>
          <a:p>
            <a:pPr indent="450850" algn="just"/>
            <a:r>
              <a:rPr lang="ru-RU" sz="2400" dirty="0" smtClean="0">
                <a:solidFill>
                  <a:srgbClr val="0000FF"/>
                </a:solidFill>
              </a:rPr>
              <a:t>В общем случае степень термодинамического совершенства </a:t>
            </a:r>
            <a:r>
              <a:rPr lang="ru-RU" sz="2400" dirty="0" err="1" smtClean="0">
                <a:solidFill>
                  <a:srgbClr val="0000FF"/>
                </a:solidFill>
              </a:rPr>
              <a:t>теплонасосных</a:t>
            </a:r>
            <a:r>
              <a:rPr lang="ru-RU" sz="2400" dirty="0" smtClean="0">
                <a:solidFill>
                  <a:srgbClr val="0000FF"/>
                </a:solidFill>
              </a:rPr>
              <a:t> систем теплоснабжения </a:t>
            </a:r>
            <a:r>
              <a:rPr lang="ru-RU" sz="2400" i="1" dirty="0" err="1" smtClean="0">
                <a:solidFill>
                  <a:srgbClr val="0000FF"/>
                </a:solidFill>
              </a:rPr>
              <a:t>h</a:t>
            </a:r>
            <a:r>
              <a:rPr lang="ru-RU" sz="2400" dirty="0" smtClean="0">
                <a:solidFill>
                  <a:srgbClr val="0000FF"/>
                </a:solidFill>
              </a:rPr>
              <a:t> зависит от многих параметров, таких как: мощность компрессора, качество производства комплектующих теплового насоса и необратимых энергетических потерь, которые, в свою очередь, включают: </a:t>
            </a:r>
            <a:r>
              <a:rPr lang="ru-RU" sz="2400" dirty="0" smtClean="0">
                <a:solidFill>
                  <a:srgbClr val="0000FF"/>
                </a:solidFill>
                <a:sym typeface="Symbol"/>
              </a:rPr>
              <a:t></a:t>
            </a:r>
            <a:r>
              <a:rPr lang="ru-RU" sz="2400" dirty="0" smtClean="0">
                <a:solidFill>
                  <a:srgbClr val="0000FF"/>
                </a:solidFill>
              </a:rPr>
              <a:t> потери тепловой энергии в соединительных трубопроводах; </a:t>
            </a:r>
            <a:r>
              <a:rPr lang="ru-RU" sz="2400" dirty="0" smtClean="0">
                <a:solidFill>
                  <a:srgbClr val="0000FF"/>
                </a:solidFill>
                <a:sym typeface="Symbol"/>
              </a:rPr>
              <a:t></a:t>
            </a:r>
            <a:r>
              <a:rPr lang="ru-RU" sz="2400" dirty="0" smtClean="0">
                <a:solidFill>
                  <a:srgbClr val="0000FF"/>
                </a:solidFill>
              </a:rPr>
              <a:t> потери на преодоление трения в компрессоре; </a:t>
            </a:r>
            <a:r>
              <a:rPr lang="ru-RU" sz="2400" dirty="0" smtClean="0">
                <a:solidFill>
                  <a:srgbClr val="0000FF"/>
                </a:solidFill>
                <a:sym typeface="Symbol"/>
              </a:rPr>
              <a:t></a:t>
            </a:r>
            <a:r>
              <a:rPr lang="ru-RU" sz="2400" dirty="0" smtClean="0">
                <a:solidFill>
                  <a:srgbClr val="0000FF"/>
                </a:solidFill>
              </a:rPr>
              <a:t> потери, связанные с </a:t>
            </a:r>
            <a:r>
              <a:rPr lang="ru-RU" sz="2400" dirty="0" err="1" smtClean="0">
                <a:solidFill>
                  <a:srgbClr val="0000FF"/>
                </a:solidFill>
              </a:rPr>
              <a:t>неидеальностью</a:t>
            </a:r>
            <a:r>
              <a:rPr lang="ru-RU" sz="2400" dirty="0" smtClean="0">
                <a:solidFill>
                  <a:srgbClr val="0000FF"/>
                </a:solidFill>
              </a:rPr>
              <a:t> тепловых процессов, протекающих в испарителе и конденсаторе, а также с </a:t>
            </a:r>
            <a:r>
              <a:rPr lang="ru-RU" sz="2400" dirty="0" err="1" smtClean="0">
                <a:solidFill>
                  <a:srgbClr val="0000FF"/>
                </a:solidFill>
              </a:rPr>
              <a:t>неидеальностью</a:t>
            </a:r>
            <a:r>
              <a:rPr lang="ru-RU" sz="2400" dirty="0" smtClean="0">
                <a:solidFill>
                  <a:srgbClr val="0000FF"/>
                </a:solidFill>
              </a:rPr>
              <a:t> теплофизических характеристик хладонов; </a:t>
            </a:r>
            <a:r>
              <a:rPr lang="ru-RU" sz="2400" dirty="0" smtClean="0">
                <a:solidFill>
                  <a:srgbClr val="0000FF"/>
                </a:solidFill>
                <a:sym typeface="Symbol"/>
              </a:rPr>
              <a:t></a:t>
            </a:r>
            <a:r>
              <a:rPr lang="ru-RU" sz="2400" dirty="0" smtClean="0">
                <a:solidFill>
                  <a:srgbClr val="0000FF"/>
                </a:solidFill>
              </a:rPr>
              <a:t> механические и электрические потери в двигателях и прочее.</a:t>
            </a:r>
            <a:endParaRPr lang="ru-RU"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332656"/>
            <a:ext cx="8640960" cy="360040"/>
          </a:xfrm>
        </p:spPr>
        <p:txBody>
          <a:bodyPr>
            <a:noAutofit/>
          </a:bodyPr>
          <a:lstStyle/>
          <a:p>
            <a:pPr algn="ctr">
              <a:buNone/>
            </a:pPr>
            <a:r>
              <a:rPr lang="ru-RU" sz="2200" b="1" dirty="0" smtClean="0">
                <a:solidFill>
                  <a:srgbClr val="0000FF"/>
                </a:solidFill>
              </a:rPr>
              <a:t>Таблица 1-1 Эффективность некоторых типов компрессоров, используемых в современных </a:t>
            </a:r>
            <a:r>
              <a:rPr lang="ru-RU" sz="2200" b="1" dirty="0" err="1" smtClean="0">
                <a:solidFill>
                  <a:srgbClr val="0000FF"/>
                </a:solidFill>
              </a:rPr>
              <a:t>теплонасосных</a:t>
            </a:r>
            <a:r>
              <a:rPr lang="ru-RU" sz="2200" b="1" dirty="0" smtClean="0">
                <a:solidFill>
                  <a:srgbClr val="0000FF"/>
                </a:solidFill>
              </a:rPr>
              <a:t> системах теплоснабжения</a:t>
            </a:r>
            <a:endParaRPr lang="ru-RU" sz="2200" b="1" dirty="0">
              <a:solidFill>
                <a:srgbClr val="0000FF"/>
              </a:solidFill>
            </a:endParaRPr>
          </a:p>
        </p:txBody>
      </p:sp>
      <p:graphicFrame>
        <p:nvGraphicFramePr>
          <p:cNvPr id="5" name="Таблица 4"/>
          <p:cNvGraphicFramePr>
            <a:graphicFrameLocks noGrp="1"/>
          </p:cNvGraphicFramePr>
          <p:nvPr/>
        </p:nvGraphicFramePr>
        <p:xfrm>
          <a:off x="395536" y="1556792"/>
          <a:ext cx="8208912" cy="4926276"/>
        </p:xfrm>
        <a:graphic>
          <a:graphicData uri="http://schemas.openxmlformats.org/drawingml/2006/table">
            <a:tbl>
              <a:tblPr firstRow="1" bandRow="1">
                <a:tableStyleId>{5C22544A-7EE6-4342-B048-85BDC9FD1C3A}</a:tableStyleId>
              </a:tblPr>
              <a:tblGrid>
                <a:gridCol w="2736304"/>
                <a:gridCol w="2736304"/>
                <a:gridCol w="2736304"/>
              </a:tblGrid>
              <a:tr h="668646">
                <a:tc>
                  <a:txBody>
                    <a:bodyPr/>
                    <a:lstStyle/>
                    <a:p>
                      <a:pPr algn="ctr"/>
                      <a:r>
                        <a:rPr lang="ru-RU" dirty="0" smtClean="0"/>
                        <a:t>Мощность, кВт</a:t>
                      </a:r>
                      <a:endParaRPr lang="ru-RU" dirty="0"/>
                    </a:p>
                  </a:txBody>
                  <a:tcPr/>
                </a:tc>
                <a:tc>
                  <a:txBody>
                    <a:bodyPr/>
                    <a:lstStyle/>
                    <a:p>
                      <a:pPr algn="ctr"/>
                      <a:r>
                        <a:rPr lang="ru-RU" dirty="0" smtClean="0"/>
                        <a:t>Тип</a:t>
                      </a:r>
                      <a:r>
                        <a:rPr lang="ru-RU" baseline="0" dirty="0" smtClean="0"/>
                        <a:t> компрессора</a:t>
                      </a:r>
                      <a:endParaRPr lang="ru-RU" dirty="0"/>
                    </a:p>
                  </a:txBody>
                  <a:tcPr/>
                </a:tc>
                <a:tc>
                  <a:txBody>
                    <a:bodyPr/>
                    <a:lstStyle/>
                    <a:p>
                      <a:pPr algn="ctr"/>
                      <a:r>
                        <a:rPr lang="ru-RU" dirty="0" smtClean="0"/>
                        <a:t>Степень термодинамического</a:t>
                      </a:r>
                    </a:p>
                    <a:p>
                      <a:pPr algn="ctr"/>
                      <a:r>
                        <a:rPr lang="ru-RU" dirty="0" smtClean="0"/>
                        <a:t>совершенства </a:t>
                      </a:r>
                      <a:r>
                        <a:rPr lang="en-US" i="1" dirty="0" smtClean="0"/>
                        <a:t>h</a:t>
                      </a:r>
                      <a:endParaRPr lang="ru-RU" i="1" dirty="0"/>
                    </a:p>
                  </a:txBody>
                  <a:tcPr/>
                </a:tc>
              </a:tr>
              <a:tr h="668646">
                <a:tc>
                  <a:txBody>
                    <a:bodyPr/>
                    <a:lstStyle/>
                    <a:p>
                      <a:pPr algn="ctr"/>
                      <a:r>
                        <a:rPr lang="ru-RU" sz="1800" b="1" i="0" kern="1200" dirty="0" smtClean="0">
                          <a:solidFill>
                            <a:schemeClr val="dk1"/>
                          </a:solidFill>
                          <a:latin typeface="+mn-lt"/>
                          <a:ea typeface="+mn-ea"/>
                          <a:cs typeface="+mn-cs"/>
                        </a:rPr>
                        <a:t>300−3000</a:t>
                      </a:r>
                      <a:endParaRPr lang="ru-RU" b="1" dirty="0"/>
                    </a:p>
                  </a:txBody>
                  <a:tcPr/>
                </a:tc>
                <a:tc>
                  <a:txBody>
                    <a:bodyPr/>
                    <a:lstStyle/>
                    <a:p>
                      <a:pPr algn="ctr"/>
                      <a:r>
                        <a:rPr lang="ru-RU" sz="1800" b="1" i="0" kern="1200" dirty="0" smtClean="0">
                          <a:solidFill>
                            <a:schemeClr val="dk1"/>
                          </a:solidFill>
                          <a:latin typeface="+mn-lt"/>
                          <a:ea typeface="+mn-ea"/>
                          <a:cs typeface="+mn-cs"/>
                        </a:rPr>
                        <a:t>Открытый центробежный</a:t>
                      </a:r>
                      <a:endParaRPr lang="ru-RU" b="1" dirty="0"/>
                    </a:p>
                  </a:txBody>
                  <a:tcPr/>
                </a:tc>
                <a:tc>
                  <a:txBody>
                    <a:bodyPr/>
                    <a:lstStyle/>
                    <a:p>
                      <a:pPr algn="ctr"/>
                      <a:r>
                        <a:rPr lang="ru-RU" sz="1800" b="1" i="0" kern="1200" dirty="0" smtClean="0">
                          <a:solidFill>
                            <a:schemeClr val="dk1"/>
                          </a:solidFill>
                          <a:latin typeface="+mn-lt"/>
                          <a:ea typeface="+mn-ea"/>
                          <a:cs typeface="+mn-cs"/>
                        </a:rPr>
                        <a:t>0,55-0,75</a:t>
                      </a:r>
                      <a:endParaRPr lang="ru-RU" b="1" dirty="0"/>
                    </a:p>
                  </a:txBody>
                  <a:tcPr/>
                </a:tc>
              </a:tr>
              <a:tr h="668646">
                <a:tc>
                  <a:txBody>
                    <a:bodyPr/>
                    <a:lstStyle/>
                    <a:p>
                      <a:pPr algn="ctr"/>
                      <a:r>
                        <a:rPr lang="ru-RU" sz="1800" b="1" i="0" kern="1200" dirty="0" smtClean="0">
                          <a:solidFill>
                            <a:schemeClr val="dk1"/>
                          </a:solidFill>
                          <a:latin typeface="+mn-lt"/>
                          <a:ea typeface="+mn-ea"/>
                          <a:cs typeface="+mn-cs"/>
                        </a:rPr>
                        <a:t>50-500</a:t>
                      </a:r>
                      <a:endParaRPr lang="ru-RU" b="1" dirty="0"/>
                    </a:p>
                  </a:txBody>
                  <a:tcPr/>
                </a:tc>
                <a:tc>
                  <a:txBody>
                    <a:bodyPr/>
                    <a:lstStyle/>
                    <a:p>
                      <a:pPr algn="ctr"/>
                      <a:r>
                        <a:rPr lang="ru-RU" b="1" dirty="0"/>
                        <a:t>Открытый поршневой</a:t>
                      </a:r>
                    </a:p>
                  </a:txBody>
                  <a:tcPr anchor="ctr"/>
                </a:tc>
                <a:tc>
                  <a:txBody>
                    <a:bodyPr/>
                    <a:lstStyle/>
                    <a:p>
                      <a:pPr algn="ctr"/>
                      <a:r>
                        <a:rPr lang="ru-RU" sz="1800" b="1" i="0" kern="1200" dirty="0" smtClean="0">
                          <a:solidFill>
                            <a:schemeClr val="dk1"/>
                          </a:solidFill>
                          <a:latin typeface="+mn-lt"/>
                          <a:ea typeface="+mn-ea"/>
                          <a:cs typeface="+mn-cs"/>
                        </a:rPr>
                        <a:t>0,5-0,65</a:t>
                      </a:r>
                      <a:endParaRPr lang="ru-RU" b="1" dirty="0"/>
                    </a:p>
                  </a:txBody>
                  <a:tcPr/>
                </a:tc>
              </a:tr>
              <a:tr h="668646">
                <a:tc>
                  <a:txBody>
                    <a:bodyPr/>
                    <a:lstStyle/>
                    <a:p>
                      <a:pPr algn="ctr"/>
                      <a:r>
                        <a:rPr lang="ru-RU" sz="1800" b="1" i="0" kern="1200" dirty="0" smtClean="0">
                          <a:solidFill>
                            <a:schemeClr val="dk1"/>
                          </a:solidFill>
                          <a:latin typeface="+mn-lt"/>
                          <a:ea typeface="+mn-ea"/>
                          <a:cs typeface="+mn-cs"/>
                        </a:rPr>
                        <a:t>20-50</a:t>
                      </a:r>
                      <a:endParaRPr lang="ru-RU" b="1" dirty="0"/>
                    </a:p>
                  </a:txBody>
                  <a:tcPr/>
                </a:tc>
                <a:tc>
                  <a:txBody>
                    <a:bodyPr/>
                    <a:lstStyle/>
                    <a:p>
                      <a:pPr algn="ctr"/>
                      <a:r>
                        <a:rPr lang="ru-RU" sz="1800" b="1" i="0" kern="1200" dirty="0" err="1" smtClean="0">
                          <a:solidFill>
                            <a:schemeClr val="dk1"/>
                          </a:solidFill>
                          <a:latin typeface="+mn-lt"/>
                          <a:ea typeface="+mn-ea"/>
                          <a:cs typeface="+mn-cs"/>
                        </a:rPr>
                        <a:t>Полугерметичный</a:t>
                      </a:r>
                      <a:endParaRPr lang="ru-RU" b="1" dirty="0"/>
                    </a:p>
                  </a:txBody>
                  <a:tcPr/>
                </a:tc>
                <a:tc>
                  <a:txBody>
                    <a:bodyPr/>
                    <a:lstStyle/>
                    <a:p>
                      <a:pPr algn="ctr"/>
                      <a:r>
                        <a:rPr lang="ru-RU" sz="1800" b="1" i="0" kern="1200" dirty="0" smtClean="0">
                          <a:solidFill>
                            <a:schemeClr val="dk1"/>
                          </a:solidFill>
                          <a:latin typeface="+mn-lt"/>
                          <a:ea typeface="+mn-ea"/>
                          <a:cs typeface="+mn-cs"/>
                        </a:rPr>
                        <a:t>0,45-0,55</a:t>
                      </a:r>
                      <a:endParaRPr lang="ru-RU" b="1" dirty="0"/>
                    </a:p>
                  </a:txBody>
                  <a:tcPr/>
                </a:tc>
              </a:tr>
              <a:tr h="668646">
                <a:tc>
                  <a:txBody>
                    <a:bodyPr/>
                    <a:lstStyle/>
                    <a:p>
                      <a:pPr algn="ctr"/>
                      <a:r>
                        <a:rPr lang="ru-RU" sz="1800" b="1" i="0" kern="1200" dirty="0" smtClean="0">
                          <a:solidFill>
                            <a:schemeClr val="dk1"/>
                          </a:solidFill>
                          <a:latin typeface="+mn-lt"/>
                          <a:ea typeface="+mn-ea"/>
                          <a:cs typeface="+mn-cs"/>
                        </a:rPr>
                        <a:t>2-25</a:t>
                      </a:r>
                      <a:endParaRPr lang="ru-RU" b="1" dirty="0"/>
                    </a:p>
                  </a:txBody>
                  <a:tcPr/>
                </a:tc>
                <a:tc>
                  <a:txBody>
                    <a:bodyPr/>
                    <a:lstStyle/>
                    <a:p>
                      <a:pPr algn="ctr"/>
                      <a:r>
                        <a:rPr lang="ru-RU" sz="1800" b="1" i="0" kern="1200" dirty="0" smtClean="0">
                          <a:solidFill>
                            <a:schemeClr val="dk1"/>
                          </a:solidFill>
                          <a:latin typeface="+mn-lt"/>
                          <a:ea typeface="+mn-ea"/>
                          <a:cs typeface="+mn-cs"/>
                        </a:rPr>
                        <a:t>Герметичный, с </a:t>
                      </a:r>
                      <a:r>
                        <a:rPr lang="en-US" sz="1800" b="1" i="0" kern="1200" dirty="0" smtClean="0">
                          <a:solidFill>
                            <a:schemeClr val="dk1"/>
                          </a:solidFill>
                          <a:latin typeface="+mn-lt"/>
                          <a:ea typeface="+mn-ea"/>
                          <a:cs typeface="+mn-cs"/>
                        </a:rPr>
                        <a:t>R-22</a:t>
                      </a:r>
                      <a:endParaRPr lang="ru-RU" b="1" dirty="0"/>
                    </a:p>
                  </a:txBody>
                  <a:tcPr/>
                </a:tc>
                <a:tc>
                  <a:txBody>
                    <a:bodyPr/>
                    <a:lstStyle/>
                    <a:p>
                      <a:pPr algn="ctr"/>
                      <a:r>
                        <a:rPr lang="ru-RU" sz="1800" b="1" i="0" kern="1200" dirty="0" smtClean="0">
                          <a:solidFill>
                            <a:schemeClr val="dk1"/>
                          </a:solidFill>
                          <a:latin typeface="+mn-lt"/>
                          <a:ea typeface="+mn-ea"/>
                          <a:cs typeface="+mn-cs"/>
                        </a:rPr>
                        <a:t>0,35-0,5</a:t>
                      </a:r>
                      <a:endParaRPr lang="ru-RU" b="1" dirty="0"/>
                    </a:p>
                  </a:txBody>
                  <a:tcPr/>
                </a:tc>
              </a:tr>
              <a:tr h="668646">
                <a:tc>
                  <a:txBody>
                    <a:bodyPr/>
                    <a:lstStyle/>
                    <a:p>
                      <a:pPr algn="ctr"/>
                      <a:r>
                        <a:rPr lang="ru-RU" sz="1800" b="1" i="0" kern="1200" dirty="0" smtClean="0">
                          <a:solidFill>
                            <a:schemeClr val="dk1"/>
                          </a:solidFill>
                          <a:latin typeface="+mn-lt"/>
                          <a:ea typeface="+mn-ea"/>
                          <a:cs typeface="+mn-cs"/>
                        </a:rPr>
                        <a:t>0,5-3,0</a:t>
                      </a:r>
                      <a:endParaRPr lang="ru-RU" b="1" dirty="0"/>
                    </a:p>
                  </a:txBody>
                  <a:tcPr/>
                </a:tc>
                <a:tc>
                  <a:txBody>
                    <a:bodyPr/>
                    <a:lstStyle/>
                    <a:p>
                      <a:pPr algn="ctr"/>
                      <a:r>
                        <a:rPr lang="ru-RU" sz="1800" b="1" i="0" kern="1200" dirty="0" smtClean="0">
                          <a:solidFill>
                            <a:schemeClr val="dk1"/>
                          </a:solidFill>
                          <a:latin typeface="+mn-lt"/>
                          <a:ea typeface="+mn-ea"/>
                          <a:cs typeface="+mn-cs"/>
                        </a:rPr>
                        <a:t>Герметичный, с </a:t>
                      </a:r>
                      <a:r>
                        <a:rPr lang="en-US" sz="1800" b="1" i="0" kern="1200" dirty="0" smtClean="0">
                          <a:solidFill>
                            <a:schemeClr val="dk1"/>
                          </a:solidFill>
                          <a:latin typeface="+mn-lt"/>
                          <a:ea typeface="+mn-ea"/>
                          <a:cs typeface="+mn-cs"/>
                        </a:rPr>
                        <a:t>R-12</a:t>
                      </a:r>
                      <a:endParaRPr lang="ru-RU" b="1" dirty="0"/>
                    </a:p>
                  </a:txBody>
                  <a:tcPr/>
                </a:tc>
                <a:tc>
                  <a:txBody>
                    <a:bodyPr/>
                    <a:lstStyle/>
                    <a:p>
                      <a:pPr algn="ctr"/>
                      <a:r>
                        <a:rPr lang="ru-RU" sz="1800" b="1" i="0" kern="1200" dirty="0" smtClean="0">
                          <a:solidFill>
                            <a:schemeClr val="dk1"/>
                          </a:solidFill>
                          <a:latin typeface="+mn-lt"/>
                          <a:ea typeface="+mn-ea"/>
                          <a:cs typeface="+mn-cs"/>
                        </a:rPr>
                        <a:t>0,2-0,35</a:t>
                      </a:r>
                      <a:endParaRPr lang="ru-RU" b="1" dirty="0"/>
                    </a:p>
                  </a:txBody>
                  <a:tcPr/>
                </a:tc>
              </a:tr>
              <a:tr h="668646">
                <a:tc>
                  <a:txBody>
                    <a:bodyPr/>
                    <a:lstStyle/>
                    <a:p>
                      <a:pPr algn="ctr"/>
                      <a:r>
                        <a:rPr lang="ru-RU" sz="1800" b="1" i="0" kern="1200" dirty="0" smtClean="0">
                          <a:solidFill>
                            <a:schemeClr val="dk1"/>
                          </a:solidFill>
                          <a:latin typeface="+mn-lt"/>
                          <a:ea typeface="+mn-ea"/>
                          <a:cs typeface="+mn-cs"/>
                        </a:rPr>
                        <a:t>&lt;0,5</a:t>
                      </a:r>
                      <a:endParaRPr lang="ru-RU" b="1" dirty="0"/>
                    </a:p>
                  </a:txBody>
                  <a:tcPr/>
                </a:tc>
                <a:tc>
                  <a:txBody>
                    <a:bodyPr/>
                    <a:lstStyle/>
                    <a:p>
                      <a:pPr algn="ctr"/>
                      <a:r>
                        <a:rPr lang="ru-RU" sz="1800" b="1" i="0" kern="1200" dirty="0" smtClean="0">
                          <a:solidFill>
                            <a:schemeClr val="dk1"/>
                          </a:solidFill>
                          <a:latin typeface="+mn-lt"/>
                          <a:ea typeface="+mn-ea"/>
                          <a:cs typeface="+mn-cs"/>
                        </a:rPr>
                        <a:t>Герметичный</a:t>
                      </a:r>
                      <a:endParaRPr lang="ru-RU" b="1" dirty="0"/>
                    </a:p>
                  </a:txBody>
                  <a:tcPr/>
                </a:tc>
                <a:tc>
                  <a:txBody>
                    <a:bodyPr/>
                    <a:lstStyle/>
                    <a:p>
                      <a:pPr algn="ctr"/>
                      <a:r>
                        <a:rPr lang="ru-RU" sz="1800" b="1" i="0" kern="1200" dirty="0" smtClean="0">
                          <a:solidFill>
                            <a:schemeClr val="dk1"/>
                          </a:solidFill>
                          <a:latin typeface="+mn-lt"/>
                          <a:ea typeface="+mn-ea"/>
                          <a:cs typeface="+mn-cs"/>
                        </a:rPr>
                        <a:t>&lt;0,25</a:t>
                      </a:r>
                      <a:endParaRPr lang="ru-RU" b="1"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04664"/>
            <a:ext cx="8496944" cy="4525963"/>
          </a:xfrm>
        </p:spPr>
        <p:txBody>
          <a:bodyPr>
            <a:noAutofit/>
          </a:bodyPr>
          <a:lstStyle/>
          <a:p>
            <a:pPr marL="0" indent="450850" algn="just">
              <a:buNone/>
            </a:pPr>
            <a:r>
              <a:rPr lang="ru-RU" sz="2400" dirty="0" smtClean="0">
                <a:solidFill>
                  <a:srgbClr val="0000FF"/>
                </a:solidFill>
              </a:rPr>
              <a:t>Как и холодильная машина, тепловой насос потребляет энергию на реализацию термодинамического цикла (привод компрессора). Коэффициент преобразования теплового насоса </a:t>
            </a:r>
            <a:r>
              <a:rPr lang="ru-RU" sz="2400" dirty="0" smtClean="0">
                <a:solidFill>
                  <a:srgbClr val="0000FF"/>
                </a:solidFill>
                <a:sym typeface="Symbol"/>
              </a:rPr>
              <a:t></a:t>
            </a:r>
            <a:r>
              <a:rPr lang="ru-RU" sz="2400" dirty="0" smtClean="0">
                <a:solidFill>
                  <a:srgbClr val="0000FF"/>
                </a:solidFill>
              </a:rPr>
              <a:t> отношение </a:t>
            </a:r>
            <a:r>
              <a:rPr lang="ru-RU" sz="2400" dirty="0" err="1" smtClean="0">
                <a:solidFill>
                  <a:srgbClr val="0000FF"/>
                </a:solidFill>
              </a:rPr>
              <a:t>теплопроизводительности</a:t>
            </a:r>
            <a:r>
              <a:rPr lang="ru-RU" sz="2400" dirty="0" smtClean="0">
                <a:solidFill>
                  <a:srgbClr val="0000FF"/>
                </a:solidFill>
              </a:rPr>
              <a:t> к электропотреблению </a:t>
            </a:r>
            <a:r>
              <a:rPr lang="ru-RU" sz="2400" dirty="0" smtClean="0">
                <a:solidFill>
                  <a:srgbClr val="0000FF"/>
                </a:solidFill>
                <a:sym typeface="Symbol"/>
              </a:rPr>
              <a:t></a:t>
            </a:r>
            <a:r>
              <a:rPr lang="ru-RU" sz="2400" dirty="0" smtClean="0">
                <a:solidFill>
                  <a:srgbClr val="0000FF"/>
                </a:solidFill>
              </a:rPr>
              <a:t> зависит от уровня температур в испарителе и конденсаторе. Температурный уровень теплоснабжения от тепловых насосов в настоящее время может варьироваться от 35 °C до 62 °C . Это позволяет использовать практически любую систему отопления. Экономия энергетических ресурсов достигает 70 %. Промышленность технически развитых стран выпускает широкий ассортимент парокомпрессионных тепловых насосов тепловой мощностью от 5 до 1000 кВт.</a:t>
            </a:r>
            <a:endParaRPr lang="ru-RU"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76672"/>
            <a:ext cx="8229600" cy="4525963"/>
          </a:xfrm>
        </p:spPr>
        <p:txBody>
          <a:bodyPr>
            <a:normAutofit/>
          </a:bodyPr>
          <a:lstStyle/>
          <a:p>
            <a:pPr>
              <a:buNone/>
            </a:pPr>
            <a:r>
              <a:rPr lang="ru-RU" sz="2800" dirty="0" smtClean="0"/>
              <a:t> </a:t>
            </a:r>
            <a:endParaRPr lang="ru-RU" sz="2800" dirty="0"/>
          </a:p>
        </p:txBody>
      </p:sp>
      <p:pic>
        <p:nvPicPr>
          <p:cNvPr id="4098" name="Picture 2"/>
          <p:cNvPicPr>
            <a:picLocks noChangeAspect="1" noChangeArrowheads="1"/>
          </p:cNvPicPr>
          <p:nvPr/>
        </p:nvPicPr>
        <p:blipFill>
          <a:blip r:embed="rId2" cstate="print"/>
          <a:srcRect/>
          <a:stretch>
            <a:fillRect/>
          </a:stretch>
        </p:blipFill>
        <p:spPr bwMode="auto">
          <a:xfrm>
            <a:off x="395536" y="260648"/>
            <a:ext cx="4176464" cy="6052846"/>
          </a:xfrm>
          <a:prstGeom prst="rect">
            <a:avLst/>
          </a:prstGeom>
          <a:noFill/>
          <a:ln w="9525">
            <a:noFill/>
            <a:miter lim="800000"/>
            <a:headEnd/>
            <a:tailEnd/>
          </a:ln>
        </p:spPr>
      </p:pic>
      <p:sp>
        <p:nvSpPr>
          <p:cNvPr id="5" name="TextBox 4"/>
          <p:cNvSpPr txBox="1"/>
          <p:nvPr/>
        </p:nvSpPr>
        <p:spPr>
          <a:xfrm>
            <a:off x="4427984" y="260648"/>
            <a:ext cx="4464496" cy="3170099"/>
          </a:xfrm>
          <a:prstGeom prst="rect">
            <a:avLst/>
          </a:prstGeom>
          <a:noFill/>
        </p:spPr>
        <p:txBody>
          <a:bodyPr wrap="square" rtlCol="0">
            <a:spAutoFit/>
          </a:bodyPr>
          <a:lstStyle/>
          <a:p>
            <a:pPr algn="just"/>
            <a:r>
              <a:rPr lang="ru-RU" sz="2000" b="1" dirty="0" smtClean="0">
                <a:solidFill>
                  <a:srgbClr val="0000FF"/>
                </a:solidFill>
              </a:rPr>
              <a:t>По виду теплоносителя во внешнем и внутреннем контурах ТНУ делят на шесть типов: «</a:t>
            </a:r>
            <a:r>
              <a:rPr lang="ru-RU" sz="2000" b="1" dirty="0" err="1" smtClean="0">
                <a:solidFill>
                  <a:srgbClr val="0000FF"/>
                </a:solidFill>
              </a:rPr>
              <a:t>грунт</a:t>
            </a:r>
            <a:r>
              <a:rPr lang="ru-RU" sz="2000" b="1" dirty="0" err="1" smtClean="0">
                <a:solidFill>
                  <a:srgbClr val="0000FF"/>
                </a:solidFill>
                <a:sym typeface="Symbol"/>
              </a:rPr>
              <a:t></a:t>
            </a:r>
            <a:r>
              <a:rPr lang="ru-RU" sz="2000" b="1" dirty="0" err="1" smtClean="0">
                <a:solidFill>
                  <a:srgbClr val="0000FF"/>
                </a:solidFill>
              </a:rPr>
              <a:t>вода</a:t>
            </a:r>
            <a:r>
              <a:rPr lang="ru-RU" sz="2000" b="1" dirty="0" smtClean="0">
                <a:solidFill>
                  <a:srgbClr val="0000FF"/>
                </a:solidFill>
              </a:rPr>
              <a:t>», «</a:t>
            </a:r>
            <a:r>
              <a:rPr lang="ru-RU" sz="2000" b="1" dirty="0" err="1" smtClean="0">
                <a:solidFill>
                  <a:srgbClr val="0000FF"/>
                </a:solidFill>
              </a:rPr>
              <a:t>вода</a:t>
            </a:r>
            <a:r>
              <a:rPr lang="ru-RU" sz="2000" b="1" dirty="0" err="1" smtClean="0">
                <a:solidFill>
                  <a:srgbClr val="0000FF"/>
                </a:solidFill>
                <a:sym typeface="Symbol"/>
              </a:rPr>
              <a:t></a:t>
            </a:r>
            <a:r>
              <a:rPr lang="ru-RU" sz="2000" b="1" dirty="0" err="1" smtClean="0">
                <a:solidFill>
                  <a:srgbClr val="0000FF"/>
                </a:solidFill>
              </a:rPr>
              <a:t>вода</a:t>
            </a:r>
            <a:r>
              <a:rPr lang="ru-RU" sz="2000" b="1" dirty="0" smtClean="0">
                <a:solidFill>
                  <a:srgbClr val="0000FF"/>
                </a:solidFill>
              </a:rPr>
              <a:t>», «</a:t>
            </a:r>
            <a:r>
              <a:rPr lang="ru-RU" sz="2000" b="1" dirty="0" err="1" smtClean="0">
                <a:solidFill>
                  <a:srgbClr val="0000FF"/>
                </a:solidFill>
              </a:rPr>
              <a:t>воздух</a:t>
            </a:r>
            <a:r>
              <a:rPr lang="ru-RU" sz="2000" b="1" dirty="0" err="1" smtClean="0">
                <a:solidFill>
                  <a:srgbClr val="0000FF"/>
                </a:solidFill>
                <a:sym typeface="Symbol"/>
              </a:rPr>
              <a:t></a:t>
            </a:r>
            <a:r>
              <a:rPr lang="ru-RU" sz="2000" b="1" dirty="0" err="1" smtClean="0">
                <a:solidFill>
                  <a:srgbClr val="0000FF"/>
                </a:solidFill>
              </a:rPr>
              <a:t>вода</a:t>
            </a:r>
            <a:r>
              <a:rPr lang="ru-RU" sz="2000" b="1" dirty="0" smtClean="0">
                <a:solidFill>
                  <a:srgbClr val="0000FF"/>
                </a:solidFill>
              </a:rPr>
              <a:t>», «</a:t>
            </a:r>
            <a:r>
              <a:rPr lang="ru-RU" sz="2000" b="1" dirty="0" err="1" smtClean="0">
                <a:solidFill>
                  <a:srgbClr val="0000FF"/>
                </a:solidFill>
              </a:rPr>
              <a:t>грунт</a:t>
            </a:r>
            <a:r>
              <a:rPr lang="ru-RU" sz="2000" b="1" dirty="0" err="1" smtClean="0">
                <a:solidFill>
                  <a:srgbClr val="0000FF"/>
                </a:solidFill>
                <a:sym typeface="Symbol"/>
              </a:rPr>
              <a:t></a:t>
            </a:r>
            <a:r>
              <a:rPr lang="ru-RU" sz="2000" b="1" dirty="0" err="1" smtClean="0">
                <a:solidFill>
                  <a:srgbClr val="0000FF"/>
                </a:solidFill>
              </a:rPr>
              <a:t>воздух</a:t>
            </a:r>
            <a:r>
              <a:rPr lang="ru-RU" sz="2000" b="1" dirty="0" smtClean="0">
                <a:solidFill>
                  <a:srgbClr val="0000FF"/>
                </a:solidFill>
              </a:rPr>
              <a:t>», «</a:t>
            </a:r>
            <a:r>
              <a:rPr lang="ru-RU" sz="2000" b="1" dirty="0" err="1" smtClean="0">
                <a:solidFill>
                  <a:srgbClr val="0000FF"/>
                </a:solidFill>
              </a:rPr>
              <a:t>вода</a:t>
            </a:r>
            <a:r>
              <a:rPr lang="ru-RU" sz="2000" b="1" dirty="0" err="1" smtClean="0">
                <a:solidFill>
                  <a:srgbClr val="0000FF"/>
                </a:solidFill>
                <a:sym typeface="Symbol"/>
              </a:rPr>
              <a:t></a:t>
            </a:r>
            <a:r>
              <a:rPr lang="ru-RU" sz="2000" b="1" dirty="0" err="1" smtClean="0">
                <a:solidFill>
                  <a:srgbClr val="0000FF"/>
                </a:solidFill>
              </a:rPr>
              <a:t>воздух</a:t>
            </a:r>
            <a:r>
              <a:rPr lang="ru-RU" sz="2000" b="1" dirty="0" smtClean="0">
                <a:solidFill>
                  <a:srgbClr val="0000FF"/>
                </a:solidFill>
              </a:rPr>
              <a:t>», «</a:t>
            </a:r>
            <a:r>
              <a:rPr lang="ru-RU" sz="2000" b="1" dirty="0" err="1" smtClean="0">
                <a:solidFill>
                  <a:srgbClr val="0000FF"/>
                </a:solidFill>
              </a:rPr>
              <a:t>воздух</a:t>
            </a:r>
            <a:r>
              <a:rPr lang="ru-RU" sz="2000" b="1" dirty="0" err="1" smtClean="0">
                <a:solidFill>
                  <a:srgbClr val="0000FF"/>
                </a:solidFill>
                <a:sym typeface="Symbol"/>
              </a:rPr>
              <a:t></a:t>
            </a:r>
            <a:r>
              <a:rPr lang="ru-RU" sz="2000" b="1" dirty="0" err="1" smtClean="0">
                <a:solidFill>
                  <a:srgbClr val="0000FF"/>
                </a:solidFill>
              </a:rPr>
              <a:t>воздух</a:t>
            </a:r>
            <a:r>
              <a:rPr lang="ru-RU" sz="2000" b="1" dirty="0" smtClean="0">
                <a:solidFill>
                  <a:srgbClr val="0000FF"/>
                </a:solidFill>
              </a:rPr>
              <a:t>». Выбор конкретного типа ТНУ осуществляется в зависимости от климатических условий и условий использования установки.</a:t>
            </a:r>
            <a:endParaRPr lang="ru-RU" sz="2000" b="1" dirty="0">
              <a:solidFill>
                <a:srgbClr val="0000FF"/>
              </a:solidFill>
            </a:endParaRPr>
          </a:p>
        </p:txBody>
      </p:sp>
      <p:pic>
        <p:nvPicPr>
          <p:cNvPr id="4099" name="Picture 3"/>
          <p:cNvPicPr>
            <a:picLocks noChangeAspect="1" noChangeArrowheads="1"/>
          </p:cNvPicPr>
          <p:nvPr/>
        </p:nvPicPr>
        <p:blipFill>
          <a:blip r:embed="rId3" cstate="print"/>
          <a:srcRect/>
          <a:stretch>
            <a:fillRect/>
          </a:stretch>
        </p:blipFill>
        <p:spPr bwMode="auto">
          <a:xfrm>
            <a:off x="6300192" y="3188134"/>
            <a:ext cx="2625080" cy="35044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000"/>
                                        <p:tgtEl>
                                          <p:spTgt spid="5">
                                            <p:txEl>
                                              <p:pRg st="0" end="0"/>
                                            </p:txEl>
                                          </p:spTgt>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2000" fill="hold"/>
                                        <p:tgtEl>
                                          <p:spTgt spid="4098"/>
                                        </p:tgtEl>
                                        <p:attrNameLst>
                                          <p:attrName>ppt_x</p:attrName>
                                        </p:attrNameLst>
                                      </p:cBhvr>
                                      <p:tavLst>
                                        <p:tav tm="0">
                                          <p:val>
                                            <p:strVal val="0-#ppt_w/2"/>
                                          </p:val>
                                        </p:tav>
                                        <p:tav tm="100000">
                                          <p:val>
                                            <p:strVal val="#ppt_x"/>
                                          </p:val>
                                        </p:tav>
                                      </p:tavLst>
                                    </p:anim>
                                    <p:anim calcmode="lin" valueType="num">
                                      <p:cBhvr additive="base">
                                        <p:cTn id="12" dur="2000" fill="hold"/>
                                        <p:tgtEl>
                                          <p:spTgt spid="4098"/>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4099"/>
                                        </p:tgtEl>
                                        <p:attrNameLst>
                                          <p:attrName>style.visibility</p:attrName>
                                        </p:attrNameLst>
                                      </p:cBhvr>
                                      <p:to>
                                        <p:strVal val="visible"/>
                                      </p:to>
                                    </p:set>
                                    <p:anim calcmode="lin" valueType="num">
                                      <p:cBhvr additive="base">
                                        <p:cTn id="16" dur="2000" fill="hold"/>
                                        <p:tgtEl>
                                          <p:spTgt spid="4099"/>
                                        </p:tgtEl>
                                        <p:attrNameLst>
                                          <p:attrName>ppt_x</p:attrName>
                                        </p:attrNameLst>
                                      </p:cBhvr>
                                      <p:tavLst>
                                        <p:tav tm="0">
                                          <p:val>
                                            <p:strVal val="#ppt_x"/>
                                          </p:val>
                                        </p:tav>
                                        <p:tav tm="100000">
                                          <p:val>
                                            <p:strVal val="#ppt_x"/>
                                          </p:val>
                                        </p:tav>
                                      </p:tavLst>
                                    </p:anim>
                                    <p:anim calcmode="lin" valueType="num">
                                      <p:cBhvr additive="base">
                                        <p:cTn id="17" dur="20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3200" dirty="0" smtClean="0">
                <a:solidFill>
                  <a:srgbClr val="00B0F0"/>
                </a:solidFill>
                <a:latin typeface="Arial" pitchFamily="34" charset="0"/>
                <a:cs typeface="Arial" pitchFamily="34" charset="0"/>
              </a:rPr>
              <a:t>Преимущества </a:t>
            </a:r>
            <a:r>
              <a:rPr lang="ru-RU" sz="3200" dirty="0" err="1" smtClean="0">
                <a:solidFill>
                  <a:srgbClr val="00B0F0"/>
                </a:solidFill>
                <a:latin typeface="Arial" pitchFamily="34" charset="0"/>
                <a:cs typeface="Arial" pitchFamily="34" charset="0"/>
              </a:rPr>
              <a:t>теплонасосной</a:t>
            </a:r>
            <a:r>
              <a:rPr lang="ru-RU" sz="3200" dirty="0" smtClean="0">
                <a:solidFill>
                  <a:srgbClr val="00B0F0"/>
                </a:solidFill>
                <a:latin typeface="Arial" pitchFamily="34" charset="0"/>
                <a:cs typeface="Arial" pitchFamily="34" charset="0"/>
              </a:rPr>
              <a:t> установки</a:t>
            </a:r>
            <a:endParaRPr lang="ru-RU" sz="3200" dirty="0">
              <a:solidFill>
                <a:srgbClr val="00B0F0"/>
              </a:solidFill>
              <a:latin typeface="Arial" pitchFamily="34" charset="0"/>
              <a:cs typeface="Arial" pitchFamily="34" charset="0"/>
            </a:endParaRPr>
          </a:p>
        </p:txBody>
      </p:sp>
      <p:sp>
        <p:nvSpPr>
          <p:cNvPr id="3" name="Содержимое 2"/>
          <p:cNvSpPr>
            <a:spLocks noGrp="1"/>
          </p:cNvSpPr>
          <p:nvPr>
            <p:ph idx="1"/>
          </p:nvPr>
        </p:nvSpPr>
        <p:spPr>
          <a:xfrm>
            <a:off x="251520" y="1268760"/>
            <a:ext cx="8568952" cy="4525963"/>
          </a:xfrm>
        </p:spPr>
        <p:txBody>
          <a:bodyPr>
            <a:normAutofit fontScale="62500" lnSpcReduction="20000"/>
          </a:bodyPr>
          <a:lstStyle/>
          <a:p>
            <a:pPr marL="0" indent="0" algn="just">
              <a:buFont typeface="Wingdings" pitchFamily="2" charset="2"/>
              <a:buChar char="Ø"/>
            </a:pPr>
            <a:r>
              <a:rPr lang="ru-RU" sz="3800" dirty="0" smtClean="0">
                <a:solidFill>
                  <a:srgbClr val="0000FF"/>
                </a:solidFill>
              </a:rPr>
              <a:t>Тепловой насос экономичен, так как при потреблении 1 кВт электроэнергии выдает от 3 до 5 кВт тепловой энергии;</a:t>
            </a:r>
          </a:p>
          <a:p>
            <a:pPr marL="0" indent="0" algn="just">
              <a:buFont typeface="Wingdings" pitchFamily="2" charset="2"/>
              <a:buChar char="Ø"/>
            </a:pPr>
            <a:r>
              <a:rPr lang="ru-RU" sz="3800" dirty="0" smtClean="0">
                <a:solidFill>
                  <a:srgbClr val="FF0000"/>
                </a:solidFill>
              </a:rPr>
              <a:t>Тепловой насос может работать как на обогрев и обеспечение ГВС, так и в качестве кондиционера;</a:t>
            </a:r>
          </a:p>
          <a:p>
            <a:pPr marL="0" indent="0" algn="just">
              <a:buFont typeface="Wingdings" pitchFamily="2" charset="2"/>
              <a:buChar char="Ø"/>
            </a:pPr>
            <a:r>
              <a:rPr lang="ru-RU" sz="3800" dirty="0" smtClean="0">
                <a:solidFill>
                  <a:srgbClr val="006600"/>
                </a:solidFill>
              </a:rPr>
              <a:t>Тепловой насос надёжен, его работой управляет автоматика, при помощи которой осуществляется контроль и регулирование температуры в обогреваемых помещениях;</a:t>
            </a:r>
          </a:p>
          <a:p>
            <a:pPr marL="0" indent="0" algn="just">
              <a:buFont typeface="Wingdings" pitchFamily="2" charset="2"/>
              <a:buChar char="Ø"/>
            </a:pPr>
            <a:r>
              <a:rPr lang="ru-RU" sz="3800" dirty="0" smtClean="0">
                <a:solidFill>
                  <a:srgbClr val="7030A0"/>
                </a:solidFill>
              </a:rPr>
              <a:t>Тепловой насос компактен и практически бесшумен;</a:t>
            </a:r>
          </a:p>
          <a:p>
            <a:pPr marL="0" indent="0" algn="just">
              <a:buFont typeface="Wingdings" pitchFamily="2" charset="2"/>
              <a:buChar char="Ø"/>
            </a:pPr>
            <a:r>
              <a:rPr lang="ru-RU" sz="3800" dirty="0" smtClean="0">
                <a:solidFill>
                  <a:srgbClr val="FF66FF"/>
                </a:solidFill>
              </a:rPr>
              <a:t>Особенно удобен тепловой насос в сочетании с системой «теплый пол» и при применении теплового аккумулятора (например, бойлер), запасающего и перераспределяющего тепловую энергию в течение суток.</a:t>
            </a:r>
          </a:p>
          <a:p>
            <a:pPr>
              <a:buNone/>
            </a:pPr>
            <a:r>
              <a:rPr lang="ru-RU" dirty="0" smtClean="0"/>
              <a:t/>
            </a:r>
            <a:br>
              <a:rPr lang="ru-RU" dirty="0" smtClean="0"/>
            </a:b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8000"/>
                            </p:stCondLst>
                            <p:childTnLst>
                              <p:par>
                                <p:cTn id="24" presetID="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0000"/>
                            </p:stCondLst>
                            <p:childTnLst>
                              <p:par>
                                <p:cTn id="29" presetID="2" presetClass="entr" presetSubtype="4"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2000"/>
                            </p:stCondLst>
                            <p:childTnLst>
                              <p:par>
                                <p:cTn id="34" presetID="2" presetClass="entr" presetSubtype="4"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908720"/>
            <a:ext cx="8496944" cy="5217443"/>
          </a:xfrm>
        </p:spPr>
        <p:txBody>
          <a:bodyPr>
            <a:normAutofit/>
          </a:bodyPr>
          <a:lstStyle/>
          <a:p>
            <a:pPr marL="0" indent="450850" algn="just">
              <a:buNone/>
            </a:pPr>
            <a:r>
              <a:rPr lang="ru-RU" sz="2800" dirty="0" smtClean="0">
                <a:solidFill>
                  <a:srgbClr val="002060"/>
                </a:solidFill>
              </a:rPr>
              <a:t>В борьбе за экологию число тепловых насосов в мире растет с каждым годом. По приблизительным подсчетам, на настоящий момент установлено порядка 100 млн. тепловых насосов во всем мире. Широко распространены они в США, Японии и странах ЕС. </a:t>
            </a:r>
            <a:r>
              <a:rPr lang="ru-RU" sz="2800" i="1" dirty="0" smtClean="0">
                <a:solidFill>
                  <a:srgbClr val="002060"/>
                </a:solidFill>
              </a:rPr>
              <a:t>В этих странах существуют даже строительные нормы, которые предусматривают обязательное использование тепловых насосов при строительстве новых домов и зданий. В некоторых странах, например, Швеции, системы отопления на базе тепловых насосов составляют 70 % всех систем отопления. А в России?</a:t>
            </a:r>
            <a:endParaRPr lang="ru-RU" sz="2800"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539551" y="260648"/>
            <a:ext cx="8064895" cy="60486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ppt_x</p:attrName>
                                        </p:attrNameLst>
                                      </p:cBhvr>
                                      <p:tavLst>
                                        <p:tav tm="0">
                                          <p:val>
                                            <p:strVal val="#ppt_x"/>
                                          </p:val>
                                        </p:tav>
                                        <p:tav tm="100000">
                                          <p:val>
                                            <p:strVal val="#ppt_x"/>
                                          </p:val>
                                        </p:tav>
                                      </p:tavLst>
                                    </p:anim>
                                    <p:anim calcmode="lin" valueType="num">
                                      <p:cBhvr>
                                        <p:cTn id="9" dur="2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b="1" dirty="0" smtClean="0">
                <a:solidFill>
                  <a:srgbClr val="002060"/>
                </a:solidFill>
              </a:rPr>
              <a:t>Схема мини-ТЭЦ</a:t>
            </a:r>
            <a:endParaRPr lang="ru-RU" b="1" dirty="0">
              <a:solidFill>
                <a:srgbClr val="002060"/>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227631" y="1357298"/>
            <a:ext cx="8545636" cy="49292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3000"/>
                                        <p:tgtEl>
                                          <p:spTgt spid="4098"/>
                                        </p:tgtEl>
                                      </p:cBhvr>
                                    </p:animEffect>
                                    <p:anim calcmode="lin" valueType="num">
                                      <p:cBhvr>
                                        <p:cTn id="14" dur="3000" fill="hold"/>
                                        <p:tgtEl>
                                          <p:spTgt spid="4098"/>
                                        </p:tgtEl>
                                        <p:attrNameLst>
                                          <p:attrName>ppt_x</p:attrName>
                                        </p:attrNameLst>
                                      </p:cBhvr>
                                      <p:tavLst>
                                        <p:tav tm="0">
                                          <p:val>
                                            <p:strVal val="#ppt_x"/>
                                          </p:val>
                                        </p:tav>
                                        <p:tav tm="100000">
                                          <p:val>
                                            <p:strVal val="#ppt_x"/>
                                          </p:val>
                                        </p:tav>
                                      </p:tavLst>
                                    </p:anim>
                                    <p:anim calcmode="lin" valueType="num">
                                      <p:cBhvr>
                                        <p:cTn id="15" dur="3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976507" y="260350"/>
            <a:ext cx="5119549" cy="612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3000" fill="hold"/>
                                        <p:tgtEl>
                                          <p:spTgt spid="2050"/>
                                        </p:tgtEl>
                                        <p:attrNameLst>
                                          <p:attrName>ppt_w</p:attrName>
                                        </p:attrNameLst>
                                      </p:cBhvr>
                                      <p:tavLst>
                                        <p:tav tm="0">
                                          <p:val>
                                            <p:fltVal val="0"/>
                                          </p:val>
                                        </p:tav>
                                        <p:tav tm="100000">
                                          <p:val>
                                            <p:strVal val="#ppt_w"/>
                                          </p:val>
                                        </p:tav>
                                      </p:tavLst>
                                    </p:anim>
                                    <p:anim calcmode="lin" valueType="num">
                                      <p:cBhvr>
                                        <p:cTn id="8" dur="3000" fill="hold"/>
                                        <p:tgtEl>
                                          <p:spTgt spid="2050"/>
                                        </p:tgtEl>
                                        <p:attrNameLst>
                                          <p:attrName>ppt_h</p:attrName>
                                        </p:attrNameLst>
                                      </p:cBhvr>
                                      <p:tavLst>
                                        <p:tav tm="0">
                                          <p:val>
                                            <p:fltVal val="0"/>
                                          </p:val>
                                        </p:tav>
                                        <p:tav tm="100000">
                                          <p:val>
                                            <p:strVal val="#ppt_h"/>
                                          </p:val>
                                        </p:tav>
                                      </p:tavLst>
                                    </p:anim>
                                    <p:animEffect transition="in" filter="fade">
                                      <p:cBhvr>
                                        <p:cTn id="9"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1"/>
            <a:ext cx="8572560" cy="1500198"/>
          </a:xfrm>
        </p:spPr>
        <p:txBody>
          <a:bodyPr>
            <a:normAutofit lnSpcReduction="10000"/>
          </a:bodyPr>
          <a:lstStyle/>
          <a:p>
            <a:pPr marL="0" indent="0" algn="just">
              <a:buNone/>
            </a:pPr>
            <a:r>
              <a:rPr lang="en-US" b="1" dirty="0" smtClean="0"/>
              <a:t>	</a:t>
            </a:r>
            <a:r>
              <a:rPr lang="ru-RU" b="1" dirty="0" smtClean="0">
                <a:solidFill>
                  <a:srgbClr val="0070C0"/>
                </a:solidFill>
              </a:rPr>
              <a:t>В </a:t>
            </a:r>
            <a:r>
              <a:rPr lang="ru-RU" b="1" dirty="0">
                <a:solidFill>
                  <a:srgbClr val="0070C0"/>
                </a:solidFill>
              </a:rPr>
              <a:t>зависимости от типа двигателя газовые </a:t>
            </a:r>
            <a:r>
              <a:rPr lang="ru-RU" b="1" dirty="0" err="1">
                <a:solidFill>
                  <a:srgbClr val="0070C0"/>
                </a:solidFill>
              </a:rPr>
              <a:t>когенерационные</a:t>
            </a:r>
            <a:r>
              <a:rPr lang="ru-RU" b="1" dirty="0">
                <a:solidFill>
                  <a:srgbClr val="0070C0"/>
                </a:solidFill>
              </a:rPr>
              <a:t> установки подразделяются на </a:t>
            </a:r>
            <a:r>
              <a:rPr lang="ru-RU" b="1" dirty="0">
                <a:solidFill>
                  <a:srgbClr val="0000FF"/>
                </a:solidFill>
              </a:rPr>
              <a:t>газотурбинные</a:t>
            </a:r>
            <a:r>
              <a:rPr lang="ru-RU" b="1" dirty="0">
                <a:solidFill>
                  <a:srgbClr val="0070C0"/>
                </a:solidFill>
              </a:rPr>
              <a:t> или </a:t>
            </a:r>
            <a:r>
              <a:rPr lang="ru-RU" b="1" dirty="0" err="1">
                <a:solidFill>
                  <a:srgbClr val="C00000"/>
                </a:solidFill>
              </a:rPr>
              <a:t>газопоршневые</a:t>
            </a:r>
            <a:r>
              <a:rPr lang="ru-RU" b="1" dirty="0">
                <a:solidFill>
                  <a:srgbClr val="0070C0"/>
                </a:solidFill>
              </a:rPr>
              <a:t>.</a:t>
            </a:r>
            <a:endParaRPr lang="ru-RU" dirty="0">
              <a:solidFill>
                <a:srgbClr val="0070C0"/>
              </a:solidFill>
            </a:endParaRPr>
          </a:p>
        </p:txBody>
      </p:sp>
      <p:sp>
        <p:nvSpPr>
          <p:cNvPr id="4" name="TextBox 3"/>
          <p:cNvSpPr txBox="1"/>
          <p:nvPr/>
        </p:nvSpPr>
        <p:spPr>
          <a:xfrm>
            <a:off x="285720" y="1643050"/>
            <a:ext cx="8643998" cy="1569660"/>
          </a:xfrm>
          <a:prstGeom prst="rect">
            <a:avLst/>
          </a:prstGeom>
          <a:noFill/>
        </p:spPr>
        <p:txBody>
          <a:bodyPr wrap="square" rtlCol="0">
            <a:spAutoFit/>
          </a:bodyPr>
          <a:lstStyle/>
          <a:p>
            <a:pPr algn="just"/>
            <a:r>
              <a:rPr lang="en-US" sz="3200" b="1" dirty="0" smtClean="0"/>
              <a:t>	</a:t>
            </a:r>
            <a:r>
              <a:rPr lang="ru-RU" sz="3200" b="1" dirty="0" smtClean="0">
                <a:solidFill>
                  <a:srgbClr val="006600"/>
                </a:solidFill>
              </a:rPr>
              <a:t>В </a:t>
            </a:r>
            <a:r>
              <a:rPr lang="ru-RU" sz="3200" b="1" dirty="0">
                <a:solidFill>
                  <a:srgbClr val="006600"/>
                </a:solidFill>
              </a:rPr>
              <a:t>газотурбинной установке (ГТУ) в качестве двигателя используется газовая турбина.</a:t>
            </a:r>
          </a:p>
        </p:txBody>
      </p:sp>
      <p:pic>
        <p:nvPicPr>
          <p:cNvPr id="67585" name="Picture 1"/>
          <p:cNvPicPr>
            <a:picLocks noChangeAspect="1" noChangeArrowheads="1"/>
          </p:cNvPicPr>
          <p:nvPr/>
        </p:nvPicPr>
        <p:blipFill>
          <a:blip r:embed="rId3" cstate="print"/>
          <a:srcRect/>
          <a:stretch>
            <a:fillRect/>
          </a:stretch>
        </p:blipFill>
        <p:spPr bwMode="auto">
          <a:xfrm>
            <a:off x="179512" y="3573016"/>
            <a:ext cx="4542292" cy="2970659"/>
          </a:xfrm>
          <a:prstGeom prst="rect">
            <a:avLst/>
          </a:prstGeom>
          <a:noFill/>
          <a:ln w="9525">
            <a:noFill/>
            <a:miter lim="800000"/>
            <a:headEnd/>
            <a:tailEnd/>
          </a:ln>
        </p:spPr>
      </p:pic>
      <p:pic>
        <p:nvPicPr>
          <p:cNvPr id="67586" name="Picture 2"/>
          <p:cNvPicPr>
            <a:picLocks noChangeAspect="1" noChangeArrowheads="1"/>
          </p:cNvPicPr>
          <p:nvPr/>
        </p:nvPicPr>
        <p:blipFill>
          <a:blip r:embed="rId4" cstate="print"/>
          <a:srcRect/>
          <a:stretch>
            <a:fillRect/>
          </a:stretch>
        </p:blipFill>
        <p:spPr bwMode="auto">
          <a:xfrm>
            <a:off x="4644008" y="2780928"/>
            <a:ext cx="4251512" cy="24338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1+#ppt_w/2"/>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67585"/>
                                        </p:tgtEl>
                                        <p:attrNameLst>
                                          <p:attrName>style.visibility</p:attrName>
                                        </p:attrNameLst>
                                      </p:cBhvr>
                                      <p:to>
                                        <p:strVal val="visible"/>
                                      </p:to>
                                    </p:set>
                                    <p:anim calcmode="lin" valueType="num">
                                      <p:cBhvr>
                                        <p:cTn id="18" dur="2000" fill="hold"/>
                                        <p:tgtEl>
                                          <p:spTgt spid="67585"/>
                                        </p:tgtEl>
                                        <p:attrNameLst>
                                          <p:attrName>ppt_w</p:attrName>
                                        </p:attrNameLst>
                                      </p:cBhvr>
                                      <p:tavLst>
                                        <p:tav tm="0">
                                          <p:val>
                                            <p:fltVal val="0"/>
                                          </p:val>
                                        </p:tav>
                                        <p:tav tm="100000">
                                          <p:val>
                                            <p:strVal val="#ppt_w"/>
                                          </p:val>
                                        </p:tav>
                                      </p:tavLst>
                                    </p:anim>
                                    <p:anim calcmode="lin" valueType="num">
                                      <p:cBhvr>
                                        <p:cTn id="19" dur="2000" fill="hold"/>
                                        <p:tgtEl>
                                          <p:spTgt spid="67585"/>
                                        </p:tgtEl>
                                        <p:attrNameLst>
                                          <p:attrName>ppt_h</p:attrName>
                                        </p:attrNameLst>
                                      </p:cBhvr>
                                      <p:tavLst>
                                        <p:tav tm="0">
                                          <p:val>
                                            <p:fltVal val="0"/>
                                          </p:val>
                                        </p:tav>
                                        <p:tav tm="100000">
                                          <p:val>
                                            <p:strVal val="#ppt_h"/>
                                          </p:val>
                                        </p:tav>
                                      </p:tavLst>
                                    </p:anim>
                                    <p:anim calcmode="lin" valueType="num">
                                      <p:cBhvr>
                                        <p:cTn id="20" dur="2000" fill="hold"/>
                                        <p:tgtEl>
                                          <p:spTgt spid="67585"/>
                                        </p:tgtEl>
                                        <p:attrNameLst>
                                          <p:attrName>style.rotation</p:attrName>
                                        </p:attrNameLst>
                                      </p:cBhvr>
                                      <p:tavLst>
                                        <p:tav tm="0">
                                          <p:val>
                                            <p:fltVal val="90"/>
                                          </p:val>
                                        </p:tav>
                                        <p:tav tm="100000">
                                          <p:val>
                                            <p:fltVal val="0"/>
                                          </p:val>
                                        </p:tav>
                                      </p:tavLst>
                                    </p:anim>
                                    <p:animEffect transition="in" filter="fade">
                                      <p:cBhvr>
                                        <p:cTn id="21" dur="2000"/>
                                        <p:tgtEl>
                                          <p:spTgt spid="67585"/>
                                        </p:tgtEl>
                                      </p:cBhvr>
                                    </p:animEffect>
                                  </p:childTnLst>
                                </p:cTn>
                              </p:par>
                            </p:childTnLst>
                          </p:cTn>
                        </p:par>
                        <p:par>
                          <p:cTn id="22" fill="hold">
                            <p:stCondLst>
                              <p:cond delay="5000"/>
                            </p:stCondLst>
                            <p:childTnLst>
                              <p:par>
                                <p:cTn id="23" presetID="31" presetClass="entr" presetSubtype="0" fill="hold" nodeType="afterEffect">
                                  <p:stCondLst>
                                    <p:cond delay="0"/>
                                  </p:stCondLst>
                                  <p:iterate type="lt">
                                    <p:tmPct val="5000"/>
                                  </p:iterate>
                                  <p:childTnLst>
                                    <p:set>
                                      <p:cBhvr>
                                        <p:cTn id="24" dur="1" fill="hold">
                                          <p:stCondLst>
                                            <p:cond delay="0"/>
                                          </p:stCondLst>
                                        </p:cTn>
                                        <p:tgtEl>
                                          <p:spTgt spid="67586"/>
                                        </p:tgtEl>
                                        <p:attrNameLst>
                                          <p:attrName>style.visibility</p:attrName>
                                        </p:attrNameLst>
                                      </p:cBhvr>
                                      <p:to>
                                        <p:strVal val="visible"/>
                                      </p:to>
                                    </p:set>
                                    <p:anim calcmode="lin" valueType="num">
                                      <p:cBhvr>
                                        <p:cTn id="25" dur="2000" fill="hold"/>
                                        <p:tgtEl>
                                          <p:spTgt spid="67586"/>
                                        </p:tgtEl>
                                        <p:attrNameLst>
                                          <p:attrName>ppt_w</p:attrName>
                                        </p:attrNameLst>
                                      </p:cBhvr>
                                      <p:tavLst>
                                        <p:tav tm="0">
                                          <p:val>
                                            <p:fltVal val="0"/>
                                          </p:val>
                                        </p:tav>
                                        <p:tav tm="100000">
                                          <p:val>
                                            <p:strVal val="#ppt_w"/>
                                          </p:val>
                                        </p:tav>
                                      </p:tavLst>
                                    </p:anim>
                                    <p:anim calcmode="lin" valueType="num">
                                      <p:cBhvr>
                                        <p:cTn id="26" dur="2000" fill="hold"/>
                                        <p:tgtEl>
                                          <p:spTgt spid="67586"/>
                                        </p:tgtEl>
                                        <p:attrNameLst>
                                          <p:attrName>ppt_h</p:attrName>
                                        </p:attrNameLst>
                                      </p:cBhvr>
                                      <p:tavLst>
                                        <p:tav tm="0">
                                          <p:val>
                                            <p:fltVal val="0"/>
                                          </p:val>
                                        </p:tav>
                                        <p:tav tm="100000">
                                          <p:val>
                                            <p:strVal val="#ppt_h"/>
                                          </p:val>
                                        </p:tav>
                                      </p:tavLst>
                                    </p:anim>
                                    <p:anim calcmode="lin" valueType="num">
                                      <p:cBhvr>
                                        <p:cTn id="27" dur="2000" fill="hold"/>
                                        <p:tgtEl>
                                          <p:spTgt spid="67586"/>
                                        </p:tgtEl>
                                        <p:attrNameLst>
                                          <p:attrName>style.rotation</p:attrName>
                                        </p:attrNameLst>
                                      </p:cBhvr>
                                      <p:tavLst>
                                        <p:tav tm="0">
                                          <p:val>
                                            <p:fltVal val="90"/>
                                          </p:val>
                                        </p:tav>
                                        <p:tav tm="100000">
                                          <p:val>
                                            <p:fltVal val="0"/>
                                          </p:val>
                                        </p:tav>
                                      </p:tavLst>
                                    </p:anim>
                                    <p:animEffect transition="in" filter="fade">
                                      <p:cBhvr>
                                        <p:cTn id="28" dur="2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401080" cy="725470"/>
          </a:xfrm>
        </p:spPr>
        <p:txBody>
          <a:bodyPr>
            <a:normAutofit/>
          </a:bodyPr>
          <a:lstStyle/>
          <a:p>
            <a:pPr algn="just"/>
            <a:endParaRPr lang="ru-RU" sz="2800" dirty="0">
              <a:solidFill>
                <a:srgbClr val="0000FF"/>
              </a:solidFill>
            </a:endParaRPr>
          </a:p>
        </p:txBody>
      </p:sp>
      <p:pic>
        <p:nvPicPr>
          <p:cNvPr id="1029" name="Picture 5"/>
          <p:cNvPicPr>
            <a:picLocks noChangeAspect="1" noChangeArrowheads="1"/>
          </p:cNvPicPr>
          <p:nvPr/>
        </p:nvPicPr>
        <p:blipFill>
          <a:blip r:embed="rId2" cstate="print"/>
          <a:srcRect/>
          <a:stretch>
            <a:fillRect/>
          </a:stretch>
        </p:blipFill>
        <p:spPr bwMode="auto">
          <a:xfrm>
            <a:off x="239631" y="1285860"/>
            <a:ext cx="8697001" cy="48577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9" presetClass="entr" presetSubtype="0" fill="hold" nodeType="after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dissolve">
                                      <p:cBhvr>
                                        <p:cTn id="12" dur="3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282" y="214290"/>
            <a:ext cx="8643998" cy="1477328"/>
          </a:xfrm>
          <a:prstGeom prst="rect">
            <a:avLst/>
          </a:prstGeom>
          <a:noFill/>
        </p:spPr>
        <p:txBody>
          <a:bodyPr wrap="square" rtlCol="0">
            <a:spAutoFit/>
          </a:bodyPr>
          <a:lstStyle/>
          <a:p>
            <a:pPr algn="just"/>
            <a:r>
              <a:rPr lang="ru-RU" b="1" dirty="0" smtClean="0"/>
              <a:t>	</a:t>
            </a:r>
            <a:r>
              <a:rPr lang="ru-RU" b="1" dirty="0" smtClean="0">
                <a:solidFill>
                  <a:srgbClr val="006600"/>
                </a:solidFill>
              </a:rPr>
              <a:t>В </a:t>
            </a:r>
            <a:r>
              <a:rPr lang="ru-RU" b="1" dirty="0" err="1">
                <a:solidFill>
                  <a:srgbClr val="006600"/>
                </a:solidFill>
              </a:rPr>
              <a:t>газопоршневых</a:t>
            </a:r>
            <a:r>
              <a:rPr lang="ru-RU" b="1" dirty="0">
                <a:solidFill>
                  <a:srgbClr val="006600"/>
                </a:solidFill>
              </a:rPr>
              <a:t> установках (ГПУ) используют специальные поршневые двигатели, работающие на природном газе. Обычно эти двигатели разрабатываются на базе транспортных дизелей (автомобильных, тракторных, локомотивных, судовых). Иногда ГПУ называют "</a:t>
            </a:r>
            <a:r>
              <a:rPr lang="ru-RU" b="1" dirty="0" err="1">
                <a:solidFill>
                  <a:srgbClr val="006600"/>
                </a:solidFill>
              </a:rPr>
              <a:t>газопоршневыми</a:t>
            </a:r>
            <a:r>
              <a:rPr lang="ru-RU" b="1" dirty="0">
                <a:solidFill>
                  <a:srgbClr val="006600"/>
                </a:solidFill>
              </a:rPr>
              <a:t> агрегатами" (ГПА), но чаще используется термин "</a:t>
            </a:r>
            <a:r>
              <a:rPr lang="ru-RU" b="1" dirty="0" err="1">
                <a:solidFill>
                  <a:srgbClr val="006600"/>
                </a:solidFill>
              </a:rPr>
              <a:t>газопоршневая</a:t>
            </a:r>
            <a:r>
              <a:rPr lang="ru-RU" b="1" dirty="0">
                <a:solidFill>
                  <a:srgbClr val="006600"/>
                </a:solidFill>
              </a:rPr>
              <a:t> мини-ТЭЦ".</a:t>
            </a:r>
            <a:endParaRPr lang="ru-RU" dirty="0">
              <a:solidFill>
                <a:srgbClr val="006600"/>
              </a:solidFill>
            </a:endParaRPr>
          </a:p>
        </p:txBody>
      </p:sp>
      <p:pic>
        <p:nvPicPr>
          <p:cNvPr id="2052" name="Picture 4"/>
          <p:cNvPicPr>
            <a:picLocks noChangeAspect="1" noChangeArrowheads="1"/>
          </p:cNvPicPr>
          <p:nvPr/>
        </p:nvPicPr>
        <p:blipFill>
          <a:blip r:embed="rId2" cstate="print"/>
          <a:srcRect/>
          <a:stretch>
            <a:fillRect/>
          </a:stretch>
        </p:blipFill>
        <p:spPr bwMode="auto">
          <a:xfrm>
            <a:off x="714347" y="1714488"/>
            <a:ext cx="7858181" cy="500066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42" presetClass="entr" presetSubtype="0" fill="hold" nodeType="after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3000"/>
                                        <p:tgtEl>
                                          <p:spTgt spid="2052"/>
                                        </p:tgtEl>
                                      </p:cBhvr>
                                    </p:animEffect>
                                    <p:anim calcmode="lin" valueType="num">
                                      <p:cBhvr>
                                        <p:cTn id="13" dur="3000" fill="hold"/>
                                        <p:tgtEl>
                                          <p:spTgt spid="2052"/>
                                        </p:tgtEl>
                                        <p:attrNameLst>
                                          <p:attrName>ppt_x</p:attrName>
                                        </p:attrNameLst>
                                      </p:cBhvr>
                                      <p:tavLst>
                                        <p:tav tm="0">
                                          <p:val>
                                            <p:strVal val="#ppt_x"/>
                                          </p:val>
                                        </p:tav>
                                        <p:tav tm="100000">
                                          <p:val>
                                            <p:strVal val="#ppt_x"/>
                                          </p:val>
                                        </p:tav>
                                      </p:tavLst>
                                    </p:anim>
                                    <p:anim calcmode="lin" valueType="num">
                                      <p:cBhvr>
                                        <p:cTn id="14" dur="3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285721" y="214290"/>
            <a:ext cx="5214973" cy="3584037"/>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3500430" y="3189254"/>
            <a:ext cx="5334472" cy="3435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 calcmode="lin" valueType="num">
                                      <p:cBhvr>
                                        <p:cTn id="9" dur="2000" fill="hold"/>
                                        <p:tgtEl>
                                          <p:spTgt spid="2050"/>
                                        </p:tgtEl>
                                        <p:attrNameLst>
                                          <p:attrName>style.rotation</p:attrName>
                                        </p:attrNameLst>
                                      </p:cBhvr>
                                      <p:tavLst>
                                        <p:tav tm="0">
                                          <p:val>
                                            <p:fltVal val="90"/>
                                          </p:val>
                                        </p:tav>
                                        <p:tav tm="100000">
                                          <p:val>
                                            <p:fltVal val="0"/>
                                          </p:val>
                                        </p:tav>
                                      </p:tavLst>
                                    </p:anim>
                                    <p:animEffect transition="in" filter="fade">
                                      <p:cBhvr>
                                        <p:cTn id="10" dur="2000"/>
                                        <p:tgtEl>
                                          <p:spTgt spid="2050"/>
                                        </p:tgtEl>
                                      </p:cBhvr>
                                    </p:animEffect>
                                  </p:childTnLst>
                                </p:cTn>
                              </p:par>
                            </p:childTnLst>
                          </p:cTn>
                        </p:par>
                        <p:par>
                          <p:cTn id="11" fill="hold">
                            <p:stCondLst>
                              <p:cond delay="2000"/>
                            </p:stCondLst>
                            <p:childTnLst>
                              <p:par>
                                <p:cTn id="12" presetID="31" presetClass="entr" presetSubtype="0" fill="hold" nodeType="afterEffect">
                                  <p:stCondLst>
                                    <p:cond delay="1000"/>
                                  </p:stCondLst>
                                  <p:iterate type="lt">
                                    <p:tmPct val="5000"/>
                                  </p:iterate>
                                  <p:childTnLst>
                                    <p:set>
                                      <p:cBhvr>
                                        <p:cTn id="13" dur="1" fill="hold">
                                          <p:stCondLst>
                                            <p:cond delay="0"/>
                                          </p:stCondLst>
                                        </p:cTn>
                                        <p:tgtEl>
                                          <p:spTgt spid="2052"/>
                                        </p:tgtEl>
                                        <p:attrNameLst>
                                          <p:attrName>style.visibility</p:attrName>
                                        </p:attrNameLst>
                                      </p:cBhvr>
                                      <p:to>
                                        <p:strVal val="visible"/>
                                      </p:to>
                                    </p:set>
                                    <p:anim calcmode="lin" valueType="num">
                                      <p:cBhvr>
                                        <p:cTn id="14" dur="2000" fill="hold"/>
                                        <p:tgtEl>
                                          <p:spTgt spid="2052"/>
                                        </p:tgtEl>
                                        <p:attrNameLst>
                                          <p:attrName>ppt_w</p:attrName>
                                        </p:attrNameLst>
                                      </p:cBhvr>
                                      <p:tavLst>
                                        <p:tav tm="0">
                                          <p:val>
                                            <p:fltVal val="0"/>
                                          </p:val>
                                        </p:tav>
                                        <p:tav tm="100000">
                                          <p:val>
                                            <p:strVal val="#ppt_w"/>
                                          </p:val>
                                        </p:tav>
                                      </p:tavLst>
                                    </p:anim>
                                    <p:anim calcmode="lin" valueType="num">
                                      <p:cBhvr>
                                        <p:cTn id="15" dur="2000" fill="hold"/>
                                        <p:tgtEl>
                                          <p:spTgt spid="2052"/>
                                        </p:tgtEl>
                                        <p:attrNameLst>
                                          <p:attrName>ppt_h</p:attrName>
                                        </p:attrNameLst>
                                      </p:cBhvr>
                                      <p:tavLst>
                                        <p:tav tm="0">
                                          <p:val>
                                            <p:fltVal val="0"/>
                                          </p:val>
                                        </p:tav>
                                        <p:tav tm="100000">
                                          <p:val>
                                            <p:strVal val="#ppt_h"/>
                                          </p:val>
                                        </p:tav>
                                      </p:tavLst>
                                    </p:anim>
                                    <p:anim calcmode="lin" valueType="num">
                                      <p:cBhvr>
                                        <p:cTn id="16" dur="2000" fill="hold"/>
                                        <p:tgtEl>
                                          <p:spTgt spid="2052"/>
                                        </p:tgtEl>
                                        <p:attrNameLst>
                                          <p:attrName>style.rotation</p:attrName>
                                        </p:attrNameLst>
                                      </p:cBhvr>
                                      <p:tavLst>
                                        <p:tav tm="0">
                                          <p:val>
                                            <p:fltVal val="90"/>
                                          </p:val>
                                        </p:tav>
                                        <p:tav tm="100000">
                                          <p:val>
                                            <p:fltVal val="0"/>
                                          </p:val>
                                        </p:tav>
                                      </p:tavLst>
                                    </p:anim>
                                    <p:animEffect transition="in" filter="fade">
                                      <p:cBhvr>
                                        <p:cTn id="1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357158" y="642918"/>
            <a:ext cx="8427169" cy="563233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anim calcmode="lin" valueType="num">
                                      <p:cBhvr>
                                        <p:cTn id="8" dur="3000" fill="hold"/>
                                        <p:tgtEl>
                                          <p:spTgt spid="3074"/>
                                        </p:tgtEl>
                                        <p:attrNameLst>
                                          <p:attrName>ppt_x</p:attrName>
                                        </p:attrNameLst>
                                      </p:cBhvr>
                                      <p:tavLst>
                                        <p:tav tm="0">
                                          <p:val>
                                            <p:strVal val="#ppt_x"/>
                                          </p:val>
                                        </p:tav>
                                        <p:tav tm="100000">
                                          <p:val>
                                            <p:strVal val="#ppt_x"/>
                                          </p:val>
                                        </p:tav>
                                      </p:tavLst>
                                    </p:anim>
                                    <p:anim calcmode="lin" valueType="num">
                                      <p:cBhvr>
                                        <p:cTn id="9" dur="3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u-RU" sz="2800" b="1" dirty="0" smtClean="0">
                <a:solidFill>
                  <a:srgbClr val="FF0000"/>
                </a:solidFill>
                <a:latin typeface="Arial" pitchFamily="34" charset="0"/>
                <a:cs typeface="Arial" pitchFamily="34" charset="0"/>
              </a:rPr>
              <a:t>Основные узлы </a:t>
            </a:r>
            <a:r>
              <a:rPr lang="ru-RU" sz="2800" b="1" dirty="0" err="1" smtClean="0">
                <a:solidFill>
                  <a:srgbClr val="FF0000"/>
                </a:solidFill>
                <a:latin typeface="Arial" pitchFamily="34" charset="0"/>
                <a:cs typeface="Arial" pitchFamily="34" charset="0"/>
              </a:rPr>
              <a:t>газопоршневой</a:t>
            </a:r>
            <a:r>
              <a:rPr lang="ru-RU" sz="2800" b="1" dirty="0" smtClean="0">
                <a:solidFill>
                  <a:srgbClr val="FF0000"/>
                </a:solidFill>
                <a:latin typeface="Arial" pitchFamily="34" charset="0"/>
                <a:cs typeface="Arial" pitchFamily="34" charset="0"/>
              </a:rPr>
              <a:t> мини-ТЭЦ</a:t>
            </a:r>
            <a:endParaRPr lang="ru-RU" sz="2800" b="1" dirty="0">
              <a:solidFill>
                <a:srgbClr val="FF0000"/>
              </a:solidFill>
              <a:latin typeface="Arial" pitchFamily="34" charset="0"/>
              <a:cs typeface="Arial" pitchFamily="34" charset="0"/>
            </a:endParaRPr>
          </a:p>
        </p:txBody>
      </p:sp>
      <p:pic>
        <p:nvPicPr>
          <p:cNvPr id="1027" name="Picture 3"/>
          <p:cNvPicPr>
            <a:picLocks noGrp="1" noChangeAspect="1" noChangeArrowheads="1"/>
          </p:cNvPicPr>
          <p:nvPr>
            <p:ph idx="1"/>
          </p:nvPr>
        </p:nvPicPr>
        <p:blipFill>
          <a:blip r:embed="rId2" cstate="print"/>
          <a:srcRect/>
          <a:stretch>
            <a:fillRect/>
          </a:stretch>
        </p:blipFill>
        <p:spPr bwMode="auto">
          <a:xfrm>
            <a:off x="202151" y="1500174"/>
            <a:ext cx="8584691" cy="478634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9"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500042"/>
            <a:ext cx="8229600" cy="654032"/>
          </a:xfrm>
        </p:spPr>
        <p:txBody>
          <a:bodyPr>
            <a:normAutofit fontScale="90000"/>
          </a:bodyPr>
          <a:lstStyle/>
          <a:p>
            <a:r>
              <a:rPr lang="ru-RU" dirty="0" smtClean="0">
                <a:solidFill>
                  <a:srgbClr val="006600"/>
                </a:solidFill>
              </a:rPr>
              <a:t>1. Контейнер</a:t>
            </a:r>
            <a:r>
              <a:rPr lang="ru-RU" dirty="0" smtClean="0"/>
              <a:t/>
            </a:r>
            <a:br>
              <a:rPr lang="ru-RU" dirty="0" smtClean="0"/>
            </a:br>
            <a:endParaRPr lang="ru-RU" dirty="0"/>
          </a:p>
        </p:txBody>
      </p:sp>
      <p:sp>
        <p:nvSpPr>
          <p:cNvPr id="3" name="Содержимое 2"/>
          <p:cNvSpPr>
            <a:spLocks noGrp="1"/>
          </p:cNvSpPr>
          <p:nvPr>
            <p:ph idx="1"/>
          </p:nvPr>
        </p:nvSpPr>
        <p:spPr>
          <a:xfrm>
            <a:off x="285720" y="857232"/>
            <a:ext cx="8501122" cy="2214579"/>
          </a:xfrm>
        </p:spPr>
        <p:txBody>
          <a:bodyPr>
            <a:normAutofit fontScale="85000" lnSpcReduction="20000"/>
          </a:bodyPr>
          <a:lstStyle/>
          <a:p>
            <a:pPr marL="0" indent="0" algn="just">
              <a:buNone/>
            </a:pPr>
            <a:r>
              <a:rPr lang="ru-RU" dirty="0" smtClean="0"/>
              <a:t>	</a:t>
            </a:r>
            <a:r>
              <a:rPr lang="ru-RU" dirty="0" smtClean="0">
                <a:solidFill>
                  <a:srgbClr val="006600"/>
                </a:solidFill>
              </a:rPr>
              <a:t>Стальной контейнер предназначен для размещения и монтажа всех элементов установки. Внутренние стены стального контейнера изолированы плитами из минерального волокна (в соответствии со стандартом </a:t>
            </a:r>
            <a:r>
              <a:rPr lang="en-US" dirty="0" smtClean="0">
                <a:solidFill>
                  <a:srgbClr val="006600"/>
                </a:solidFill>
              </a:rPr>
              <a:t>DIN </a:t>
            </a:r>
            <a:r>
              <a:rPr lang="ru-RU" dirty="0" smtClean="0">
                <a:solidFill>
                  <a:srgbClr val="006600"/>
                </a:solidFill>
              </a:rPr>
              <a:t>4102 / </a:t>
            </a:r>
            <a:r>
              <a:rPr lang="en-US" dirty="0" smtClean="0">
                <a:solidFill>
                  <a:srgbClr val="006600"/>
                </a:solidFill>
              </a:rPr>
              <a:t>A</a:t>
            </a:r>
            <a:r>
              <a:rPr lang="ru-RU" dirty="0" smtClean="0">
                <a:solidFill>
                  <a:srgbClr val="006600"/>
                </a:solidFill>
              </a:rPr>
              <a:t>2 не горючего) и обшиты </a:t>
            </a:r>
            <a:r>
              <a:rPr lang="ru-RU" dirty="0" err="1" smtClean="0">
                <a:solidFill>
                  <a:srgbClr val="006600"/>
                </a:solidFill>
              </a:rPr>
              <a:t>оцинкованнным</a:t>
            </a:r>
            <a:r>
              <a:rPr lang="ru-RU" dirty="0" smtClean="0">
                <a:solidFill>
                  <a:srgbClr val="006600"/>
                </a:solidFill>
              </a:rPr>
              <a:t> перфорированным стальным листом.</a:t>
            </a:r>
          </a:p>
          <a:p>
            <a:pPr>
              <a:buNone/>
            </a:pPr>
            <a:endParaRPr lang="ru-RU" dirty="0"/>
          </a:p>
        </p:txBody>
      </p:sp>
      <p:sp>
        <p:nvSpPr>
          <p:cNvPr id="4" name="TextBox 3"/>
          <p:cNvSpPr txBox="1"/>
          <p:nvPr/>
        </p:nvSpPr>
        <p:spPr>
          <a:xfrm>
            <a:off x="500002" y="2857496"/>
            <a:ext cx="8643998" cy="861774"/>
          </a:xfrm>
          <a:prstGeom prst="rect">
            <a:avLst/>
          </a:prstGeom>
          <a:noFill/>
        </p:spPr>
        <p:txBody>
          <a:bodyPr wrap="square" rtlCol="0">
            <a:spAutoFit/>
          </a:bodyPr>
          <a:lstStyle/>
          <a:p>
            <a:pPr algn="ctr"/>
            <a:r>
              <a:rPr lang="ru-RU" sz="3200" u="sng" dirty="0" smtClean="0">
                <a:solidFill>
                  <a:srgbClr val="3366FF"/>
                </a:solidFill>
                <a:latin typeface="Arial" pitchFamily="34" charset="0"/>
                <a:cs typeface="Arial" pitchFamily="34" charset="0"/>
              </a:rPr>
              <a:t>Машинное отделение</a:t>
            </a:r>
            <a:endParaRPr lang="ru-RU" sz="3200" dirty="0" smtClean="0">
              <a:solidFill>
                <a:srgbClr val="3366FF"/>
              </a:solidFill>
              <a:latin typeface="Arial" pitchFamily="34" charset="0"/>
              <a:cs typeface="Arial" pitchFamily="34" charset="0"/>
            </a:endParaRPr>
          </a:p>
          <a:p>
            <a:endParaRPr lang="ru-RU" dirty="0"/>
          </a:p>
        </p:txBody>
      </p:sp>
      <p:sp>
        <p:nvSpPr>
          <p:cNvPr id="5" name="TextBox 4"/>
          <p:cNvSpPr txBox="1"/>
          <p:nvPr/>
        </p:nvSpPr>
        <p:spPr>
          <a:xfrm>
            <a:off x="285720" y="3500438"/>
            <a:ext cx="8572560" cy="1692771"/>
          </a:xfrm>
          <a:prstGeom prst="rect">
            <a:avLst/>
          </a:prstGeom>
          <a:noFill/>
        </p:spPr>
        <p:txBody>
          <a:bodyPr wrap="square" rtlCol="0">
            <a:spAutoFit/>
          </a:bodyPr>
          <a:lstStyle/>
          <a:p>
            <a:pPr algn="just"/>
            <a:r>
              <a:rPr lang="ru-RU" sz="2800" dirty="0" smtClean="0"/>
              <a:t>	</a:t>
            </a:r>
            <a:r>
              <a:rPr lang="ru-RU" sz="2400" dirty="0" smtClean="0">
                <a:solidFill>
                  <a:srgbClr val="3366FF"/>
                </a:solidFill>
              </a:rPr>
              <a:t>В машинном отделении устанавливается моторно-генераторный модуль, а так же периферийное оборудование, необходимое для эксплуатации установки.</a:t>
            </a:r>
          </a:p>
          <a:p>
            <a:pPr algn="just"/>
            <a:endParaRPr lang="ru-RU" sz="2800" dirty="0"/>
          </a:p>
        </p:txBody>
      </p:sp>
      <p:sp>
        <p:nvSpPr>
          <p:cNvPr id="6" name="TextBox 5"/>
          <p:cNvSpPr txBox="1"/>
          <p:nvPr/>
        </p:nvSpPr>
        <p:spPr>
          <a:xfrm>
            <a:off x="428596" y="4714884"/>
            <a:ext cx="8286808" cy="861774"/>
          </a:xfrm>
          <a:prstGeom prst="rect">
            <a:avLst/>
          </a:prstGeom>
          <a:noFill/>
        </p:spPr>
        <p:txBody>
          <a:bodyPr wrap="square" rtlCol="0">
            <a:spAutoFit/>
          </a:bodyPr>
          <a:lstStyle/>
          <a:p>
            <a:pPr algn="ctr"/>
            <a:r>
              <a:rPr lang="ru-RU" sz="3200" u="sng" dirty="0" smtClean="0">
                <a:solidFill>
                  <a:srgbClr val="C00000"/>
                </a:solidFill>
              </a:rPr>
              <a:t>Распределительное отделение</a:t>
            </a:r>
            <a:endParaRPr lang="ru-RU" sz="3200" dirty="0" smtClean="0">
              <a:solidFill>
                <a:srgbClr val="C00000"/>
              </a:solidFill>
            </a:endParaRPr>
          </a:p>
          <a:p>
            <a:endParaRPr lang="ru-RU" dirty="0"/>
          </a:p>
        </p:txBody>
      </p:sp>
      <p:sp>
        <p:nvSpPr>
          <p:cNvPr id="7" name="TextBox 6"/>
          <p:cNvSpPr txBox="1"/>
          <p:nvPr/>
        </p:nvSpPr>
        <p:spPr>
          <a:xfrm>
            <a:off x="285720" y="5380672"/>
            <a:ext cx="8572560" cy="1477328"/>
          </a:xfrm>
          <a:prstGeom prst="rect">
            <a:avLst/>
          </a:prstGeom>
          <a:noFill/>
        </p:spPr>
        <p:txBody>
          <a:bodyPr wrap="square" rtlCol="0">
            <a:spAutoFit/>
          </a:bodyPr>
          <a:lstStyle/>
          <a:p>
            <a:pPr algn="just"/>
            <a:r>
              <a:rPr lang="ru-RU" sz="2400" dirty="0" smtClean="0"/>
              <a:t>	</a:t>
            </a:r>
            <a:r>
              <a:rPr lang="ru-RU" sz="2400" dirty="0" smtClean="0">
                <a:solidFill>
                  <a:srgbClr val="C00000"/>
                </a:solidFill>
              </a:rPr>
              <a:t>Отделение распределительного устройства включает в себя распределительный шкаф для осуществления управления установкой и ее регулирования в целом.</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0-#ppt_w/2"/>
                                          </p:val>
                                        </p:tav>
                                        <p:tav tm="100000">
                                          <p:val>
                                            <p:strVal val="#ppt_x"/>
                                          </p:val>
                                        </p:tav>
                                      </p:tavLst>
                                    </p:anim>
                                    <p:anim calcmode="lin" valueType="num">
                                      <p:cBhvr additive="base">
                                        <p:cTn id="18" dur="3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3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3000" fill="hold"/>
                                        <p:tgtEl>
                                          <p:spTgt spid="6"/>
                                        </p:tgtEl>
                                        <p:attrNameLst>
                                          <p:attrName>ppt_x</p:attrName>
                                        </p:attrNameLst>
                                      </p:cBhvr>
                                      <p:tavLst>
                                        <p:tav tm="0">
                                          <p:val>
                                            <p:strVal val="0-#ppt_w/2"/>
                                          </p:val>
                                        </p:tav>
                                        <p:tav tm="100000">
                                          <p:val>
                                            <p:strVal val="#ppt_x"/>
                                          </p:val>
                                        </p:tav>
                                      </p:tavLst>
                                    </p:anim>
                                    <p:anim calcmode="lin" valueType="num">
                                      <p:cBhvr additive="base">
                                        <p:cTn id="28" dur="3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sz="4000" dirty="0" smtClean="0">
                <a:solidFill>
                  <a:srgbClr val="3366FF"/>
                </a:solidFill>
              </a:rPr>
              <a:t>2. </a:t>
            </a:r>
            <a:r>
              <a:rPr lang="ru-RU" sz="4000" dirty="0" err="1" smtClean="0">
                <a:solidFill>
                  <a:srgbClr val="3366FF"/>
                </a:solidFill>
              </a:rPr>
              <a:t>Газопоршневой</a:t>
            </a:r>
            <a:r>
              <a:rPr lang="ru-RU" sz="4000" dirty="0" smtClean="0">
                <a:solidFill>
                  <a:srgbClr val="3366FF"/>
                </a:solidFill>
              </a:rPr>
              <a:t> двигатель</a:t>
            </a:r>
            <a:endParaRPr lang="ru-RU" sz="4000" dirty="0">
              <a:solidFill>
                <a:srgbClr val="3366FF"/>
              </a:solidFill>
            </a:endParaRPr>
          </a:p>
        </p:txBody>
      </p:sp>
      <p:sp>
        <p:nvSpPr>
          <p:cNvPr id="3" name="Содержимое 2"/>
          <p:cNvSpPr>
            <a:spLocks noGrp="1"/>
          </p:cNvSpPr>
          <p:nvPr>
            <p:ph idx="1"/>
          </p:nvPr>
        </p:nvSpPr>
        <p:spPr>
          <a:xfrm>
            <a:off x="214282" y="928670"/>
            <a:ext cx="8643998" cy="1143008"/>
          </a:xfrm>
        </p:spPr>
        <p:txBody>
          <a:bodyPr>
            <a:normAutofit/>
          </a:bodyPr>
          <a:lstStyle/>
          <a:p>
            <a:pPr marL="0" indent="0" algn="just">
              <a:buNone/>
            </a:pPr>
            <a:r>
              <a:rPr lang="ru-RU" dirty="0" smtClean="0"/>
              <a:t>	</a:t>
            </a:r>
            <a:r>
              <a:rPr lang="ru-RU" dirty="0" err="1" smtClean="0">
                <a:solidFill>
                  <a:srgbClr val="3366FF"/>
                </a:solidFill>
              </a:rPr>
              <a:t>Газопоршневой</a:t>
            </a:r>
            <a:r>
              <a:rPr lang="ru-RU" dirty="0" smtClean="0">
                <a:solidFill>
                  <a:srgbClr val="3366FF"/>
                </a:solidFill>
              </a:rPr>
              <a:t> двигатель предназначен для приведения во вращение вала генератора. </a:t>
            </a:r>
          </a:p>
          <a:p>
            <a:pPr>
              <a:buNone/>
            </a:pPr>
            <a:endParaRPr lang="ru-RU" dirty="0"/>
          </a:p>
        </p:txBody>
      </p:sp>
      <p:sp>
        <p:nvSpPr>
          <p:cNvPr id="4" name="TextBox 3"/>
          <p:cNvSpPr txBox="1"/>
          <p:nvPr/>
        </p:nvSpPr>
        <p:spPr>
          <a:xfrm>
            <a:off x="857224" y="2071678"/>
            <a:ext cx="7500990" cy="923330"/>
          </a:xfrm>
          <a:prstGeom prst="rect">
            <a:avLst/>
          </a:prstGeom>
          <a:noFill/>
        </p:spPr>
        <p:txBody>
          <a:bodyPr wrap="square" rtlCol="0">
            <a:spAutoFit/>
          </a:bodyPr>
          <a:lstStyle/>
          <a:p>
            <a:pPr marL="0" lvl="1" algn="ctr"/>
            <a:r>
              <a:rPr lang="ru-RU" sz="3600" dirty="0" smtClean="0">
                <a:solidFill>
                  <a:srgbClr val="FF0000"/>
                </a:solidFill>
              </a:rPr>
              <a:t>3. Электрический генератор</a:t>
            </a:r>
          </a:p>
          <a:p>
            <a:endParaRPr lang="ru-RU" dirty="0"/>
          </a:p>
        </p:txBody>
      </p:sp>
      <p:sp>
        <p:nvSpPr>
          <p:cNvPr id="5" name="TextBox 4"/>
          <p:cNvSpPr txBox="1"/>
          <p:nvPr/>
        </p:nvSpPr>
        <p:spPr>
          <a:xfrm>
            <a:off x="214282" y="2714620"/>
            <a:ext cx="8572560" cy="2246769"/>
          </a:xfrm>
          <a:prstGeom prst="rect">
            <a:avLst/>
          </a:prstGeom>
          <a:noFill/>
        </p:spPr>
        <p:txBody>
          <a:bodyPr wrap="square" rtlCol="0">
            <a:spAutoFit/>
          </a:bodyPr>
          <a:lstStyle/>
          <a:p>
            <a:pPr algn="just"/>
            <a:r>
              <a:rPr lang="ru-RU" dirty="0" smtClean="0"/>
              <a:t>	</a:t>
            </a:r>
            <a:r>
              <a:rPr lang="ru-RU" sz="2800" dirty="0" smtClean="0">
                <a:solidFill>
                  <a:srgbClr val="FF0000"/>
                </a:solidFill>
              </a:rPr>
              <a:t>Генератор предназначен для преобразования механической энергии в электрическую. Для упрощения производства и инсталляции оборудования газовый двигатель и генератор объединяются в единый модуль.</a:t>
            </a:r>
            <a:endParaRPr lang="ru-RU"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3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3000" fill="hold"/>
                                        <p:tgtEl>
                                          <p:spTgt spid="4"/>
                                        </p:tgtEl>
                                        <p:attrNameLst>
                                          <p:attrName>ppt_x</p:attrName>
                                        </p:attrNameLst>
                                      </p:cBhvr>
                                      <p:tavLst>
                                        <p:tav tm="0">
                                          <p:val>
                                            <p:strVal val="0-#ppt_w/2"/>
                                          </p:val>
                                        </p:tav>
                                        <p:tav tm="100000">
                                          <p:val>
                                            <p:strVal val="#ppt_x"/>
                                          </p:val>
                                        </p:tav>
                                      </p:tavLst>
                                    </p:anim>
                                    <p:anim calcmode="lin" valueType="num">
                                      <p:cBhvr additive="base">
                                        <p:cTn id="19"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u-RU" sz="3600" dirty="0" smtClean="0">
                <a:solidFill>
                  <a:srgbClr val="3366FF"/>
                </a:solidFill>
              </a:rPr>
              <a:t>4. Система теплообменников</a:t>
            </a:r>
            <a:endParaRPr lang="ru-RU" sz="3600" dirty="0">
              <a:solidFill>
                <a:srgbClr val="3366FF"/>
              </a:solidFill>
            </a:endParaRPr>
          </a:p>
        </p:txBody>
      </p:sp>
      <p:sp>
        <p:nvSpPr>
          <p:cNvPr id="3" name="Содержимое 2"/>
          <p:cNvSpPr>
            <a:spLocks noGrp="1"/>
          </p:cNvSpPr>
          <p:nvPr>
            <p:ph idx="1"/>
          </p:nvPr>
        </p:nvSpPr>
        <p:spPr>
          <a:xfrm>
            <a:off x="285720" y="1000108"/>
            <a:ext cx="8572560" cy="3643338"/>
          </a:xfrm>
        </p:spPr>
        <p:txBody>
          <a:bodyPr>
            <a:normAutofit fontScale="92500" lnSpcReduction="20000"/>
          </a:bodyPr>
          <a:lstStyle/>
          <a:p>
            <a:pPr marL="0" indent="0" algn="just">
              <a:buNone/>
            </a:pPr>
            <a:r>
              <a:rPr lang="ru-RU" dirty="0" smtClean="0"/>
              <a:t>	</a:t>
            </a:r>
            <a:r>
              <a:rPr lang="ru-RU" dirty="0" smtClean="0">
                <a:solidFill>
                  <a:srgbClr val="3366FF"/>
                </a:solidFill>
              </a:rPr>
              <a:t>Система теплообменников предназначена для утилизации теплоты, выделяющейся при работе газового двигателя. Тепловая энергия снимается с системы охлаждения двигателя и с системы отвода отходящих газов. Далее теплота отдаётся в систему отопления и горячего водоснабжения объекта или используется в установке-</a:t>
            </a:r>
            <a:r>
              <a:rPr lang="en-US" dirty="0" smtClean="0">
                <a:solidFill>
                  <a:srgbClr val="3366FF"/>
                </a:solidFill>
              </a:rPr>
              <a:t>ORC </a:t>
            </a:r>
            <a:r>
              <a:rPr lang="ru-RU" dirty="0" smtClean="0">
                <a:solidFill>
                  <a:srgbClr val="3366FF"/>
                </a:solidFill>
              </a:rPr>
              <a:t>для выработки электроэнергии из теплоты.</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85728"/>
            <a:ext cx="8229600" cy="582594"/>
          </a:xfrm>
        </p:spPr>
        <p:txBody>
          <a:bodyPr>
            <a:noAutofit/>
          </a:bodyPr>
          <a:lstStyle/>
          <a:p>
            <a:r>
              <a:rPr lang="ru-RU" sz="3200" dirty="0" smtClean="0">
                <a:solidFill>
                  <a:srgbClr val="002060"/>
                </a:solidFill>
              </a:rPr>
              <a:t>5. Насосы для подачи охлаждающей воды </a:t>
            </a:r>
            <a:endParaRPr lang="ru-RU" sz="3200" dirty="0">
              <a:solidFill>
                <a:srgbClr val="002060"/>
              </a:solidFill>
            </a:endParaRPr>
          </a:p>
        </p:txBody>
      </p:sp>
      <p:sp>
        <p:nvSpPr>
          <p:cNvPr id="3" name="Содержимое 2"/>
          <p:cNvSpPr>
            <a:spLocks noGrp="1"/>
          </p:cNvSpPr>
          <p:nvPr>
            <p:ph idx="1"/>
          </p:nvPr>
        </p:nvSpPr>
        <p:spPr>
          <a:xfrm>
            <a:off x="214282" y="928670"/>
            <a:ext cx="8715436" cy="2000263"/>
          </a:xfrm>
        </p:spPr>
        <p:txBody>
          <a:bodyPr>
            <a:normAutofit fontScale="92500"/>
          </a:bodyPr>
          <a:lstStyle/>
          <a:p>
            <a:pPr marL="0" indent="0" algn="just">
              <a:buNone/>
            </a:pPr>
            <a:r>
              <a:rPr lang="ru-RU" dirty="0" smtClean="0"/>
              <a:t>	</a:t>
            </a:r>
            <a:r>
              <a:rPr lang="ru-RU" dirty="0" smtClean="0">
                <a:solidFill>
                  <a:srgbClr val="002060"/>
                </a:solidFill>
              </a:rPr>
              <a:t>Управление насосами водяного охлаждения двигателя, охлаждения </a:t>
            </a:r>
            <a:r>
              <a:rPr lang="ru-RU" dirty="0" err="1" smtClean="0">
                <a:solidFill>
                  <a:srgbClr val="002060"/>
                </a:solidFill>
              </a:rPr>
              <a:t>газовоздушной</a:t>
            </a:r>
            <a:r>
              <a:rPr lang="ru-RU" dirty="0" smtClean="0">
                <a:solidFill>
                  <a:srgbClr val="002060"/>
                </a:solidFill>
              </a:rPr>
              <a:t> смеси, а так же охлаждения масла осуществляется системой управления блока ТЭЦ.</a:t>
            </a:r>
          </a:p>
          <a:p>
            <a:pPr algn="just">
              <a:buNone/>
            </a:pPr>
            <a:endParaRPr lang="ru-RU" dirty="0"/>
          </a:p>
        </p:txBody>
      </p:sp>
      <p:sp>
        <p:nvSpPr>
          <p:cNvPr id="4" name="TextBox 3"/>
          <p:cNvSpPr txBox="1"/>
          <p:nvPr/>
        </p:nvSpPr>
        <p:spPr>
          <a:xfrm>
            <a:off x="500002" y="2928934"/>
            <a:ext cx="8643998" cy="584775"/>
          </a:xfrm>
          <a:prstGeom prst="rect">
            <a:avLst/>
          </a:prstGeom>
          <a:noFill/>
        </p:spPr>
        <p:txBody>
          <a:bodyPr wrap="square" rtlCol="0">
            <a:spAutoFit/>
          </a:bodyPr>
          <a:lstStyle/>
          <a:p>
            <a:pPr algn="ctr"/>
            <a:r>
              <a:rPr lang="ru-RU" sz="3200" dirty="0" smtClean="0">
                <a:solidFill>
                  <a:srgbClr val="006600"/>
                </a:solidFill>
              </a:rPr>
              <a:t>6. Система принудительного охлаждения</a:t>
            </a:r>
            <a:endParaRPr lang="ru-RU" sz="3200" dirty="0">
              <a:solidFill>
                <a:srgbClr val="006600"/>
              </a:solidFill>
            </a:endParaRPr>
          </a:p>
        </p:txBody>
      </p:sp>
      <p:sp>
        <p:nvSpPr>
          <p:cNvPr id="6" name="TextBox 5"/>
          <p:cNvSpPr txBox="1"/>
          <p:nvPr/>
        </p:nvSpPr>
        <p:spPr>
          <a:xfrm>
            <a:off x="285720" y="3500438"/>
            <a:ext cx="8643998" cy="3139321"/>
          </a:xfrm>
          <a:prstGeom prst="rect">
            <a:avLst/>
          </a:prstGeom>
          <a:noFill/>
        </p:spPr>
        <p:txBody>
          <a:bodyPr wrap="square" rtlCol="0">
            <a:spAutoFit/>
          </a:bodyPr>
          <a:lstStyle/>
          <a:p>
            <a:pPr algn="just"/>
            <a:r>
              <a:rPr lang="ru-RU" dirty="0" smtClean="0"/>
              <a:t>	</a:t>
            </a:r>
            <a:r>
              <a:rPr lang="ru-RU" sz="2000" dirty="0" smtClean="0">
                <a:solidFill>
                  <a:srgbClr val="006600"/>
                </a:solidFill>
              </a:rPr>
              <a:t>На некоторых объектах </a:t>
            </a:r>
            <a:r>
              <a:rPr lang="ru-RU" sz="2000" dirty="0" err="1" smtClean="0">
                <a:solidFill>
                  <a:srgbClr val="006600"/>
                </a:solidFill>
              </a:rPr>
              <a:t>газопоршневая</a:t>
            </a:r>
            <a:r>
              <a:rPr lang="ru-RU" sz="2000" dirty="0" smtClean="0">
                <a:solidFill>
                  <a:srgbClr val="006600"/>
                </a:solidFill>
              </a:rPr>
              <a:t> мини-ТЭЦ вырабатывает больше теплоты, чем необходимо для отопления и водоснабжения. Особенно это характерно для летнего периода эксплуатации. В этом случае излишки теплоты отводятся от двигателя и выбрасываются в атмосферу с помощью системы принудительного охлаждения. Конструктивно система принудительного охлаждения подобна обычному автомобильному радиатору, только больших размеров. Обычно система принудительного охлаждения устанавливается на крышах зданий или контейнеров, в которых смонтирована мини-ТЭЦ.</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0-#ppt_w/2"/>
                                          </p:val>
                                        </p:tav>
                                        <p:tav tm="100000">
                                          <p:val>
                                            <p:strVal val="#ppt_x"/>
                                          </p:val>
                                        </p:tav>
                                      </p:tavLst>
                                    </p:anim>
                                    <p:anim calcmode="lin" valueType="num">
                                      <p:cBhvr additive="base">
                                        <p:cTn id="18" dur="3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6192688"/>
          </a:xfrm>
        </p:spPr>
        <p:txBody>
          <a:bodyPr>
            <a:normAutofit fontScale="92500" lnSpcReduction="20000"/>
          </a:bodyPr>
          <a:lstStyle/>
          <a:p>
            <a:pPr marL="0" indent="450850" algn="just">
              <a:buNone/>
            </a:pPr>
            <a:r>
              <a:rPr lang="ru-RU" b="1" dirty="0" err="1" smtClean="0">
                <a:solidFill>
                  <a:srgbClr val="0066FF"/>
                </a:solidFill>
              </a:rPr>
              <a:t>Когенерация</a:t>
            </a:r>
            <a:r>
              <a:rPr lang="ru-RU" dirty="0" smtClean="0">
                <a:solidFill>
                  <a:srgbClr val="0066FF"/>
                </a:solidFill>
              </a:rPr>
              <a:t> </a:t>
            </a:r>
            <a:r>
              <a:rPr lang="ru-RU" dirty="0" smtClean="0">
                <a:solidFill>
                  <a:srgbClr val="0066FF"/>
                </a:solidFill>
                <a:sym typeface="Symbol"/>
              </a:rPr>
              <a:t></a:t>
            </a:r>
            <a:r>
              <a:rPr lang="ru-RU" dirty="0" smtClean="0">
                <a:solidFill>
                  <a:srgbClr val="0066FF"/>
                </a:solidFill>
              </a:rPr>
              <a:t> (название образовано от слов </a:t>
            </a:r>
            <a:r>
              <a:rPr lang="ru-RU" dirty="0" err="1" smtClean="0">
                <a:solidFill>
                  <a:srgbClr val="0066FF"/>
                </a:solidFill>
              </a:rPr>
              <a:t>КОмбинированная</a:t>
            </a:r>
            <a:r>
              <a:rPr lang="ru-RU" dirty="0" smtClean="0">
                <a:solidFill>
                  <a:srgbClr val="0066FF"/>
                </a:solidFill>
              </a:rPr>
              <a:t> ГЕНЕРАЦИЯ электроэнергии и тепла) </a:t>
            </a:r>
            <a:r>
              <a:rPr lang="ru-RU" dirty="0" smtClean="0">
                <a:solidFill>
                  <a:srgbClr val="0066FF"/>
                </a:solidFill>
                <a:sym typeface="Symbol"/>
              </a:rPr>
              <a:t> </a:t>
            </a:r>
            <a:r>
              <a:rPr lang="ru-RU" dirty="0" smtClean="0">
                <a:solidFill>
                  <a:srgbClr val="0066FF"/>
                </a:solidFill>
              </a:rPr>
              <a:t>процесс совместной выработки электрической и тепловой энергии. В советской технической литературе распространён термин </a:t>
            </a:r>
            <a:r>
              <a:rPr lang="ru-RU" b="1" dirty="0" smtClean="0">
                <a:solidFill>
                  <a:srgbClr val="0066FF"/>
                </a:solidFill>
              </a:rPr>
              <a:t>теплофикация</a:t>
            </a:r>
            <a:r>
              <a:rPr lang="ru-RU" dirty="0" smtClean="0">
                <a:solidFill>
                  <a:srgbClr val="0066FF"/>
                </a:solidFill>
              </a:rPr>
              <a:t> </a:t>
            </a:r>
            <a:r>
              <a:rPr lang="ru-RU" dirty="0" smtClean="0">
                <a:solidFill>
                  <a:srgbClr val="0066FF"/>
                </a:solidFill>
                <a:sym typeface="Symbol"/>
              </a:rPr>
              <a:t></a:t>
            </a:r>
            <a:r>
              <a:rPr lang="ru-RU" dirty="0" smtClean="0">
                <a:solidFill>
                  <a:srgbClr val="0066FF"/>
                </a:solidFill>
              </a:rPr>
              <a:t> централизованное теплоснабжение на базе комбинированного производства электроэнергии и тепла на теплоэлектроцентралях. </a:t>
            </a:r>
            <a:r>
              <a:rPr lang="ru-RU" dirty="0" err="1" smtClean="0">
                <a:solidFill>
                  <a:srgbClr val="0066FF"/>
                </a:solidFill>
              </a:rPr>
              <a:t>Когенерация</a:t>
            </a:r>
            <a:r>
              <a:rPr lang="ru-RU" dirty="0" smtClean="0">
                <a:solidFill>
                  <a:srgbClr val="0066FF"/>
                </a:solidFill>
              </a:rPr>
              <a:t> широко используется в энергетике, например на ТЭЦ (теплоэлектроцентралях), где рабочее тепло после использования в выработке электроэнергии, применяется для нужд теплоснабжения. Тем самым значительно повышается КПД </a:t>
            </a:r>
            <a:r>
              <a:rPr lang="ru-RU" dirty="0" smtClean="0">
                <a:solidFill>
                  <a:srgbClr val="0066FF"/>
                </a:solidFill>
                <a:sym typeface="Symbol"/>
              </a:rPr>
              <a:t></a:t>
            </a:r>
            <a:r>
              <a:rPr lang="ru-RU" dirty="0" smtClean="0">
                <a:solidFill>
                  <a:srgbClr val="0066FF"/>
                </a:solidFill>
              </a:rPr>
              <a:t> до 90 % и даже выше.</a:t>
            </a:r>
            <a:endParaRPr lang="ru-RU" dirty="0">
              <a:solidFill>
                <a:srgbClr val="00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fontScale="90000"/>
          </a:bodyPr>
          <a:lstStyle/>
          <a:p>
            <a:r>
              <a:rPr lang="ru-RU" dirty="0" smtClean="0">
                <a:solidFill>
                  <a:srgbClr val="0000FF"/>
                </a:solidFill>
              </a:rPr>
              <a:t>7. Система отвода отходящих газов</a:t>
            </a:r>
            <a:endParaRPr lang="ru-RU" dirty="0">
              <a:solidFill>
                <a:srgbClr val="0000FF"/>
              </a:solidFill>
            </a:endParaRPr>
          </a:p>
        </p:txBody>
      </p:sp>
      <p:sp>
        <p:nvSpPr>
          <p:cNvPr id="3" name="Содержимое 2"/>
          <p:cNvSpPr>
            <a:spLocks noGrp="1"/>
          </p:cNvSpPr>
          <p:nvPr>
            <p:ph idx="1"/>
          </p:nvPr>
        </p:nvSpPr>
        <p:spPr>
          <a:xfrm>
            <a:off x="214282" y="1000108"/>
            <a:ext cx="8643998" cy="4000527"/>
          </a:xfrm>
        </p:spPr>
        <p:txBody>
          <a:bodyPr>
            <a:normAutofit fontScale="92500"/>
          </a:bodyPr>
          <a:lstStyle/>
          <a:p>
            <a:pPr marL="0" indent="0" algn="just">
              <a:buNone/>
            </a:pPr>
            <a:r>
              <a:rPr lang="ru-RU" dirty="0" smtClean="0"/>
              <a:t>	</a:t>
            </a:r>
            <a:r>
              <a:rPr lang="ru-RU" dirty="0" smtClean="0">
                <a:solidFill>
                  <a:srgbClr val="0000FF"/>
                </a:solidFill>
              </a:rPr>
              <a:t>Газ является самым экологически чистым видом топлива. Он загрязняет атмосферу гораздо меньше, чем уголь, бензин или дизельное топливо. </a:t>
            </a:r>
            <a:r>
              <a:rPr lang="ru-RU" dirty="0" err="1" smtClean="0">
                <a:solidFill>
                  <a:srgbClr val="0000FF"/>
                </a:solidFill>
              </a:rPr>
              <a:t>Газопоршневые</a:t>
            </a:r>
            <a:r>
              <a:rPr lang="ru-RU" dirty="0" smtClean="0">
                <a:solidFill>
                  <a:srgbClr val="0000FF"/>
                </a:solidFill>
              </a:rPr>
              <a:t> мини-ТЭЦ полностью соответствуют экологическим нормам ГОСТ и «</a:t>
            </a:r>
            <a:r>
              <a:rPr lang="en-US" dirty="0" smtClean="0">
                <a:solidFill>
                  <a:srgbClr val="0000FF"/>
                </a:solidFill>
              </a:rPr>
              <a:t>TA </a:t>
            </a:r>
            <a:r>
              <a:rPr lang="en-US" dirty="0" err="1" smtClean="0">
                <a:solidFill>
                  <a:srgbClr val="0000FF"/>
                </a:solidFill>
              </a:rPr>
              <a:t>Luft</a:t>
            </a:r>
            <a:r>
              <a:rPr lang="ru-RU" dirty="0" smtClean="0">
                <a:solidFill>
                  <a:srgbClr val="0000FF"/>
                </a:solidFill>
              </a:rPr>
              <a:t>». Поэтому отходящие газы от </a:t>
            </a:r>
            <a:r>
              <a:rPr lang="ru-RU" dirty="0" err="1" smtClean="0">
                <a:solidFill>
                  <a:srgbClr val="0000FF"/>
                </a:solidFill>
              </a:rPr>
              <a:t>газопоршневых</a:t>
            </a:r>
            <a:r>
              <a:rPr lang="ru-RU" dirty="0" smtClean="0">
                <a:solidFill>
                  <a:srgbClr val="0000FF"/>
                </a:solidFill>
              </a:rPr>
              <a:t> мини-ТЭЦ можно отводить на высоту всего 3</a:t>
            </a:r>
            <a:r>
              <a:rPr lang="ru-RU" dirty="0" smtClean="0">
                <a:solidFill>
                  <a:srgbClr val="0000FF"/>
                </a:solidFill>
                <a:sym typeface="Symbol"/>
              </a:rPr>
              <a:t></a:t>
            </a:r>
            <a:r>
              <a:rPr lang="ru-RU" dirty="0" smtClean="0">
                <a:solidFill>
                  <a:srgbClr val="0000FF"/>
                </a:solidFill>
              </a:rPr>
              <a:t>5 м (высота глушителя, установленного на контейнере).</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74638"/>
            <a:ext cx="8401080" cy="725470"/>
          </a:xfrm>
        </p:spPr>
        <p:txBody>
          <a:bodyPr>
            <a:noAutofit/>
          </a:bodyPr>
          <a:lstStyle/>
          <a:p>
            <a:r>
              <a:rPr lang="ru-RU" sz="3600" dirty="0" smtClean="0">
                <a:solidFill>
                  <a:srgbClr val="C00000"/>
                </a:solidFill>
              </a:rPr>
              <a:t>8. Система автоматики, управления и контроля</a:t>
            </a:r>
            <a:endParaRPr lang="ru-RU" sz="3600" dirty="0">
              <a:solidFill>
                <a:srgbClr val="C00000"/>
              </a:solidFill>
            </a:endParaRPr>
          </a:p>
        </p:txBody>
      </p:sp>
      <p:sp>
        <p:nvSpPr>
          <p:cNvPr id="3" name="Содержимое 2"/>
          <p:cNvSpPr>
            <a:spLocks noGrp="1"/>
          </p:cNvSpPr>
          <p:nvPr>
            <p:ph idx="1"/>
          </p:nvPr>
        </p:nvSpPr>
        <p:spPr>
          <a:xfrm>
            <a:off x="214282" y="1285860"/>
            <a:ext cx="8715436" cy="4214842"/>
          </a:xfrm>
        </p:spPr>
        <p:txBody>
          <a:bodyPr>
            <a:normAutofit fontScale="85000" lnSpcReduction="10000"/>
          </a:bodyPr>
          <a:lstStyle/>
          <a:p>
            <a:pPr marL="0" indent="0" algn="just">
              <a:buNone/>
            </a:pPr>
            <a:r>
              <a:rPr lang="ru-RU" dirty="0" smtClean="0"/>
              <a:t>	</a:t>
            </a:r>
            <a:r>
              <a:rPr lang="ru-RU" dirty="0" smtClean="0">
                <a:solidFill>
                  <a:srgbClr val="C00000"/>
                </a:solidFill>
              </a:rPr>
              <a:t>Работа </a:t>
            </a:r>
            <a:r>
              <a:rPr lang="ru-RU" dirty="0" err="1" smtClean="0">
                <a:solidFill>
                  <a:srgbClr val="C00000"/>
                </a:solidFill>
              </a:rPr>
              <a:t>газопоршневых</a:t>
            </a:r>
            <a:r>
              <a:rPr lang="ru-RU" dirty="0" smtClean="0">
                <a:solidFill>
                  <a:srgbClr val="C00000"/>
                </a:solidFill>
              </a:rPr>
              <a:t> мини-ТЭЦ полностью автоматизирована и не требует постоянного присутствия оператора непосредственно рядом с оборудованием. На экран компьютера выводятся показания всех параметров, характеризующих работу мини-ТЭЦ. При необходимости автономный энергетический центр может быть подключен к интернету для дистанционного мониторинга его работы. По требованию заказчика </a:t>
            </a:r>
            <a:r>
              <a:rPr lang="ru-RU" dirty="0" err="1" smtClean="0">
                <a:solidFill>
                  <a:srgbClr val="C00000"/>
                </a:solidFill>
              </a:rPr>
              <a:t>газопоршневая</a:t>
            </a:r>
            <a:r>
              <a:rPr lang="ru-RU" dirty="0" smtClean="0">
                <a:solidFill>
                  <a:srgbClr val="C00000"/>
                </a:solidFill>
              </a:rPr>
              <a:t> мини-ТЭЦ может быть оснащена контроллером, обеспечивающим работу параллельно с внешней сетью.</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fontScale="90000"/>
          </a:bodyPr>
          <a:lstStyle/>
          <a:p>
            <a:r>
              <a:rPr lang="ru-RU" dirty="0" smtClean="0">
                <a:solidFill>
                  <a:srgbClr val="0000FF"/>
                </a:solidFill>
              </a:rPr>
              <a:t>9. Газоснабжение</a:t>
            </a:r>
            <a:endParaRPr lang="ru-RU" dirty="0">
              <a:solidFill>
                <a:srgbClr val="0000FF"/>
              </a:solidFill>
            </a:endParaRPr>
          </a:p>
        </p:txBody>
      </p:sp>
      <p:sp>
        <p:nvSpPr>
          <p:cNvPr id="3" name="Содержимое 2"/>
          <p:cNvSpPr>
            <a:spLocks noGrp="1"/>
          </p:cNvSpPr>
          <p:nvPr>
            <p:ph idx="1"/>
          </p:nvPr>
        </p:nvSpPr>
        <p:spPr>
          <a:xfrm>
            <a:off x="214282" y="928670"/>
            <a:ext cx="8715436" cy="5715040"/>
          </a:xfrm>
        </p:spPr>
        <p:txBody>
          <a:bodyPr>
            <a:normAutofit fontScale="77500" lnSpcReduction="20000"/>
          </a:bodyPr>
          <a:lstStyle/>
          <a:p>
            <a:pPr marL="0" indent="0" algn="just">
              <a:buNone/>
            </a:pPr>
            <a:r>
              <a:rPr lang="ru-RU" dirty="0" smtClean="0"/>
              <a:t>	</a:t>
            </a:r>
            <a:r>
              <a:rPr lang="ru-RU" dirty="0" smtClean="0">
                <a:solidFill>
                  <a:srgbClr val="0000FF"/>
                </a:solidFill>
              </a:rPr>
              <a:t>Для подачи топливной смеси на газовый двигатель используется устройство регулирования подачи газа, которое, если рассматривать его по направлению потока, состоит из следующих конструктивных элементов:</a:t>
            </a:r>
          </a:p>
          <a:p>
            <a:pPr lvl="0" algn="just"/>
            <a:r>
              <a:rPr lang="ru-RU" dirty="0" smtClean="0">
                <a:solidFill>
                  <a:srgbClr val="0000FF"/>
                </a:solidFill>
              </a:rPr>
              <a:t>Входное фланцевое соединение, на внешней стороне контейнера, с электромеханическим клапаном аварийного выключения.</a:t>
            </a:r>
          </a:p>
          <a:p>
            <a:pPr lvl="0" algn="just"/>
            <a:r>
              <a:rPr lang="ru-RU" dirty="0" smtClean="0">
                <a:solidFill>
                  <a:srgbClr val="0000FF"/>
                </a:solidFill>
              </a:rPr>
              <a:t>Трубопровод.</a:t>
            </a:r>
          </a:p>
          <a:p>
            <a:pPr lvl="0" algn="just"/>
            <a:r>
              <a:rPr lang="ru-RU" dirty="0" smtClean="0">
                <a:solidFill>
                  <a:srgbClr val="0000FF"/>
                </a:solidFill>
              </a:rPr>
              <a:t>Запорная арматура.</a:t>
            </a:r>
          </a:p>
          <a:p>
            <a:pPr lvl="0" algn="just"/>
            <a:r>
              <a:rPr lang="ru-RU" dirty="0" smtClean="0">
                <a:solidFill>
                  <a:srgbClr val="0000FF"/>
                </a:solidFill>
              </a:rPr>
              <a:t>Газовый фильтр.</a:t>
            </a:r>
          </a:p>
          <a:p>
            <a:pPr lvl="0" algn="just"/>
            <a:r>
              <a:rPr lang="ru-RU" dirty="0" smtClean="0">
                <a:solidFill>
                  <a:srgbClr val="0000FF"/>
                </a:solidFill>
              </a:rPr>
              <a:t>2 электромагнитных клапана с устройством контроля минимального значения давления.</a:t>
            </a:r>
          </a:p>
          <a:p>
            <a:pPr lvl="0" algn="just"/>
            <a:r>
              <a:rPr lang="ru-RU" dirty="0" smtClean="0">
                <a:solidFill>
                  <a:srgbClr val="0000FF"/>
                </a:solidFill>
              </a:rPr>
              <a:t>Предохранительное устройство проскока пламени с устройством контроля температуры.</a:t>
            </a:r>
          </a:p>
          <a:p>
            <a:pPr lvl="0" algn="just"/>
            <a:r>
              <a:rPr lang="ru-RU" dirty="0" smtClean="0">
                <a:solidFill>
                  <a:srgbClr val="0000FF"/>
                </a:solidFill>
              </a:rPr>
              <a:t>Регулятор нулевого значения давления.</a:t>
            </a:r>
          </a:p>
          <a:p>
            <a:pPr lvl="0" algn="just"/>
            <a:r>
              <a:rPr lang="ru-RU" dirty="0" smtClean="0">
                <a:solidFill>
                  <a:srgbClr val="0000FF"/>
                </a:solidFill>
              </a:rPr>
              <a:t>Эластичное соединение.</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par>
                          <p:cTn id="13" fill="hold">
                            <p:stCondLst>
                              <p:cond delay="600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3000"/>
                                        <p:tgtEl>
                                          <p:spTgt spid="3">
                                            <p:txEl>
                                              <p:pRg st="1" end="1"/>
                                            </p:txEl>
                                          </p:spTgt>
                                        </p:tgtEl>
                                      </p:cBhvr>
                                    </p:animEffect>
                                  </p:childTnLst>
                                </p:cTn>
                              </p:par>
                            </p:childTnLst>
                          </p:cTn>
                        </p:par>
                        <p:par>
                          <p:cTn id="17" fill="hold">
                            <p:stCondLst>
                              <p:cond delay="9000"/>
                            </p:stCondLst>
                            <p:childTnLst>
                              <p:par>
                                <p:cTn id="18" presetID="22" presetClass="entr" presetSubtype="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3000"/>
                                        <p:tgtEl>
                                          <p:spTgt spid="3">
                                            <p:txEl>
                                              <p:pRg st="2" end="2"/>
                                            </p:txEl>
                                          </p:spTgt>
                                        </p:tgtEl>
                                      </p:cBhvr>
                                    </p:animEffect>
                                  </p:childTnLst>
                                </p:cTn>
                              </p:par>
                            </p:childTnLst>
                          </p:cTn>
                        </p:par>
                        <p:par>
                          <p:cTn id="21" fill="hold">
                            <p:stCondLst>
                              <p:cond delay="12000"/>
                            </p:stCondLst>
                            <p:childTnLst>
                              <p:par>
                                <p:cTn id="22" presetID="22" presetClass="entr" presetSubtype="1"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3000"/>
                                        <p:tgtEl>
                                          <p:spTgt spid="3">
                                            <p:txEl>
                                              <p:pRg st="3" end="3"/>
                                            </p:txEl>
                                          </p:spTgt>
                                        </p:tgtEl>
                                      </p:cBhvr>
                                    </p:animEffect>
                                  </p:childTnLst>
                                </p:cTn>
                              </p:par>
                            </p:childTnLst>
                          </p:cTn>
                        </p:par>
                        <p:par>
                          <p:cTn id="25" fill="hold">
                            <p:stCondLst>
                              <p:cond delay="15000"/>
                            </p:stCondLst>
                            <p:childTnLst>
                              <p:par>
                                <p:cTn id="26" presetID="22"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3000"/>
                                        <p:tgtEl>
                                          <p:spTgt spid="3">
                                            <p:txEl>
                                              <p:pRg st="4" end="4"/>
                                            </p:txEl>
                                          </p:spTgt>
                                        </p:tgtEl>
                                      </p:cBhvr>
                                    </p:animEffect>
                                  </p:childTnLst>
                                </p:cTn>
                              </p:par>
                            </p:childTnLst>
                          </p:cTn>
                        </p:par>
                        <p:par>
                          <p:cTn id="29" fill="hold">
                            <p:stCondLst>
                              <p:cond delay="18000"/>
                            </p:stCondLst>
                            <p:childTnLst>
                              <p:par>
                                <p:cTn id="30" presetID="22" presetClass="entr" presetSubtype="1"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3000"/>
                                        <p:tgtEl>
                                          <p:spTgt spid="3">
                                            <p:txEl>
                                              <p:pRg st="5" end="5"/>
                                            </p:txEl>
                                          </p:spTgt>
                                        </p:tgtEl>
                                      </p:cBhvr>
                                    </p:animEffect>
                                  </p:childTnLst>
                                </p:cTn>
                              </p:par>
                            </p:childTnLst>
                          </p:cTn>
                        </p:par>
                        <p:par>
                          <p:cTn id="33" fill="hold">
                            <p:stCondLst>
                              <p:cond delay="21000"/>
                            </p:stCondLst>
                            <p:childTnLst>
                              <p:par>
                                <p:cTn id="34" presetID="22" presetClass="entr" presetSubtype="1"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up)">
                                      <p:cBhvr>
                                        <p:cTn id="36" dur="3000"/>
                                        <p:tgtEl>
                                          <p:spTgt spid="3">
                                            <p:txEl>
                                              <p:pRg st="6" end="6"/>
                                            </p:txEl>
                                          </p:spTgt>
                                        </p:tgtEl>
                                      </p:cBhvr>
                                    </p:animEffect>
                                  </p:childTnLst>
                                </p:cTn>
                              </p:par>
                            </p:childTnLst>
                          </p:cTn>
                        </p:par>
                        <p:par>
                          <p:cTn id="37" fill="hold">
                            <p:stCondLst>
                              <p:cond delay="24000"/>
                            </p:stCondLst>
                            <p:childTnLst>
                              <p:par>
                                <p:cTn id="38" presetID="22" presetClass="entr" presetSubtype="1"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3000"/>
                                        <p:tgtEl>
                                          <p:spTgt spid="3">
                                            <p:txEl>
                                              <p:pRg st="7" end="7"/>
                                            </p:txEl>
                                          </p:spTgt>
                                        </p:tgtEl>
                                      </p:cBhvr>
                                    </p:animEffect>
                                  </p:childTnLst>
                                </p:cTn>
                              </p:par>
                            </p:childTnLst>
                          </p:cTn>
                        </p:par>
                        <p:par>
                          <p:cTn id="41" fill="hold">
                            <p:stCondLst>
                              <p:cond delay="27000"/>
                            </p:stCondLst>
                            <p:childTnLst>
                              <p:par>
                                <p:cTn id="42" presetID="22" presetClass="entr" presetSubtype="1"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up)">
                                      <p:cBhvr>
                                        <p:cTn id="44" dur="3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u-RU" sz="3600" dirty="0" smtClean="0">
                <a:solidFill>
                  <a:srgbClr val="339966"/>
                </a:solidFill>
              </a:rPr>
              <a:t>10. Система подачи смазочного масла</a:t>
            </a:r>
            <a:endParaRPr lang="ru-RU" sz="3600" dirty="0">
              <a:solidFill>
                <a:srgbClr val="339966"/>
              </a:solidFill>
            </a:endParaRPr>
          </a:p>
        </p:txBody>
      </p:sp>
      <p:sp>
        <p:nvSpPr>
          <p:cNvPr id="3" name="Содержимое 2"/>
          <p:cNvSpPr>
            <a:spLocks noGrp="1"/>
          </p:cNvSpPr>
          <p:nvPr>
            <p:ph idx="1"/>
          </p:nvPr>
        </p:nvSpPr>
        <p:spPr>
          <a:xfrm>
            <a:off x="214282" y="1000108"/>
            <a:ext cx="8643998" cy="5643602"/>
          </a:xfrm>
        </p:spPr>
        <p:txBody>
          <a:bodyPr>
            <a:normAutofit fontScale="77500" lnSpcReduction="20000"/>
          </a:bodyPr>
          <a:lstStyle/>
          <a:p>
            <a:pPr marL="0" indent="0" algn="just">
              <a:buNone/>
            </a:pPr>
            <a:r>
              <a:rPr lang="ru-RU" dirty="0" smtClean="0"/>
              <a:t>	</a:t>
            </a:r>
            <a:r>
              <a:rPr lang="ru-RU" dirty="0" smtClean="0">
                <a:solidFill>
                  <a:srgbClr val="006600"/>
                </a:solidFill>
              </a:rPr>
              <a:t>Газовый двигатель оснащен циркуляционной системой смазки под давлением для подачи смазочного масла на все элементы агрегата. С помощью циркуляционного насоса смазочное масло закачивается из бака в контур циркуляции масла двигателя. В случае переполнения контура смазочного масла, избыток масла через перепускное устройство попадает обратно в дополнительный бак.</a:t>
            </a:r>
          </a:p>
          <a:p>
            <a:pPr marL="0" indent="0" algn="just">
              <a:buNone/>
            </a:pPr>
            <a:r>
              <a:rPr lang="ru-RU" dirty="0" smtClean="0">
                <a:solidFill>
                  <a:srgbClr val="006600"/>
                </a:solidFill>
              </a:rPr>
              <a:t>	В машинном отделении находится дополнительный резервуар для хранения свежего масла объемом 1000</a:t>
            </a:r>
            <a:r>
              <a:rPr lang="ru-RU" dirty="0" smtClean="0">
                <a:solidFill>
                  <a:srgbClr val="006600"/>
                </a:solidFill>
                <a:sym typeface="Symbol"/>
              </a:rPr>
              <a:t></a:t>
            </a:r>
            <a:r>
              <a:rPr lang="ru-RU" dirty="0" smtClean="0">
                <a:solidFill>
                  <a:srgbClr val="006600"/>
                </a:solidFill>
              </a:rPr>
              <a:t>1200 литров и резервуар отработанного масла такого же объёма. С помощью насоса использованное моторное масло из двигателя и дополнительного бака может перекачиваться в резервуар для хранения отработанного масла, равно как свежее масло с помощью насоса может перекачиваться из резервуара для его хранения в дополнительный бак и в двигатель.</a:t>
            </a:r>
          </a:p>
          <a:p>
            <a:pPr>
              <a:buNone/>
            </a:pPr>
            <a:endParaRPr lang="ru-RU"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par>
                          <p:cTn id="13" fill="hold">
                            <p:stCondLst>
                              <p:cond delay="600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Autofit/>
          </a:bodyPr>
          <a:lstStyle/>
          <a:p>
            <a:r>
              <a:rPr lang="ru-RU" sz="3600" dirty="0" smtClean="0">
                <a:solidFill>
                  <a:srgbClr val="7030A0"/>
                </a:solidFill>
              </a:rPr>
              <a:t>11. Приточно-вытяжная вентиляция</a:t>
            </a:r>
            <a:endParaRPr lang="ru-RU" sz="3600" dirty="0">
              <a:solidFill>
                <a:srgbClr val="7030A0"/>
              </a:solidFill>
            </a:endParaRPr>
          </a:p>
        </p:txBody>
      </p:sp>
      <p:sp>
        <p:nvSpPr>
          <p:cNvPr id="3" name="Содержимое 2"/>
          <p:cNvSpPr>
            <a:spLocks noGrp="1"/>
          </p:cNvSpPr>
          <p:nvPr>
            <p:ph idx="1"/>
          </p:nvPr>
        </p:nvSpPr>
        <p:spPr>
          <a:xfrm>
            <a:off x="285720" y="928670"/>
            <a:ext cx="8572560" cy="2714644"/>
          </a:xfrm>
        </p:spPr>
        <p:txBody>
          <a:bodyPr>
            <a:normAutofit fontScale="77500" lnSpcReduction="20000"/>
          </a:bodyPr>
          <a:lstStyle/>
          <a:p>
            <a:pPr marL="0" indent="0" algn="just">
              <a:buNone/>
            </a:pPr>
            <a:r>
              <a:rPr lang="ru-RU" dirty="0" smtClean="0"/>
              <a:t>	</a:t>
            </a:r>
            <a:r>
              <a:rPr lang="ru-RU" dirty="0" smtClean="0">
                <a:solidFill>
                  <a:srgbClr val="7030A0"/>
                </a:solidFill>
              </a:rPr>
              <a:t>Для обеспечения двигателя воздухом машинное отделение оснащается принудительной вентиляцией. Вытяжные вентиляторы создают в машинном отделении пониженное давление, свежий воздух поступает в машинное отделение через </a:t>
            </a:r>
            <a:r>
              <a:rPr lang="ru-RU" dirty="0" err="1" smtClean="0">
                <a:solidFill>
                  <a:srgbClr val="7030A0"/>
                </a:solidFill>
              </a:rPr>
              <a:t>шумопоглотитель</a:t>
            </a:r>
            <a:r>
              <a:rPr lang="ru-RU" dirty="0" smtClean="0">
                <a:solidFill>
                  <a:srgbClr val="7030A0"/>
                </a:solidFill>
              </a:rPr>
              <a:t> кулисного типа, и распространяется внутри отделения, обтекая генератор и двигатель. Отработанный воздух через вентиляционное отделение выводится обратно во внешнюю среду.</a:t>
            </a:r>
          </a:p>
          <a:p>
            <a:pPr>
              <a:buNone/>
            </a:pPr>
            <a:endParaRPr lang="ru-RU" dirty="0"/>
          </a:p>
        </p:txBody>
      </p:sp>
      <p:sp>
        <p:nvSpPr>
          <p:cNvPr id="4" name="TextBox 3"/>
          <p:cNvSpPr txBox="1"/>
          <p:nvPr/>
        </p:nvSpPr>
        <p:spPr>
          <a:xfrm>
            <a:off x="500034" y="3500438"/>
            <a:ext cx="8286808" cy="523220"/>
          </a:xfrm>
          <a:prstGeom prst="rect">
            <a:avLst/>
          </a:prstGeom>
          <a:noFill/>
        </p:spPr>
        <p:txBody>
          <a:bodyPr wrap="square" rtlCol="0">
            <a:spAutoFit/>
          </a:bodyPr>
          <a:lstStyle/>
          <a:p>
            <a:pPr algn="ctr"/>
            <a:r>
              <a:rPr lang="ru-RU" sz="2800" dirty="0" smtClean="0">
                <a:solidFill>
                  <a:srgbClr val="FF0000"/>
                </a:solidFill>
              </a:rPr>
              <a:t>12. Предохранительное оборудование установки</a:t>
            </a:r>
            <a:endParaRPr lang="ru-RU" sz="2800" dirty="0">
              <a:solidFill>
                <a:srgbClr val="FF0000"/>
              </a:solidFill>
            </a:endParaRPr>
          </a:p>
        </p:txBody>
      </p:sp>
      <p:sp>
        <p:nvSpPr>
          <p:cNvPr id="5" name="TextBox 4"/>
          <p:cNvSpPr txBox="1"/>
          <p:nvPr/>
        </p:nvSpPr>
        <p:spPr>
          <a:xfrm>
            <a:off x="285720" y="4071942"/>
            <a:ext cx="8643998" cy="2831544"/>
          </a:xfrm>
          <a:prstGeom prst="rect">
            <a:avLst/>
          </a:prstGeom>
          <a:noFill/>
        </p:spPr>
        <p:txBody>
          <a:bodyPr wrap="square" rtlCol="0">
            <a:spAutoFit/>
          </a:bodyPr>
          <a:lstStyle/>
          <a:p>
            <a:pPr algn="just"/>
            <a:r>
              <a:rPr lang="ru-RU" dirty="0" smtClean="0"/>
              <a:t>	</a:t>
            </a:r>
            <a:r>
              <a:rPr lang="ru-RU" sz="2000" dirty="0" smtClean="0">
                <a:solidFill>
                  <a:srgbClr val="FF0000"/>
                </a:solidFill>
              </a:rPr>
              <a:t>В машинном отделении и в отделении распределительного устройства предусмотрены аварийные выключатели, которые приводят в действие аварийную цепь.</a:t>
            </a:r>
          </a:p>
          <a:p>
            <a:pPr algn="just"/>
            <a:r>
              <a:rPr lang="ru-RU" sz="2000" dirty="0" smtClean="0">
                <a:solidFill>
                  <a:srgbClr val="FF0000"/>
                </a:solidFill>
              </a:rPr>
              <a:t>	Как в машинном отделении, так и в отделении распределительного устройства устанавливается сигнализатор дыма, который в случае срабатывания сигнализации отключает модуль и закрывает клапан аварийного отключения. Дополнительно включаются визуальная и звуковая сигнализация.</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0-#ppt_w/2"/>
                                          </p:val>
                                        </p:tav>
                                        <p:tav tm="100000">
                                          <p:val>
                                            <p:strVal val="#ppt_x"/>
                                          </p:val>
                                        </p:tav>
                                      </p:tavLst>
                                    </p:anim>
                                    <p:anim calcmode="lin" valueType="num">
                                      <p:cBhvr additive="base">
                                        <p:cTn id="18" dur="3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643998" cy="5840435"/>
          </a:xfrm>
        </p:spPr>
        <p:txBody>
          <a:bodyPr>
            <a:normAutofit fontScale="92500" lnSpcReduction="10000"/>
          </a:bodyPr>
          <a:lstStyle/>
          <a:p>
            <a:pPr marL="0" indent="0" algn="just">
              <a:buNone/>
            </a:pPr>
            <a:r>
              <a:rPr lang="en-US" b="1" dirty="0" smtClean="0"/>
              <a:t>	</a:t>
            </a:r>
            <a:r>
              <a:rPr lang="ru-RU" b="1" dirty="0" err="1" smtClean="0">
                <a:solidFill>
                  <a:srgbClr val="0000FF"/>
                </a:solidFill>
              </a:rPr>
              <a:t>Газопоршневые</a:t>
            </a:r>
            <a:r>
              <a:rPr lang="ru-RU" b="1" dirty="0" smtClean="0">
                <a:solidFill>
                  <a:srgbClr val="0000FF"/>
                </a:solidFill>
              </a:rPr>
              <a:t> </a:t>
            </a:r>
            <a:r>
              <a:rPr lang="ru-RU" b="1" dirty="0">
                <a:solidFill>
                  <a:srgbClr val="0000FF"/>
                </a:solidFill>
              </a:rPr>
              <a:t>мини-ТЭЦ предназначены для автономного энергоснабжения объектов с целью значительного снижения затрат на электроэнергию и </a:t>
            </a:r>
            <a:r>
              <a:rPr lang="ru-RU" b="1" dirty="0" smtClean="0">
                <a:solidFill>
                  <a:srgbClr val="0000FF"/>
                </a:solidFill>
              </a:rPr>
              <a:t>теплоту. </a:t>
            </a:r>
            <a:r>
              <a:rPr lang="ru-RU" b="1" dirty="0">
                <a:solidFill>
                  <a:srgbClr val="0000FF"/>
                </a:solidFill>
              </a:rPr>
              <a:t>Обычный срок окупаемости </a:t>
            </a:r>
            <a:r>
              <a:rPr lang="ru-RU" b="1" dirty="0" err="1">
                <a:solidFill>
                  <a:srgbClr val="0000FF"/>
                </a:solidFill>
              </a:rPr>
              <a:t>газопоршневой</a:t>
            </a:r>
            <a:r>
              <a:rPr lang="ru-RU" b="1" dirty="0">
                <a:solidFill>
                  <a:srgbClr val="0000FF"/>
                </a:solidFill>
              </a:rPr>
              <a:t> мини-ТЭЦ </a:t>
            </a:r>
            <a:r>
              <a:rPr lang="ru-RU" b="1" dirty="0" smtClean="0">
                <a:solidFill>
                  <a:srgbClr val="0000FF"/>
                </a:solidFill>
              </a:rPr>
              <a:t>– 2</a:t>
            </a:r>
            <a:r>
              <a:rPr lang="ru-RU" b="1" dirty="0" smtClean="0">
                <a:solidFill>
                  <a:srgbClr val="0000FF"/>
                </a:solidFill>
                <a:sym typeface="Symbol"/>
              </a:rPr>
              <a:t></a:t>
            </a:r>
            <a:r>
              <a:rPr lang="ru-RU" b="1" dirty="0" smtClean="0">
                <a:solidFill>
                  <a:srgbClr val="0000FF"/>
                </a:solidFill>
              </a:rPr>
              <a:t>3 </a:t>
            </a:r>
            <a:r>
              <a:rPr lang="ru-RU" b="1" dirty="0">
                <a:solidFill>
                  <a:srgbClr val="0000FF"/>
                </a:solidFill>
              </a:rPr>
              <a:t>года </a:t>
            </a:r>
            <a:r>
              <a:rPr lang="ru-RU" b="1" i="1" dirty="0">
                <a:solidFill>
                  <a:srgbClr val="0000FF"/>
                </a:solidFill>
              </a:rPr>
              <a:t>(зависит от конкретных условий на объекте). </a:t>
            </a:r>
            <a:r>
              <a:rPr lang="ru-RU" b="1" dirty="0">
                <a:solidFill>
                  <a:srgbClr val="0000FF"/>
                </a:solidFill>
              </a:rPr>
              <a:t>Примерная стоимость оборудования за 1 </a:t>
            </a:r>
            <a:r>
              <a:rPr lang="ru-RU" b="1" dirty="0" smtClean="0">
                <a:solidFill>
                  <a:srgbClr val="0000FF"/>
                </a:solidFill>
              </a:rPr>
              <a:t>кВт </a:t>
            </a:r>
            <a:r>
              <a:rPr lang="ru-RU" b="1" dirty="0" err="1" smtClean="0">
                <a:solidFill>
                  <a:srgbClr val="0000FF"/>
                </a:solidFill>
              </a:rPr>
              <a:t>эл</a:t>
            </a:r>
            <a:r>
              <a:rPr lang="ru-RU" b="1" dirty="0">
                <a:solidFill>
                  <a:srgbClr val="0000FF"/>
                </a:solidFill>
              </a:rPr>
              <a:t>. установленной мощности – </a:t>
            </a:r>
            <a:r>
              <a:rPr lang="ru-RU" b="1" dirty="0" smtClean="0">
                <a:solidFill>
                  <a:srgbClr val="0000FF"/>
                </a:solidFill>
              </a:rPr>
              <a:t>600</a:t>
            </a:r>
            <a:r>
              <a:rPr lang="ru-RU" b="1" dirty="0" smtClean="0">
                <a:solidFill>
                  <a:srgbClr val="0000FF"/>
                </a:solidFill>
                <a:sym typeface="Symbol"/>
              </a:rPr>
              <a:t></a:t>
            </a:r>
            <a:r>
              <a:rPr lang="ru-RU" b="1" dirty="0" smtClean="0">
                <a:solidFill>
                  <a:srgbClr val="0000FF"/>
                </a:solidFill>
              </a:rPr>
              <a:t>1500 </a:t>
            </a:r>
            <a:r>
              <a:rPr lang="ru-RU" b="1" dirty="0">
                <a:solidFill>
                  <a:srgbClr val="0000FF"/>
                </a:solidFill>
              </a:rPr>
              <a:t>евро </a:t>
            </a:r>
            <a:r>
              <a:rPr lang="ru-RU" b="1" i="1" dirty="0">
                <a:solidFill>
                  <a:srgbClr val="0000FF"/>
                </a:solidFill>
              </a:rPr>
              <a:t>(цены на </a:t>
            </a:r>
            <a:r>
              <a:rPr lang="ru-RU" b="1" i="1" dirty="0" err="1">
                <a:solidFill>
                  <a:srgbClr val="0000FF"/>
                </a:solidFill>
              </a:rPr>
              <a:t>газопоршневые</a:t>
            </a:r>
            <a:r>
              <a:rPr lang="ru-RU" b="1" i="1" dirty="0">
                <a:solidFill>
                  <a:srgbClr val="0000FF"/>
                </a:solidFill>
              </a:rPr>
              <a:t> электростанции зависят от исполнения установок)</a:t>
            </a:r>
            <a:r>
              <a:rPr lang="ru-RU" b="1" dirty="0">
                <a:solidFill>
                  <a:srgbClr val="0000FF"/>
                </a:solidFill>
              </a:rPr>
              <a:t>. На мощностях до </a:t>
            </a:r>
            <a:r>
              <a:rPr lang="ru-RU" b="1" dirty="0" smtClean="0">
                <a:solidFill>
                  <a:srgbClr val="0000FF"/>
                </a:solidFill>
              </a:rPr>
              <a:t>12</a:t>
            </a:r>
            <a:r>
              <a:rPr lang="ru-RU" b="1" dirty="0" smtClean="0">
                <a:solidFill>
                  <a:srgbClr val="0000FF"/>
                </a:solidFill>
                <a:sym typeface="Symbol"/>
              </a:rPr>
              <a:t></a:t>
            </a:r>
            <a:r>
              <a:rPr lang="ru-RU" b="1" dirty="0" smtClean="0">
                <a:solidFill>
                  <a:srgbClr val="0000FF"/>
                </a:solidFill>
              </a:rPr>
              <a:t>16 </a:t>
            </a:r>
            <a:r>
              <a:rPr lang="ru-RU" b="1" dirty="0">
                <a:solidFill>
                  <a:srgbClr val="0000FF"/>
                </a:solidFill>
              </a:rPr>
              <a:t>МВт </a:t>
            </a:r>
            <a:r>
              <a:rPr lang="ru-RU" b="1" dirty="0" err="1">
                <a:solidFill>
                  <a:srgbClr val="0000FF"/>
                </a:solidFill>
              </a:rPr>
              <a:t>газопоршневые</a:t>
            </a:r>
            <a:r>
              <a:rPr lang="ru-RU" b="1" dirty="0">
                <a:solidFill>
                  <a:srgbClr val="0000FF"/>
                </a:solidFill>
              </a:rPr>
              <a:t> мини-ТЭЦ экономически более эффективны, чем газотурбинные установки аналогичной мощности.</a:t>
            </a:r>
            <a:endParaRPr lang="ru-RU"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9"/>
            <a:ext cx="8501122" cy="2000263"/>
          </a:xfrm>
        </p:spPr>
        <p:txBody>
          <a:bodyPr>
            <a:normAutofit fontScale="92500" lnSpcReduction="10000"/>
          </a:bodyPr>
          <a:lstStyle/>
          <a:p>
            <a:pPr marL="0" indent="0" algn="just">
              <a:buNone/>
            </a:pPr>
            <a:r>
              <a:rPr lang="en-US" dirty="0" smtClean="0">
                <a:latin typeface="Arial" pitchFamily="34" charset="0"/>
                <a:cs typeface="Arial" pitchFamily="34" charset="0"/>
              </a:rPr>
              <a:t>	</a:t>
            </a:r>
            <a:r>
              <a:rPr lang="ru-RU" sz="2300" b="1" dirty="0" smtClean="0">
                <a:solidFill>
                  <a:srgbClr val="0000FF"/>
                </a:solidFill>
                <a:latin typeface="Arial" pitchFamily="34" charset="0"/>
                <a:cs typeface="Arial" pitchFamily="34" charset="0"/>
              </a:rPr>
              <a:t>В последние годы признается эффективным создание мини-ТЭЦ на базе двигателей внутреннего сгорания для электрификации и отопления производственных объектов и жилых комплексов. Это объясняется тем, что КПД поршневых машин выше и составляет 36</a:t>
            </a:r>
            <a:r>
              <a:rPr lang="ru-RU" sz="2300" b="1" dirty="0" smtClean="0">
                <a:solidFill>
                  <a:srgbClr val="0000FF"/>
                </a:solidFill>
                <a:latin typeface="Arial" pitchFamily="34" charset="0"/>
                <a:cs typeface="Arial" pitchFamily="34" charset="0"/>
                <a:sym typeface="Symbol"/>
              </a:rPr>
              <a:t></a:t>
            </a:r>
            <a:r>
              <a:rPr lang="ru-RU" sz="2300" b="1" dirty="0" smtClean="0">
                <a:solidFill>
                  <a:srgbClr val="0000FF"/>
                </a:solidFill>
                <a:latin typeface="Arial" pitchFamily="34" charset="0"/>
                <a:cs typeface="Arial" pitchFamily="34" charset="0"/>
              </a:rPr>
              <a:t>45 %, а газовых турбин </a:t>
            </a:r>
            <a:r>
              <a:rPr lang="ru-RU" sz="2300" b="1" dirty="0" smtClean="0">
                <a:solidFill>
                  <a:srgbClr val="0000FF"/>
                </a:solidFill>
                <a:latin typeface="Arial" pitchFamily="34" charset="0"/>
                <a:cs typeface="Arial" pitchFamily="34" charset="0"/>
                <a:sym typeface="Symbol"/>
              </a:rPr>
              <a:t></a:t>
            </a:r>
            <a:r>
              <a:rPr lang="ru-RU" sz="2300" b="1" dirty="0" smtClean="0">
                <a:solidFill>
                  <a:srgbClr val="0000FF"/>
                </a:solidFill>
                <a:latin typeface="Arial" pitchFamily="34" charset="0"/>
                <a:cs typeface="Arial" pitchFamily="34" charset="0"/>
              </a:rPr>
              <a:t> 25</a:t>
            </a:r>
            <a:r>
              <a:rPr lang="ru-RU" sz="2300" b="1" dirty="0" smtClean="0">
                <a:solidFill>
                  <a:srgbClr val="0000FF"/>
                </a:solidFill>
                <a:latin typeface="Arial" pitchFamily="34" charset="0"/>
                <a:cs typeface="Arial" pitchFamily="34" charset="0"/>
                <a:sym typeface="Symbol"/>
              </a:rPr>
              <a:t></a:t>
            </a:r>
            <a:r>
              <a:rPr lang="ru-RU" sz="2300" b="1" dirty="0" smtClean="0">
                <a:solidFill>
                  <a:srgbClr val="0000FF"/>
                </a:solidFill>
                <a:latin typeface="Arial" pitchFamily="34" charset="0"/>
                <a:cs typeface="Arial" pitchFamily="34" charset="0"/>
              </a:rPr>
              <a:t>34 %.</a:t>
            </a:r>
            <a:endParaRPr lang="ru-RU" sz="2300" b="1" dirty="0">
              <a:solidFill>
                <a:srgbClr val="0000FF"/>
              </a:solidFill>
              <a:latin typeface="Arial" pitchFamily="34" charset="0"/>
              <a:cs typeface="Arial" pitchFamily="34" charset="0"/>
            </a:endParaRPr>
          </a:p>
        </p:txBody>
      </p:sp>
      <p:sp>
        <p:nvSpPr>
          <p:cNvPr id="4" name="TextBox 3"/>
          <p:cNvSpPr txBox="1"/>
          <p:nvPr/>
        </p:nvSpPr>
        <p:spPr>
          <a:xfrm>
            <a:off x="285720" y="2285992"/>
            <a:ext cx="8501122" cy="1523494"/>
          </a:xfrm>
          <a:prstGeom prst="rect">
            <a:avLst/>
          </a:prstGeom>
          <a:noFill/>
        </p:spPr>
        <p:txBody>
          <a:bodyPr wrap="square" rtlCol="0">
            <a:spAutoFit/>
          </a:bodyPr>
          <a:lstStyle/>
          <a:p>
            <a:pPr algn="just"/>
            <a:r>
              <a:rPr lang="en-US" sz="3000" dirty="0" smtClean="0"/>
              <a:t>	</a:t>
            </a:r>
            <a:r>
              <a:rPr lang="ru-RU" sz="2100" b="1" i="1" dirty="0" smtClean="0">
                <a:solidFill>
                  <a:srgbClr val="006600"/>
                </a:solidFill>
                <a:latin typeface="Arial" pitchFamily="34" charset="0"/>
                <a:cs typeface="Arial" pitchFamily="34" charset="0"/>
              </a:rPr>
              <a:t>Кроме того, установка газовых турбин требует высоких давлений газа (до 2,5 МПа), в то время как </a:t>
            </a:r>
            <a:r>
              <a:rPr lang="ru-RU" sz="2100" b="1" i="1" dirty="0" err="1" smtClean="0">
                <a:solidFill>
                  <a:srgbClr val="006600"/>
                </a:solidFill>
                <a:latin typeface="Arial" pitchFamily="34" charset="0"/>
                <a:cs typeface="Arial" pitchFamily="34" charset="0"/>
              </a:rPr>
              <a:t>газопоршневые</a:t>
            </a:r>
            <a:r>
              <a:rPr lang="ru-RU" sz="2100" b="1" i="1" dirty="0" smtClean="0">
                <a:solidFill>
                  <a:srgbClr val="006600"/>
                </a:solidFill>
                <a:latin typeface="Arial" pitchFamily="34" charset="0"/>
                <a:cs typeface="Arial" pitchFamily="34" charset="0"/>
              </a:rPr>
              <a:t> установки работают с низким давлением и им не требуется установка </a:t>
            </a:r>
            <a:r>
              <a:rPr lang="ru-RU" sz="2100" b="1" i="1" dirty="0" err="1" smtClean="0">
                <a:solidFill>
                  <a:srgbClr val="006600"/>
                </a:solidFill>
                <a:latin typeface="Arial" pitchFamily="34" charset="0"/>
                <a:cs typeface="Arial" pitchFamily="34" charset="0"/>
              </a:rPr>
              <a:t>газодожимного</a:t>
            </a:r>
            <a:r>
              <a:rPr lang="ru-RU" sz="2100" b="1" i="1" dirty="0" smtClean="0">
                <a:solidFill>
                  <a:srgbClr val="006600"/>
                </a:solidFill>
                <a:latin typeface="Arial" pitchFamily="34" charset="0"/>
                <a:cs typeface="Arial" pitchFamily="34" charset="0"/>
              </a:rPr>
              <a:t> компрессора.</a:t>
            </a:r>
            <a:endParaRPr lang="ru-RU" sz="2100" b="1" i="1" dirty="0">
              <a:solidFill>
                <a:srgbClr val="006600"/>
              </a:solidFill>
              <a:latin typeface="Arial" pitchFamily="34" charset="0"/>
              <a:cs typeface="Arial" pitchFamily="34" charset="0"/>
            </a:endParaRPr>
          </a:p>
        </p:txBody>
      </p:sp>
      <p:sp>
        <p:nvSpPr>
          <p:cNvPr id="5" name="TextBox 4"/>
          <p:cNvSpPr txBox="1"/>
          <p:nvPr/>
        </p:nvSpPr>
        <p:spPr>
          <a:xfrm>
            <a:off x="214282" y="3929066"/>
            <a:ext cx="8643998" cy="2677656"/>
          </a:xfrm>
          <a:prstGeom prst="rect">
            <a:avLst/>
          </a:prstGeom>
          <a:noFill/>
        </p:spPr>
        <p:txBody>
          <a:bodyPr wrap="square" rtlCol="0">
            <a:spAutoFit/>
          </a:bodyPr>
          <a:lstStyle/>
          <a:p>
            <a:pPr algn="just"/>
            <a:r>
              <a:rPr lang="en-US" dirty="0" smtClean="0"/>
              <a:t>	</a:t>
            </a:r>
            <a:r>
              <a:rPr lang="ru-RU" sz="2100" b="1" dirty="0" smtClean="0">
                <a:solidFill>
                  <a:srgbClr val="C00000"/>
                </a:solidFill>
                <a:latin typeface="Arial" pitchFamily="34" charset="0"/>
                <a:cs typeface="Arial" pitchFamily="34" charset="0"/>
              </a:rPr>
              <a:t>Мини-ТЭЦ на базе двигателей внутреннего сгорания способны работать на различных видах топлива: природном газе, промышленном (коксовом, </a:t>
            </a:r>
            <a:r>
              <a:rPr lang="ru-RU" sz="2100" b="1" dirty="0" err="1" smtClean="0">
                <a:solidFill>
                  <a:srgbClr val="C00000"/>
                </a:solidFill>
                <a:latin typeface="Arial" pitchFamily="34" charset="0"/>
                <a:cs typeface="Arial" pitchFamily="34" charset="0"/>
              </a:rPr>
              <a:t>биогазе</a:t>
            </a:r>
            <a:r>
              <a:rPr lang="ru-RU" sz="2100" b="1" dirty="0" smtClean="0">
                <a:solidFill>
                  <a:srgbClr val="C00000"/>
                </a:solidFill>
                <a:latin typeface="Arial" pitchFamily="34" charset="0"/>
                <a:cs typeface="Arial" pitchFamily="34" charset="0"/>
              </a:rPr>
              <a:t>, шахтном), дизельном топливе, бензине. По данным исследований, при единичных мощностях менее 3,5 МВт наиболее целесообразно применение поршневых машин. Удельный расход топлива на выработанный </a:t>
            </a:r>
            <a:r>
              <a:rPr lang="ru-RU" sz="2100" b="1" dirty="0" err="1" smtClean="0">
                <a:solidFill>
                  <a:srgbClr val="C00000"/>
                </a:solidFill>
                <a:latin typeface="Arial" pitchFamily="34" charset="0"/>
                <a:cs typeface="Arial" pitchFamily="34" charset="0"/>
              </a:rPr>
              <a:t>кВт</a:t>
            </a:r>
            <a:r>
              <a:rPr lang="ru-RU" sz="2100" b="1" dirty="0" err="1" smtClean="0">
                <a:solidFill>
                  <a:srgbClr val="C00000"/>
                </a:solidFill>
                <a:latin typeface="Arial" pitchFamily="34" charset="0"/>
                <a:cs typeface="Arial" pitchFamily="34" charset="0"/>
                <a:sym typeface="Symbol"/>
              </a:rPr>
              <a:t></a:t>
            </a:r>
            <a:r>
              <a:rPr lang="ru-RU" sz="2100" b="1" dirty="0" err="1" smtClean="0">
                <a:solidFill>
                  <a:srgbClr val="C00000"/>
                </a:solidFill>
                <a:latin typeface="Arial" pitchFamily="34" charset="0"/>
                <a:cs typeface="Arial" pitchFamily="34" charset="0"/>
              </a:rPr>
              <a:t>ч</a:t>
            </a:r>
            <a:r>
              <a:rPr lang="ru-RU" sz="2100" b="1" dirty="0" smtClean="0">
                <a:solidFill>
                  <a:srgbClr val="C00000"/>
                </a:solidFill>
                <a:latin typeface="Arial" pitchFamily="34" charset="0"/>
                <a:cs typeface="Arial" pitchFamily="34" charset="0"/>
              </a:rPr>
              <a:t> меньше у </a:t>
            </a:r>
            <a:r>
              <a:rPr lang="ru-RU" sz="2100" b="1" dirty="0" err="1" smtClean="0">
                <a:solidFill>
                  <a:srgbClr val="C00000"/>
                </a:solidFill>
                <a:latin typeface="Arial" pitchFamily="34" charset="0"/>
                <a:cs typeface="Arial" pitchFamily="34" charset="0"/>
              </a:rPr>
              <a:t>газопоршневых</a:t>
            </a:r>
            <a:r>
              <a:rPr lang="ru-RU" sz="2100" b="1" dirty="0" smtClean="0">
                <a:solidFill>
                  <a:srgbClr val="C00000"/>
                </a:solidFill>
                <a:latin typeface="Arial" pitchFamily="34" charset="0"/>
                <a:cs typeface="Arial" pitchFamily="34" charset="0"/>
              </a:rPr>
              <a:t> генераторных установок, причем при любом нагрузочном режиме.</a:t>
            </a:r>
            <a:endParaRPr lang="ru-RU" sz="21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1+#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fontScale="90000"/>
          </a:bodyPr>
          <a:lstStyle/>
          <a:p>
            <a:r>
              <a:rPr lang="ru-RU" sz="3200" b="1" dirty="0">
                <a:solidFill>
                  <a:srgbClr val="FF0000"/>
                </a:solidFill>
              </a:rPr>
              <a:t>Факторы экономической эффективности </a:t>
            </a:r>
            <a:r>
              <a:rPr lang="ru-RU" sz="3200" b="1" dirty="0" err="1">
                <a:solidFill>
                  <a:srgbClr val="FF0000"/>
                </a:solidFill>
              </a:rPr>
              <a:t>газопоршневых</a:t>
            </a:r>
            <a:r>
              <a:rPr lang="ru-RU" sz="3200" b="1" dirty="0">
                <a:solidFill>
                  <a:srgbClr val="FF0000"/>
                </a:solidFill>
              </a:rPr>
              <a:t> мини-ТЭЦ:</a:t>
            </a:r>
            <a:endParaRPr lang="ru-RU" sz="3200" dirty="0">
              <a:solidFill>
                <a:srgbClr val="FF0000"/>
              </a:solidFill>
            </a:endParaRPr>
          </a:p>
        </p:txBody>
      </p:sp>
      <p:sp>
        <p:nvSpPr>
          <p:cNvPr id="3" name="Содержимое 2"/>
          <p:cNvSpPr>
            <a:spLocks noGrp="1"/>
          </p:cNvSpPr>
          <p:nvPr>
            <p:ph idx="1"/>
          </p:nvPr>
        </p:nvSpPr>
        <p:spPr>
          <a:xfrm>
            <a:off x="285720" y="1285860"/>
            <a:ext cx="8572560" cy="2928958"/>
          </a:xfrm>
        </p:spPr>
        <p:txBody>
          <a:bodyPr>
            <a:normAutofit fontScale="85000" lnSpcReduction="20000"/>
          </a:bodyPr>
          <a:lstStyle/>
          <a:p>
            <a:pPr marL="0" indent="0" algn="just">
              <a:buNone/>
            </a:pPr>
            <a:r>
              <a:rPr lang="en-US" b="1" dirty="0" smtClean="0"/>
              <a:t>	</a:t>
            </a:r>
            <a:r>
              <a:rPr lang="ru-RU" b="1" dirty="0" smtClean="0">
                <a:solidFill>
                  <a:srgbClr val="0000FF"/>
                </a:solidFill>
              </a:rPr>
              <a:t>1</a:t>
            </a:r>
            <a:r>
              <a:rPr lang="ru-RU" b="1" dirty="0">
                <a:solidFill>
                  <a:srgbClr val="0000FF"/>
                </a:solidFill>
              </a:rPr>
              <a:t>. Относительно небольшая себестоимость автономного производства электроэнергии. Природный газ в России достаточно </a:t>
            </a:r>
            <a:r>
              <a:rPr lang="ru-RU" b="1" dirty="0" smtClean="0">
                <a:solidFill>
                  <a:srgbClr val="0000FF"/>
                </a:solidFill>
              </a:rPr>
              <a:t>дешевый, </a:t>
            </a:r>
            <a:r>
              <a:rPr lang="ru-RU" b="1" dirty="0">
                <a:solidFill>
                  <a:srgbClr val="0000FF"/>
                </a:solidFill>
              </a:rPr>
              <a:t>а </a:t>
            </a:r>
            <a:r>
              <a:rPr lang="ru-RU" b="1" dirty="0" err="1">
                <a:solidFill>
                  <a:srgbClr val="0000FF"/>
                </a:solidFill>
              </a:rPr>
              <a:t>газопоршневые</a:t>
            </a:r>
            <a:r>
              <a:rPr lang="ru-RU" b="1" dirty="0">
                <a:solidFill>
                  <a:srgbClr val="0000FF"/>
                </a:solidFill>
              </a:rPr>
              <a:t> мини-ТЭЦ имеют высокий электрический КПД (</a:t>
            </a:r>
            <a:r>
              <a:rPr lang="ru-RU" b="1" dirty="0" smtClean="0">
                <a:solidFill>
                  <a:srgbClr val="0000FF"/>
                </a:solidFill>
              </a:rPr>
              <a:t>35</a:t>
            </a:r>
            <a:r>
              <a:rPr lang="ru-RU" b="1" dirty="0" smtClean="0">
                <a:solidFill>
                  <a:srgbClr val="0000FF"/>
                </a:solidFill>
                <a:sym typeface="Symbol"/>
              </a:rPr>
              <a:t></a:t>
            </a:r>
            <a:r>
              <a:rPr lang="ru-RU" b="1" dirty="0" smtClean="0">
                <a:solidFill>
                  <a:srgbClr val="0000FF"/>
                </a:solidFill>
              </a:rPr>
              <a:t>42</a:t>
            </a:r>
            <a:r>
              <a:rPr lang="en-US" b="1" dirty="0" smtClean="0">
                <a:solidFill>
                  <a:srgbClr val="0000FF"/>
                </a:solidFill>
              </a:rPr>
              <a:t> </a:t>
            </a:r>
            <a:r>
              <a:rPr lang="ru-RU" b="1" dirty="0" smtClean="0">
                <a:solidFill>
                  <a:srgbClr val="0000FF"/>
                </a:solidFill>
              </a:rPr>
              <a:t>%). </a:t>
            </a:r>
            <a:r>
              <a:rPr lang="ru-RU" b="1" dirty="0">
                <a:solidFill>
                  <a:srgbClr val="0000FF"/>
                </a:solidFill>
              </a:rPr>
              <a:t>Поэтому себестоимость автономного производства электроэнергии в </a:t>
            </a:r>
            <a:r>
              <a:rPr lang="ru-RU" b="1" dirty="0" smtClean="0">
                <a:solidFill>
                  <a:srgbClr val="0000FF"/>
                </a:solidFill>
              </a:rPr>
              <a:t>2</a:t>
            </a:r>
            <a:r>
              <a:rPr lang="ru-RU" b="1" dirty="0" smtClean="0">
                <a:solidFill>
                  <a:srgbClr val="0000FF"/>
                </a:solidFill>
                <a:sym typeface="Symbol"/>
              </a:rPr>
              <a:t></a:t>
            </a:r>
            <a:r>
              <a:rPr lang="ru-RU" b="1" dirty="0" smtClean="0">
                <a:solidFill>
                  <a:srgbClr val="0000FF"/>
                </a:solidFill>
              </a:rPr>
              <a:t>3 </a:t>
            </a:r>
            <a:r>
              <a:rPr lang="ru-RU" b="1" dirty="0">
                <a:solidFill>
                  <a:srgbClr val="0000FF"/>
                </a:solidFill>
              </a:rPr>
              <a:t>раза дешевле, чем тарифы местных энергетических компаний.</a:t>
            </a:r>
            <a:endParaRPr lang="ru-RU" dirty="0">
              <a:solidFill>
                <a:srgbClr val="0000FF"/>
              </a:solidFill>
            </a:endParaRPr>
          </a:p>
        </p:txBody>
      </p:sp>
      <p:sp>
        <p:nvSpPr>
          <p:cNvPr id="4" name="TextBox 3"/>
          <p:cNvSpPr txBox="1"/>
          <p:nvPr/>
        </p:nvSpPr>
        <p:spPr>
          <a:xfrm>
            <a:off x="214282" y="3929066"/>
            <a:ext cx="8715436" cy="2677656"/>
          </a:xfrm>
          <a:prstGeom prst="rect">
            <a:avLst/>
          </a:prstGeom>
          <a:noFill/>
        </p:spPr>
        <p:txBody>
          <a:bodyPr wrap="square" rtlCol="0">
            <a:spAutoFit/>
          </a:bodyPr>
          <a:lstStyle/>
          <a:p>
            <a:pPr algn="just"/>
            <a:r>
              <a:rPr lang="en-US" sz="2400" b="1" dirty="0" smtClean="0"/>
              <a:t>	</a:t>
            </a:r>
            <a:r>
              <a:rPr lang="ru-RU" sz="2800" b="1" dirty="0" smtClean="0">
                <a:solidFill>
                  <a:srgbClr val="006600"/>
                </a:solidFill>
              </a:rPr>
              <a:t>2</a:t>
            </a:r>
            <a:r>
              <a:rPr lang="ru-RU" sz="2800" b="1" dirty="0">
                <a:solidFill>
                  <a:srgbClr val="006600"/>
                </a:solidFill>
              </a:rPr>
              <a:t>. Снижение затрат на коммуникации. При строительстве новых объектов отпадает необходимость платить за подключение к внешней электрической сети и прокладывать теплотрассу. Для старых объектов отпадает необходимость в постоянном ремонте имеющихся теплотрасс.</a:t>
            </a:r>
            <a:endParaRPr lang="ru-RU" sz="28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3000" fill="hold"/>
                                        <p:tgtEl>
                                          <p:spTgt spid="4"/>
                                        </p:tgtEl>
                                        <p:attrNameLst>
                                          <p:attrName>ppt_x</p:attrName>
                                        </p:attrNameLst>
                                      </p:cBhvr>
                                      <p:tavLst>
                                        <p:tav tm="0">
                                          <p:val>
                                            <p:strVal val="#ppt_x"/>
                                          </p:val>
                                        </p:tav>
                                        <p:tav tm="100000">
                                          <p:val>
                                            <p:strVal val="#ppt_x"/>
                                          </p:val>
                                        </p:tav>
                                      </p:tavLst>
                                    </p:anim>
                                    <p:anim calcmode="lin" valueType="num">
                                      <p:cBhvr additive="base">
                                        <p:cTn id="19"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normAutofit/>
          </a:bodyPr>
          <a:lstStyle/>
          <a:p>
            <a:pPr marL="0" indent="538163" algn="just">
              <a:buNone/>
            </a:pPr>
            <a:r>
              <a:rPr lang="ru-RU" b="1" dirty="0">
                <a:solidFill>
                  <a:srgbClr val="002060"/>
                </a:solidFill>
              </a:rPr>
              <a:t>3. Использование </a:t>
            </a:r>
            <a:r>
              <a:rPr lang="ru-RU" b="1" dirty="0" smtClean="0">
                <a:solidFill>
                  <a:srgbClr val="002060"/>
                </a:solidFill>
              </a:rPr>
              <a:t>теплоты. </a:t>
            </a:r>
            <a:r>
              <a:rPr lang="ru-RU" b="1" dirty="0">
                <a:solidFill>
                  <a:srgbClr val="002060"/>
                </a:solidFill>
              </a:rPr>
              <a:t>В </a:t>
            </a:r>
            <a:r>
              <a:rPr lang="ru-RU" b="1" dirty="0" err="1">
                <a:solidFill>
                  <a:srgbClr val="002060"/>
                </a:solidFill>
              </a:rPr>
              <a:t>когенераторных</a:t>
            </a:r>
            <a:r>
              <a:rPr lang="ru-RU" b="1" dirty="0">
                <a:solidFill>
                  <a:srgbClr val="002060"/>
                </a:solidFill>
              </a:rPr>
              <a:t> установках утилизируется </a:t>
            </a:r>
            <a:r>
              <a:rPr lang="ru-RU" b="1" dirty="0" smtClean="0">
                <a:solidFill>
                  <a:srgbClr val="002060"/>
                </a:solidFill>
              </a:rPr>
              <a:t>теплота, выделяющаяся </a:t>
            </a:r>
            <a:r>
              <a:rPr lang="ru-RU" b="1" dirty="0">
                <a:solidFill>
                  <a:srgbClr val="002060"/>
                </a:solidFill>
              </a:rPr>
              <a:t>при производстве электроэнергии. Тепловой КПД </a:t>
            </a:r>
            <a:r>
              <a:rPr lang="ru-RU" b="1" dirty="0" err="1">
                <a:solidFill>
                  <a:srgbClr val="002060"/>
                </a:solidFill>
              </a:rPr>
              <a:t>газопоршневых</a:t>
            </a:r>
            <a:r>
              <a:rPr lang="ru-RU" b="1" dirty="0">
                <a:solidFill>
                  <a:srgbClr val="002060"/>
                </a:solidFill>
              </a:rPr>
              <a:t> мини-ТЭЦ составляет </a:t>
            </a:r>
            <a:r>
              <a:rPr lang="ru-RU" b="1" dirty="0" smtClean="0">
                <a:solidFill>
                  <a:srgbClr val="002060"/>
                </a:solidFill>
              </a:rPr>
              <a:t>47</a:t>
            </a:r>
            <a:r>
              <a:rPr lang="ru-RU" b="1" dirty="0" smtClean="0">
                <a:solidFill>
                  <a:srgbClr val="002060"/>
                </a:solidFill>
                <a:sym typeface="Symbol"/>
              </a:rPr>
              <a:t></a:t>
            </a:r>
            <a:r>
              <a:rPr lang="ru-RU" b="1" dirty="0" smtClean="0">
                <a:solidFill>
                  <a:srgbClr val="002060"/>
                </a:solidFill>
              </a:rPr>
              <a:t>52</a:t>
            </a:r>
            <a:r>
              <a:rPr lang="en-US" b="1" dirty="0" smtClean="0">
                <a:solidFill>
                  <a:srgbClr val="002060"/>
                </a:solidFill>
              </a:rPr>
              <a:t> </a:t>
            </a:r>
            <a:r>
              <a:rPr lang="ru-RU" b="1" dirty="0" smtClean="0">
                <a:solidFill>
                  <a:srgbClr val="002060"/>
                </a:solidFill>
              </a:rPr>
              <a:t>%. Эта теплота </a:t>
            </a:r>
            <a:r>
              <a:rPr lang="ru-RU" b="1" dirty="0">
                <a:solidFill>
                  <a:srgbClr val="002060"/>
                </a:solidFill>
              </a:rPr>
              <a:t>может быть использовано в технологических целях (в том числе и в виде пара), на отопление и горячее водоснабжение. Кроме того, </a:t>
            </a:r>
            <a:r>
              <a:rPr lang="ru-RU" b="1" dirty="0" smtClean="0">
                <a:solidFill>
                  <a:srgbClr val="002060"/>
                </a:solidFill>
              </a:rPr>
              <a:t>теплота </a:t>
            </a:r>
            <a:r>
              <a:rPr lang="ru-RU" b="1" dirty="0">
                <a:solidFill>
                  <a:srgbClr val="002060"/>
                </a:solidFill>
              </a:rPr>
              <a:t>может быть </a:t>
            </a:r>
            <a:r>
              <a:rPr lang="ru-RU" b="1" dirty="0" smtClean="0">
                <a:solidFill>
                  <a:srgbClr val="002060"/>
                </a:solidFill>
              </a:rPr>
              <a:t>абсорбирована </a:t>
            </a:r>
            <a:r>
              <a:rPr lang="ru-RU" b="1" dirty="0">
                <a:solidFill>
                  <a:srgbClr val="002060"/>
                </a:solidFill>
              </a:rPr>
              <a:t>с целью получения охлажденной воды.</a:t>
            </a:r>
            <a:endParaRPr lang="ru-RU"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000132"/>
          </a:xfrm>
        </p:spPr>
        <p:txBody>
          <a:bodyPr>
            <a:normAutofit/>
          </a:bodyPr>
          <a:lstStyle/>
          <a:p>
            <a:r>
              <a:rPr lang="ru-RU" sz="2800" b="1" dirty="0">
                <a:solidFill>
                  <a:srgbClr val="FF0000"/>
                </a:solidFill>
              </a:rPr>
              <a:t>Существуют два возможных режима работы </a:t>
            </a:r>
            <a:r>
              <a:rPr lang="ru-RU" sz="2800" b="1" dirty="0" err="1">
                <a:solidFill>
                  <a:srgbClr val="FF0000"/>
                </a:solidFill>
              </a:rPr>
              <a:t>когенераторной</a:t>
            </a:r>
            <a:r>
              <a:rPr lang="ru-RU" sz="2800" b="1" dirty="0">
                <a:solidFill>
                  <a:srgbClr val="FF0000"/>
                </a:solidFill>
              </a:rPr>
              <a:t> </a:t>
            </a:r>
            <a:r>
              <a:rPr lang="ru-RU" sz="2800" b="1" dirty="0" smtClean="0">
                <a:solidFill>
                  <a:srgbClr val="FF0000"/>
                </a:solidFill>
              </a:rPr>
              <a:t>установки (КУ):</a:t>
            </a:r>
            <a:endParaRPr lang="ru-RU" sz="2800" dirty="0">
              <a:solidFill>
                <a:srgbClr val="FF0000"/>
              </a:solidFill>
            </a:endParaRPr>
          </a:p>
        </p:txBody>
      </p:sp>
      <p:sp>
        <p:nvSpPr>
          <p:cNvPr id="3" name="Содержимое 2"/>
          <p:cNvSpPr>
            <a:spLocks noGrp="1"/>
          </p:cNvSpPr>
          <p:nvPr>
            <p:ph idx="1"/>
          </p:nvPr>
        </p:nvSpPr>
        <p:spPr>
          <a:xfrm>
            <a:off x="285720" y="1142984"/>
            <a:ext cx="8572560" cy="1971675"/>
          </a:xfrm>
        </p:spPr>
        <p:txBody>
          <a:bodyPr>
            <a:normAutofit/>
          </a:bodyPr>
          <a:lstStyle/>
          <a:p>
            <a:pPr marL="0" indent="538163" algn="just">
              <a:buNone/>
            </a:pPr>
            <a:r>
              <a:rPr lang="ru-RU" sz="2400" b="1" dirty="0" smtClean="0">
                <a:solidFill>
                  <a:srgbClr val="006600"/>
                </a:solidFill>
              </a:rPr>
              <a:t>1. Автономный (островной). </a:t>
            </a:r>
            <a:r>
              <a:rPr lang="ru-RU" sz="2400" b="1" dirty="0" err="1" smtClean="0">
                <a:solidFill>
                  <a:srgbClr val="006600"/>
                </a:solidFill>
              </a:rPr>
              <a:t>Газопоршневая</a:t>
            </a:r>
            <a:r>
              <a:rPr lang="ru-RU" sz="2400" b="1" dirty="0" smtClean="0">
                <a:solidFill>
                  <a:srgbClr val="006600"/>
                </a:solidFill>
              </a:rPr>
              <a:t> мини-ТЭЦ полностью покрывает потребности объекта в электроэнергии и теплоте. Объект не подключен к внешним тепло- и электросетям.</a:t>
            </a:r>
            <a:endParaRPr lang="ru-RU" sz="2400" dirty="0">
              <a:solidFill>
                <a:srgbClr val="006600"/>
              </a:solidFill>
            </a:endParaRPr>
          </a:p>
        </p:txBody>
      </p:sp>
      <p:sp>
        <p:nvSpPr>
          <p:cNvPr id="4" name="TextBox 3"/>
          <p:cNvSpPr txBox="1"/>
          <p:nvPr/>
        </p:nvSpPr>
        <p:spPr>
          <a:xfrm>
            <a:off x="285720" y="2703016"/>
            <a:ext cx="8572560" cy="4154984"/>
          </a:xfrm>
          <a:prstGeom prst="rect">
            <a:avLst/>
          </a:prstGeom>
          <a:noFill/>
        </p:spPr>
        <p:txBody>
          <a:bodyPr wrap="square" rtlCol="0">
            <a:spAutoFit/>
          </a:bodyPr>
          <a:lstStyle/>
          <a:p>
            <a:pPr algn="just"/>
            <a:r>
              <a:rPr lang="ru-RU" b="1" dirty="0" smtClean="0"/>
              <a:t>	</a:t>
            </a:r>
            <a:r>
              <a:rPr lang="ru-RU" sz="2400" b="1" dirty="0" smtClean="0">
                <a:solidFill>
                  <a:srgbClr val="3366FF"/>
                </a:solidFill>
              </a:rPr>
              <a:t>2</a:t>
            </a:r>
            <a:r>
              <a:rPr lang="ru-RU" sz="2400" b="1" dirty="0">
                <a:solidFill>
                  <a:srgbClr val="3366FF"/>
                </a:solidFill>
              </a:rPr>
              <a:t>. Параллельно с внешней электрической сетью. Потребности объекта в электроэнергии частично или полностью покрываются за счёт работы </a:t>
            </a:r>
            <a:r>
              <a:rPr lang="ru-RU" sz="2400" b="1" dirty="0" err="1">
                <a:solidFill>
                  <a:srgbClr val="3366FF"/>
                </a:solidFill>
              </a:rPr>
              <a:t>газопоршневой</a:t>
            </a:r>
            <a:r>
              <a:rPr lang="ru-RU" sz="2400" b="1" dirty="0">
                <a:solidFill>
                  <a:srgbClr val="3366FF"/>
                </a:solidFill>
              </a:rPr>
              <a:t> мини-ТЭЦ. Пиковые электрические нагрузки покрываются за счет отбора дополнительной электроэнергии из внешней сети. Кроме того, внешняя сеть является резервной на период </a:t>
            </a:r>
            <a:r>
              <a:rPr lang="ru-RU" sz="2400" b="1" dirty="0" smtClean="0">
                <a:solidFill>
                  <a:srgbClr val="3366FF"/>
                </a:solidFill>
              </a:rPr>
              <a:t>проведения </a:t>
            </a:r>
            <a:r>
              <a:rPr lang="ru-RU" sz="2400" b="1" dirty="0">
                <a:solidFill>
                  <a:srgbClr val="3366FF"/>
                </a:solidFill>
              </a:rPr>
              <a:t>планового технического обслуживания мини-ТЭЦ. По требованию заказчика мини-ТЭЦ устанавливаются в </a:t>
            </a:r>
            <a:r>
              <a:rPr lang="ru-RU" sz="2400" b="1" dirty="0" err="1">
                <a:solidFill>
                  <a:srgbClr val="3366FF"/>
                </a:solidFill>
              </a:rPr>
              <a:t>звукоизолированных</a:t>
            </a:r>
            <a:r>
              <a:rPr lang="ru-RU" sz="2400" b="1" dirty="0">
                <a:solidFill>
                  <a:srgbClr val="3366FF"/>
                </a:solidFill>
              </a:rPr>
              <a:t> контейнерах или кожухах, которые обеспечивают полное </a:t>
            </a:r>
            <a:r>
              <a:rPr lang="ru-RU" sz="2400" b="1" dirty="0" err="1">
                <a:solidFill>
                  <a:srgbClr val="3366FF"/>
                </a:solidFill>
              </a:rPr>
              <a:t>шумоглушение</a:t>
            </a:r>
            <a:r>
              <a:rPr lang="ru-RU" sz="2400" b="1" dirty="0">
                <a:solidFill>
                  <a:srgbClr val="3366FF"/>
                </a:solidFill>
              </a:rPr>
              <a:t>: </a:t>
            </a:r>
            <a:r>
              <a:rPr lang="ru-RU" sz="2400" b="1" i="1" dirty="0">
                <a:solidFill>
                  <a:srgbClr val="3366FF"/>
                </a:solidFill>
              </a:rPr>
              <a:t>можно стоять рядом и разговаривать, не повышая голоса.</a:t>
            </a:r>
            <a:endParaRPr lang="ru-RU" sz="2400" i="1"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3000" fill="hold"/>
                                        <p:tgtEl>
                                          <p:spTgt spid="4"/>
                                        </p:tgtEl>
                                        <p:attrNameLst>
                                          <p:attrName>ppt_x</p:attrName>
                                        </p:attrNameLst>
                                      </p:cBhvr>
                                      <p:tavLst>
                                        <p:tav tm="0">
                                          <p:val>
                                            <p:strVal val="#ppt_x"/>
                                          </p:val>
                                        </p:tav>
                                        <p:tav tm="100000">
                                          <p:val>
                                            <p:strVal val="#ppt_x"/>
                                          </p:val>
                                        </p:tav>
                                      </p:tavLst>
                                    </p:anim>
                                    <p:anim calcmode="lin" valueType="num">
                                      <p:cBhvr additive="base">
                                        <p:cTn id="19"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568952" cy="6048672"/>
          </a:xfrm>
        </p:spPr>
        <p:txBody>
          <a:bodyPr>
            <a:normAutofit fontScale="62500" lnSpcReduction="20000"/>
          </a:bodyPr>
          <a:lstStyle/>
          <a:p>
            <a:pPr marL="0" indent="531813" algn="just">
              <a:buNone/>
            </a:pPr>
            <a:r>
              <a:rPr lang="ru-RU" dirty="0" smtClean="0">
                <a:solidFill>
                  <a:srgbClr val="00B050"/>
                </a:solidFill>
              </a:rPr>
              <a:t>Смысл </a:t>
            </a:r>
            <a:r>
              <a:rPr lang="ru-RU" dirty="0" err="1" smtClean="0">
                <a:solidFill>
                  <a:srgbClr val="00B050"/>
                </a:solidFill>
              </a:rPr>
              <a:t>когенерации</a:t>
            </a:r>
            <a:r>
              <a:rPr lang="ru-RU" dirty="0" smtClean="0">
                <a:solidFill>
                  <a:srgbClr val="00B050"/>
                </a:solidFill>
              </a:rPr>
              <a:t> в том, что при прямой выработке электрической энергией, создаётся возможность утилизировать попутное тепло.</a:t>
            </a:r>
          </a:p>
          <a:p>
            <a:pPr marL="0" indent="450850" algn="just">
              <a:buNone/>
            </a:pPr>
            <a:r>
              <a:rPr lang="ru-RU" dirty="0" err="1" smtClean="0">
                <a:solidFill>
                  <a:srgbClr val="00B050"/>
                </a:solidFill>
              </a:rPr>
              <a:t>Когенерационные</a:t>
            </a:r>
            <a:r>
              <a:rPr lang="ru-RU" dirty="0" smtClean="0">
                <a:solidFill>
                  <a:srgbClr val="00B050"/>
                </a:solidFill>
              </a:rPr>
              <a:t> установки (</a:t>
            </a:r>
            <a:r>
              <a:rPr lang="ru-RU" dirty="0" err="1" smtClean="0">
                <a:solidFill>
                  <a:srgbClr val="00B050"/>
                </a:solidFill>
              </a:rPr>
              <a:t>когенераторы</a:t>
            </a:r>
            <a:r>
              <a:rPr lang="ru-RU" dirty="0" smtClean="0">
                <a:solidFill>
                  <a:srgbClr val="00B050"/>
                </a:solidFill>
              </a:rPr>
              <a:t>) широко используются в малой энергетике (мини-ТЭЦ). Для этого есть следующие причины:</a:t>
            </a:r>
          </a:p>
          <a:p>
            <a:pPr marL="0" indent="450850" algn="just">
              <a:buNone/>
            </a:pPr>
            <a:endParaRPr lang="ru-RU" dirty="0" smtClean="0">
              <a:solidFill>
                <a:srgbClr val="00B050"/>
              </a:solidFill>
            </a:endParaRPr>
          </a:p>
          <a:p>
            <a:pPr algn="just">
              <a:buFont typeface="Wingdings" pitchFamily="2" charset="2"/>
              <a:buChar char="Ø"/>
            </a:pPr>
            <a:r>
              <a:rPr lang="ru-RU" dirty="0" smtClean="0">
                <a:solidFill>
                  <a:srgbClr val="0000FF"/>
                </a:solidFill>
              </a:rPr>
              <a:t>тепло используется непосредственно в месте получения, а это обходится гораздо дешевле, чем строительство и эксплуатация многокилометровых теплотрасс;</a:t>
            </a:r>
          </a:p>
          <a:p>
            <a:pPr algn="just">
              <a:buFont typeface="Wingdings" pitchFamily="2" charset="2"/>
              <a:buChar char="Ø"/>
            </a:pPr>
            <a:endParaRPr lang="ru-RU" dirty="0" smtClean="0">
              <a:solidFill>
                <a:srgbClr val="0000FF"/>
              </a:solidFill>
            </a:endParaRPr>
          </a:p>
          <a:p>
            <a:pPr algn="just">
              <a:buFont typeface="Wingdings" pitchFamily="2" charset="2"/>
              <a:buChar char="Ø"/>
            </a:pPr>
            <a:r>
              <a:rPr lang="ru-RU" dirty="0" smtClean="0">
                <a:solidFill>
                  <a:srgbClr val="006600"/>
                </a:solidFill>
              </a:rPr>
              <a:t>электричество используется большей частью в месте получения, в результате, без накладных расходов поставщиков энергии, его стоимость для потребителя может быть до 5 раз меньше, чем у энергии из сети;</a:t>
            </a:r>
          </a:p>
          <a:p>
            <a:pPr algn="just">
              <a:buFont typeface="Wingdings" pitchFamily="2" charset="2"/>
              <a:buChar char="Ø"/>
            </a:pPr>
            <a:endParaRPr lang="ru-RU" dirty="0" smtClean="0">
              <a:solidFill>
                <a:srgbClr val="006600"/>
              </a:solidFill>
            </a:endParaRPr>
          </a:p>
          <a:p>
            <a:pPr algn="just">
              <a:buFont typeface="Wingdings" pitchFamily="2" charset="2"/>
              <a:buChar char="Ø"/>
            </a:pPr>
            <a:r>
              <a:rPr lang="ru-RU" dirty="0" smtClean="0">
                <a:solidFill>
                  <a:srgbClr val="FF0000"/>
                </a:solidFill>
              </a:rPr>
              <a:t>потребитель приобретает энергетическую независимость от сбоев в электроснабжении и аварий в системах теплоснабжения;</a:t>
            </a:r>
          </a:p>
          <a:p>
            <a:pPr algn="just">
              <a:buFont typeface="Wingdings" pitchFamily="2" charset="2"/>
              <a:buChar char="Ø"/>
            </a:pPr>
            <a:endParaRPr lang="ru-RU" dirty="0" smtClean="0">
              <a:solidFill>
                <a:srgbClr val="FF0000"/>
              </a:solidFill>
            </a:endParaRPr>
          </a:p>
          <a:p>
            <a:pPr algn="just">
              <a:buFont typeface="Wingdings" pitchFamily="2" charset="2"/>
              <a:buChar char="Ø"/>
            </a:pPr>
            <a:r>
              <a:rPr lang="ru-RU" dirty="0" smtClean="0">
                <a:solidFill>
                  <a:srgbClr val="7030A0"/>
                </a:solidFill>
              </a:rPr>
              <a:t>использование </a:t>
            </a:r>
            <a:r>
              <a:rPr lang="ru-RU" dirty="0" err="1" smtClean="0">
                <a:solidFill>
                  <a:srgbClr val="7030A0"/>
                </a:solidFill>
              </a:rPr>
              <a:t>когенерации</a:t>
            </a:r>
            <a:r>
              <a:rPr lang="ru-RU" dirty="0" smtClean="0">
                <a:solidFill>
                  <a:srgbClr val="7030A0"/>
                </a:solidFill>
              </a:rPr>
              <a:t> наиболее выгодно для потребителей с постоянным потреблением электроэнергии и тепла. Для потребителей, у которых имеются ярко выраженные «пиковые нагрузки» (например, жилое хозяйство, ЖКХ) </a:t>
            </a:r>
            <a:r>
              <a:rPr lang="ru-RU" dirty="0" err="1" smtClean="0">
                <a:solidFill>
                  <a:srgbClr val="7030A0"/>
                </a:solidFill>
              </a:rPr>
              <a:t>когенерация</a:t>
            </a:r>
            <a:r>
              <a:rPr lang="ru-RU" dirty="0" smtClean="0">
                <a:solidFill>
                  <a:srgbClr val="7030A0"/>
                </a:solidFill>
              </a:rPr>
              <a:t> мало выгодна — из-за большой разницы между установленной и среднесуточной мощности окупаемость проекта значительно затягивается.</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additive="base">
                                        <p:cTn id="22"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grpId="0" nodeType="after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3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u-RU" sz="2400" b="1" dirty="0">
                <a:solidFill>
                  <a:srgbClr val="3366FF"/>
                </a:solidFill>
              </a:rPr>
              <a:t>Основные варианты исполнения </a:t>
            </a:r>
            <a:r>
              <a:rPr lang="ru-RU" sz="2400" b="1" dirty="0" err="1">
                <a:solidFill>
                  <a:srgbClr val="3366FF"/>
                </a:solidFill>
              </a:rPr>
              <a:t>газопоршневых</a:t>
            </a:r>
            <a:r>
              <a:rPr lang="ru-RU" sz="2400" b="1" dirty="0">
                <a:solidFill>
                  <a:srgbClr val="3366FF"/>
                </a:solidFill>
              </a:rPr>
              <a:t> мини-ТЭЦ:</a:t>
            </a:r>
            <a:endParaRPr lang="ru-RU" sz="2400" dirty="0">
              <a:solidFill>
                <a:srgbClr val="3366FF"/>
              </a:solidFill>
            </a:endParaRPr>
          </a:p>
        </p:txBody>
      </p:sp>
      <p:sp>
        <p:nvSpPr>
          <p:cNvPr id="3" name="Содержимое 2"/>
          <p:cNvSpPr>
            <a:spLocks noGrp="1"/>
          </p:cNvSpPr>
          <p:nvPr>
            <p:ph idx="1"/>
          </p:nvPr>
        </p:nvSpPr>
        <p:spPr>
          <a:xfrm>
            <a:off x="214282" y="928670"/>
            <a:ext cx="8643998" cy="1643074"/>
          </a:xfrm>
        </p:spPr>
        <p:txBody>
          <a:bodyPr>
            <a:normAutofit fontScale="92500"/>
          </a:bodyPr>
          <a:lstStyle/>
          <a:p>
            <a:pPr marL="0" indent="0" algn="just">
              <a:buNone/>
            </a:pPr>
            <a:r>
              <a:rPr lang="ru-RU" b="1" dirty="0" smtClean="0"/>
              <a:t>	</a:t>
            </a:r>
            <a:r>
              <a:rPr lang="ru-RU" sz="3000" b="1" dirty="0" smtClean="0">
                <a:solidFill>
                  <a:srgbClr val="FF0000"/>
                </a:solidFill>
              </a:rPr>
              <a:t>1</a:t>
            </a:r>
            <a:r>
              <a:rPr lang="ru-RU" sz="3000" b="1" dirty="0">
                <a:solidFill>
                  <a:srgbClr val="FF0000"/>
                </a:solidFill>
              </a:rPr>
              <a:t>. Модульное (цеховое) исполнение для размещения внутри помещений. Возможна установка кожуха, обеспечивающего </a:t>
            </a:r>
            <a:r>
              <a:rPr lang="ru-RU" sz="3000" b="1" dirty="0" err="1">
                <a:solidFill>
                  <a:srgbClr val="FF0000"/>
                </a:solidFill>
              </a:rPr>
              <a:t>шумоглушение</a:t>
            </a:r>
            <a:r>
              <a:rPr lang="ru-RU" sz="3000" b="1" dirty="0">
                <a:solidFill>
                  <a:srgbClr val="FF0000"/>
                </a:solidFill>
              </a:rPr>
              <a:t>.</a:t>
            </a:r>
            <a:endParaRPr lang="ru-RU" sz="3000" dirty="0">
              <a:solidFill>
                <a:srgbClr val="FF0000"/>
              </a:solidFill>
            </a:endParaRPr>
          </a:p>
        </p:txBody>
      </p:sp>
      <p:sp>
        <p:nvSpPr>
          <p:cNvPr id="4" name="TextBox 3"/>
          <p:cNvSpPr txBox="1"/>
          <p:nvPr/>
        </p:nvSpPr>
        <p:spPr>
          <a:xfrm>
            <a:off x="214282" y="2428868"/>
            <a:ext cx="8643998" cy="2246769"/>
          </a:xfrm>
          <a:prstGeom prst="rect">
            <a:avLst/>
          </a:prstGeom>
          <a:noFill/>
        </p:spPr>
        <p:txBody>
          <a:bodyPr wrap="square" rtlCol="0">
            <a:spAutoFit/>
          </a:bodyPr>
          <a:lstStyle/>
          <a:p>
            <a:pPr algn="just"/>
            <a:r>
              <a:rPr lang="ru-RU" sz="2800" b="1" dirty="0" smtClean="0"/>
              <a:t>	</a:t>
            </a:r>
            <a:r>
              <a:rPr lang="ru-RU" sz="2800" b="1" dirty="0" smtClean="0">
                <a:solidFill>
                  <a:srgbClr val="006600"/>
                </a:solidFill>
              </a:rPr>
              <a:t>2</a:t>
            </a:r>
            <a:r>
              <a:rPr lang="ru-RU" sz="2800" b="1" dirty="0">
                <a:solidFill>
                  <a:srgbClr val="006600"/>
                </a:solidFill>
              </a:rPr>
              <a:t>. Контейнерное исполнение для размещения вне помещений. Вместо контейнера может быть использован кожух. Контейнеры и кожухи обеспечивают </a:t>
            </a:r>
            <a:r>
              <a:rPr lang="ru-RU" sz="2800" b="1" dirty="0" err="1">
                <a:solidFill>
                  <a:srgbClr val="006600"/>
                </a:solidFill>
              </a:rPr>
              <a:t>шумоглушение</a:t>
            </a:r>
            <a:r>
              <a:rPr lang="ru-RU" sz="2800" b="1" dirty="0">
                <a:solidFill>
                  <a:srgbClr val="006600"/>
                </a:solidFill>
              </a:rPr>
              <a:t> и теплоизоляцию согласно условиям эксплуатации оборудования.</a:t>
            </a:r>
            <a:endParaRPr lang="ru-RU" sz="28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3"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3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vertical)">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429684" cy="511156"/>
          </a:xfrm>
        </p:spPr>
        <p:txBody>
          <a:bodyPr>
            <a:normAutofit fontScale="90000"/>
          </a:bodyPr>
          <a:lstStyle/>
          <a:p>
            <a:r>
              <a:rPr lang="ru-RU" b="1" dirty="0" smtClean="0">
                <a:solidFill>
                  <a:srgbClr val="0000FF"/>
                </a:solidFill>
              </a:rPr>
              <a:t>Блочные </a:t>
            </a:r>
            <a:r>
              <a:rPr lang="ru-RU" b="1" dirty="0" err="1" smtClean="0">
                <a:solidFill>
                  <a:srgbClr val="0000FF"/>
                </a:solidFill>
              </a:rPr>
              <a:t>газопоршневые</a:t>
            </a:r>
            <a:r>
              <a:rPr lang="ru-RU" b="1" dirty="0" smtClean="0">
                <a:solidFill>
                  <a:srgbClr val="0000FF"/>
                </a:solidFill>
              </a:rPr>
              <a:t> мини-ТЭЦ</a:t>
            </a:r>
            <a:endParaRPr lang="ru-RU" b="1" dirty="0">
              <a:solidFill>
                <a:srgbClr val="0000FF"/>
              </a:solidFill>
            </a:endParaRPr>
          </a:p>
        </p:txBody>
      </p:sp>
      <p:pic>
        <p:nvPicPr>
          <p:cNvPr id="1026" name="Picture 2"/>
          <p:cNvPicPr>
            <a:picLocks noChangeAspect="1" noChangeArrowheads="1"/>
          </p:cNvPicPr>
          <p:nvPr/>
        </p:nvPicPr>
        <p:blipFill>
          <a:blip r:embed="rId2" cstate="print"/>
          <a:srcRect/>
          <a:stretch>
            <a:fillRect/>
          </a:stretch>
        </p:blipFill>
        <p:spPr bwMode="auto">
          <a:xfrm>
            <a:off x="357158" y="962067"/>
            <a:ext cx="8554079" cy="553876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3000"/>
                                        <p:tgtEl>
                                          <p:spTgt spid="1026"/>
                                        </p:tgtEl>
                                      </p:cBhvr>
                                    </p:animEffect>
                                    <p:anim calcmode="lin" valueType="num">
                                      <p:cBhvr>
                                        <p:cTn id="13" dur="3000" fill="hold"/>
                                        <p:tgtEl>
                                          <p:spTgt spid="1026"/>
                                        </p:tgtEl>
                                        <p:attrNameLst>
                                          <p:attrName>ppt_x</p:attrName>
                                        </p:attrNameLst>
                                      </p:cBhvr>
                                      <p:tavLst>
                                        <p:tav tm="0">
                                          <p:val>
                                            <p:strVal val="#ppt_x"/>
                                          </p:val>
                                        </p:tav>
                                        <p:tav tm="100000">
                                          <p:val>
                                            <p:strVal val="#ppt_x"/>
                                          </p:val>
                                        </p:tav>
                                      </p:tavLst>
                                    </p:anim>
                                    <p:anim calcmode="lin" valueType="num">
                                      <p:cBhvr>
                                        <p:cTn id="14" dur="3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14282" y="357166"/>
            <a:ext cx="8699048" cy="60706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1"/>
            <a:ext cx="8643998" cy="1571635"/>
          </a:xfrm>
        </p:spPr>
        <p:txBody>
          <a:bodyPr>
            <a:normAutofit/>
          </a:bodyPr>
          <a:lstStyle/>
          <a:p>
            <a:pPr marL="0" indent="0" algn="just">
              <a:buNone/>
            </a:pPr>
            <a:r>
              <a:rPr lang="ru-RU" b="1" dirty="0" smtClean="0"/>
              <a:t>	</a:t>
            </a:r>
            <a:r>
              <a:rPr lang="ru-RU" sz="2600" b="1" dirty="0" smtClean="0">
                <a:solidFill>
                  <a:srgbClr val="006600"/>
                </a:solidFill>
              </a:rPr>
              <a:t>Современные </a:t>
            </a:r>
            <a:r>
              <a:rPr lang="ru-RU" sz="2600" b="1" dirty="0">
                <a:solidFill>
                  <a:srgbClr val="006600"/>
                </a:solidFill>
              </a:rPr>
              <a:t>мини-ТЭЦ удовлетворяют всем экологическим нормам, поскольку природный газ является самым чистым видом топлива.</a:t>
            </a:r>
            <a:endParaRPr lang="ru-RU" sz="2600" dirty="0">
              <a:solidFill>
                <a:srgbClr val="006600"/>
              </a:solidFill>
            </a:endParaRPr>
          </a:p>
        </p:txBody>
      </p:sp>
      <p:sp>
        <p:nvSpPr>
          <p:cNvPr id="4" name="TextBox 3"/>
          <p:cNvSpPr txBox="1"/>
          <p:nvPr/>
        </p:nvSpPr>
        <p:spPr>
          <a:xfrm>
            <a:off x="214282" y="1500174"/>
            <a:ext cx="8643998" cy="2677656"/>
          </a:xfrm>
          <a:prstGeom prst="rect">
            <a:avLst/>
          </a:prstGeom>
          <a:noFill/>
        </p:spPr>
        <p:txBody>
          <a:bodyPr wrap="square" rtlCol="0">
            <a:spAutoFit/>
          </a:bodyPr>
          <a:lstStyle/>
          <a:p>
            <a:pPr algn="just"/>
            <a:r>
              <a:rPr lang="ru-RU" sz="2400" b="1" dirty="0" smtClean="0"/>
              <a:t>	</a:t>
            </a:r>
            <a:r>
              <a:rPr lang="ru-RU" sz="2400" b="1" dirty="0" smtClean="0">
                <a:solidFill>
                  <a:srgbClr val="C00000"/>
                </a:solidFill>
              </a:rPr>
              <a:t>Количество теплоты, вырабатываемой </a:t>
            </a:r>
            <a:r>
              <a:rPr lang="ru-RU" sz="2400" b="1" dirty="0" err="1">
                <a:solidFill>
                  <a:srgbClr val="C00000"/>
                </a:solidFill>
              </a:rPr>
              <a:t>газопоршневой</a:t>
            </a:r>
            <a:r>
              <a:rPr lang="ru-RU" sz="2400" b="1" dirty="0">
                <a:solidFill>
                  <a:srgbClr val="C00000"/>
                </a:solidFill>
              </a:rPr>
              <a:t> мини-ТЭЦ, зависит от электрической нагрузки. При снижении электрической нагрузки (например, ночью) снижается и объем </a:t>
            </a:r>
            <a:r>
              <a:rPr lang="ru-RU" sz="2400" b="1" dirty="0" smtClean="0">
                <a:solidFill>
                  <a:srgbClr val="C00000"/>
                </a:solidFill>
              </a:rPr>
              <a:t>утилизируемой теплоты. </a:t>
            </a:r>
            <a:r>
              <a:rPr lang="ru-RU" sz="2400" b="1" dirty="0">
                <a:solidFill>
                  <a:srgbClr val="C00000"/>
                </a:solidFill>
              </a:rPr>
              <a:t>Поэтому </a:t>
            </a:r>
            <a:r>
              <a:rPr lang="ru-RU" sz="2400" b="1" dirty="0" err="1">
                <a:solidFill>
                  <a:srgbClr val="C00000"/>
                </a:solidFill>
              </a:rPr>
              <a:t>газопоршневая</a:t>
            </a:r>
            <a:r>
              <a:rPr lang="ru-RU" sz="2400" b="1" dirty="0">
                <a:solidFill>
                  <a:srgbClr val="C00000"/>
                </a:solidFill>
              </a:rPr>
              <a:t> мини-ТЭЦ не всегда полностью покрывает потребности объекта в тепле. В этой ситуации пиковые тепловые нагрузки покрываются за счет установленного на объекте газового водогрейного котла.</a:t>
            </a:r>
            <a:endParaRPr lang="ru-RU" sz="2400" dirty="0">
              <a:solidFill>
                <a:srgbClr val="C00000"/>
              </a:solidFill>
            </a:endParaRPr>
          </a:p>
        </p:txBody>
      </p:sp>
      <p:sp>
        <p:nvSpPr>
          <p:cNvPr id="5" name="TextBox 4"/>
          <p:cNvSpPr txBox="1"/>
          <p:nvPr/>
        </p:nvSpPr>
        <p:spPr>
          <a:xfrm>
            <a:off x="214282" y="4180344"/>
            <a:ext cx="8572560" cy="2677656"/>
          </a:xfrm>
          <a:prstGeom prst="rect">
            <a:avLst/>
          </a:prstGeom>
          <a:noFill/>
        </p:spPr>
        <p:txBody>
          <a:bodyPr wrap="square" rtlCol="0">
            <a:spAutoFit/>
          </a:bodyPr>
          <a:lstStyle/>
          <a:p>
            <a:pPr algn="just"/>
            <a:r>
              <a:rPr lang="ru-RU" sz="2400" b="1" dirty="0" smtClean="0"/>
              <a:t>	</a:t>
            </a:r>
            <a:r>
              <a:rPr lang="ru-RU" sz="2400" b="1" dirty="0" smtClean="0">
                <a:solidFill>
                  <a:srgbClr val="0000FF"/>
                </a:solidFill>
              </a:rPr>
              <a:t>Для </a:t>
            </a:r>
            <a:r>
              <a:rPr lang="ru-RU" sz="2400" b="1" dirty="0">
                <a:solidFill>
                  <a:srgbClr val="0000FF"/>
                </a:solidFill>
              </a:rPr>
              <a:t>автономного энергоснабжения объекта создаётся энергетический комплекс, состоящий из нескольких </a:t>
            </a:r>
            <a:r>
              <a:rPr lang="ru-RU" sz="2400" b="1" dirty="0" err="1">
                <a:solidFill>
                  <a:srgbClr val="0000FF"/>
                </a:solidFill>
              </a:rPr>
              <a:t>газопоршневых</a:t>
            </a:r>
            <a:r>
              <a:rPr lang="ru-RU" sz="2400" b="1" dirty="0">
                <a:solidFill>
                  <a:srgbClr val="0000FF"/>
                </a:solidFill>
              </a:rPr>
              <a:t> мини-ТЭЦ. Их количество и мощность определяются в зависимости от потребностей каждого конкретного объекта. При необходимости </a:t>
            </a:r>
            <a:r>
              <a:rPr lang="ru-RU" sz="2400" b="1" dirty="0" err="1">
                <a:solidFill>
                  <a:srgbClr val="0000FF"/>
                </a:solidFill>
              </a:rPr>
              <a:t>газопоршневые</a:t>
            </a:r>
            <a:r>
              <a:rPr lang="ru-RU" sz="2400" b="1" dirty="0">
                <a:solidFill>
                  <a:srgbClr val="0000FF"/>
                </a:solidFill>
              </a:rPr>
              <a:t> мини-ТЭЦ могут быть дополнены газовыми тепловыми котлами.</a:t>
            </a:r>
            <a:endParaRPr lang="ru-RU"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3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fontScale="90000"/>
          </a:bodyPr>
          <a:lstStyle/>
          <a:p>
            <a:r>
              <a:rPr lang="ru-RU" sz="3200" b="1" dirty="0" smtClean="0">
                <a:solidFill>
                  <a:srgbClr val="0000FF"/>
                </a:solidFill>
              </a:rPr>
              <a:t>Достоинства и особенности применения ГПА:</a:t>
            </a:r>
            <a:endParaRPr lang="ru-RU" sz="3200" b="1" dirty="0">
              <a:solidFill>
                <a:srgbClr val="0000FF"/>
              </a:solidFill>
            </a:endParaRPr>
          </a:p>
        </p:txBody>
      </p:sp>
      <p:sp>
        <p:nvSpPr>
          <p:cNvPr id="3" name="Содержимое 2"/>
          <p:cNvSpPr>
            <a:spLocks noGrp="1"/>
          </p:cNvSpPr>
          <p:nvPr>
            <p:ph idx="1"/>
          </p:nvPr>
        </p:nvSpPr>
        <p:spPr>
          <a:xfrm>
            <a:off x="285720" y="928670"/>
            <a:ext cx="8501122" cy="2000264"/>
          </a:xfrm>
        </p:spPr>
        <p:txBody>
          <a:bodyPr>
            <a:normAutofit fontScale="92500"/>
          </a:bodyPr>
          <a:lstStyle/>
          <a:p>
            <a:pPr marL="0" indent="0" algn="just">
              <a:buNone/>
            </a:pPr>
            <a:r>
              <a:rPr lang="ru-RU" dirty="0" smtClean="0">
                <a:solidFill>
                  <a:srgbClr val="FF0000"/>
                </a:solidFill>
              </a:rPr>
              <a:t>- наиболее низкий уровень выбросов оксидов азота, который можно устранить полностью при работе ДВС на богатой смеси с последующим дожиганием продуктов сгорания в котле;</a:t>
            </a:r>
            <a:endParaRPr lang="ru-RU" dirty="0">
              <a:solidFill>
                <a:srgbClr val="FF0000"/>
              </a:solidFill>
            </a:endParaRPr>
          </a:p>
        </p:txBody>
      </p:sp>
      <p:sp>
        <p:nvSpPr>
          <p:cNvPr id="4" name="TextBox 3"/>
          <p:cNvSpPr txBox="1"/>
          <p:nvPr/>
        </p:nvSpPr>
        <p:spPr>
          <a:xfrm>
            <a:off x="357158" y="2857496"/>
            <a:ext cx="8501122" cy="1015663"/>
          </a:xfrm>
          <a:prstGeom prst="rect">
            <a:avLst/>
          </a:prstGeom>
          <a:noFill/>
        </p:spPr>
        <p:txBody>
          <a:bodyPr wrap="square" rtlCol="0">
            <a:spAutoFit/>
          </a:bodyPr>
          <a:lstStyle/>
          <a:p>
            <a:pPr algn="just"/>
            <a:r>
              <a:rPr lang="ru-RU" sz="3000" dirty="0" smtClean="0">
                <a:solidFill>
                  <a:srgbClr val="006600"/>
                </a:solidFill>
              </a:rPr>
              <a:t>- более высокий, по сравнению с ГТУ, ресурс работы, достигающий 150</a:t>
            </a:r>
            <a:r>
              <a:rPr lang="ru-RU" sz="3000" dirty="0" smtClean="0">
                <a:solidFill>
                  <a:srgbClr val="006600"/>
                </a:solidFill>
                <a:sym typeface="Symbol"/>
              </a:rPr>
              <a:t></a:t>
            </a:r>
            <a:r>
              <a:rPr lang="ru-RU" sz="3000" dirty="0" smtClean="0">
                <a:solidFill>
                  <a:srgbClr val="006600"/>
                </a:solidFill>
              </a:rPr>
              <a:t>200 тыс. час;</a:t>
            </a:r>
            <a:endParaRPr lang="ru-RU" sz="3000" dirty="0">
              <a:solidFill>
                <a:srgbClr val="006600"/>
              </a:solidFill>
            </a:endParaRPr>
          </a:p>
        </p:txBody>
      </p:sp>
      <p:sp>
        <p:nvSpPr>
          <p:cNvPr id="5" name="TextBox 4"/>
          <p:cNvSpPr txBox="1"/>
          <p:nvPr/>
        </p:nvSpPr>
        <p:spPr>
          <a:xfrm>
            <a:off x="285720" y="3929066"/>
            <a:ext cx="8501122" cy="1477328"/>
          </a:xfrm>
          <a:prstGeom prst="rect">
            <a:avLst/>
          </a:prstGeom>
          <a:noFill/>
        </p:spPr>
        <p:txBody>
          <a:bodyPr wrap="square" rtlCol="0">
            <a:spAutoFit/>
          </a:bodyPr>
          <a:lstStyle/>
          <a:p>
            <a:pPr algn="just"/>
            <a:r>
              <a:rPr lang="ru-RU" sz="3000" dirty="0" smtClean="0">
                <a:solidFill>
                  <a:srgbClr val="C00000"/>
                </a:solidFill>
              </a:rPr>
              <a:t>- наиболее низкий уровень капитальных затрат и эксплуатационных расходов на производство энергии;</a:t>
            </a:r>
            <a:endParaRPr lang="ru-RU" sz="3000" dirty="0">
              <a:solidFill>
                <a:srgbClr val="C00000"/>
              </a:solidFill>
            </a:endParaRPr>
          </a:p>
        </p:txBody>
      </p:sp>
      <p:sp>
        <p:nvSpPr>
          <p:cNvPr id="6" name="TextBox 5"/>
          <p:cNvSpPr txBox="1"/>
          <p:nvPr/>
        </p:nvSpPr>
        <p:spPr>
          <a:xfrm>
            <a:off x="214282" y="5429264"/>
            <a:ext cx="8501122" cy="1015663"/>
          </a:xfrm>
          <a:prstGeom prst="rect">
            <a:avLst/>
          </a:prstGeom>
          <a:noFill/>
        </p:spPr>
        <p:txBody>
          <a:bodyPr wrap="square" rtlCol="0">
            <a:spAutoFit/>
          </a:bodyPr>
          <a:lstStyle/>
          <a:p>
            <a:pPr algn="just"/>
            <a:r>
              <a:rPr lang="ru-RU" sz="3000" dirty="0" smtClean="0">
                <a:solidFill>
                  <a:srgbClr val="7030A0"/>
                </a:solidFill>
              </a:rPr>
              <a:t>- простота перехода с одного вида топлива на другой.</a:t>
            </a:r>
            <a:endParaRPr lang="ru-RU" sz="30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1+#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000" fill="hold"/>
                                        <p:tgtEl>
                                          <p:spTgt spid="5"/>
                                        </p:tgtEl>
                                        <p:attrNameLst>
                                          <p:attrName>ppt_x</p:attrName>
                                        </p:attrNameLst>
                                      </p:cBhvr>
                                      <p:tavLst>
                                        <p:tav tm="0">
                                          <p:val>
                                            <p:strVal val="1+#ppt_w/2"/>
                                          </p:val>
                                        </p:tav>
                                        <p:tav tm="100000">
                                          <p:val>
                                            <p:strVal val="#ppt_x"/>
                                          </p:val>
                                        </p:tav>
                                      </p:tavLst>
                                    </p:anim>
                                    <p:anim calcmode="lin" valueType="num">
                                      <p:cBhvr additive="base">
                                        <p:cTn id="26"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000" fill="hold"/>
                                        <p:tgtEl>
                                          <p:spTgt spid="6"/>
                                        </p:tgtEl>
                                        <p:attrNameLst>
                                          <p:attrName>ppt_x</p:attrName>
                                        </p:attrNameLst>
                                      </p:cBhvr>
                                      <p:tavLst>
                                        <p:tav tm="0">
                                          <p:val>
                                            <p:strVal val="1+#ppt_w/2"/>
                                          </p:val>
                                        </p:tav>
                                        <p:tav tm="100000">
                                          <p:val>
                                            <p:strVal val="#ppt_x"/>
                                          </p:val>
                                        </p:tav>
                                      </p:tavLst>
                                    </p:anim>
                                    <p:anim calcmode="lin" valueType="num">
                                      <p:cBhvr additive="base">
                                        <p:cTn id="32"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b="1" dirty="0" smtClean="0">
                <a:solidFill>
                  <a:srgbClr val="7030A0"/>
                </a:solidFill>
              </a:rPr>
              <a:t>Недостатки ГПА:</a:t>
            </a:r>
            <a:endParaRPr lang="ru-RU" b="1" dirty="0">
              <a:solidFill>
                <a:srgbClr val="7030A0"/>
              </a:solidFill>
            </a:endParaRPr>
          </a:p>
        </p:txBody>
      </p:sp>
      <p:sp>
        <p:nvSpPr>
          <p:cNvPr id="3" name="Содержимое 2"/>
          <p:cNvSpPr>
            <a:spLocks noGrp="1"/>
          </p:cNvSpPr>
          <p:nvPr>
            <p:ph idx="1"/>
          </p:nvPr>
        </p:nvSpPr>
        <p:spPr>
          <a:xfrm>
            <a:off x="285720" y="1000108"/>
            <a:ext cx="8572560" cy="3214710"/>
          </a:xfrm>
        </p:spPr>
        <p:txBody>
          <a:bodyPr>
            <a:normAutofit/>
          </a:bodyPr>
          <a:lstStyle/>
          <a:p>
            <a:pPr marL="0" indent="0" algn="just">
              <a:buNone/>
            </a:pPr>
            <a:r>
              <a:rPr lang="ru-RU" dirty="0" smtClean="0"/>
              <a:t>	</a:t>
            </a:r>
            <a:r>
              <a:rPr lang="ru-RU" sz="3000" dirty="0" smtClean="0">
                <a:solidFill>
                  <a:srgbClr val="002060"/>
                </a:solidFill>
              </a:rPr>
              <a:t>К недостаткам следует отнести малый ресурс, большие эксплуатационные расходы, связанные с необходимостью периодической замены головок цилиндров, а также значительные затраты на охлаждение ГПА, особенно если отводимое тепло не используется в дальнейшем (нет </a:t>
            </a:r>
            <a:r>
              <a:rPr lang="ru-RU" sz="3000" dirty="0" err="1" smtClean="0">
                <a:solidFill>
                  <a:srgbClr val="002060"/>
                </a:solidFill>
              </a:rPr>
              <a:t>когенерации</a:t>
            </a:r>
            <a:r>
              <a:rPr lang="ru-RU" sz="3000" dirty="0" smtClean="0">
                <a:solidFill>
                  <a:srgbClr val="002060"/>
                </a:solidFill>
              </a:rPr>
              <a:t>).</a:t>
            </a:r>
            <a:endParaRPr lang="ru-RU" sz="3000" dirty="0">
              <a:solidFill>
                <a:srgbClr val="002060"/>
              </a:solidFill>
            </a:endParaRPr>
          </a:p>
        </p:txBody>
      </p:sp>
      <p:sp>
        <p:nvSpPr>
          <p:cNvPr id="4" name="TextBox 3"/>
          <p:cNvSpPr txBox="1"/>
          <p:nvPr/>
        </p:nvSpPr>
        <p:spPr>
          <a:xfrm>
            <a:off x="214282" y="4214818"/>
            <a:ext cx="8643998" cy="2400657"/>
          </a:xfrm>
          <a:prstGeom prst="rect">
            <a:avLst/>
          </a:prstGeom>
          <a:noFill/>
        </p:spPr>
        <p:txBody>
          <a:bodyPr wrap="square" rtlCol="0">
            <a:spAutoFit/>
          </a:bodyPr>
          <a:lstStyle/>
          <a:p>
            <a:pPr algn="just"/>
            <a:r>
              <a:rPr lang="ru-RU" sz="3000" dirty="0" smtClean="0"/>
              <a:t>	</a:t>
            </a:r>
            <a:r>
              <a:rPr lang="ru-RU" sz="3000" dirty="0" smtClean="0">
                <a:solidFill>
                  <a:srgbClr val="3366FF"/>
                </a:solidFill>
              </a:rPr>
              <a:t>ГПА не рекомендуется применять при потребности в получении большого количества теплоносителя с температурой более 110 </a:t>
            </a:r>
            <a:r>
              <a:rPr lang="ru-RU" sz="3000" dirty="0" smtClean="0">
                <a:solidFill>
                  <a:srgbClr val="3366FF"/>
                </a:solidFill>
                <a:sym typeface="Symbol"/>
              </a:rPr>
              <a:t></a:t>
            </a:r>
            <a:r>
              <a:rPr lang="ru-RU" sz="3000" dirty="0" smtClean="0">
                <a:solidFill>
                  <a:srgbClr val="3366FF"/>
                </a:solidFill>
              </a:rPr>
              <a:t>С, при большой потребляемой мощности, а также при ограниченном числе пусков.</a:t>
            </a:r>
            <a:endParaRPr lang="ru-RU" sz="3000"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1+#ppt_w/2"/>
                                          </p:val>
                                        </p:tav>
                                        <p:tav tm="100000">
                                          <p:val>
                                            <p:strVal val="#ppt_x"/>
                                          </p:val>
                                        </p:tav>
                                      </p:tavLst>
                                    </p:anim>
                                    <p:anim calcmode="lin" valueType="num">
                                      <p:cBhvr additive="base">
                                        <p:cTn id="19"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04664"/>
            <a:ext cx="8568952" cy="5904656"/>
          </a:xfrm>
        </p:spPr>
        <p:txBody>
          <a:bodyPr>
            <a:normAutofit/>
          </a:bodyPr>
          <a:lstStyle/>
          <a:p>
            <a:pPr marL="0" indent="450850" algn="just">
              <a:buNone/>
            </a:pPr>
            <a:r>
              <a:rPr lang="ru-RU" sz="2800" dirty="0" smtClean="0">
                <a:solidFill>
                  <a:srgbClr val="0000FF"/>
                </a:solidFill>
              </a:rPr>
              <a:t>К недостаткам ГПА, существенно ограничивающими возможность их применения следует отнести:</a:t>
            </a:r>
          </a:p>
          <a:p>
            <a:pPr marL="0" indent="450850" algn="just">
              <a:buFont typeface="Wingdings" pitchFamily="2" charset="2"/>
              <a:buChar char="Ø"/>
            </a:pPr>
            <a:r>
              <a:rPr lang="ru-RU" sz="2800" dirty="0" smtClean="0">
                <a:solidFill>
                  <a:srgbClr val="7030A0"/>
                </a:solidFill>
              </a:rPr>
              <a:t>Неспособность снижать нагрузку ниже 40 % от максимальной паспортной на длительный период, неспособность обеспечивать значительное скачкообразное изменение нагрузки (</a:t>
            </a:r>
            <a:r>
              <a:rPr lang="ru-RU" sz="2800" dirty="0" err="1" smtClean="0">
                <a:solidFill>
                  <a:srgbClr val="7030A0"/>
                </a:solidFill>
              </a:rPr>
              <a:t>наброс</a:t>
            </a:r>
            <a:r>
              <a:rPr lang="ru-RU" sz="2800" dirty="0" smtClean="0">
                <a:solidFill>
                  <a:srgbClr val="7030A0"/>
                </a:solidFill>
              </a:rPr>
              <a:t> или сброс) с сохранением качества вырабатываемой электроэнергии.</a:t>
            </a:r>
          </a:p>
          <a:p>
            <a:pPr marL="0" indent="450850" algn="just">
              <a:buFont typeface="Wingdings" pitchFamily="2" charset="2"/>
              <a:buChar char="Ø"/>
            </a:pPr>
            <a:r>
              <a:rPr lang="ru-RU" sz="2800" dirty="0" smtClean="0">
                <a:solidFill>
                  <a:srgbClr val="00CC00"/>
                </a:solidFill>
              </a:rPr>
              <a:t>Плохие экологические показатели, высокие уровни шума и вибраций.</a:t>
            </a:r>
          </a:p>
          <a:p>
            <a:pPr marL="0" indent="450850" algn="just">
              <a:buFont typeface="Wingdings" pitchFamily="2" charset="2"/>
              <a:buChar char="Ø"/>
            </a:pPr>
            <a:r>
              <a:rPr lang="ru-RU" sz="2800" dirty="0" smtClean="0">
                <a:solidFill>
                  <a:srgbClr val="FF0000"/>
                </a:solidFill>
              </a:rPr>
              <a:t>Необходимость постоянного обслуживания и установки дополнительного блока охлаждения. </a:t>
            </a:r>
            <a:endParaRPr lang="ru-RU"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36712"/>
            <a:ext cx="8229600" cy="5289451"/>
          </a:xfrm>
        </p:spPr>
        <p:txBody>
          <a:bodyPr>
            <a:normAutofit/>
          </a:bodyPr>
          <a:lstStyle/>
          <a:p>
            <a:pPr indent="355600" algn="just">
              <a:buNone/>
            </a:pPr>
            <a:r>
              <a:rPr lang="ru-RU" dirty="0" smtClean="0">
                <a:solidFill>
                  <a:srgbClr val="0070C0"/>
                </a:solidFill>
              </a:rPr>
              <a:t>ГПА работают в двух основных режимах:</a:t>
            </a:r>
          </a:p>
          <a:p>
            <a:pPr indent="355600" algn="just">
              <a:buNone/>
            </a:pPr>
            <a:r>
              <a:rPr lang="ru-RU" dirty="0" smtClean="0">
                <a:solidFill>
                  <a:srgbClr val="0070C0"/>
                </a:solidFill>
              </a:rPr>
              <a:t>- номинальный режим </a:t>
            </a:r>
            <a:r>
              <a:rPr lang="ru-RU" dirty="0" smtClean="0">
                <a:solidFill>
                  <a:srgbClr val="0070C0"/>
                </a:solidFill>
                <a:sym typeface="Symbol"/>
              </a:rPr>
              <a:t></a:t>
            </a:r>
            <a:r>
              <a:rPr lang="ru-RU" dirty="0" smtClean="0">
                <a:solidFill>
                  <a:srgbClr val="0070C0"/>
                </a:solidFill>
              </a:rPr>
              <a:t> </a:t>
            </a:r>
            <a:r>
              <a:rPr lang="ru-RU" dirty="0" err="1" smtClean="0">
                <a:solidFill>
                  <a:srgbClr val="0070C0"/>
                </a:solidFill>
              </a:rPr>
              <a:t>режим</a:t>
            </a:r>
            <a:r>
              <a:rPr lang="ru-RU" dirty="0" smtClean="0">
                <a:solidFill>
                  <a:srgbClr val="0070C0"/>
                </a:solidFill>
              </a:rPr>
              <a:t> максимальной нагрузки и скорости в течение 24 час. в сутки на протяжении года с остановкой на плановое обслуживание; работа с перегрузкой в 10 % возможна в течение 2-х час. в сутки;</a:t>
            </a:r>
          </a:p>
          <a:p>
            <a:pPr indent="355600" algn="just">
              <a:buNone/>
            </a:pPr>
            <a:r>
              <a:rPr lang="ru-RU" dirty="0" smtClean="0">
                <a:solidFill>
                  <a:srgbClr val="0070C0"/>
                </a:solidFill>
                <a:sym typeface="Symbol"/>
              </a:rPr>
              <a:t></a:t>
            </a:r>
            <a:r>
              <a:rPr lang="ru-RU" dirty="0" smtClean="0">
                <a:solidFill>
                  <a:srgbClr val="0070C0"/>
                </a:solidFill>
              </a:rPr>
              <a:t> резервный режим </a:t>
            </a:r>
            <a:r>
              <a:rPr lang="ru-RU" dirty="0" smtClean="0">
                <a:solidFill>
                  <a:srgbClr val="0070C0"/>
                </a:solidFill>
                <a:sym typeface="Symbol"/>
              </a:rPr>
              <a:t></a:t>
            </a:r>
            <a:r>
              <a:rPr lang="ru-RU" dirty="0" smtClean="0">
                <a:solidFill>
                  <a:srgbClr val="0070C0"/>
                </a:solidFill>
              </a:rPr>
              <a:t> круглосуточная работа без перегрузки в период простоя основного источника энергии.</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572560" cy="6286544"/>
          </a:xfrm>
        </p:spPr>
        <p:txBody>
          <a:bodyPr/>
          <a:lstStyle/>
          <a:p>
            <a:pPr marL="0" indent="0" algn="just">
              <a:buNone/>
            </a:pPr>
            <a:r>
              <a:rPr lang="ru-RU" dirty="0" smtClean="0"/>
              <a:t>	</a:t>
            </a:r>
            <a:r>
              <a:rPr lang="ru-RU" dirty="0" smtClean="0">
                <a:solidFill>
                  <a:srgbClr val="0000FF"/>
                </a:solidFill>
              </a:rPr>
              <a:t>В итоге можно сделать следующий вывод – дизельные установки применимы только как резервные, а ГПА рассчитаны исключительно на устоявшийся режим работы в диапазоне 70</a:t>
            </a:r>
            <a:r>
              <a:rPr lang="ru-RU" dirty="0" smtClean="0">
                <a:solidFill>
                  <a:srgbClr val="0000FF"/>
                </a:solidFill>
                <a:sym typeface="Symbol"/>
              </a:rPr>
              <a:t></a:t>
            </a:r>
            <a:r>
              <a:rPr lang="ru-RU" dirty="0" smtClean="0">
                <a:solidFill>
                  <a:srgbClr val="0000FF"/>
                </a:solidFill>
              </a:rPr>
              <a:t>-90 % мощности с плавным медленным изменением нагрузки (связано это прежде всего с тепловым режимом работы двигателя - физические процессы). </a:t>
            </a:r>
            <a:r>
              <a:rPr lang="ru-RU" i="1" dirty="0" smtClean="0">
                <a:solidFill>
                  <a:srgbClr val="0000FF"/>
                </a:solidFill>
              </a:rPr>
              <a:t>Применение ГПА оказывается экономически выгодным только в случае наличия постоянной круглосуточной нагрузки и при условии плавного изменения нагрузки.</a:t>
            </a:r>
            <a:endParaRPr lang="ru-RU" i="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Autofit/>
          </a:bodyPr>
          <a:lstStyle/>
          <a:p>
            <a:r>
              <a:rPr lang="ru-RU" sz="3200" b="1" dirty="0" smtClean="0">
                <a:solidFill>
                  <a:srgbClr val="3366FF"/>
                </a:solidFill>
                <a:latin typeface="Arial" pitchFamily="34" charset="0"/>
                <a:cs typeface="Arial" pitchFamily="34" charset="0"/>
              </a:rPr>
              <a:t>ГАЗОТУРБИННЫЕ МИНИ-ТЭЦ</a:t>
            </a:r>
            <a:endParaRPr lang="ru-RU" sz="3200" b="1" dirty="0">
              <a:solidFill>
                <a:srgbClr val="3366FF"/>
              </a:solidFill>
              <a:latin typeface="Arial" pitchFamily="34" charset="0"/>
              <a:cs typeface="Arial" pitchFamily="34" charset="0"/>
            </a:endParaRPr>
          </a:p>
        </p:txBody>
      </p:sp>
      <p:sp>
        <p:nvSpPr>
          <p:cNvPr id="3" name="Содержимое 2"/>
          <p:cNvSpPr>
            <a:spLocks noGrp="1"/>
          </p:cNvSpPr>
          <p:nvPr>
            <p:ph idx="1"/>
          </p:nvPr>
        </p:nvSpPr>
        <p:spPr>
          <a:xfrm>
            <a:off x="285720" y="928670"/>
            <a:ext cx="8572560" cy="5715040"/>
          </a:xfrm>
        </p:spPr>
        <p:txBody>
          <a:bodyPr>
            <a:normAutofit lnSpcReduction="10000"/>
          </a:bodyPr>
          <a:lstStyle/>
          <a:p>
            <a:pPr marL="0" indent="0" algn="just">
              <a:buNone/>
            </a:pPr>
            <a:r>
              <a:rPr lang="ru-RU" dirty="0" smtClean="0"/>
              <a:t>	</a:t>
            </a:r>
            <a:r>
              <a:rPr lang="ru-RU" dirty="0" smtClean="0">
                <a:solidFill>
                  <a:srgbClr val="7030A0"/>
                </a:solidFill>
              </a:rPr>
              <a:t>Газовые турбины находят широкое применение в производстве электроэнергии. Электрический КПД больших установок составляет 35</a:t>
            </a:r>
            <a:r>
              <a:rPr lang="ru-RU" dirty="0" smtClean="0">
                <a:solidFill>
                  <a:srgbClr val="7030A0"/>
                </a:solidFill>
                <a:sym typeface="Symbol"/>
              </a:rPr>
              <a:t></a:t>
            </a:r>
            <a:r>
              <a:rPr lang="ru-RU" dirty="0" smtClean="0">
                <a:solidFill>
                  <a:srgbClr val="7030A0"/>
                </a:solidFill>
              </a:rPr>
              <a:t>38 %, характеристики при частичной нагрузке скорее неудовлетворительные. Большой срок службы, очень незначительные инвестиционные затраты в широком диапазоне мощностей, большая доля пригодной для использования энергии уходящих газов и очень небольшая эмиссия вследствие непрерывного горения являются достоинствами этой технологии. </a:t>
            </a:r>
            <a:endParaRPr lang="ru-RU"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6048672"/>
          </a:xfrm>
        </p:spPr>
        <p:txBody>
          <a:bodyPr>
            <a:normAutofit fontScale="85000" lnSpcReduction="20000"/>
          </a:bodyPr>
          <a:lstStyle/>
          <a:p>
            <a:pPr marL="0" indent="450850" algn="just">
              <a:buNone/>
            </a:pPr>
            <a:r>
              <a:rPr lang="ru-RU" b="1" dirty="0" err="1" smtClean="0">
                <a:solidFill>
                  <a:srgbClr val="7030A0"/>
                </a:solidFill>
              </a:rPr>
              <a:t>Тригенерация</a:t>
            </a:r>
            <a:r>
              <a:rPr lang="ru-RU" dirty="0" smtClean="0">
                <a:solidFill>
                  <a:srgbClr val="7030A0"/>
                </a:solidFill>
              </a:rPr>
              <a:t> </a:t>
            </a:r>
            <a:r>
              <a:rPr lang="ru-RU" dirty="0" smtClean="0">
                <a:solidFill>
                  <a:srgbClr val="7030A0"/>
                </a:solidFill>
                <a:sym typeface="Symbol"/>
              </a:rPr>
              <a:t></a:t>
            </a:r>
            <a:r>
              <a:rPr lang="ru-RU" dirty="0" smtClean="0">
                <a:solidFill>
                  <a:srgbClr val="7030A0"/>
                </a:solidFill>
              </a:rPr>
              <a:t> это организация производства сразу трех видов энергий: электричества, тепла и холода. Получение первых двух есть </a:t>
            </a:r>
            <a:r>
              <a:rPr lang="ru-RU" dirty="0" err="1" smtClean="0">
                <a:solidFill>
                  <a:srgbClr val="7030A0"/>
                </a:solidFill>
              </a:rPr>
              <a:t>когенерация</a:t>
            </a:r>
            <a:r>
              <a:rPr lang="ru-RU" dirty="0" smtClean="0">
                <a:solidFill>
                  <a:srgbClr val="7030A0"/>
                </a:solidFill>
              </a:rPr>
              <a:t> (то есть первые две составляющие). </a:t>
            </a:r>
            <a:r>
              <a:rPr lang="ru-RU" dirty="0" err="1" smtClean="0">
                <a:solidFill>
                  <a:srgbClr val="7030A0"/>
                </a:solidFill>
              </a:rPr>
              <a:t>Тригенерация</a:t>
            </a:r>
            <a:r>
              <a:rPr lang="ru-RU" dirty="0" smtClean="0">
                <a:solidFill>
                  <a:srgbClr val="7030A0"/>
                </a:solidFill>
              </a:rPr>
              <a:t> является более выгодной по сравнению с </a:t>
            </a:r>
            <a:r>
              <a:rPr lang="ru-RU" dirty="0" err="1" smtClean="0">
                <a:solidFill>
                  <a:srgbClr val="7030A0"/>
                </a:solidFill>
              </a:rPr>
              <a:t>когенерацией</a:t>
            </a:r>
            <a:r>
              <a:rPr lang="ru-RU" dirty="0" smtClean="0">
                <a:solidFill>
                  <a:srgbClr val="7030A0"/>
                </a:solidFill>
              </a:rPr>
              <a:t>, поскольку даёт возможность эффективно использовать утилизированное тепло не только зимой для отопления, но и летом для кондиционирования помещений или для технологических нужд. Для этого используются абсорбционные </a:t>
            </a:r>
            <a:r>
              <a:rPr lang="ru-RU" dirty="0" err="1" smtClean="0">
                <a:solidFill>
                  <a:srgbClr val="7030A0"/>
                </a:solidFill>
              </a:rPr>
              <a:t>бромистолитиевые</a:t>
            </a:r>
            <a:r>
              <a:rPr lang="ru-RU" dirty="0" smtClean="0">
                <a:solidFill>
                  <a:srgbClr val="7030A0"/>
                </a:solidFill>
              </a:rPr>
              <a:t> холодильные установки. Такой подход позволяет использовать генерирующую установку круглый год, тем самым не снижая высокий КПД энергетической установки в летний период, когда потребность в вырабатываемом тепле снижается. В конце 2007 года к организации энергии японские инженеры подключили четвертую составляющую - солнечные батареи и провели опыты в на одном из высотных зданий мегаполиса.</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55298" name="Picture 2"/>
          <p:cNvPicPr>
            <a:picLocks noGrp="1" noChangeAspect="1" noChangeArrowheads="1"/>
          </p:cNvPicPr>
          <p:nvPr>
            <p:ph idx="1"/>
          </p:nvPr>
        </p:nvPicPr>
        <p:blipFill>
          <a:blip r:embed="rId2" cstate="print"/>
          <a:srcRect/>
          <a:stretch>
            <a:fillRect/>
          </a:stretch>
        </p:blipFill>
        <p:spPr bwMode="auto">
          <a:xfrm>
            <a:off x="278146" y="285728"/>
            <a:ext cx="8572561" cy="62865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3000"/>
                                        <p:tgtEl>
                                          <p:spTgt spid="55298"/>
                                        </p:tgtEl>
                                      </p:cBhvr>
                                    </p:animEffect>
                                    <p:anim calcmode="lin" valueType="num">
                                      <p:cBhvr>
                                        <p:cTn id="8" dur="3000" fill="hold"/>
                                        <p:tgtEl>
                                          <p:spTgt spid="55298"/>
                                        </p:tgtEl>
                                        <p:attrNameLst>
                                          <p:attrName>ppt_x</p:attrName>
                                        </p:attrNameLst>
                                      </p:cBhvr>
                                      <p:tavLst>
                                        <p:tav tm="0">
                                          <p:val>
                                            <p:strVal val="#ppt_x"/>
                                          </p:val>
                                        </p:tav>
                                        <p:tav tm="100000">
                                          <p:val>
                                            <p:strVal val="#ppt_x"/>
                                          </p:val>
                                        </p:tav>
                                      </p:tavLst>
                                    </p:anim>
                                    <p:anim calcmode="lin" valueType="num">
                                      <p:cBhvr>
                                        <p:cTn id="9" dur="3000" fill="hold"/>
                                        <p:tgtEl>
                                          <p:spTgt spid="55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643998" cy="5929354"/>
          </a:xfrm>
        </p:spPr>
        <p:txBody>
          <a:bodyPr>
            <a:normAutofit fontScale="92500" lnSpcReduction="20000"/>
          </a:bodyPr>
          <a:lstStyle/>
          <a:p>
            <a:pPr marL="0" indent="0" algn="just">
              <a:buNone/>
            </a:pPr>
            <a:r>
              <a:rPr lang="ru-RU" dirty="0" smtClean="0"/>
              <a:t>	</a:t>
            </a:r>
            <a:r>
              <a:rPr lang="ru-RU" sz="3000" b="1" dirty="0" smtClean="0">
                <a:solidFill>
                  <a:srgbClr val="002060"/>
                </a:solidFill>
                <a:latin typeface="Arial" pitchFamily="34" charset="0"/>
                <a:cs typeface="Arial" pitchFamily="34" charset="0"/>
              </a:rPr>
              <a:t>До настоящего времени было нецелесообразно применять турбины в диапазоне мощностей менее 500 кВт. Это стало возможным только в результате комбинации двух мероприятий: рекуперации и обратной подачи части объемного потока уходящего газа в компрессор с одной стороны и прямого присоединения генератора. В сочетании с не зависящим от скорости вращения инвертированием тока посредством силовой электроники достигаются наряду с приемлемыми показателями электрического КПД более 25 % и общего КПД более 70 % также хорошие показатели КПД при неполной нагрузке. Эти параметры имеют решающее значение для использования на небольших объектах.</a:t>
            </a:r>
            <a:endParaRPr lang="ru-RU" sz="30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357166"/>
            <a:ext cx="8501122" cy="6143668"/>
          </a:xfrm>
        </p:spPr>
        <p:txBody>
          <a:bodyPr>
            <a:normAutofit fontScale="92500"/>
          </a:bodyPr>
          <a:lstStyle/>
          <a:p>
            <a:pPr marL="0" indent="0" algn="just">
              <a:buNone/>
            </a:pPr>
            <a:r>
              <a:rPr lang="ru-RU" dirty="0" smtClean="0"/>
              <a:t>	</a:t>
            </a:r>
            <a:r>
              <a:rPr lang="ru-RU" b="1" dirty="0" smtClean="0">
                <a:solidFill>
                  <a:srgbClr val="FFFF00"/>
                </a:solidFill>
                <a:latin typeface="Arial" pitchFamily="34" charset="0"/>
                <a:cs typeface="Arial" pitchFamily="34" charset="0"/>
              </a:rPr>
              <a:t>Возможность получения большой мощности при небольших размерах и массе, высокая надежность и экономичности газотурбинных установок позволяют широко использовать их в промышленной энергетике. В частности на промышленных предприятиях их можно применять как для отдельной, так и комбинированной выработки тепловой и электрической энергии, в качестве источников питания, для покрытия пиков нагрузок, в качестве надстроек на водогрейных котельных.</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Grp="1" noChangeAspect="1" noChangeArrowheads="1"/>
          </p:cNvPicPr>
          <p:nvPr>
            <p:ph idx="1"/>
          </p:nvPr>
        </p:nvPicPr>
        <p:blipFill>
          <a:blip r:embed="rId2" cstate="print"/>
          <a:srcRect/>
          <a:stretch>
            <a:fillRect/>
          </a:stretch>
        </p:blipFill>
        <p:spPr bwMode="auto">
          <a:xfrm>
            <a:off x="362341" y="285728"/>
            <a:ext cx="8497467" cy="635610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dissolve">
                                      <p:cBhvr>
                                        <p:cTn id="7" dur="30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357167"/>
            <a:ext cx="8643998" cy="2357453"/>
          </a:xfrm>
        </p:spPr>
        <p:txBody>
          <a:bodyPr>
            <a:normAutofit fontScale="92500" lnSpcReduction="10000"/>
          </a:bodyPr>
          <a:lstStyle/>
          <a:p>
            <a:pPr marL="0" indent="0" algn="just">
              <a:buNone/>
            </a:pPr>
            <a:r>
              <a:rPr lang="ru-RU" b="1" dirty="0" smtClean="0"/>
              <a:t>	</a:t>
            </a:r>
            <a:r>
              <a:rPr lang="ru-RU" b="1" dirty="0" smtClean="0">
                <a:solidFill>
                  <a:srgbClr val="FF0000"/>
                </a:solidFill>
              </a:rPr>
              <a:t>Газотурбинный двигатель</a:t>
            </a:r>
            <a:r>
              <a:rPr lang="ru-RU" dirty="0" smtClean="0">
                <a:solidFill>
                  <a:srgbClr val="FF0000"/>
                </a:solidFill>
              </a:rPr>
              <a:t> (ГТД, ТРД) —это тепловой двигатель, в котором газ сжимается и нагревается, а затем энергия сжатого и нагретого газа преобразуется в механическую работу на валу газовой турбины.</a:t>
            </a:r>
            <a:endParaRPr lang="ru-RU" dirty="0">
              <a:solidFill>
                <a:srgbClr val="FF0000"/>
              </a:solidFill>
            </a:endParaRPr>
          </a:p>
        </p:txBody>
      </p:sp>
      <p:pic>
        <p:nvPicPr>
          <p:cNvPr id="2050" name="Picture 2" descr="Файл:GasTurbine.jpg"/>
          <p:cNvPicPr>
            <a:picLocks noChangeAspect="1" noChangeArrowheads="1"/>
          </p:cNvPicPr>
          <p:nvPr/>
        </p:nvPicPr>
        <p:blipFill>
          <a:blip r:embed="rId2" cstate="print"/>
          <a:srcRect/>
          <a:stretch>
            <a:fillRect/>
          </a:stretch>
        </p:blipFill>
        <p:spPr bwMode="auto">
          <a:xfrm>
            <a:off x="785786" y="2428868"/>
            <a:ext cx="7522131" cy="41744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3000"/>
                                        <p:tgtEl>
                                          <p:spTgt spid="2050"/>
                                        </p:tgtEl>
                                      </p:cBhvr>
                                    </p:animEffect>
                                    <p:anim calcmode="lin" valueType="num">
                                      <p:cBhvr>
                                        <p:cTn id="14" dur="3000" fill="hold"/>
                                        <p:tgtEl>
                                          <p:spTgt spid="2050"/>
                                        </p:tgtEl>
                                        <p:attrNameLst>
                                          <p:attrName>ppt_x</p:attrName>
                                        </p:attrNameLst>
                                      </p:cBhvr>
                                      <p:tavLst>
                                        <p:tav tm="0">
                                          <p:val>
                                            <p:strVal val="#ppt_x"/>
                                          </p:val>
                                        </p:tav>
                                        <p:tav tm="100000">
                                          <p:val>
                                            <p:strVal val="#ppt_x"/>
                                          </p:val>
                                        </p:tav>
                                      </p:tavLst>
                                    </p:anim>
                                    <p:anim calcmode="lin" valueType="num">
                                      <p:cBhvr>
                                        <p:cTn id="15" dur="3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6" name="TextBox 5"/>
          <p:cNvSpPr txBox="1"/>
          <p:nvPr/>
        </p:nvSpPr>
        <p:spPr>
          <a:xfrm>
            <a:off x="214282" y="214290"/>
            <a:ext cx="8643998" cy="6617196"/>
          </a:xfrm>
          <a:prstGeom prst="rect">
            <a:avLst/>
          </a:prstGeom>
          <a:noFill/>
        </p:spPr>
        <p:txBody>
          <a:bodyPr wrap="square" rtlCol="0">
            <a:spAutoFit/>
          </a:bodyPr>
          <a:lstStyle/>
          <a:p>
            <a:pPr algn="just"/>
            <a:r>
              <a:rPr lang="ru-RU" sz="2800" b="1" dirty="0" smtClean="0">
                <a:latin typeface="Arial" pitchFamily="34" charset="0"/>
                <a:cs typeface="Arial" pitchFamily="34" charset="0"/>
              </a:rPr>
              <a:t>	</a:t>
            </a:r>
            <a:r>
              <a:rPr lang="ru-RU" sz="2700" b="1" dirty="0" smtClean="0">
                <a:latin typeface="Arial" pitchFamily="34" charset="0"/>
                <a:cs typeface="Arial" pitchFamily="34" charset="0"/>
              </a:rPr>
              <a:t>В отличие от поршневого двигателя, в ГТД процессы происходят в потоке движущегося газа.</a:t>
            </a:r>
          </a:p>
          <a:p>
            <a:pPr algn="just"/>
            <a:r>
              <a:rPr lang="ru-RU" sz="2700" b="1" dirty="0" smtClean="0">
                <a:latin typeface="Arial" pitchFamily="34" charset="0"/>
                <a:cs typeface="Arial" pitchFamily="34" charset="0"/>
              </a:rPr>
              <a:t>	Атмосферный воздух последовательно проходит через систему фильтров, камеру всасывания и поступает в компрессор, где он сжимается и под давлением поступает в камеру сгорания, туда же подаётся топливо, которое, сгорая, образует большое количество продуктов сгорания под высоким давлением. Затем в газовой турбине энергия газообразных продуктов сгорания преобразуется в механическую работу за счёт вращения струёй газа лопаток, часть которой расходуется на сжатие воздуха в компрессоре. </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0"/>
            <a:ext cx="8572560" cy="4143403"/>
          </a:xfrm>
        </p:spPr>
        <p:txBody>
          <a:bodyPr>
            <a:normAutofit fontScale="92500" lnSpcReduction="10000"/>
          </a:bodyPr>
          <a:lstStyle/>
          <a:p>
            <a:pPr marL="0" indent="0" algn="just">
              <a:buNone/>
            </a:pPr>
            <a:r>
              <a:rPr lang="ru-RU" b="1" dirty="0" smtClean="0"/>
              <a:t>	</a:t>
            </a:r>
            <a:r>
              <a:rPr lang="ru-RU" sz="3000" b="1" dirty="0" smtClean="0">
                <a:solidFill>
                  <a:srgbClr val="006600"/>
                </a:solidFill>
              </a:rPr>
              <a:t>Остальная часть работы передаётся на приводимый агрегат. Работа, потребляемая этим агрегатом, является полезной работой ГТД. Отработанные газы, уходят в выхлопную трубу и поступают в атмосферу, или же, в случае, если предусмотрена их утилизация, поступают в теплообменник или </a:t>
            </a:r>
            <a:r>
              <a:rPr lang="ru-RU" sz="3000" b="1" dirty="0" err="1" smtClean="0">
                <a:solidFill>
                  <a:srgbClr val="006600"/>
                </a:solidFill>
              </a:rPr>
              <a:t>котел</a:t>
            </a:r>
            <a:r>
              <a:rPr lang="ru-RU" sz="3000" b="1" dirty="0" err="1" smtClean="0">
                <a:solidFill>
                  <a:srgbClr val="006600"/>
                </a:solidFill>
                <a:sym typeface="Symbol"/>
              </a:rPr>
              <a:t></a:t>
            </a:r>
            <a:r>
              <a:rPr lang="ru-RU" sz="3000" b="1" dirty="0" err="1" smtClean="0">
                <a:solidFill>
                  <a:srgbClr val="006600"/>
                </a:solidFill>
              </a:rPr>
              <a:t>утилизатор</a:t>
            </a:r>
            <a:r>
              <a:rPr lang="ru-RU" sz="3000" b="1" dirty="0" smtClean="0">
                <a:solidFill>
                  <a:srgbClr val="006600"/>
                </a:solidFill>
              </a:rPr>
              <a:t>, утилизируясь в тепло для обогрева помещений.</a:t>
            </a:r>
            <a:r>
              <a:rPr lang="ru-RU" sz="3000" dirty="0" smtClean="0">
                <a:solidFill>
                  <a:srgbClr val="006600"/>
                </a:solidFill>
              </a:rPr>
              <a:t>  </a:t>
            </a:r>
            <a:r>
              <a:rPr lang="ru-RU" sz="3000" b="1" dirty="0" smtClean="0">
                <a:solidFill>
                  <a:srgbClr val="006600"/>
                </a:solidFill>
              </a:rPr>
              <a:t>Газотурбинные двигатели имеют самую большую удельную мощность среди ДВС, до 6 кВт/кг.</a:t>
            </a:r>
            <a:endParaRPr lang="ru-RU" sz="3000" b="1" dirty="0">
              <a:solidFill>
                <a:srgbClr val="006600"/>
              </a:solidFill>
            </a:endParaRPr>
          </a:p>
        </p:txBody>
      </p:sp>
      <p:sp>
        <p:nvSpPr>
          <p:cNvPr id="4" name="TextBox 3"/>
          <p:cNvSpPr txBox="1"/>
          <p:nvPr/>
        </p:nvSpPr>
        <p:spPr>
          <a:xfrm>
            <a:off x="214282" y="4143380"/>
            <a:ext cx="8715436" cy="461665"/>
          </a:xfrm>
          <a:prstGeom prst="rect">
            <a:avLst/>
          </a:prstGeom>
          <a:noFill/>
        </p:spPr>
        <p:txBody>
          <a:bodyPr wrap="square" rtlCol="0">
            <a:spAutoFit/>
          </a:bodyPr>
          <a:lstStyle/>
          <a:p>
            <a:pPr algn="just"/>
            <a:r>
              <a:rPr lang="ru-RU" sz="2400" b="1" dirty="0" smtClean="0">
                <a:latin typeface="Arial" pitchFamily="34" charset="0"/>
                <a:cs typeface="Arial" pitchFamily="34" charset="0"/>
              </a:rPr>
              <a:t>	</a:t>
            </a:r>
            <a:endParaRPr lang="ru-RU" sz="2400" b="1" i="1" dirty="0">
              <a:solidFill>
                <a:srgbClr val="3366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ppt_x"/>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9"/>
            <a:ext cx="8572560" cy="3857651"/>
          </a:xfrm>
        </p:spPr>
        <p:txBody>
          <a:bodyPr>
            <a:normAutofit fontScale="92500" lnSpcReduction="10000"/>
          </a:bodyPr>
          <a:lstStyle/>
          <a:p>
            <a:pPr marL="0" indent="0" algn="just">
              <a:buNone/>
            </a:pPr>
            <a:r>
              <a:rPr lang="ru-RU" b="1" dirty="0" smtClean="0">
                <a:solidFill>
                  <a:srgbClr val="002060"/>
                </a:solidFill>
                <a:latin typeface="Arial" pitchFamily="34" charset="0"/>
                <a:cs typeface="Arial" pitchFamily="34" charset="0"/>
              </a:rPr>
              <a:t>	</a:t>
            </a:r>
            <a:r>
              <a:rPr lang="ru-RU" sz="3000" b="1" dirty="0" smtClean="0">
                <a:solidFill>
                  <a:srgbClr val="002060"/>
                </a:solidFill>
                <a:latin typeface="Arial" pitchFamily="34" charset="0"/>
                <a:cs typeface="Arial" pitchFamily="34" charset="0"/>
              </a:rPr>
              <a:t>В качестве топлива используется любое горючее, которое можно </a:t>
            </a:r>
            <a:r>
              <a:rPr lang="ru-RU" sz="3000" b="1" dirty="0" err="1" smtClean="0">
                <a:solidFill>
                  <a:srgbClr val="002060"/>
                </a:solidFill>
                <a:latin typeface="Arial" pitchFamily="34" charset="0"/>
                <a:cs typeface="Arial" pitchFamily="34" charset="0"/>
              </a:rPr>
              <a:t>диспергировать</a:t>
            </a:r>
            <a:r>
              <a:rPr lang="ru-RU" sz="3000" b="1" dirty="0" smtClean="0">
                <a:solidFill>
                  <a:srgbClr val="002060"/>
                </a:solidFill>
                <a:latin typeface="Arial" pitchFamily="34" charset="0"/>
                <a:cs typeface="Arial" pitchFamily="34" charset="0"/>
              </a:rPr>
              <a:t>:  </a:t>
            </a:r>
            <a:r>
              <a:rPr lang="ru-RU" sz="3000" b="1" dirty="0" smtClean="0">
                <a:solidFill>
                  <a:srgbClr val="C00000"/>
                </a:solidFill>
                <a:latin typeface="Arial" pitchFamily="34" charset="0"/>
                <a:cs typeface="Arial" pitchFamily="34" charset="0"/>
              </a:rPr>
              <a:t>бензин,</a:t>
            </a:r>
            <a:r>
              <a:rPr lang="ru-RU" sz="3000" b="1" dirty="0" smtClean="0">
                <a:solidFill>
                  <a:srgbClr val="002060"/>
                </a:solidFill>
                <a:latin typeface="Arial" pitchFamily="34" charset="0"/>
                <a:cs typeface="Arial" pitchFamily="34" charset="0"/>
              </a:rPr>
              <a:t> </a:t>
            </a:r>
            <a:r>
              <a:rPr lang="ru-RU" sz="3000" b="1" dirty="0" smtClean="0">
                <a:solidFill>
                  <a:srgbClr val="3366FF"/>
                </a:solidFill>
                <a:latin typeface="Arial" pitchFamily="34" charset="0"/>
                <a:cs typeface="Arial" pitchFamily="34" charset="0"/>
              </a:rPr>
              <a:t>керосин</a:t>
            </a:r>
            <a:r>
              <a:rPr lang="ru-RU" sz="3000" b="1" dirty="0" smtClean="0">
                <a:solidFill>
                  <a:srgbClr val="002060"/>
                </a:solidFill>
                <a:latin typeface="Arial" pitchFamily="34" charset="0"/>
                <a:cs typeface="Arial" pitchFamily="34" charset="0"/>
              </a:rPr>
              <a:t>, </a:t>
            </a:r>
            <a:r>
              <a:rPr lang="ru-RU" sz="3000" b="1" dirty="0" smtClean="0">
                <a:solidFill>
                  <a:srgbClr val="006600"/>
                </a:solidFill>
                <a:latin typeface="Arial" pitchFamily="34" charset="0"/>
                <a:cs typeface="Arial" pitchFamily="34" charset="0"/>
              </a:rPr>
              <a:t>дизельное топливо</a:t>
            </a:r>
            <a:r>
              <a:rPr lang="ru-RU" sz="3000" b="1" dirty="0" smtClean="0">
                <a:solidFill>
                  <a:srgbClr val="002060"/>
                </a:solidFill>
                <a:latin typeface="Arial" pitchFamily="34" charset="0"/>
                <a:cs typeface="Arial" pitchFamily="34" charset="0"/>
              </a:rPr>
              <a:t>, </a:t>
            </a:r>
            <a:r>
              <a:rPr lang="ru-RU" sz="3000" b="1" dirty="0" smtClean="0">
                <a:solidFill>
                  <a:srgbClr val="FF66FF"/>
                </a:solidFill>
                <a:latin typeface="Arial" pitchFamily="34" charset="0"/>
                <a:cs typeface="Arial" pitchFamily="34" charset="0"/>
              </a:rPr>
              <a:t>мазут</a:t>
            </a:r>
            <a:r>
              <a:rPr lang="ru-RU" sz="3000" b="1" dirty="0" smtClean="0">
                <a:solidFill>
                  <a:srgbClr val="002060"/>
                </a:solidFill>
                <a:latin typeface="Arial" pitchFamily="34" charset="0"/>
                <a:cs typeface="Arial" pitchFamily="34" charset="0"/>
              </a:rPr>
              <a:t>, </a:t>
            </a:r>
            <a:r>
              <a:rPr lang="ru-RU" sz="3000" b="1" dirty="0" smtClean="0">
                <a:solidFill>
                  <a:srgbClr val="FF0000"/>
                </a:solidFill>
                <a:latin typeface="Arial" pitchFamily="34" charset="0"/>
                <a:cs typeface="Arial" pitchFamily="34" charset="0"/>
              </a:rPr>
              <a:t>природный газ</a:t>
            </a:r>
            <a:r>
              <a:rPr lang="ru-RU" sz="3000" b="1" dirty="0" smtClean="0">
                <a:solidFill>
                  <a:srgbClr val="002060"/>
                </a:solidFill>
                <a:latin typeface="Arial" pitchFamily="34" charset="0"/>
                <a:cs typeface="Arial" pitchFamily="34" charset="0"/>
              </a:rPr>
              <a:t>, </a:t>
            </a:r>
            <a:r>
              <a:rPr lang="ru-RU" sz="3000" b="1" dirty="0" smtClean="0">
                <a:solidFill>
                  <a:srgbClr val="0000FF"/>
                </a:solidFill>
                <a:latin typeface="Arial" pitchFamily="34" charset="0"/>
                <a:cs typeface="Arial" pitchFamily="34" charset="0"/>
              </a:rPr>
              <a:t>судовое топливо</a:t>
            </a:r>
            <a:r>
              <a:rPr lang="ru-RU" sz="3000" b="1" dirty="0" smtClean="0">
                <a:solidFill>
                  <a:srgbClr val="002060"/>
                </a:solidFill>
                <a:latin typeface="Arial" pitchFamily="34" charset="0"/>
                <a:cs typeface="Arial" pitchFamily="34" charset="0"/>
              </a:rPr>
              <a:t>, </a:t>
            </a:r>
            <a:r>
              <a:rPr lang="ru-RU" sz="3000" b="1" dirty="0" smtClean="0">
                <a:solidFill>
                  <a:srgbClr val="008000"/>
                </a:solidFill>
                <a:latin typeface="Arial" pitchFamily="34" charset="0"/>
                <a:cs typeface="Arial" pitchFamily="34" charset="0"/>
              </a:rPr>
              <a:t>водяной газ</a:t>
            </a:r>
            <a:r>
              <a:rPr lang="ru-RU" sz="3000" b="1" dirty="0" smtClean="0">
                <a:solidFill>
                  <a:srgbClr val="002060"/>
                </a:solidFill>
                <a:latin typeface="Arial" pitchFamily="34" charset="0"/>
                <a:cs typeface="Arial" pitchFamily="34" charset="0"/>
              </a:rPr>
              <a:t>, </a:t>
            </a:r>
            <a:r>
              <a:rPr lang="ru-RU" sz="3000" b="1" dirty="0" smtClean="0">
                <a:solidFill>
                  <a:srgbClr val="0070C0"/>
                </a:solidFill>
                <a:latin typeface="Arial" pitchFamily="34" charset="0"/>
                <a:cs typeface="Arial" pitchFamily="34" charset="0"/>
              </a:rPr>
              <a:t>спирт</a:t>
            </a:r>
            <a:r>
              <a:rPr lang="ru-RU" sz="3000" b="1" dirty="0" smtClean="0">
                <a:solidFill>
                  <a:srgbClr val="002060"/>
                </a:solidFill>
                <a:latin typeface="Arial" pitchFamily="34" charset="0"/>
                <a:cs typeface="Arial" pitchFamily="34" charset="0"/>
              </a:rPr>
              <a:t> и измельченный уголь</a:t>
            </a:r>
            <a:r>
              <a:rPr lang="ru-RU" sz="3000" b="1" i="1" dirty="0" smtClean="0">
                <a:solidFill>
                  <a:srgbClr val="002060"/>
                </a:solidFill>
                <a:latin typeface="Arial" pitchFamily="34" charset="0"/>
                <a:cs typeface="Arial" pitchFamily="34" charset="0"/>
              </a:rPr>
              <a:t>. </a:t>
            </a:r>
            <a:r>
              <a:rPr lang="ru-RU" b="1" i="1" dirty="0" smtClean="0">
                <a:solidFill>
                  <a:srgbClr val="3366FF"/>
                </a:solidFill>
              </a:rPr>
              <a:t>Постоянная работа производится на газе, а в резервном (аварийном) режиме происходит автоматический переход на дизельное топливо.</a:t>
            </a:r>
            <a:endParaRPr lang="ru-RU" dirty="0"/>
          </a:p>
        </p:txBody>
      </p:sp>
      <p:sp>
        <p:nvSpPr>
          <p:cNvPr id="4" name="TextBox 3"/>
          <p:cNvSpPr txBox="1"/>
          <p:nvPr/>
        </p:nvSpPr>
        <p:spPr>
          <a:xfrm>
            <a:off x="285720" y="3964900"/>
            <a:ext cx="8501122" cy="2893100"/>
          </a:xfrm>
          <a:prstGeom prst="rect">
            <a:avLst/>
          </a:prstGeom>
          <a:noFill/>
        </p:spPr>
        <p:txBody>
          <a:bodyPr wrap="square" rtlCol="0">
            <a:spAutoFit/>
          </a:bodyPr>
          <a:lstStyle/>
          <a:p>
            <a:pPr algn="just"/>
            <a:r>
              <a:rPr lang="ru-RU" dirty="0" smtClean="0"/>
              <a:t>	</a:t>
            </a:r>
            <a:r>
              <a:rPr lang="ru-RU" sz="2600" b="1" dirty="0" smtClean="0">
                <a:solidFill>
                  <a:srgbClr val="339966"/>
                </a:solidFill>
                <a:latin typeface="Arial" pitchFamily="34" charset="0"/>
                <a:cs typeface="Arial" pitchFamily="34" charset="0"/>
              </a:rPr>
              <a:t>Оптимальный режим работы ГТУ — комбинированная выработка тепловой и электрической энергии. ГТУ производят гораздо большее количество тепловой энергии, чем </a:t>
            </a:r>
            <a:r>
              <a:rPr lang="ru-RU" sz="2600" b="1" dirty="0" err="1" smtClean="0">
                <a:solidFill>
                  <a:srgbClr val="339966"/>
                </a:solidFill>
                <a:latin typeface="Arial" pitchFamily="34" charset="0"/>
                <a:cs typeface="Arial" pitchFamily="34" charset="0"/>
              </a:rPr>
              <a:t>газопоршневые</a:t>
            </a:r>
            <a:r>
              <a:rPr lang="ru-RU" sz="2600" b="1" dirty="0" smtClean="0">
                <a:solidFill>
                  <a:srgbClr val="339966"/>
                </a:solidFill>
                <a:latin typeface="Arial" pitchFamily="34" charset="0"/>
                <a:cs typeface="Arial" pitchFamily="34" charset="0"/>
              </a:rPr>
              <a:t> агрегаты, и могут работать как в базовом режиме, так и для покрытия пиковых нагрузок.</a:t>
            </a:r>
            <a:endParaRPr lang="ru-RU" sz="2600" b="1" dirty="0">
              <a:solidFill>
                <a:srgbClr val="33996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1+#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572560" cy="6286544"/>
          </a:xfrm>
        </p:spPr>
        <p:txBody>
          <a:bodyPr>
            <a:normAutofit/>
          </a:bodyPr>
          <a:lstStyle/>
          <a:p>
            <a:pPr marL="0" indent="0" algn="just">
              <a:lnSpc>
                <a:spcPct val="150000"/>
              </a:lnSpc>
              <a:buNone/>
            </a:pPr>
            <a:r>
              <a:rPr lang="ru-RU" dirty="0" smtClean="0"/>
              <a:t>	</a:t>
            </a:r>
            <a:r>
              <a:rPr lang="ru-RU" sz="2800" b="1" dirty="0" smtClean="0">
                <a:solidFill>
                  <a:srgbClr val="FF0000"/>
                </a:solidFill>
                <a:latin typeface="Arial" pitchFamily="34" charset="0"/>
                <a:cs typeface="Arial" pitchFamily="34" charset="0"/>
              </a:rPr>
              <a:t>Газотурбинные электростанции малой мощности представляют собой довольно компактные для данного вида оборудования стационарные установки, построенные по блочно-контейнерному принципу. Иными словами, составные части ГТЭС, </a:t>
            </a:r>
            <a:r>
              <a:rPr lang="ru-RU" sz="2800" b="1" smtClean="0">
                <a:solidFill>
                  <a:srgbClr val="FF0000"/>
                </a:solidFill>
                <a:latin typeface="Arial" pitchFamily="34" charset="0"/>
                <a:cs typeface="Arial" pitchFamily="34" charset="0"/>
              </a:rPr>
              <a:t>соединенные вместе, </a:t>
            </a:r>
            <a:r>
              <a:rPr lang="ru-RU" sz="2800" b="1" dirty="0" smtClean="0">
                <a:solidFill>
                  <a:srgbClr val="FF0000"/>
                </a:solidFill>
                <a:latin typeface="Arial" pitchFamily="34" charset="0"/>
                <a:cs typeface="Arial" pitchFamily="34" charset="0"/>
              </a:rPr>
              <a:t>позволяют не только вырабатывать электричество, но и утилизировать тепло, получаемое от отработанных газов.</a:t>
            </a:r>
            <a:endParaRPr lang="ru-RU"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vertical)">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572560" cy="5840435"/>
          </a:xfrm>
        </p:spPr>
        <p:txBody>
          <a:bodyPr>
            <a:normAutofit fontScale="92500" lnSpcReduction="10000"/>
          </a:bodyPr>
          <a:lstStyle/>
          <a:p>
            <a:pPr marL="0" indent="0" algn="just">
              <a:lnSpc>
                <a:spcPct val="150000"/>
              </a:lnSpc>
              <a:buNone/>
            </a:pPr>
            <a:r>
              <a:rPr lang="ru-RU" dirty="0" smtClean="0"/>
              <a:t>	</a:t>
            </a:r>
            <a:r>
              <a:rPr lang="ru-RU" sz="2800" b="1" dirty="0" smtClean="0">
                <a:solidFill>
                  <a:srgbClr val="006600"/>
                </a:solidFill>
                <a:latin typeface="Arial" pitchFamily="34" charset="0"/>
                <a:cs typeface="Arial" pitchFamily="34" charset="0"/>
              </a:rPr>
              <a:t>Основным блоком газотурбинных электростанций  является главный энергоблок, однако в зависимости от модели, они могут дополнительно компоноваться компрессором, теплообменником, позволяющим утилизировать вторичную энергию и перерабатывать её в тепло, установкой подготовки топливного газа и др. Также, ГТЭС может дополняться дизельным двигателем, который зачастую используется при её запуске. </a:t>
            </a:r>
            <a:endParaRPr lang="ru-RU" sz="2800" b="1" dirty="0">
              <a:solidFill>
                <a:srgbClr val="0066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071538" y="246239"/>
            <a:ext cx="7037816" cy="63974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000"/>
                                        <p:tgtEl>
                                          <p:spTgt spid="1027"/>
                                        </p:tgtEl>
                                      </p:cBhvr>
                                    </p:animEffect>
                                    <p:anim calcmode="lin" valueType="num">
                                      <p:cBhvr>
                                        <p:cTn id="8" dur="3000" fill="hold"/>
                                        <p:tgtEl>
                                          <p:spTgt spid="1027"/>
                                        </p:tgtEl>
                                        <p:attrNameLst>
                                          <p:attrName>ppt_x</p:attrName>
                                        </p:attrNameLst>
                                      </p:cBhvr>
                                      <p:tavLst>
                                        <p:tav tm="0">
                                          <p:val>
                                            <p:strVal val="#ppt_x"/>
                                          </p:val>
                                        </p:tav>
                                        <p:tav tm="100000">
                                          <p:val>
                                            <p:strVal val="#ppt_x"/>
                                          </p:val>
                                        </p:tav>
                                      </p:tavLst>
                                    </p:anim>
                                    <p:anim calcmode="lin" valueType="num">
                                      <p:cBhvr>
                                        <p:cTn id="9" dur="3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357166"/>
            <a:ext cx="8501122" cy="5768997"/>
          </a:xfrm>
        </p:spPr>
        <p:txBody>
          <a:bodyPr>
            <a:normAutofit lnSpcReduction="10000"/>
          </a:bodyPr>
          <a:lstStyle/>
          <a:p>
            <a:pPr marL="0" indent="0" algn="just">
              <a:lnSpc>
                <a:spcPct val="150000"/>
              </a:lnSpc>
              <a:buNone/>
            </a:pPr>
            <a:r>
              <a:rPr lang="ru-RU" dirty="0" smtClean="0"/>
              <a:t>	</a:t>
            </a:r>
            <a:r>
              <a:rPr lang="ru-RU" sz="2800" b="1" dirty="0" smtClean="0">
                <a:solidFill>
                  <a:srgbClr val="0000FF"/>
                </a:solidFill>
                <a:latin typeface="Arial" pitchFamily="34" charset="0"/>
                <a:cs typeface="Arial" pitchFamily="34" charset="0"/>
              </a:rPr>
              <a:t>Энергоблок газотурбинной мини-ТЭЦ состоит из собственно газотурбинной установки и генератора, который и вырабатывает электроэнергию. Также энергоблок оборудован различными системами контроля и автоматической регулировки работы всего блока, фильтрами, блоками </a:t>
            </a:r>
            <a:r>
              <a:rPr lang="ru-RU" sz="2800" b="1" dirty="0" err="1" smtClean="0">
                <a:solidFill>
                  <a:srgbClr val="0000FF"/>
                </a:solidFill>
                <a:latin typeface="Arial" pitchFamily="34" charset="0"/>
                <a:cs typeface="Arial" pitchFamily="34" charset="0"/>
              </a:rPr>
              <a:t>маслоснабжения</a:t>
            </a:r>
            <a:r>
              <a:rPr lang="ru-RU" sz="2800" b="1" dirty="0" smtClean="0">
                <a:solidFill>
                  <a:srgbClr val="0000FF"/>
                </a:solidFill>
                <a:latin typeface="Arial" pitchFamily="34" charset="0"/>
                <a:cs typeface="Arial" pitchFamily="34" charset="0"/>
              </a:rPr>
              <a:t> и другими компонентами. </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85728"/>
            <a:ext cx="8572560" cy="4714908"/>
          </a:xfrm>
        </p:spPr>
        <p:txBody>
          <a:bodyPr>
            <a:normAutofit fontScale="92500" lnSpcReduction="20000"/>
          </a:bodyPr>
          <a:lstStyle/>
          <a:p>
            <a:pPr marL="0" indent="0" algn="just">
              <a:lnSpc>
                <a:spcPct val="150000"/>
              </a:lnSpc>
              <a:buNone/>
            </a:pPr>
            <a:r>
              <a:rPr lang="ru-RU" dirty="0" smtClean="0"/>
              <a:t>	</a:t>
            </a:r>
            <a:r>
              <a:rPr lang="ru-RU" sz="3000" b="1" dirty="0" smtClean="0">
                <a:solidFill>
                  <a:srgbClr val="0000FF"/>
                </a:solidFill>
                <a:latin typeface="Arial" pitchFamily="34" charset="0"/>
                <a:cs typeface="Arial" pitchFamily="34" charset="0"/>
              </a:rPr>
              <a:t>Газотурбинные электростанции могут работать полностью автономно. В этом случае они оборудуются блоком автоматизации, который самостоятельно производит пуск, синхронизацию работы генератора и турбины, а также остальных систем, и осуществляет общий контроль за работой станции.</a:t>
            </a:r>
            <a:endParaRPr lang="ru-RU" sz="3000"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000100" y="315118"/>
            <a:ext cx="7240195" cy="65428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9718"/>
          </a:xfrm>
        </p:spPr>
        <p:txBody>
          <a:bodyPr>
            <a:normAutofit fontScale="90000"/>
          </a:bodyPr>
          <a:lstStyle/>
          <a:p>
            <a:r>
              <a:rPr lang="ru-RU" sz="2800" b="1" dirty="0" smtClean="0">
                <a:solidFill>
                  <a:srgbClr val="C00000"/>
                </a:solidFill>
                <a:latin typeface="Arial" pitchFamily="34" charset="0"/>
                <a:cs typeface="Arial" pitchFamily="34" charset="0"/>
              </a:rPr>
              <a:t>Принцип работы газотурбинной мини-ТЭЦ</a:t>
            </a:r>
            <a:endParaRPr lang="ru-RU" sz="2800" b="1" dirty="0">
              <a:solidFill>
                <a:srgbClr val="C00000"/>
              </a:solidFill>
              <a:latin typeface="Arial" pitchFamily="34" charset="0"/>
              <a:cs typeface="Arial" pitchFamily="34" charset="0"/>
            </a:endParaRPr>
          </a:p>
        </p:txBody>
      </p:sp>
      <p:sp>
        <p:nvSpPr>
          <p:cNvPr id="3" name="Содержимое 2"/>
          <p:cNvSpPr>
            <a:spLocks noGrp="1"/>
          </p:cNvSpPr>
          <p:nvPr>
            <p:ph idx="1"/>
          </p:nvPr>
        </p:nvSpPr>
        <p:spPr>
          <a:xfrm>
            <a:off x="285720" y="857232"/>
            <a:ext cx="8572560" cy="5715040"/>
          </a:xfrm>
        </p:spPr>
        <p:txBody>
          <a:bodyPr>
            <a:normAutofit fontScale="92500"/>
          </a:bodyPr>
          <a:lstStyle/>
          <a:p>
            <a:pPr marL="0" indent="0" algn="just">
              <a:buNone/>
            </a:pPr>
            <a:r>
              <a:rPr lang="ru-RU" dirty="0" smtClean="0"/>
              <a:t>	</a:t>
            </a:r>
            <a:r>
              <a:rPr lang="ru-RU" dirty="0" smtClean="0">
                <a:solidFill>
                  <a:srgbClr val="C00000"/>
                </a:solidFill>
              </a:rPr>
              <a:t>Атмосферный воздух через входное устройство КВОУ (комбинированное </a:t>
            </a:r>
            <a:r>
              <a:rPr lang="ru-RU" dirty="0" err="1" smtClean="0">
                <a:solidFill>
                  <a:srgbClr val="C00000"/>
                </a:solidFill>
              </a:rPr>
              <a:t>воздухообрабатывающее</a:t>
            </a:r>
            <a:r>
              <a:rPr lang="ru-RU" dirty="0" smtClean="0">
                <a:solidFill>
                  <a:srgbClr val="C00000"/>
                </a:solidFill>
              </a:rPr>
              <a:t> устройство) (6) поступает в компрессор (1), где сжимается и направляется в регенеративный воздухоподогреватель (7), а затем через воздухораспределительный клапан (5) в камеру сгорания (2). В камере сгорания в потоке воздуха сжигается топливо, поступающее через форсунки. Горячие газы поступают на лопатки газовой турбины (3), где тепловая энергия потока превращается в механическую энергию вращения ротора турбины.</a:t>
            </a:r>
            <a:endParaRPr lang="ru-RU"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572560" cy="6286544"/>
          </a:xfrm>
        </p:spPr>
        <p:txBody>
          <a:bodyPr>
            <a:normAutofit fontScale="85000" lnSpcReduction="10000"/>
          </a:bodyPr>
          <a:lstStyle/>
          <a:p>
            <a:pPr marL="0" indent="0" algn="just">
              <a:buNone/>
            </a:pPr>
            <a:r>
              <a:rPr lang="ru-RU" dirty="0" smtClean="0"/>
              <a:t>	</a:t>
            </a:r>
            <a:r>
              <a:rPr lang="ru-RU" dirty="0" smtClean="0">
                <a:solidFill>
                  <a:srgbClr val="002060"/>
                </a:solidFill>
              </a:rPr>
              <a:t>Мощность, полученная на валу турбины, используется для привода компрессора (1) и электрогенератора (4), который вырабатывает электроэнергию. Горячие газы после регенератора (7) поступают в водогрейный котел — утилизатор (8), а потом уходят в дымовую трубу (13). Сетевая вода, подаваемая сетевыми насосами (12), нагревается в водогрейном котле-утилизаторе (8) и пиковом котле (10) и направляется в центральный тепловой пункт (ЦТП). Подключение потребителей к ЦТП осуществляется при организации независимого контура. В качестве топлива используется природный газ. При аварийном прекращении подачи газа оба котла и ГТУ (при частичной нагрузке) переводятся для работы на сжиженный пропан-бутан (СУГ — сжиженные углеводородные газы).</a:t>
            </a:r>
            <a:endParaRPr lang="ru-RU"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1"/>
            <a:ext cx="8572560" cy="1428760"/>
          </a:xfrm>
        </p:spPr>
        <p:txBody>
          <a:bodyPr>
            <a:normAutofit lnSpcReduction="10000"/>
          </a:bodyPr>
          <a:lstStyle/>
          <a:p>
            <a:pPr marL="0" indent="0" algn="just">
              <a:buNone/>
            </a:pPr>
            <a:r>
              <a:rPr lang="ru-RU" b="1" dirty="0" smtClean="0"/>
              <a:t>	</a:t>
            </a:r>
            <a:r>
              <a:rPr lang="ru-RU" sz="2800" b="1" dirty="0" smtClean="0">
                <a:solidFill>
                  <a:srgbClr val="7030A0"/>
                </a:solidFill>
              </a:rPr>
              <a:t>В зависимости от особенностей потребителей возможны следующие решения по схемам использования ГТУ:</a:t>
            </a:r>
            <a:endParaRPr lang="ru-RU" sz="2800" b="1" dirty="0">
              <a:solidFill>
                <a:srgbClr val="7030A0"/>
              </a:solidFill>
            </a:endParaRPr>
          </a:p>
        </p:txBody>
      </p:sp>
      <p:sp>
        <p:nvSpPr>
          <p:cNvPr id="4" name="TextBox 3"/>
          <p:cNvSpPr txBox="1"/>
          <p:nvPr/>
        </p:nvSpPr>
        <p:spPr>
          <a:xfrm>
            <a:off x="285720" y="1643050"/>
            <a:ext cx="8643998" cy="1200329"/>
          </a:xfrm>
          <a:prstGeom prst="rect">
            <a:avLst/>
          </a:prstGeom>
          <a:noFill/>
        </p:spPr>
        <p:txBody>
          <a:bodyPr wrap="square" rtlCol="0">
            <a:spAutoFit/>
          </a:bodyPr>
          <a:lstStyle/>
          <a:p>
            <a:pPr algn="just"/>
            <a:r>
              <a:rPr lang="ru-RU" sz="2400" b="1" dirty="0" smtClean="0">
                <a:solidFill>
                  <a:srgbClr val="339966"/>
                </a:solidFill>
              </a:rPr>
              <a:t>— выдача электрической мощности в систему на генераторном (6,3 или 10,5 кВ) или повышенном до 110 кВ напряжении;</a:t>
            </a:r>
            <a:endParaRPr lang="ru-RU" sz="2400" b="1" dirty="0">
              <a:solidFill>
                <a:srgbClr val="339966"/>
              </a:solidFill>
            </a:endParaRPr>
          </a:p>
        </p:txBody>
      </p:sp>
      <p:sp>
        <p:nvSpPr>
          <p:cNvPr id="5" name="TextBox 4"/>
          <p:cNvSpPr txBox="1"/>
          <p:nvPr/>
        </p:nvSpPr>
        <p:spPr>
          <a:xfrm>
            <a:off x="285720" y="2928934"/>
            <a:ext cx="8429684" cy="1569660"/>
          </a:xfrm>
          <a:prstGeom prst="rect">
            <a:avLst/>
          </a:prstGeom>
          <a:noFill/>
        </p:spPr>
        <p:txBody>
          <a:bodyPr wrap="square" rtlCol="0">
            <a:spAutoFit/>
          </a:bodyPr>
          <a:lstStyle/>
          <a:p>
            <a:pPr algn="just"/>
            <a:r>
              <a:rPr lang="ru-RU" sz="2400" b="1" dirty="0" smtClean="0">
                <a:solidFill>
                  <a:srgbClr val="0000FF"/>
                </a:solidFill>
              </a:rPr>
              <a:t>— выдача тепловой мощности через центральный тепловой пункт (ЦТП) или через индивидуальные тепловые пункты (ИТП) с полной гидравлической развязкой сетей ТЭЦ и потребительских сетей;</a:t>
            </a:r>
            <a:endParaRPr lang="ru-RU" sz="2400" b="1" dirty="0">
              <a:solidFill>
                <a:srgbClr val="0000FF"/>
              </a:solidFill>
            </a:endParaRPr>
          </a:p>
        </p:txBody>
      </p:sp>
      <p:sp>
        <p:nvSpPr>
          <p:cNvPr id="6" name="TextBox 5"/>
          <p:cNvSpPr txBox="1"/>
          <p:nvPr/>
        </p:nvSpPr>
        <p:spPr>
          <a:xfrm>
            <a:off x="214282" y="4500570"/>
            <a:ext cx="8429684" cy="1200329"/>
          </a:xfrm>
          <a:prstGeom prst="rect">
            <a:avLst/>
          </a:prstGeom>
          <a:noFill/>
        </p:spPr>
        <p:txBody>
          <a:bodyPr wrap="square" rtlCol="0">
            <a:spAutoFit/>
          </a:bodyPr>
          <a:lstStyle/>
          <a:p>
            <a:pPr algn="just"/>
            <a:r>
              <a:rPr lang="ru-RU" sz="2400" b="1" dirty="0" smtClean="0">
                <a:solidFill>
                  <a:srgbClr val="FF0000"/>
                </a:solidFill>
              </a:rPr>
              <a:t>— работа ГТУ на общие с другими </a:t>
            </a:r>
            <a:r>
              <a:rPr lang="ru-RU" sz="2400" b="1" dirty="0" err="1" smtClean="0">
                <a:solidFill>
                  <a:srgbClr val="FF0000"/>
                </a:solidFill>
              </a:rPr>
              <a:t>энергоисточниками</a:t>
            </a:r>
            <a:r>
              <a:rPr lang="ru-RU" sz="2400" b="1" dirty="0" smtClean="0">
                <a:solidFill>
                  <a:srgbClr val="FF0000"/>
                </a:solidFill>
              </a:rPr>
              <a:t> тепловые сети или использование ГТУ в качестве автономного источника тепла; </a:t>
            </a:r>
            <a:endParaRPr lang="ru-RU" sz="2400" b="1" dirty="0">
              <a:solidFill>
                <a:srgbClr val="FF0000"/>
              </a:solidFill>
            </a:endParaRPr>
          </a:p>
        </p:txBody>
      </p:sp>
      <p:sp>
        <p:nvSpPr>
          <p:cNvPr id="7" name="TextBox 6"/>
          <p:cNvSpPr txBox="1"/>
          <p:nvPr/>
        </p:nvSpPr>
        <p:spPr>
          <a:xfrm>
            <a:off x="285720" y="5715016"/>
            <a:ext cx="8501122" cy="830997"/>
          </a:xfrm>
          <a:prstGeom prst="rect">
            <a:avLst/>
          </a:prstGeom>
          <a:noFill/>
        </p:spPr>
        <p:txBody>
          <a:bodyPr wrap="square" rtlCol="0">
            <a:spAutoFit/>
          </a:bodyPr>
          <a:lstStyle/>
          <a:p>
            <a:pPr algn="just"/>
            <a:r>
              <a:rPr lang="ru-RU" sz="2400" b="1" dirty="0" smtClean="0">
                <a:solidFill>
                  <a:srgbClr val="C00000"/>
                </a:solidFill>
              </a:rPr>
              <a:t>— использование ГТУ как в закрытых, так и в открытых системах теплоснабжения.</a:t>
            </a:r>
            <a:endParaRPr lang="ru-RU"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ppt_x"/>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0" fill="hold"/>
                                        <p:tgtEl>
                                          <p:spTgt spid="5"/>
                                        </p:tgtEl>
                                        <p:attrNameLst>
                                          <p:attrName>ppt_x</p:attrName>
                                        </p:attrNameLst>
                                      </p:cBhvr>
                                      <p:tavLst>
                                        <p:tav tm="0">
                                          <p:val>
                                            <p:strVal val="#ppt_x"/>
                                          </p:val>
                                        </p:tav>
                                        <p:tav tm="100000">
                                          <p:val>
                                            <p:strVal val="#ppt_x"/>
                                          </p:val>
                                        </p:tav>
                                      </p:tavLst>
                                    </p:anim>
                                    <p:anim calcmode="lin" valueType="num">
                                      <p:cBhvr additive="base">
                                        <p:cTn id="19" dur="30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0" fill="hold"/>
                                        <p:tgtEl>
                                          <p:spTgt spid="6"/>
                                        </p:tgtEl>
                                        <p:attrNameLst>
                                          <p:attrName>ppt_x</p:attrName>
                                        </p:attrNameLst>
                                      </p:cBhvr>
                                      <p:tavLst>
                                        <p:tav tm="0">
                                          <p:val>
                                            <p:strVal val="#ppt_x"/>
                                          </p:val>
                                        </p:tav>
                                        <p:tav tm="100000">
                                          <p:val>
                                            <p:strVal val="#ppt_x"/>
                                          </p:val>
                                        </p:tav>
                                      </p:tavLst>
                                    </p:anim>
                                    <p:anim calcmode="lin" valueType="num">
                                      <p:cBhvr additive="base">
                                        <p:cTn id="24" dur="30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9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0" fill="hold"/>
                                        <p:tgtEl>
                                          <p:spTgt spid="7"/>
                                        </p:tgtEl>
                                        <p:attrNameLst>
                                          <p:attrName>ppt_x</p:attrName>
                                        </p:attrNameLst>
                                      </p:cBhvr>
                                      <p:tavLst>
                                        <p:tav tm="0">
                                          <p:val>
                                            <p:strVal val="#ppt_x"/>
                                          </p:val>
                                        </p:tav>
                                        <p:tav tm="100000">
                                          <p:val>
                                            <p:strVal val="#ppt_x"/>
                                          </p:val>
                                        </p:tav>
                                      </p:tavLst>
                                    </p:anim>
                                    <p:anim calcmode="lin" valueType="num">
                                      <p:cBhvr additive="base">
                                        <p:cTn id="29"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fontScale="90000"/>
          </a:bodyPr>
          <a:lstStyle/>
          <a:p>
            <a:r>
              <a:rPr lang="ru-RU" sz="2800" b="1" dirty="0" smtClean="0">
                <a:solidFill>
                  <a:srgbClr val="0000FF"/>
                </a:solidFill>
                <a:latin typeface="Arial" pitchFamily="34" charset="0"/>
                <a:cs typeface="Arial" pitchFamily="34" charset="0"/>
              </a:rPr>
              <a:t>Достоинства и особенности применения ГТУ</a:t>
            </a:r>
            <a:endParaRPr lang="ru-RU" sz="2800" b="1" dirty="0">
              <a:solidFill>
                <a:srgbClr val="0000FF"/>
              </a:solidFill>
              <a:latin typeface="Arial" pitchFamily="34" charset="0"/>
              <a:cs typeface="Arial" pitchFamily="34" charset="0"/>
            </a:endParaRPr>
          </a:p>
        </p:txBody>
      </p:sp>
      <p:sp>
        <p:nvSpPr>
          <p:cNvPr id="3" name="Содержимое 2"/>
          <p:cNvSpPr>
            <a:spLocks noGrp="1"/>
          </p:cNvSpPr>
          <p:nvPr>
            <p:ph idx="1"/>
          </p:nvPr>
        </p:nvSpPr>
        <p:spPr>
          <a:xfrm>
            <a:off x="285720" y="857232"/>
            <a:ext cx="8572560" cy="1143008"/>
          </a:xfrm>
        </p:spPr>
        <p:txBody>
          <a:bodyPr>
            <a:noAutofit/>
          </a:bodyPr>
          <a:lstStyle/>
          <a:p>
            <a:pPr algn="just">
              <a:buNone/>
            </a:pPr>
            <a:r>
              <a:rPr lang="ru-RU" sz="2400" b="1" dirty="0" smtClean="0">
                <a:solidFill>
                  <a:srgbClr val="006600"/>
                </a:solidFill>
              </a:rPr>
              <a:t>— высокая надежность: ресурс работы основных узлов составляет до 150 тыс. час., а ресурс работы до капитального ремонта — 50 тыс. час.;</a:t>
            </a:r>
            <a:endParaRPr lang="ru-RU" sz="2400" b="1" dirty="0">
              <a:solidFill>
                <a:srgbClr val="006600"/>
              </a:solidFill>
            </a:endParaRPr>
          </a:p>
        </p:txBody>
      </p:sp>
      <p:sp>
        <p:nvSpPr>
          <p:cNvPr id="4" name="TextBox 3"/>
          <p:cNvSpPr txBox="1"/>
          <p:nvPr/>
        </p:nvSpPr>
        <p:spPr>
          <a:xfrm>
            <a:off x="285720" y="2071678"/>
            <a:ext cx="8643998" cy="830997"/>
          </a:xfrm>
          <a:prstGeom prst="rect">
            <a:avLst/>
          </a:prstGeom>
          <a:noFill/>
        </p:spPr>
        <p:txBody>
          <a:bodyPr wrap="square" rtlCol="0">
            <a:spAutoFit/>
          </a:bodyPr>
          <a:lstStyle/>
          <a:p>
            <a:pPr algn="just"/>
            <a:r>
              <a:rPr lang="ru-RU" sz="2400" b="1" dirty="0" smtClean="0">
                <a:solidFill>
                  <a:srgbClr val="FF66FF"/>
                </a:solidFill>
              </a:rPr>
              <a:t>— коэффициент использования топлива (КИТ) при полной утилизации тепла достигает 85 %;</a:t>
            </a:r>
            <a:endParaRPr lang="ru-RU" sz="2400" b="1" dirty="0">
              <a:solidFill>
                <a:srgbClr val="FF66FF"/>
              </a:solidFill>
            </a:endParaRPr>
          </a:p>
        </p:txBody>
      </p:sp>
      <p:sp>
        <p:nvSpPr>
          <p:cNvPr id="5" name="TextBox 4"/>
          <p:cNvSpPr txBox="1"/>
          <p:nvPr/>
        </p:nvSpPr>
        <p:spPr>
          <a:xfrm>
            <a:off x="285720" y="3000372"/>
            <a:ext cx="8572560" cy="1200329"/>
          </a:xfrm>
          <a:prstGeom prst="rect">
            <a:avLst/>
          </a:prstGeom>
          <a:noFill/>
        </p:spPr>
        <p:txBody>
          <a:bodyPr wrap="square" rtlCol="0">
            <a:spAutoFit/>
          </a:bodyPr>
          <a:lstStyle/>
          <a:p>
            <a:pPr algn="just"/>
            <a:r>
              <a:rPr lang="ru-RU" sz="2400" b="1" dirty="0" smtClean="0">
                <a:solidFill>
                  <a:schemeClr val="accent6">
                    <a:lumMod val="75000"/>
                  </a:schemeClr>
                </a:solidFill>
              </a:rPr>
              <a:t>— экономичность установки: удельный расход условного топлива на отпуск 1 кВт электроэнергии составляет 0,2 кг у. т., а на отпуск 1 Гкал тепла — 0,173 кг </a:t>
            </a:r>
            <a:r>
              <a:rPr lang="ru-RU" sz="2400" b="1" dirty="0" err="1" smtClean="0">
                <a:solidFill>
                  <a:schemeClr val="accent6">
                    <a:lumMod val="75000"/>
                  </a:schemeClr>
                </a:solidFill>
              </a:rPr>
              <a:t>у.т</a:t>
            </a:r>
            <a:r>
              <a:rPr lang="ru-RU" sz="2400" b="1" dirty="0" smtClean="0">
                <a:solidFill>
                  <a:schemeClr val="accent6">
                    <a:lumMod val="75000"/>
                  </a:schemeClr>
                </a:solidFill>
              </a:rPr>
              <a:t>.;</a:t>
            </a:r>
            <a:endParaRPr lang="ru-RU" sz="2400" b="1" dirty="0">
              <a:solidFill>
                <a:schemeClr val="accent6">
                  <a:lumMod val="75000"/>
                </a:schemeClr>
              </a:solidFill>
            </a:endParaRPr>
          </a:p>
        </p:txBody>
      </p:sp>
      <p:sp>
        <p:nvSpPr>
          <p:cNvPr id="6" name="TextBox 5"/>
          <p:cNvSpPr txBox="1"/>
          <p:nvPr/>
        </p:nvSpPr>
        <p:spPr>
          <a:xfrm>
            <a:off x="285720" y="4214818"/>
            <a:ext cx="8572560" cy="1200329"/>
          </a:xfrm>
          <a:prstGeom prst="rect">
            <a:avLst/>
          </a:prstGeom>
          <a:noFill/>
        </p:spPr>
        <p:txBody>
          <a:bodyPr wrap="square" rtlCol="0">
            <a:spAutoFit/>
          </a:bodyPr>
          <a:lstStyle/>
          <a:p>
            <a:pPr algn="just"/>
            <a:r>
              <a:rPr lang="ru-RU" sz="2400" b="1" dirty="0" smtClean="0">
                <a:solidFill>
                  <a:srgbClr val="7030A0"/>
                </a:solidFill>
              </a:rPr>
              <a:t>— короткий срок окупаемости и небольшие сроки строительства — до 10</a:t>
            </a:r>
            <a:r>
              <a:rPr lang="ru-RU" sz="2400" b="1" dirty="0" smtClean="0">
                <a:solidFill>
                  <a:srgbClr val="7030A0"/>
                </a:solidFill>
                <a:sym typeface="Symbol"/>
              </a:rPr>
              <a:t></a:t>
            </a:r>
            <a:r>
              <a:rPr lang="ru-RU" sz="2400" b="1" dirty="0" smtClean="0">
                <a:solidFill>
                  <a:srgbClr val="7030A0"/>
                </a:solidFill>
              </a:rPr>
              <a:t>12 месяцев (при наличии необходимых согласований и разрешений);</a:t>
            </a:r>
            <a:endParaRPr lang="ru-RU" sz="2400" b="1" dirty="0">
              <a:solidFill>
                <a:srgbClr val="7030A0"/>
              </a:solidFill>
            </a:endParaRPr>
          </a:p>
        </p:txBody>
      </p:sp>
      <p:sp>
        <p:nvSpPr>
          <p:cNvPr id="7" name="TextBox 6"/>
          <p:cNvSpPr txBox="1"/>
          <p:nvPr/>
        </p:nvSpPr>
        <p:spPr>
          <a:xfrm>
            <a:off x="285720" y="5500702"/>
            <a:ext cx="8643998" cy="830997"/>
          </a:xfrm>
          <a:prstGeom prst="rect">
            <a:avLst/>
          </a:prstGeom>
          <a:noFill/>
        </p:spPr>
        <p:txBody>
          <a:bodyPr wrap="square" rtlCol="0">
            <a:spAutoFit/>
          </a:bodyPr>
          <a:lstStyle/>
          <a:p>
            <a:r>
              <a:rPr lang="ru-RU" sz="2400" b="1" dirty="0" smtClean="0">
                <a:solidFill>
                  <a:srgbClr val="FF0000"/>
                </a:solidFill>
              </a:rPr>
              <a:t>— низкая стоимость капитальных вложений — не более $600 за установленный киловатт в пределах площадки ГТУ ТЭС;</a:t>
            </a:r>
            <a:endParaRPr lang="ru-RU"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3000" fill="hold"/>
                                        <p:tgtEl>
                                          <p:spTgt spid="4"/>
                                        </p:tgtEl>
                                        <p:attrNameLst>
                                          <p:attrName>ppt_x</p:attrName>
                                        </p:attrNameLst>
                                      </p:cBhvr>
                                      <p:tavLst>
                                        <p:tav tm="0">
                                          <p:val>
                                            <p:strVal val="#ppt_x"/>
                                          </p:val>
                                        </p:tav>
                                        <p:tav tm="100000">
                                          <p:val>
                                            <p:strVal val="#ppt_x"/>
                                          </p:val>
                                        </p:tav>
                                      </p:tavLst>
                                    </p:anim>
                                    <p:anim calcmode="lin" valueType="num">
                                      <p:cBhvr additive="base">
                                        <p:cTn id="19"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3000" fill="hold"/>
                                        <p:tgtEl>
                                          <p:spTgt spid="5"/>
                                        </p:tgtEl>
                                        <p:attrNameLst>
                                          <p:attrName>ppt_x</p:attrName>
                                        </p:attrNameLst>
                                      </p:cBhvr>
                                      <p:tavLst>
                                        <p:tav tm="0">
                                          <p:val>
                                            <p:strVal val="#ppt_x"/>
                                          </p:val>
                                        </p:tav>
                                        <p:tav tm="100000">
                                          <p:val>
                                            <p:strVal val="#ppt_x"/>
                                          </p:val>
                                        </p:tav>
                                      </p:tavLst>
                                    </p:anim>
                                    <p:anim calcmode="lin" valueType="num">
                                      <p:cBhvr additive="base">
                                        <p:cTn id="25"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3000" fill="hold"/>
                                        <p:tgtEl>
                                          <p:spTgt spid="6"/>
                                        </p:tgtEl>
                                        <p:attrNameLst>
                                          <p:attrName>ppt_x</p:attrName>
                                        </p:attrNameLst>
                                      </p:cBhvr>
                                      <p:tavLst>
                                        <p:tav tm="0">
                                          <p:val>
                                            <p:strVal val="#ppt_x"/>
                                          </p:val>
                                        </p:tav>
                                        <p:tav tm="100000">
                                          <p:val>
                                            <p:strVal val="#ppt_x"/>
                                          </p:val>
                                        </p:tav>
                                      </p:tavLst>
                                    </p:anim>
                                    <p:anim calcmode="lin" valueType="num">
                                      <p:cBhvr additive="base">
                                        <p:cTn id="31"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3000" fill="hold"/>
                                        <p:tgtEl>
                                          <p:spTgt spid="7"/>
                                        </p:tgtEl>
                                        <p:attrNameLst>
                                          <p:attrName>ppt_x</p:attrName>
                                        </p:attrNameLst>
                                      </p:cBhvr>
                                      <p:tavLst>
                                        <p:tav tm="0">
                                          <p:val>
                                            <p:strVal val="#ppt_x"/>
                                          </p:val>
                                        </p:tav>
                                        <p:tav tm="100000">
                                          <p:val>
                                            <p:strVal val="#ppt_x"/>
                                          </p:val>
                                        </p:tav>
                                      </p:tavLst>
                                    </p:anim>
                                    <p:anim calcmode="lin" valueType="num">
                                      <p:cBhvr additive="base">
                                        <p:cTn id="37"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357167"/>
            <a:ext cx="8329642" cy="1071569"/>
          </a:xfrm>
        </p:spPr>
        <p:txBody>
          <a:bodyPr>
            <a:noAutofit/>
          </a:bodyPr>
          <a:lstStyle/>
          <a:p>
            <a:pPr algn="just">
              <a:buNone/>
            </a:pPr>
            <a:r>
              <a:rPr lang="ru-RU" sz="2400" b="1" dirty="0" smtClean="0">
                <a:solidFill>
                  <a:srgbClr val="0000FF"/>
                </a:solidFill>
              </a:rPr>
              <a:t>— возможность автоматического и дистанционного управления работой ГТУ, автоматическое диагностирование режимов работы станции;</a:t>
            </a:r>
            <a:endParaRPr lang="ru-RU" sz="2400" b="1" dirty="0">
              <a:solidFill>
                <a:srgbClr val="0000FF"/>
              </a:solidFill>
            </a:endParaRPr>
          </a:p>
        </p:txBody>
      </p:sp>
      <p:sp>
        <p:nvSpPr>
          <p:cNvPr id="4" name="TextBox 3"/>
          <p:cNvSpPr txBox="1"/>
          <p:nvPr/>
        </p:nvSpPr>
        <p:spPr>
          <a:xfrm>
            <a:off x="357158" y="1571612"/>
            <a:ext cx="8215370" cy="830997"/>
          </a:xfrm>
          <a:prstGeom prst="rect">
            <a:avLst/>
          </a:prstGeom>
          <a:noFill/>
        </p:spPr>
        <p:txBody>
          <a:bodyPr wrap="square" rtlCol="0">
            <a:spAutoFit/>
          </a:bodyPr>
          <a:lstStyle/>
          <a:p>
            <a:pPr algn="just"/>
            <a:r>
              <a:rPr lang="ru-RU" sz="2400" b="1" dirty="0" smtClean="0">
                <a:solidFill>
                  <a:srgbClr val="006600"/>
                </a:solidFill>
              </a:rPr>
              <a:t>— возможность ухода от строительства дорогостоящих протяженных ЛЭП,  что особенно важно для России.</a:t>
            </a:r>
            <a:endParaRPr lang="ru-RU" sz="2400" b="1" dirty="0">
              <a:solidFill>
                <a:srgbClr val="006600"/>
              </a:solidFill>
            </a:endParaRPr>
          </a:p>
        </p:txBody>
      </p:sp>
      <p:sp>
        <p:nvSpPr>
          <p:cNvPr id="5" name="TextBox 4"/>
          <p:cNvSpPr txBox="1"/>
          <p:nvPr/>
        </p:nvSpPr>
        <p:spPr>
          <a:xfrm>
            <a:off x="357158" y="2786058"/>
            <a:ext cx="8358246" cy="2308324"/>
          </a:xfrm>
          <a:prstGeom prst="rect">
            <a:avLst/>
          </a:prstGeom>
          <a:noFill/>
        </p:spPr>
        <p:txBody>
          <a:bodyPr wrap="square" rtlCol="0">
            <a:spAutoFit/>
          </a:bodyPr>
          <a:lstStyle/>
          <a:p>
            <a:pPr algn="just"/>
            <a:r>
              <a:rPr lang="ru-RU" sz="2400" b="1" dirty="0" smtClean="0">
                <a:solidFill>
                  <a:srgbClr val="7030A0"/>
                </a:solidFill>
              </a:rPr>
              <a:t>Как недостаток следует отметить необходимость дополнительных расходов на сооружение газокомпрессорной дожимающей станции. ГТУ требуется газ с давлением, превышающим давление воздуха за компрессором - 2,5 МПа, а в городских сетях давление газа составляет 1,2 МПа.</a:t>
            </a:r>
            <a:endParaRPr lang="ru-RU"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ppt_x"/>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Autofit/>
          </a:bodyPr>
          <a:lstStyle/>
          <a:p>
            <a:r>
              <a:rPr lang="ru-RU" sz="2800" b="1" dirty="0" smtClean="0">
                <a:solidFill>
                  <a:srgbClr val="FF0000"/>
                </a:solidFill>
                <a:latin typeface="Arial" pitchFamily="34" charset="0"/>
                <a:cs typeface="Arial" pitchFamily="34" charset="0"/>
              </a:rPr>
              <a:t>Газотурбинная электростанция </a:t>
            </a:r>
            <a:r>
              <a:rPr lang="ru-RU" sz="2800" b="1" dirty="0" err="1" smtClean="0">
                <a:solidFill>
                  <a:srgbClr val="FF0000"/>
                </a:solidFill>
                <a:latin typeface="Arial" pitchFamily="34" charset="0"/>
                <a:cs typeface="Arial" pitchFamily="34" charset="0"/>
              </a:rPr>
              <a:t>Solar</a:t>
            </a:r>
            <a:r>
              <a:rPr lang="ru-RU" sz="2800" b="1" dirty="0" smtClean="0">
                <a:solidFill>
                  <a:srgbClr val="FF0000"/>
                </a:solidFill>
                <a:latin typeface="Arial" pitchFamily="34" charset="0"/>
                <a:cs typeface="Arial" pitchFamily="34" charset="0"/>
              </a:rPr>
              <a:t> </a:t>
            </a:r>
            <a:r>
              <a:rPr lang="ru-RU" sz="2800" b="1" dirty="0" err="1" smtClean="0">
                <a:solidFill>
                  <a:srgbClr val="FF0000"/>
                </a:solidFill>
                <a:latin typeface="Arial" pitchFamily="34" charset="0"/>
                <a:cs typeface="Arial" pitchFamily="34" charset="0"/>
              </a:rPr>
              <a:t>Turbines</a:t>
            </a:r>
            <a:r>
              <a:rPr lang="ru-RU" sz="2800" b="1" dirty="0" smtClean="0">
                <a:solidFill>
                  <a:srgbClr val="FF0000"/>
                </a:solidFill>
                <a:latin typeface="Arial" pitchFamily="34" charset="0"/>
                <a:cs typeface="Arial" pitchFamily="34" charset="0"/>
              </a:rPr>
              <a:t> </a:t>
            </a:r>
            <a:r>
              <a:rPr lang="ru-RU" sz="2800" b="1" dirty="0" err="1" smtClean="0">
                <a:solidFill>
                  <a:srgbClr val="FF0000"/>
                </a:solidFill>
                <a:latin typeface="Arial" pitchFamily="34" charset="0"/>
                <a:cs typeface="Arial" pitchFamily="34" charset="0"/>
              </a:rPr>
              <a:t>Saturn</a:t>
            </a:r>
            <a:r>
              <a:rPr lang="ru-RU" sz="2800" b="1" dirty="0" smtClean="0">
                <a:solidFill>
                  <a:srgbClr val="FF0000"/>
                </a:solidFill>
                <a:latin typeface="Arial" pitchFamily="34" charset="0"/>
                <a:cs typeface="Arial" pitchFamily="34" charset="0"/>
              </a:rPr>
              <a:t> 20 (США)</a:t>
            </a:r>
            <a:endParaRPr lang="ru-RU" sz="2800" dirty="0">
              <a:solidFill>
                <a:srgbClr val="FF0000"/>
              </a:solidFill>
              <a:latin typeface="Arial" pitchFamily="34" charset="0"/>
              <a:cs typeface="Arial" pitchFamily="34" charset="0"/>
            </a:endParaRPr>
          </a:p>
        </p:txBody>
      </p:sp>
      <p:pic>
        <p:nvPicPr>
          <p:cNvPr id="58370" name="Picture 2"/>
          <p:cNvPicPr>
            <a:picLocks noGrp="1" noChangeAspect="1" noChangeArrowheads="1"/>
          </p:cNvPicPr>
          <p:nvPr>
            <p:ph idx="1"/>
          </p:nvPr>
        </p:nvPicPr>
        <p:blipFill>
          <a:blip r:embed="rId2" cstate="print"/>
          <a:srcRect/>
          <a:stretch>
            <a:fillRect/>
          </a:stretch>
        </p:blipFill>
        <p:spPr bwMode="auto">
          <a:xfrm>
            <a:off x="214282" y="1214422"/>
            <a:ext cx="4820479" cy="2809727"/>
          </a:xfrm>
          <a:prstGeom prst="rect">
            <a:avLst/>
          </a:prstGeom>
          <a:noFill/>
          <a:ln w="9525">
            <a:noFill/>
            <a:miter lim="800000"/>
            <a:headEnd/>
            <a:tailEnd/>
          </a:ln>
          <a:effectLst/>
        </p:spPr>
      </p:pic>
      <p:pic>
        <p:nvPicPr>
          <p:cNvPr id="58371" name="Picture 3"/>
          <p:cNvPicPr>
            <a:picLocks noChangeAspect="1" noChangeArrowheads="1"/>
          </p:cNvPicPr>
          <p:nvPr/>
        </p:nvPicPr>
        <p:blipFill>
          <a:blip r:embed="rId3" cstate="print"/>
          <a:srcRect/>
          <a:stretch>
            <a:fillRect/>
          </a:stretch>
        </p:blipFill>
        <p:spPr bwMode="auto">
          <a:xfrm>
            <a:off x="2571736" y="3943350"/>
            <a:ext cx="6305550" cy="2914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8370"/>
                                        </p:tgtEl>
                                        <p:attrNameLst>
                                          <p:attrName>style.visibility</p:attrName>
                                        </p:attrNameLst>
                                      </p:cBhvr>
                                      <p:to>
                                        <p:strVal val="visible"/>
                                      </p:to>
                                    </p:set>
                                    <p:anim calcmode="lin" valueType="num">
                                      <p:cBhvr additive="base">
                                        <p:cTn id="12" dur="2000" fill="hold"/>
                                        <p:tgtEl>
                                          <p:spTgt spid="58370"/>
                                        </p:tgtEl>
                                        <p:attrNameLst>
                                          <p:attrName>ppt_x</p:attrName>
                                        </p:attrNameLst>
                                      </p:cBhvr>
                                      <p:tavLst>
                                        <p:tav tm="0">
                                          <p:val>
                                            <p:strVal val="0-#ppt_w/2"/>
                                          </p:val>
                                        </p:tav>
                                        <p:tav tm="100000">
                                          <p:val>
                                            <p:strVal val="#ppt_x"/>
                                          </p:val>
                                        </p:tav>
                                      </p:tavLst>
                                    </p:anim>
                                    <p:anim calcmode="lin" valueType="num">
                                      <p:cBhvr additive="base">
                                        <p:cTn id="13" dur="2000" fill="hold"/>
                                        <p:tgtEl>
                                          <p:spTgt spid="58370"/>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58371"/>
                                        </p:tgtEl>
                                        <p:attrNameLst>
                                          <p:attrName>style.visibility</p:attrName>
                                        </p:attrNameLst>
                                      </p:cBhvr>
                                      <p:to>
                                        <p:strVal val="visible"/>
                                      </p:to>
                                    </p:set>
                                    <p:anim calcmode="lin" valueType="num">
                                      <p:cBhvr additive="base">
                                        <p:cTn id="17" dur="3000" fill="hold"/>
                                        <p:tgtEl>
                                          <p:spTgt spid="58371"/>
                                        </p:tgtEl>
                                        <p:attrNameLst>
                                          <p:attrName>ppt_x</p:attrName>
                                        </p:attrNameLst>
                                      </p:cBhvr>
                                      <p:tavLst>
                                        <p:tav tm="0">
                                          <p:val>
                                            <p:strVal val="1+#ppt_w/2"/>
                                          </p:val>
                                        </p:tav>
                                        <p:tav tm="100000">
                                          <p:val>
                                            <p:strVal val="#ppt_x"/>
                                          </p:val>
                                        </p:tav>
                                      </p:tavLst>
                                    </p:anim>
                                    <p:anim calcmode="lin" valueType="num">
                                      <p:cBhvr additive="base">
                                        <p:cTn id="18" dur="3000" fill="hold"/>
                                        <p:tgtEl>
                                          <p:spTgt spid="58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725470"/>
          </a:xfrm>
        </p:spPr>
        <p:txBody>
          <a:bodyPr>
            <a:normAutofit/>
          </a:bodyPr>
          <a:lstStyle/>
          <a:p>
            <a:r>
              <a:rPr lang="ru-RU" sz="2600" b="1" dirty="0" smtClean="0">
                <a:solidFill>
                  <a:srgbClr val="006600"/>
                </a:solidFill>
              </a:rPr>
              <a:t>ГТУ мощностью 1250 кВт производства ОАО «Климов»</a:t>
            </a:r>
            <a:endParaRPr lang="ru-RU" sz="2600" b="1" dirty="0">
              <a:solidFill>
                <a:srgbClr val="006600"/>
              </a:solidFill>
            </a:endParaRPr>
          </a:p>
        </p:txBody>
      </p:sp>
      <p:pic>
        <p:nvPicPr>
          <p:cNvPr id="59394" name="Picture 2"/>
          <p:cNvPicPr>
            <a:picLocks noGrp="1" noChangeAspect="1" noChangeArrowheads="1"/>
          </p:cNvPicPr>
          <p:nvPr>
            <p:ph idx="1"/>
          </p:nvPr>
        </p:nvPicPr>
        <p:blipFill>
          <a:blip r:embed="rId2" cstate="print"/>
          <a:srcRect/>
          <a:stretch>
            <a:fillRect/>
          </a:stretch>
        </p:blipFill>
        <p:spPr bwMode="auto">
          <a:xfrm>
            <a:off x="311285" y="1071546"/>
            <a:ext cx="5117971" cy="55721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9394"/>
                                        </p:tgtEl>
                                        <p:attrNameLst>
                                          <p:attrName>style.visibility</p:attrName>
                                        </p:attrNameLst>
                                      </p:cBhvr>
                                      <p:to>
                                        <p:strVal val="visible"/>
                                      </p:to>
                                    </p:set>
                                    <p:animEffect transition="in" filter="fade">
                                      <p:cBhvr>
                                        <p:cTn id="13" dur="2000"/>
                                        <p:tgtEl>
                                          <p:spTgt spid="59394"/>
                                        </p:tgtEl>
                                      </p:cBhvr>
                                    </p:animEffect>
                                    <p:anim calcmode="lin" valueType="num">
                                      <p:cBhvr>
                                        <p:cTn id="14" dur="2000" fill="hold"/>
                                        <p:tgtEl>
                                          <p:spTgt spid="59394"/>
                                        </p:tgtEl>
                                        <p:attrNameLst>
                                          <p:attrName>ppt_x</p:attrName>
                                        </p:attrNameLst>
                                      </p:cBhvr>
                                      <p:tavLst>
                                        <p:tav tm="0">
                                          <p:val>
                                            <p:strVal val="#ppt_x"/>
                                          </p:val>
                                        </p:tav>
                                        <p:tav tm="100000">
                                          <p:val>
                                            <p:strVal val="#ppt_x"/>
                                          </p:val>
                                        </p:tav>
                                      </p:tavLst>
                                    </p:anim>
                                    <p:anim calcmode="lin" valueType="num">
                                      <p:cBhvr>
                                        <p:cTn id="15" dur="2000" fill="hold"/>
                                        <p:tgtEl>
                                          <p:spTgt spid="593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357167"/>
            <a:ext cx="8229600" cy="2999826"/>
          </a:xfrm>
        </p:spPr>
        <p:txBody>
          <a:bodyPr/>
          <a:lstStyle/>
          <a:p>
            <a:pPr marL="0" indent="0" algn="just">
              <a:buNone/>
            </a:pPr>
            <a:r>
              <a:rPr lang="en-US" b="1" i="1" dirty="0" smtClean="0"/>
              <a:t>	</a:t>
            </a:r>
            <a:r>
              <a:rPr lang="ru-RU" sz="3000" b="1" i="1" dirty="0" smtClean="0">
                <a:solidFill>
                  <a:srgbClr val="0000FF"/>
                </a:solidFill>
              </a:rPr>
              <a:t>Из представленных материалов видно, что КПД </a:t>
            </a:r>
            <a:r>
              <a:rPr lang="ru-RU" sz="3000" b="1" i="1" dirty="0" err="1" smtClean="0">
                <a:solidFill>
                  <a:srgbClr val="0000FF"/>
                </a:solidFill>
              </a:rPr>
              <a:t>когенераторов</a:t>
            </a:r>
            <a:r>
              <a:rPr lang="ru-RU" sz="3000" b="1" i="1" dirty="0" smtClean="0">
                <a:solidFill>
                  <a:srgbClr val="0000FF"/>
                </a:solidFill>
              </a:rPr>
              <a:t> выше на 34,5</a:t>
            </a:r>
            <a:r>
              <a:rPr lang="en-US" sz="3000" b="1" i="1" dirty="0" smtClean="0">
                <a:solidFill>
                  <a:srgbClr val="0000FF"/>
                </a:solidFill>
              </a:rPr>
              <a:t> </a:t>
            </a:r>
            <a:r>
              <a:rPr lang="ru-RU" sz="3000" b="1" i="1" dirty="0" smtClean="0">
                <a:solidFill>
                  <a:srgbClr val="0000FF"/>
                </a:solidFill>
              </a:rPr>
              <a:t>% и, как следствие, на 1 рубль затрат можно получить в 6 раз больше электрической</a:t>
            </a:r>
            <a:r>
              <a:rPr lang="en-US" sz="3000" b="1" i="1" dirty="0" smtClean="0">
                <a:solidFill>
                  <a:srgbClr val="0000FF"/>
                </a:solidFill>
              </a:rPr>
              <a:t> </a:t>
            </a:r>
            <a:r>
              <a:rPr lang="ru-RU" sz="3000" b="1" i="1" dirty="0" smtClean="0">
                <a:solidFill>
                  <a:srgbClr val="0000FF"/>
                </a:solidFill>
              </a:rPr>
              <a:t>энергии и в 2 раза больше тепловой энергии.</a:t>
            </a:r>
            <a:endParaRPr lang="ru-RU" sz="3000" dirty="0" smtClean="0">
              <a:solidFill>
                <a:srgbClr val="0000FF"/>
              </a:solidFill>
            </a:endParaRPr>
          </a:p>
          <a:p>
            <a:pPr>
              <a:buNone/>
            </a:pPr>
            <a:endParaRPr lang="ru-RU" dirty="0"/>
          </a:p>
        </p:txBody>
      </p:sp>
      <p:pic>
        <p:nvPicPr>
          <p:cNvPr id="86018" name="Picture 2" descr="http://www.baikal-media.ru/upload/iblock/cf9/kizilorda_1.jpg"/>
          <p:cNvPicPr>
            <a:picLocks noChangeAspect="1" noChangeArrowheads="1"/>
          </p:cNvPicPr>
          <p:nvPr/>
        </p:nvPicPr>
        <p:blipFill>
          <a:blip r:embed="rId2" cstate="print"/>
          <a:srcRect/>
          <a:stretch>
            <a:fillRect/>
          </a:stretch>
        </p:blipFill>
        <p:spPr bwMode="auto">
          <a:xfrm>
            <a:off x="251520" y="3501007"/>
            <a:ext cx="4032448" cy="3016870"/>
          </a:xfrm>
          <a:prstGeom prst="rect">
            <a:avLst/>
          </a:prstGeom>
          <a:noFill/>
        </p:spPr>
      </p:pic>
      <p:pic>
        <p:nvPicPr>
          <p:cNvPr id="86019" name="Picture 3"/>
          <p:cNvPicPr>
            <a:picLocks noChangeAspect="1" noChangeArrowheads="1"/>
          </p:cNvPicPr>
          <p:nvPr/>
        </p:nvPicPr>
        <p:blipFill>
          <a:blip r:embed="rId3" cstate="print"/>
          <a:srcRect/>
          <a:stretch>
            <a:fillRect/>
          </a:stretch>
        </p:blipFill>
        <p:spPr bwMode="auto">
          <a:xfrm>
            <a:off x="4594470" y="3501008"/>
            <a:ext cx="4354466" cy="29523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12" fill="hold" nodeType="afterEffect">
                                  <p:stCondLst>
                                    <p:cond delay="0"/>
                                  </p:stCondLst>
                                  <p:childTnLst>
                                    <p:set>
                                      <p:cBhvr>
                                        <p:cTn id="11" dur="1" fill="hold">
                                          <p:stCondLst>
                                            <p:cond delay="0"/>
                                          </p:stCondLst>
                                        </p:cTn>
                                        <p:tgtEl>
                                          <p:spTgt spid="86018"/>
                                        </p:tgtEl>
                                        <p:attrNameLst>
                                          <p:attrName>style.visibility</p:attrName>
                                        </p:attrNameLst>
                                      </p:cBhvr>
                                      <p:to>
                                        <p:strVal val="visible"/>
                                      </p:to>
                                    </p:set>
                                    <p:anim calcmode="lin" valueType="num">
                                      <p:cBhvr additive="base">
                                        <p:cTn id="12" dur="1000" fill="hold"/>
                                        <p:tgtEl>
                                          <p:spTgt spid="86018"/>
                                        </p:tgtEl>
                                        <p:attrNameLst>
                                          <p:attrName>ppt_x</p:attrName>
                                        </p:attrNameLst>
                                      </p:cBhvr>
                                      <p:tavLst>
                                        <p:tav tm="0">
                                          <p:val>
                                            <p:strVal val="0-#ppt_w/2"/>
                                          </p:val>
                                        </p:tav>
                                        <p:tav tm="100000">
                                          <p:val>
                                            <p:strVal val="#ppt_x"/>
                                          </p:val>
                                        </p:tav>
                                      </p:tavLst>
                                    </p:anim>
                                    <p:anim calcmode="lin" valueType="num">
                                      <p:cBhvr additive="base">
                                        <p:cTn id="13" dur="1000" fill="hold"/>
                                        <p:tgtEl>
                                          <p:spTgt spid="86018"/>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6" fill="hold" nodeType="afterEffect">
                                  <p:stCondLst>
                                    <p:cond delay="0"/>
                                  </p:stCondLst>
                                  <p:childTnLst>
                                    <p:set>
                                      <p:cBhvr>
                                        <p:cTn id="16" dur="1" fill="hold">
                                          <p:stCondLst>
                                            <p:cond delay="0"/>
                                          </p:stCondLst>
                                        </p:cTn>
                                        <p:tgtEl>
                                          <p:spTgt spid="86019"/>
                                        </p:tgtEl>
                                        <p:attrNameLst>
                                          <p:attrName>style.visibility</p:attrName>
                                        </p:attrNameLst>
                                      </p:cBhvr>
                                      <p:to>
                                        <p:strVal val="visible"/>
                                      </p:to>
                                    </p:set>
                                    <p:anim calcmode="lin" valueType="num">
                                      <p:cBhvr additive="base">
                                        <p:cTn id="17" dur="1000" fill="hold"/>
                                        <p:tgtEl>
                                          <p:spTgt spid="86019"/>
                                        </p:tgtEl>
                                        <p:attrNameLst>
                                          <p:attrName>ppt_x</p:attrName>
                                        </p:attrNameLst>
                                      </p:cBhvr>
                                      <p:tavLst>
                                        <p:tav tm="0">
                                          <p:val>
                                            <p:strVal val="1+#ppt_w/2"/>
                                          </p:val>
                                        </p:tav>
                                        <p:tav tm="100000">
                                          <p:val>
                                            <p:strVal val="#ppt_x"/>
                                          </p:val>
                                        </p:tav>
                                      </p:tavLst>
                                    </p:anim>
                                    <p:anim calcmode="lin" valueType="num">
                                      <p:cBhvr additive="base">
                                        <p:cTn id="18" dur="1000" fill="hold"/>
                                        <p:tgtEl>
                                          <p:spTgt spid="860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654032"/>
          </a:xfrm>
        </p:spPr>
        <p:txBody>
          <a:bodyPr>
            <a:normAutofit/>
          </a:bodyPr>
          <a:lstStyle/>
          <a:p>
            <a:r>
              <a:rPr lang="ru-RU" sz="3600" b="1" dirty="0" smtClean="0">
                <a:solidFill>
                  <a:srgbClr val="FF0000"/>
                </a:solidFill>
              </a:rPr>
              <a:t>Мини-ТЭЦ «Белый ручей»</a:t>
            </a:r>
            <a:endParaRPr lang="ru-RU" sz="3600" b="1" dirty="0">
              <a:solidFill>
                <a:srgbClr val="FF0000"/>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285720" y="1643050"/>
            <a:ext cx="8611705" cy="39290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3000" fill="hold"/>
                                        <p:tgtEl>
                                          <p:spTgt spid="1026"/>
                                        </p:tgtEl>
                                        <p:attrNameLst>
                                          <p:attrName>ppt_x</p:attrName>
                                        </p:attrNameLst>
                                      </p:cBhvr>
                                      <p:tavLst>
                                        <p:tav tm="0">
                                          <p:val>
                                            <p:strVal val="1+#ppt_w/2"/>
                                          </p:val>
                                        </p:tav>
                                        <p:tav tm="100000">
                                          <p:val>
                                            <p:strVal val="#ppt_x"/>
                                          </p:val>
                                        </p:tav>
                                      </p:tavLst>
                                    </p:anim>
                                    <p:anim calcmode="lin" valueType="num">
                                      <p:cBhvr additive="base">
                                        <p:cTn id="12" dur="3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97884" y="292860"/>
            <a:ext cx="8372549" cy="62794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anim calcmode="lin" valueType="num">
                                      <p:cBhvr>
                                        <p:cTn id="8" dur="3000" fill="hold"/>
                                        <p:tgtEl>
                                          <p:spTgt spid="2050"/>
                                        </p:tgtEl>
                                        <p:attrNameLst>
                                          <p:attrName>ppt_x</p:attrName>
                                        </p:attrNameLst>
                                      </p:cBhvr>
                                      <p:tavLst>
                                        <p:tav tm="0">
                                          <p:val>
                                            <p:strVal val="#ppt_x"/>
                                          </p:val>
                                        </p:tav>
                                        <p:tav tm="100000">
                                          <p:val>
                                            <p:strVal val="#ppt_x"/>
                                          </p:val>
                                        </p:tav>
                                      </p:tavLst>
                                    </p:anim>
                                    <p:anim calcmode="lin" valueType="num">
                                      <p:cBhvr>
                                        <p:cTn id="9" dur="3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333346" y="293238"/>
            <a:ext cx="8453496" cy="63401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anim calcmode="lin" valueType="num">
                                      <p:cBhvr>
                                        <p:cTn id="8" dur="3000" fill="hold"/>
                                        <p:tgtEl>
                                          <p:spTgt spid="3074"/>
                                        </p:tgtEl>
                                        <p:attrNameLst>
                                          <p:attrName>ppt_x</p:attrName>
                                        </p:attrNameLst>
                                      </p:cBhvr>
                                      <p:tavLst>
                                        <p:tav tm="0">
                                          <p:val>
                                            <p:strVal val="#ppt_x"/>
                                          </p:val>
                                        </p:tav>
                                        <p:tav tm="100000">
                                          <p:val>
                                            <p:strVal val="#ppt_x"/>
                                          </p:val>
                                        </p:tav>
                                      </p:tavLst>
                                    </p:anim>
                                    <p:anim calcmode="lin" valueType="num">
                                      <p:cBhvr>
                                        <p:cTn id="9" dur="3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a:bodyPr>
          <a:lstStyle/>
          <a:p>
            <a:r>
              <a:rPr lang="ru-RU" sz="3000" dirty="0" smtClean="0">
                <a:solidFill>
                  <a:srgbClr val="0000FF"/>
                </a:solidFill>
              </a:rPr>
              <a:t>Принципиальная тепловая схема ГТУ мини-ТЭС</a:t>
            </a:r>
            <a:endParaRPr lang="ru-RU" sz="3000" dirty="0">
              <a:solidFill>
                <a:srgbClr val="0000FF"/>
              </a:solidFill>
            </a:endParaRPr>
          </a:p>
        </p:txBody>
      </p:sp>
      <p:pic>
        <p:nvPicPr>
          <p:cNvPr id="57346" name="Picture 2"/>
          <p:cNvPicPr>
            <a:picLocks noGrp="1" noChangeAspect="1" noChangeArrowheads="1"/>
          </p:cNvPicPr>
          <p:nvPr>
            <p:ph idx="1"/>
          </p:nvPr>
        </p:nvPicPr>
        <p:blipFill>
          <a:blip r:embed="rId2" cstate="print"/>
          <a:srcRect/>
          <a:stretch>
            <a:fillRect/>
          </a:stretch>
        </p:blipFill>
        <p:spPr bwMode="auto">
          <a:xfrm>
            <a:off x="1847097" y="928670"/>
            <a:ext cx="5306823" cy="57150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42" presetClass="entr" presetSubtype="0" fill="hold" nodeType="after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fade">
                                      <p:cBhvr>
                                        <p:cTn id="12" dur="3000"/>
                                        <p:tgtEl>
                                          <p:spTgt spid="57346"/>
                                        </p:tgtEl>
                                      </p:cBhvr>
                                    </p:animEffect>
                                    <p:anim calcmode="lin" valueType="num">
                                      <p:cBhvr>
                                        <p:cTn id="13" dur="3000" fill="hold"/>
                                        <p:tgtEl>
                                          <p:spTgt spid="57346"/>
                                        </p:tgtEl>
                                        <p:attrNameLst>
                                          <p:attrName>ppt_x</p:attrName>
                                        </p:attrNameLst>
                                      </p:cBhvr>
                                      <p:tavLst>
                                        <p:tav tm="0">
                                          <p:val>
                                            <p:strVal val="#ppt_x"/>
                                          </p:val>
                                        </p:tav>
                                        <p:tav tm="100000">
                                          <p:val>
                                            <p:strVal val="#ppt_x"/>
                                          </p:val>
                                        </p:tav>
                                      </p:tavLst>
                                    </p:anim>
                                    <p:anim calcmode="lin" valueType="num">
                                      <p:cBhvr>
                                        <p:cTn id="14" dur="3000" fill="hold"/>
                                        <p:tgtEl>
                                          <p:spTgt spid="57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62074"/>
          </a:xfrm>
        </p:spPr>
        <p:txBody>
          <a:bodyPr>
            <a:normAutofit/>
          </a:bodyPr>
          <a:lstStyle/>
          <a:p>
            <a:r>
              <a:rPr lang="ru-RU" sz="2800" b="1" dirty="0" smtClean="0">
                <a:solidFill>
                  <a:srgbClr val="0000FF"/>
                </a:solidFill>
              </a:rPr>
              <a:t>ПАРОГАЗОВЫЕ УСТАНОВКИ (ПГУ)</a:t>
            </a:r>
            <a:endParaRPr lang="ru-RU" sz="2800" b="1" dirty="0">
              <a:solidFill>
                <a:srgbClr val="0000FF"/>
              </a:solidFill>
            </a:endParaRPr>
          </a:p>
        </p:txBody>
      </p:sp>
      <p:sp>
        <p:nvSpPr>
          <p:cNvPr id="3" name="Содержимое 2"/>
          <p:cNvSpPr>
            <a:spLocks noGrp="1"/>
          </p:cNvSpPr>
          <p:nvPr>
            <p:ph idx="1"/>
          </p:nvPr>
        </p:nvSpPr>
        <p:spPr>
          <a:xfrm>
            <a:off x="179512" y="836713"/>
            <a:ext cx="8640960" cy="1656183"/>
          </a:xfrm>
        </p:spPr>
        <p:txBody>
          <a:bodyPr>
            <a:normAutofit lnSpcReduction="10000"/>
          </a:bodyPr>
          <a:lstStyle/>
          <a:p>
            <a:pPr marL="0" indent="450850" algn="just">
              <a:buNone/>
            </a:pPr>
            <a:r>
              <a:rPr lang="ru-RU" sz="2800" dirty="0" smtClean="0">
                <a:solidFill>
                  <a:srgbClr val="0000FF"/>
                </a:solidFill>
              </a:rPr>
              <a:t>Парогазовые установки (в англоязычном мире используется название </a:t>
            </a:r>
            <a:r>
              <a:rPr lang="ru-RU" sz="2800" dirty="0" err="1" smtClean="0">
                <a:solidFill>
                  <a:srgbClr val="0000FF"/>
                </a:solidFill>
              </a:rPr>
              <a:t>combined-cycle</a:t>
            </a:r>
            <a:r>
              <a:rPr lang="ru-RU" sz="2800" dirty="0" smtClean="0">
                <a:solidFill>
                  <a:srgbClr val="0000FF"/>
                </a:solidFill>
              </a:rPr>
              <a:t> </a:t>
            </a:r>
            <a:r>
              <a:rPr lang="ru-RU" sz="2800" dirty="0" err="1" smtClean="0">
                <a:solidFill>
                  <a:srgbClr val="0000FF"/>
                </a:solidFill>
              </a:rPr>
              <a:t>power</a:t>
            </a:r>
            <a:r>
              <a:rPr lang="ru-RU" sz="2800" dirty="0" smtClean="0">
                <a:solidFill>
                  <a:srgbClr val="0000FF"/>
                </a:solidFill>
              </a:rPr>
              <a:t> </a:t>
            </a:r>
            <a:r>
              <a:rPr lang="ru-RU" sz="2800" dirty="0" err="1" smtClean="0">
                <a:solidFill>
                  <a:srgbClr val="0000FF"/>
                </a:solidFill>
              </a:rPr>
              <a:t>plant</a:t>
            </a:r>
            <a:r>
              <a:rPr lang="ru-RU" sz="2800" dirty="0" smtClean="0">
                <a:solidFill>
                  <a:srgbClr val="0000FF"/>
                </a:solidFill>
              </a:rPr>
              <a:t>) </a:t>
            </a:r>
            <a:r>
              <a:rPr lang="ru-RU" sz="2800" dirty="0" smtClean="0">
                <a:solidFill>
                  <a:srgbClr val="0000FF"/>
                </a:solidFill>
                <a:sym typeface="Symbol"/>
              </a:rPr>
              <a:t></a:t>
            </a:r>
            <a:r>
              <a:rPr lang="ru-RU" sz="2800" dirty="0" smtClean="0">
                <a:solidFill>
                  <a:srgbClr val="0000FF"/>
                </a:solidFill>
              </a:rPr>
              <a:t> сравнительно новый тип генерирующих станций, работающих на газе или на жидком топливе.</a:t>
            </a:r>
            <a:endParaRPr lang="ru-RU" sz="2800" dirty="0">
              <a:solidFill>
                <a:srgbClr val="0000FF"/>
              </a:solidFill>
            </a:endParaRPr>
          </a:p>
        </p:txBody>
      </p:sp>
      <p:sp>
        <p:nvSpPr>
          <p:cNvPr id="4" name="TextBox 3"/>
          <p:cNvSpPr txBox="1"/>
          <p:nvPr/>
        </p:nvSpPr>
        <p:spPr>
          <a:xfrm>
            <a:off x="179512" y="2564904"/>
            <a:ext cx="8712968" cy="3416320"/>
          </a:xfrm>
          <a:prstGeom prst="rect">
            <a:avLst/>
          </a:prstGeom>
          <a:noFill/>
        </p:spPr>
        <p:txBody>
          <a:bodyPr wrap="square" rtlCol="0">
            <a:spAutoFit/>
          </a:bodyPr>
          <a:lstStyle/>
          <a:p>
            <a:pPr indent="450850" algn="just"/>
            <a:r>
              <a:rPr lang="ru-RU" sz="2400" dirty="0" smtClean="0">
                <a:solidFill>
                  <a:srgbClr val="0066FF"/>
                </a:solidFill>
              </a:rPr>
              <a:t>Рассмотрим принцип работы самой экономичной и распространенной классической схемы. Устройство состоит из двух блоков: газотурбинной (ГТУ) и паросиловой (ПС) установок. В ГТУ вращение вала турбины обеспечивается образовавшимися в результате сжигания природного газа, мазута или солярки продуктами горения </a:t>
            </a:r>
            <a:r>
              <a:rPr lang="ru-RU" sz="2400" dirty="0" smtClean="0">
                <a:solidFill>
                  <a:srgbClr val="0066FF"/>
                </a:solidFill>
                <a:sym typeface="Symbol"/>
              </a:rPr>
              <a:t></a:t>
            </a:r>
            <a:r>
              <a:rPr lang="ru-RU" sz="2400" dirty="0" smtClean="0">
                <a:solidFill>
                  <a:srgbClr val="0066FF"/>
                </a:solidFill>
              </a:rPr>
              <a:t> газами. Образовавшиеся в камере сгорания газотурбинной установки продукты горения вращают ротор турбины, а та, в свою очередь, крутит вал первого генератора.</a:t>
            </a:r>
            <a:endParaRPr lang="ru-RU" sz="2400" dirty="0">
              <a:solidFill>
                <a:srgbClr val="00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1+#ppt_w/2"/>
                                          </p:val>
                                        </p:tav>
                                        <p:tav tm="100000">
                                          <p:val>
                                            <p:strVal val="#ppt_x"/>
                                          </p:val>
                                        </p:tav>
                                      </p:tavLst>
                                    </p:anim>
                                    <p:anim calcmode="lin" valueType="num">
                                      <p:cBhvr additive="base">
                                        <p:cTn id="19"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835696" y="320826"/>
            <a:ext cx="5329033" cy="620451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403648" y="476672"/>
            <a:ext cx="6239528" cy="4896544"/>
          </a:xfrm>
          <a:prstGeom prst="rect">
            <a:avLst/>
          </a:prstGeom>
          <a:noFill/>
          <a:ln w="9525">
            <a:noFill/>
            <a:miter lim="800000"/>
            <a:headEnd/>
            <a:tailEnd/>
          </a:ln>
        </p:spPr>
      </p:pic>
      <p:sp>
        <p:nvSpPr>
          <p:cNvPr id="6" name="TextBox 5"/>
          <p:cNvSpPr txBox="1"/>
          <p:nvPr/>
        </p:nvSpPr>
        <p:spPr>
          <a:xfrm>
            <a:off x="323528" y="5517232"/>
            <a:ext cx="8496944" cy="1200329"/>
          </a:xfrm>
          <a:prstGeom prst="rect">
            <a:avLst/>
          </a:prstGeom>
          <a:noFill/>
        </p:spPr>
        <p:txBody>
          <a:bodyPr wrap="square" rtlCol="0">
            <a:spAutoFit/>
          </a:bodyPr>
          <a:lstStyle/>
          <a:p>
            <a:r>
              <a:rPr lang="ru-RU" b="1" dirty="0" smtClean="0">
                <a:solidFill>
                  <a:srgbClr val="0000FF"/>
                </a:solidFill>
              </a:rPr>
              <a:t>1 – пароперегреватель;  2 -  испаритель; 3 – экономайзер. Центральным элементом является испаритель, состоящий из барабана 4, нескольких опускных труб 7 и достаточно плотно установленных вертикальных труб собственно испарителя 8. Испаритель работает на принципе естественной конвекции</a:t>
            </a:r>
            <a:endParaRPr lang="ru-RU" b="1" dirty="0">
              <a:solidFill>
                <a:srgbClr val="0000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5721499"/>
          </a:xfrm>
        </p:spPr>
        <p:txBody>
          <a:bodyPr>
            <a:normAutofit/>
          </a:bodyPr>
          <a:lstStyle/>
          <a:p>
            <a:pPr marL="0" indent="450850" algn="just">
              <a:buNone/>
            </a:pPr>
            <a:r>
              <a:rPr lang="ru-RU" sz="2800" dirty="0" smtClean="0">
                <a:solidFill>
                  <a:srgbClr val="0000FF"/>
                </a:solidFill>
              </a:rPr>
              <a:t>В первом, газотурбинном, цикле КПД редко превышает 38 %. Отработавшие в ГТУ, но все еще сохраняющие высокую температуру, продукты горения поступают в так называемый котел-утилизатор. Там они нагревают пар до температуры и давления (500 </a:t>
            </a:r>
            <a:r>
              <a:rPr lang="ru-RU" sz="2800" dirty="0" smtClean="0">
                <a:solidFill>
                  <a:srgbClr val="0000FF"/>
                </a:solidFill>
                <a:sym typeface="Symbol"/>
              </a:rPr>
              <a:t>С</a:t>
            </a:r>
            <a:r>
              <a:rPr lang="ru-RU" sz="2800" dirty="0" smtClean="0">
                <a:solidFill>
                  <a:srgbClr val="0000FF"/>
                </a:solidFill>
              </a:rPr>
              <a:t> и 80 атмосфер), достаточных для работы паровой турбины, к которой подсоединен еще один генератор. Во втором, паросиловом, цикле используется еще около 20 % энергии сгоревшего топлива. В итоге КПД всей установки составляет около 58 %. Существуют и некоторые другие типы комбинированных ПГУ, но погоды в современной энергетике они не делают.</a:t>
            </a:r>
            <a:endParaRPr lang="ru-RU"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568952" cy="6192688"/>
          </a:xfrm>
        </p:spPr>
        <p:txBody>
          <a:bodyPr>
            <a:normAutofit/>
          </a:bodyPr>
          <a:lstStyle/>
          <a:p>
            <a:pPr marL="0" indent="450850" algn="just">
              <a:buNone/>
            </a:pPr>
            <a:r>
              <a:rPr lang="ru-RU" sz="2800" dirty="0" smtClean="0"/>
              <a:t> </a:t>
            </a:r>
            <a:endParaRPr lang="ru-RU" sz="2800" dirty="0"/>
          </a:p>
        </p:txBody>
      </p:sp>
      <p:sp>
        <p:nvSpPr>
          <p:cNvPr id="4" name="Прямоугольник 3"/>
          <p:cNvSpPr/>
          <p:nvPr/>
        </p:nvSpPr>
        <p:spPr>
          <a:xfrm>
            <a:off x="251520" y="260648"/>
            <a:ext cx="8640960" cy="2677656"/>
          </a:xfrm>
          <a:prstGeom prst="rect">
            <a:avLst/>
          </a:prstGeom>
        </p:spPr>
        <p:txBody>
          <a:bodyPr wrap="square">
            <a:spAutoFit/>
          </a:bodyPr>
          <a:lstStyle/>
          <a:p>
            <a:pPr indent="450850" algn="just"/>
            <a:r>
              <a:rPr lang="ru-RU" sz="2800" dirty="0" smtClean="0">
                <a:solidFill>
                  <a:srgbClr val="008000"/>
                </a:solidFill>
              </a:rPr>
              <a:t>Как правило, такие системы используются генерирующими компаниями в том случае, когда необходимо максимизировать производство электрической энергии. </a:t>
            </a:r>
            <a:r>
              <a:rPr lang="ru-RU" sz="2800" dirty="0" err="1" smtClean="0">
                <a:solidFill>
                  <a:srgbClr val="008000"/>
                </a:solidFill>
              </a:rPr>
              <a:t>Когенерация</a:t>
            </a:r>
            <a:r>
              <a:rPr lang="ru-RU" sz="2800" dirty="0" smtClean="0">
                <a:solidFill>
                  <a:srgbClr val="008000"/>
                </a:solidFill>
              </a:rPr>
              <a:t> в этом случае играет подчиненную роль и обеспечивается за счет отвода части тепла из паровой турбины. </a:t>
            </a:r>
            <a:endParaRPr lang="ru-RU" sz="2800" dirty="0">
              <a:solidFill>
                <a:srgbClr val="008000"/>
              </a:solidFill>
            </a:endParaRPr>
          </a:p>
        </p:txBody>
      </p:sp>
      <p:sp>
        <p:nvSpPr>
          <p:cNvPr id="5" name="TextBox 4"/>
          <p:cNvSpPr txBox="1"/>
          <p:nvPr/>
        </p:nvSpPr>
        <p:spPr>
          <a:xfrm>
            <a:off x="251520" y="2996952"/>
            <a:ext cx="8640960" cy="3539430"/>
          </a:xfrm>
          <a:prstGeom prst="rect">
            <a:avLst/>
          </a:prstGeom>
          <a:noFill/>
        </p:spPr>
        <p:txBody>
          <a:bodyPr wrap="square" rtlCol="0">
            <a:spAutoFit/>
          </a:bodyPr>
          <a:lstStyle/>
          <a:p>
            <a:pPr indent="450850" algn="just"/>
            <a:r>
              <a:rPr lang="ru-RU" sz="2800" dirty="0" smtClean="0">
                <a:solidFill>
                  <a:srgbClr val="FF0000"/>
                </a:solidFill>
              </a:rPr>
              <a:t>Иногда парогазовые установки создают на базе существующих старых паросиловых установок (схема </a:t>
            </a:r>
            <a:r>
              <a:rPr lang="ru-RU" sz="2800" dirty="0" err="1" smtClean="0">
                <a:solidFill>
                  <a:srgbClr val="FF0000"/>
                </a:solidFill>
              </a:rPr>
              <a:t>topping</a:t>
            </a:r>
            <a:r>
              <a:rPr lang="ru-RU" sz="2800" dirty="0" smtClean="0">
                <a:solidFill>
                  <a:srgbClr val="FF0000"/>
                </a:solidFill>
              </a:rPr>
              <a:t>). В этом случае уходящие газы из новой газовой турбины сбрасываются в существующий паровой котел, который соответствующим образом модернизируется. КПД таких установок, как правило, ниже, чем у новых парогазовых установок, спроектированных и построенных «с нуля».</a:t>
            </a:r>
            <a:endParaRPr lang="ru-RU"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vertical)">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04056"/>
          </a:xfrm>
        </p:spPr>
        <p:txBody>
          <a:bodyPr>
            <a:normAutofit fontScale="90000"/>
          </a:bodyPr>
          <a:lstStyle/>
          <a:p>
            <a:r>
              <a:rPr lang="ru-RU" sz="3200" b="1" dirty="0" smtClean="0">
                <a:solidFill>
                  <a:srgbClr val="002060"/>
                </a:solidFill>
              </a:rPr>
              <a:t>Преимущества ПГУ</a:t>
            </a:r>
            <a:endParaRPr lang="ru-RU" sz="3200" b="1" dirty="0">
              <a:solidFill>
                <a:srgbClr val="002060"/>
              </a:solidFill>
            </a:endParaRPr>
          </a:p>
        </p:txBody>
      </p:sp>
      <p:sp>
        <p:nvSpPr>
          <p:cNvPr id="3" name="Содержимое 2"/>
          <p:cNvSpPr>
            <a:spLocks noGrp="1"/>
          </p:cNvSpPr>
          <p:nvPr>
            <p:ph idx="1"/>
          </p:nvPr>
        </p:nvSpPr>
        <p:spPr>
          <a:xfrm>
            <a:off x="251520" y="692696"/>
            <a:ext cx="8640960" cy="5904656"/>
          </a:xfrm>
        </p:spPr>
        <p:txBody>
          <a:bodyPr>
            <a:noAutofit/>
          </a:bodyPr>
          <a:lstStyle/>
          <a:p>
            <a:pPr marL="0" indent="0" algn="just">
              <a:spcBef>
                <a:spcPts val="300"/>
              </a:spcBef>
              <a:buFont typeface="Wingdings" pitchFamily="2" charset="2"/>
              <a:buChar char="v"/>
            </a:pPr>
            <a:r>
              <a:rPr lang="ru-RU" sz="2400" dirty="0" smtClean="0">
                <a:solidFill>
                  <a:srgbClr val="FF0000"/>
                </a:solidFill>
              </a:rPr>
              <a:t>Парогазовые установки позволяют достичь электрического КПД более 60 %. Для сравнения, у работающих отдельно паросиловых установок КПД обычно находится в пределах 33÷45 %, для газотурбинных установок </a:t>
            </a:r>
            <a:r>
              <a:rPr lang="ru-RU" sz="2400" dirty="0" smtClean="0">
                <a:solidFill>
                  <a:srgbClr val="FF0000"/>
                </a:solidFill>
                <a:sym typeface="Symbol"/>
              </a:rPr>
              <a:t></a:t>
            </a:r>
            <a:r>
              <a:rPr lang="ru-RU" sz="2400" dirty="0" smtClean="0">
                <a:solidFill>
                  <a:srgbClr val="FF0000"/>
                </a:solidFill>
              </a:rPr>
              <a:t> в диапазоне 28÷42 %.</a:t>
            </a:r>
          </a:p>
          <a:p>
            <a:pPr marL="0" indent="0" algn="just">
              <a:spcBef>
                <a:spcPts val="300"/>
              </a:spcBef>
              <a:buFont typeface="Wingdings" pitchFamily="2" charset="2"/>
              <a:buChar char="v"/>
            </a:pPr>
            <a:r>
              <a:rPr lang="ru-RU" sz="2400" dirty="0" smtClean="0">
                <a:solidFill>
                  <a:srgbClr val="0000FF"/>
                </a:solidFill>
              </a:rPr>
              <a:t>Низкая стоимость единицы установленной мощности.</a:t>
            </a:r>
          </a:p>
          <a:p>
            <a:pPr marL="0" indent="0" algn="just">
              <a:spcBef>
                <a:spcPts val="300"/>
              </a:spcBef>
              <a:buFont typeface="Wingdings" pitchFamily="2" charset="2"/>
              <a:buChar char="v"/>
            </a:pPr>
            <a:r>
              <a:rPr lang="ru-RU" sz="2400" dirty="0" smtClean="0">
                <a:solidFill>
                  <a:srgbClr val="008000"/>
                </a:solidFill>
              </a:rPr>
              <a:t>Парогазовые установки потребляют существенно меньше воды на единицу вырабатываемой электроэнергии по сравнению с паросиловыми установками.</a:t>
            </a:r>
          </a:p>
          <a:p>
            <a:pPr marL="0" indent="0" algn="just">
              <a:spcBef>
                <a:spcPts val="300"/>
              </a:spcBef>
              <a:buFont typeface="Wingdings" pitchFamily="2" charset="2"/>
              <a:buChar char="v"/>
            </a:pPr>
            <a:r>
              <a:rPr lang="ru-RU" sz="2400" dirty="0" smtClean="0">
                <a:solidFill>
                  <a:srgbClr val="FF66FF"/>
                </a:solidFill>
              </a:rPr>
              <a:t>Короткие сроки возведения (9÷12 мес.).</a:t>
            </a:r>
          </a:p>
          <a:p>
            <a:pPr marL="0" indent="0" algn="just">
              <a:spcBef>
                <a:spcPts val="300"/>
              </a:spcBef>
              <a:buFont typeface="Wingdings" pitchFamily="2" charset="2"/>
              <a:buChar char="v"/>
            </a:pPr>
            <a:r>
              <a:rPr lang="ru-RU" sz="2400" dirty="0" smtClean="0">
                <a:solidFill>
                  <a:srgbClr val="7030A0"/>
                </a:solidFill>
              </a:rPr>
              <a:t>Нет необходимости в постоянном подвозе топлива ж/</a:t>
            </a:r>
            <a:r>
              <a:rPr lang="ru-RU" sz="2400" dirty="0" err="1" smtClean="0">
                <a:solidFill>
                  <a:srgbClr val="7030A0"/>
                </a:solidFill>
              </a:rPr>
              <a:t>д</a:t>
            </a:r>
            <a:r>
              <a:rPr lang="ru-RU" sz="2400" dirty="0" smtClean="0">
                <a:solidFill>
                  <a:srgbClr val="7030A0"/>
                </a:solidFill>
              </a:rPr>
              <a:t> или морским транспортом.</a:t>
            </a:r>
          </a:p>
          <a:p>
            <a:pPr marL="0" indent="0" algn="just">
              <a:spcBef>
                <a:spcPts val="300"/>
              </a:spcBef>
              <a:buFont typeface="Wingdings" pitchFamily="2" charset="2"/>
              <a:buChar char="v"/>
            </a:pPr>
            <a:r>
              <a:rPr lang="ru-RU" sz="2400" dirty="0" smtClean="0"/>
              <a:t>Компактные размеры позволяют возводить их непосредственно у потребителя (завода или внутри города), что сокращает затраты на ЛЭП и транспортировку </a:t>
            </a:r>
            <a:r>
              <a:rPr lang="ru-RU" sz="2400" dirty="0" err="1" smtClean="0"/>
              <a:t>эл</a:t>
            </a:r>
            <a:r>
              <a:rPr lang="ru-RU" sz="2400" dirty="0" smtClean="0"/>
              <a:t>. энергии.</a:t>
            </a:r>
          </a:p>
          <a:p>
            <a:pPr marL="0" indent="0" algn="just">
              <a:spcBef>
                <a:spcPts val="300"/>
              </a:spcBef>
              <a:buFont typeface="Wingdings" pitchFamily="2" charset="2"/>
              <a:buChar char="v"/>
            </a:pPr>
            <a:r>
              <a:rPr lang="ru-RU" sz="2400" dirty="0" smtClean="0">
                <a:solidFill>
                  <a:srgbClr val="002060"/>
                </a:solidFill>
              </a:rPr>
              <a:t>Более экологически чистые в сравнении с паротурбинными установками.</a:t>
            </a:r>
          </a:p>
          <a:p>
            <a:pPr marL="0" indent="0">
              <a:buFont typeface="Wingdings" pitchFamily="2" charset="2"/>
              <a:buChar char="v"/>
            </a:pP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80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1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4000"/>
                            </p:stCondLst>
                            <p:childTnLst>
                              <p:par>
                                <p:cTn id="30" presetID="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000"/>
                            </p:stCondLst>
                            <p:childTnLst>
                              <p:par>
                                <p:cTn id="35" presetID="2" presetClass="entr" presetSubtype="4"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0000"/>
                            </p:stCondLst>
                            <p:childTnLst>
                              <p:par>
                                <p:cTn id="40" presetID="2" presetClass="entr" presetSubtype="4"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Grp="1" noChangeAspect="1" noChangeArrowheads="1"/>
          </p:cNvPicPr>
          <p:nvPr>
            <p:ph idx="1"/>
          </p:nvPr>
        </p:nvPicPr>
        <p:blipFill>
          <a:blip r:embed="rId2" cstate="print"/>
          <a:srcRect/>
          <a:stretch>
            <a:fillRect/>
          </a:stretch>
        </p:blipFill>
        <p:spPr bwMode="auto">
          <a:xfrm>
            <a:off x="392914" y="332656"/>
            <a:ext cx="8283542" cy="5304634"/>
          </a:xfrm>
          <a:prstGeom prst="rect">
            <a:avLst/>
          </a:prstGeom>
          <a:noFill/>
          <a:ln w="9525">
            <a:noFill/>
            <a:miter lim="800000"/>
            <a:headEnd/>
            <a:tailEnd/>
          </a:ln>
        </p:spPr>
      </p:pic>
      <p:sp>
        <p:nvSpPr>
          <p:cNvPr id="5" name="TextBox 4"/>
          <p:cNvSpPr txBox="1"/>
          <p:nvPr/>
        </p:nvSpPr>
        <p:spPr>
          <a:xfrm>
            <a:off x="251520" y="5657671"/>
            <a:ext cx="8640960" cy="1200329"/>
          </a:xfrm>
          <a:prstGeom prst="rect">
            <a:avLst/>
          </a:prstGeom>
          <a:noFill/>
        </p:spPr>
        <p:txBody>
          <a:bodyPr wrap="square" rtlCol="0">
            <a:spAutoFit/>
          </a:bodyPr>
          <a:lstStyle/>
          <a:p>
            <a:pPr algn="just"/>
            <a:r>
              <a:rPr lang="ru-RU" b="1" dirty="0" smtClean="0">
                <a:solidFill>
                  <a:srgbClr val="C00000"/>
                </a:solidFill>
                <a:latin typeface="Arial" pitchFamily="34" charset="0"/>
                <a:cs typeface="Arial" pitchFamily="34" charset="0"/>
              </a:rPr>
              <a:t>Мини-ТЭЦ (ТЭС) - это энергетическая система, собственный энергоблок, мощностью до 25 МВт. Основное назначение мини-ТЭЦ </a:t>
            </a:r>
            <a:r>
              <a:rPr lang="ru-RU" b="1" dirty="0" smtClean="0">
                <a:solidFill>
                  <a:srgbClr val="C00000"/>
                </a:solidFill>
                <a:latin typeface="Arial" pitchFamily="34" charset="0"/>
                <a:cs typeface="Arial" pitchFamily="34" charset="0"/>
                <a:sym typeface="Symbol"/>
              </a:rPr>
              <a:t></a:t>
            </a:r>
            <a:r>
              <a:rPr lang="ru-RU" b="1" dirty="0" smtClean="0">
                <a:solidFill>
                  <a:srgbClr val="C00000"/>
                </a:solidFill>
                <a:latin typeface="Arial" pitchFamily="34" charset="0"/>
                <a:cs typeface="Arial" pitchFamily="34" charset="0"/>
              </a:rPr>
              <a:t> выработка электрической и тепловой энергии (холода) из различных видов топлива. </a:t>
            </a:r>
            <a:endParaRPr lang="ru-RU"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anim calcmode="lin" valueType="num">
                                      <p:cBhvr>
                                        <p:cTn id="8" dur="2000" fill="hold"/>
                                        <p:tgtEl>
                                          <p:spTgt spid="101378"/>
                                        </p:tgtEl>
                                        <p:attrNameLst>
                                          <p:attrName>ppt_x</p:attrName>
                                        </p:attrNameLst>
                                      </p:cBhvr>
                                      <p:tavLst>
                                        <p:tav tm="0">
                                          <p:val>
                                            <p:strVal val="#ppt_x"/>
                                          </p:val>
                                        </p:tav>
                                        <p:tav tm="100000">
                                          <p:val>
                                            <p:strVal val="#ppt_x"/>
                                          </p:val>
                                        </p:tav>
                                      </p:tavLst>
                                    </p:anim>
                                    <p:anim calcmode="lin" valueType="num">
                                      <p:cBhvr>
                                        <p:cTn id="9" dur="2000" fill="hold"/>
                                        <p:tgtEl>
                                          <p:spTgt spid="10137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Autofit/>
          </a:bodyPr>
          <a:lstStyle/>
          <a:p>
            <a:r>
              <a:rPr lang="ru-RU" sz="2900" b="1" dirty="0" smtClean="0">
                <a:solidFill>
                  <a:srgbClr val="008000"/>
                </a:solidFill>
              </a:rPr>
              <a:t>Недостатки ПГУ</a:t>
            </a:r>
            <a:endParaRPr lang="ru-RU" sz="2900" b="1" dirty="0">
              <a:solidFill>
                <a:srgbClr val="008000"/>
              </a:solidFill>
            </a:endParaRPr>
          </a:p>
        </p:txBody>
      </p:sp>
      <p:sp>
        <p:nvSpPr>
          <p:cNvPr id="3" name="Содержимое 2"/>
          <p:cNvSpPr>
            <a:spLocks noGrp="1"/>
          </p:cNvSpPr>
          <p:nvPr>
            <p:ph idx="1"/>
          </p:nvPr>
        </p:nvSpPr>
        <p:spPr>
          <a:xfrm>
            <a:off x="323528" y="980729"/>
            <a:ext cx="8363272" cy="4896544"/>
          </a:xfrm>
        </p:spPr>
        <p:txBody>
          <a:bodyPr>
            <a:normAutofit fontScale="92500" lnSpcReduction="20000"/>
          </a:bodyPr>
          <a:lstStyle/>
          <a:p>
            <a:pPr marL="273050" indent="-273050" algn="just">
              <a:buFont typeface="Wingdings" pitchFamily="2" charset="2"/>
              <a:buChar char="Ø"/>
            </a:pPr>
            <a:r>
              <a:rPr lang="ru-RU" dirty="0" smtClean="0">
                <a:solidFill>
                  <a:srgbClr val="0000FF"/>
                </a:solidFill>
              </a:rPr>
              <a:t>Необходимость осуществления фильтрации воздуха, используемого для сжигания топлива.</a:t>
            </a:r>
          </a:p>
          <a:p>
            <a:pPr marL="273050" indent="-273050" algn="just">
              <a:buFont typeface="Wingdings" pitchFamily="2" charset="2"/>
              <a:buChar char="Ø"/>
            </a:pPr>
            <a:r>
              <a:rPr lang="ru-RU" dirty="0" smtClean="0">
                <a:solidFill>
                  <a:srgbClr val="FF0000"/>
                </a:solidFill>
              </a:rPr>
              <a:t>Ограничения на типы используемого топлива. Как правило в качестве основного топлива используется природный газ, а резервного </a:t>
            </a:r>
            <a:r>
              <a:rPr lang="ru-RU" dirty="0" smtClean="0">
                <a:solidFill>
                  <a:srgbClr val="FF0000"/>
                </a:solidFill>
                <a:sym typeface="Symbol"/>
              </a:rPr>
              <a:t></a:t>
            </a:r>
            <a:r>
              <a:rPr lang="ru-RU" dirty="0" smtClean="0">
                <a:solidFill>
                  <a:srgbClr val="FF0000"/>
                </a:solidFill>
              </a:rPr>
              <a:t> дизельное топливо. Применения угля в качестве топлива возможно только в установках с </a:t>
            </a:r>
            <a:r>
              <a:rPr lang="ru-RU" dirty="0" err="1" smtClean="0">
                <a:solidFill>
                  <a:srgbClr val="FF0000"/>
                </a:solidFill>
              </a:rPr>
              <a:t>внутрицикловой</a:t>
            </a:r>
            <a:r>
              <a:rPr lang="ru-RU" dirty="0" smtClean="0">
                <a:solidFill>
                  <a:srgbClr val="FF0000"/>
                </a:solidFill>
              </a:rPr>
              <a:t> газификацией угля, что сильно удорожает строительство таких электростанций. Отсюда вытекает необходимость строительства недешевых коммуникаций транспортировки топлива </a:t>
            </a:r>
            <a:r>
              <a:rPr lang="ru-RU" dirty="0" smtClean="0">
                <a:solidFill>
                  <a:srgbClr val="FF0000"/>
                </a:solidFill>
                <a:sym typeface="Symbol"/>
              </a:rPr>
              <a:t></a:t>
            </a:r>
            <a:r>
              <a:rPr lang="ru-RU" dirty="0" smtClean="0">
                <a:solidFill>
                  <a:srgbClr val="FF0000"/>
                </a:solidFill>
              </a:rPr>
              <a:t> трубопроводов.</a:t>
            </a:r>
          </a:p>
          <a:p>
            <a:pPr>
              <a:buNone/>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265856" y="332656"/>
            <a:ext cx="8458242" cy="60396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ppt_x</p:attrName>
                                        </p:attrNameLst>
                                      </p:cBhvr>
                                      <p:tavLst>
                                        <p:tav tm="0">
                                          <p:val>
                                            <p:strVal val="#ppt_x"/>
                                          </p:val>
                                        </p:tav>
                                        <p:tav tm="100000">
                                          <p:val>
                                            <p:strVal val="#ppt_x"/>
                                          </p:val>
                                        </p:tav>
                                      </p:tavLst>
                                    </p:anim>
                                    <p:anim calcmode="lin" valueType="num">
                                      <p:cBhvr>
                                        <p:cTn id="9" dur="2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251520" y="476672"/>
            <a:ext cx="8578059" cy="57214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68168" y="332656"/>
            <a:ext cx="8640960" cy="56886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solidFill>
                  <a:schemeClr val="bg1"/>
                </a:solidFill>
              </a:rPr>
              <a:t>Северо-Западная ТЭЦ</a:t>
            </a:r>
            <a:endParaRPr lang="ru-RU" dirty="0">
              <a:solidFill>
                <a:schemeClr val="bg1"/>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875589" y="980728"/>
            <a:ext cx="7440827" cy="55806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62074"/>
          </a:xfrm>
        </p:spPr>
        <p:txBody>
          <a:bodyPr>
            <a:normAutofit fontScale="90000"/>
          </a:bodyPr>
          <a:lstStyle/>
          <a:p>
            <a:r>
              <a:rPr lang="ru-RU" dirty="0" smtClean="0">
                <a:solidFill>
                  <a:srgbClr val="FFFF00"/>
                </a:solidFill>
              </a:rPr>
              <a:t>ТЭС </a:t>
            </a:r>
            <a:r>
              <a:rPr lang="ru-RU" dirty="0" err="1" smtClean="0">
                <a:solidFill>
                  <a:srgbClr val="FFFF00"/>
                </a:solidFill>
              </a:rPr>
              <a:t>Костанера</a:t>
            </a:r>
            <a:r>
              <a:rPr lang="ru-RU" dirty="0" smtClean="0">
                <a:solidFill>
                  <a:srgbClr val="FFFF00"/>
                </a:solidFill>
              </a:rPr>
              <a:t> (Аргентина)</a:t>
            </a:r>
            <a:endParaRPr lang="ru-RU" dirty="0">
              <a:solidFill>
                <a:srgbClr val="FFFF0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353694" y="908720"/>
            <a:ext cx="8322125" cy="55446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ssolve">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Autofit/>
          </a:bodyPr>
          <a:lstStyle/>
          <a:p>
            <a:r>
              <a:rPr lang="ru-RU" sz="2800" b="1" dirty="0" err="1" smtClean="0">
                <a:solidFill>
                  <a:srgbClr val="FF0000"/>
                </a:solidFill>
              </a:rPr>
              <a:t>Тригенерация</a:t>
            </a:r>
            <a:r>
              <a:rPr lang="ru-RU" sz="2800" b="1" dirty="0" smtClean="0">
                <a:solidFill>
                  <a:srgbClr val="FF0000"/>
                </a:solidFill>
              </a:rPr>
              <a:t> - абсорбционные холодильные установки (АХУ)</a:t>
            </a:r>
            <a:endParaRPr lang="ru-RU" sz="2800" b="1" dirty="0">
              <a:solidFill>
                <a:srgbClr val="FF0000"/>
              </a:solidFill>
            </a:endParaRPr>
          </a:p>
        </p:txBody>
      </p:sp>
      <p:sp>
        <p:nvSpPr>
          <p:cNvPr id="3" name="Содержимое 2"/>
          <p:cNvSpPr>
            <a:spLocks noGrp="1"/>
          </p:cNvSpPr>
          <p:nvPr>
            <p:ph idx="1"/>
          </p:nvPr>
        </p:nvSpPr>
        <p:spPr>
          <a:xfrm>
            <a:off x="251520" y="1196752"/>
            <a:ext cx="8640960" cy="5328592"/>
          </a:xfrm>
        </p:spPr>
        <p:txBody>
          <a:bodyPr>
            <a:noAutofit/>
          </a:bodyPr>
          <a:lstStyle/>
          <a:p>
            <a:pPr marL="0" indent="450850" algn="just">
              <a:buNone/>
            </a:pPr>
            <a:r>
              <a:rPr lang="ru-RU" sz="2500" dirty="0" smtClean="0">
                <a:solidFill>
                  <a:srgbClr val="7030A0"/>
                </a:solidFill>
              </a:rPr>
              <a:t>Системы совместного производства теплоты и электричества работают эффективно, если используется вся или максимально возможная часть вырабатываемых энергий. В реальных условиях нагрузка изменяется, поэтому для эффективного использования топлива необходима балансировка соотношения производимой теплоты и электричества. Для покрытия избытка тепловой энергии в летнее время используется абсорбционная холодильная установка (АХУ). С помощью комбинации мини-ТЭС и АХУ излишки тепла в летнее время используются для выработки холода в системах кондиционирования. </a:t>
            </a:r>
          </a:p>
          <a:p>
            <a:pPr marL="0" indent="450850" algn="just">
              <a:buNone/>
            </a:pPr>
            <a:r>
              <a:rPr lang="ru-RU" sz="2500" dirty="0" smtClean="0">
                <a:solidFill>
                  <a:srgbClr val="7030A0"/>
                </a:solidFill>
              </a:rPr>
              <a:t>Горячая вода из замкнутого цикла охлаждения ГПА служит источником энергии для АХУ.</a:t>
            </a:r>
            <a:endParaRPr lang="ru-RU" sz="25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400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88641"/>
            <a:ext cx="8568952" cy="2304256"/>
          </a:xfrm>
        </p:spPr>
        <p:txBody>
          <a:bodyPr>
            <a:normAutofit/>
          </a:bodyPr>
          <a:lstStyle/>
          <a:p>
            <a:pPr marL="0" indent="450850" algn="just">
              <a:buNone/>
            </a:pPr>
            <a:r>
              <a:rPr lang="ru-RU" sz="2800" dirty="0" smtClean="0">
                <a:solidFill>
                  <a:srgbClr val="0070C0"/>
                </a:solidFill>
              </a:rPr>
              <a:t>Такой способ использования первичного источника энергии называется </a:t>
            </a:r>
            <a:r>
              <a:rPr lang="ru-RU" sz="2800" b="1" dirty="0" err="1" smtClean="0">
                <a:solidFill>
                  <a:srgbClr val="0070C0"/>
                </a:solidFill>
              </a:rPr>
              <a:t>тригенерацией</a:t>
            </a:r>
            <a:r>
              <a:rPr lang="ru-RU" sz="2800" dirty="0" smtClean="0">
                <a:solidFill>
                  <a:srgbClr val="0070C0"/>
                </a:solidFill>
              </a:rPr>
              <a:t> (тепло, электроэнергия, холод). Принцип действия абсорбционной холодильной машины можно представить следующим образом.</a:t>
            </a:r>
            <a:endParaRPr lang="ru-RU" sz="28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sz="2800" b="1" dirty="0" smtClean="0">
                <a:solidFill>
                  <a:srgbClr val="FF66FF"/>
                </a:solidFill>
              </a:rPr>
              <a:t>Принципиальная схема АХУ</a:t>
            </a:r>
            <a:endParaRPr lang="ru-RU" sz="2800" b="1" dirty="0">
              <a:solidFill>
                <a:srgbClr val="FF66FF"/>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682988" y="836711"/>
            <a:ext cx="7345396" cy="571626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2000"/>
                                        <p:tgtEl>
                                          <p:spTgt spid="2050"/>
                                        </p:tgtEl>
                                      </p:cBhvr>
                                    </p:animEffect>
                                    <p:anim calcmode="lin" valueType="num">
                                      <p:cBhvr>
                                        <p:cTn id="14" dur="2000" fill="hold"/>
                                        <p:tgtEl>
                                          <p:spTgt spid="2050"/>
                                        </p:tgtEl>
                                        <p:attrNameLst>
                                          <p:attrName>ppt_x</p:attrName>
                                        </p:attrNameLst>
                                      </p:cBhvr>
                                      <p:tavLst>
                                        <p:tav tm="0">
                                          <p:val>
                                            <p:strVal val="#ppt_x"/>
                                          </p:val>
                                        </p:tav>
                                        <p:tav tm="100000">
                                          <p:val>
                                            <p:strVal val="#ppt_x"/>
                                          </p:val>
                                        </p:tav>
                                      </p:tavLst>
                                    </p:anim>
                                    <p:anim calcmode="lin" valueType="num">
                                      <p:cBhvr>
                                        <p:cTn id="15" dur="2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640960" cy="5976664"/>
          </a:xfrm>
        </p:spPr>
        <p:txBody>
          <a:bodyPr>
            <a:noAutofit/>
          </a:bodyPr>
          <a:lstStyle/>
          <a:p>
            <a:pPr marL="0" indent="450850" algn="just">
              <a:buNone/>
            </a:pPr>
            <a:r>
              <a:rPr lang="ru-RU" sz="2200" dirty="0" smtClean="0">
                <a:solidFill>
                  <a:srgbClr val="0000FF"/>
                </a:solidFill>
              </a:rPr>
              <a:t>В АХУ имеются два циркуляционных контура, соединенных между собой. В контуре, содержащем термостатический регулирующий вентиль и испаритель, происходит  испарение жидкого хладагента (аммиака) за счет разрежения, создаваемого пароструйным  насосом. Вентиль ограничивает поступление новых порций жидкого аммиака, обеспечивая его полное испарение, проходящее с поглощением тепла.  Образовавшиеся пары аммиака откачиваются пароструйным насосом: водяной пар, проходя через сопло, захватывает с собой пары аммиака. Второй контур содержит нагреватель для поглощения  пара и абсорбер, где пары аммиака поглощаются водой. Обратный процесс (выпаривание аммиака из воды) происходит за счет утилизационного тепла от ГПА (ГПУ). После этого  аммиак конденсируется в теплообменнике, охлаждаемым наружным воздухом. </a:t>
            </a:r>
          </a:p>
          <a:p>
            <a:pPr marL="0" indent="450850" algn="just">
              <a:buNone/>
            </a:pPr>
            <a:r>
              <a:rPr lang="ru-RU" sz="2200" dirty="0" smtClean="0">
                <a:solidFill>
                  <a:srgbClr val="0000FF"/>
                </a:solidFill>
              </a:rPr>
              <a:t>Приведенная выше технология реализована в установке «генератор-абсорбер-теплообменник (GAX)», которая прошла испытания и уже появилась на рынке.</a:t>
            </a:r>
            <a:endParaRPr lang="ru-RU" sz="22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572560" cy="1000132"/>
          </a:xfrm>
        </p:spPr>
        <p:txBody>
          <a:bodyPr>
            <a:normAutofit/>
          </a:bodyPr>
          <a:lstStyle/>
          <a:p>
            <a:pPr marL="0" indent="0" algn="just">
              <a:buNone/>
            </a:pPr>
            <a:r>
              <a:rPr lang="ru-RU" sz="2400" b="1" dirty="0" smtClean="0">
                <a:solidFill>
                  <a:srgbClr val="002060"/>
                </a:solidFill>
              </a:rPr>
              <a:t>Мини-ТЭС (ТЭЦ)	обладают	рядом	достоинств,	но  отметим основные:</a:t>
            </a:r>
            <a:endParaRPr lang="ru-RU" sz="2400" b="1" dirty="0">
              <a:solidFill>
                <a:srgbClr val="002060"/>
              </a:solidFill>
            </a:endParaRPr>
          </a:p>
        </p:txBody>
      </p:sp>
      <p:sp>
        <p:nvSpPr>
          <p:cNvPr id="4" name="TextBox 3"/>
          <p:cNvSpPr txBox="1"/>
          <p:nvPr/>
        </p:nvSpPr>
        <p:spPr>
          <a:xfrm>
            <a:off x="214282" y="1000108"/>
            <a:ext cx="8572560" cy="1200329"/>
          </a:xfrm>
          <a:prstGeom prst="rect">
            <a:avLst/>
          </a:prstGeom>
          <a:noFill/>
        </p:spPr>
        <p:txBody>
          <a:bodyPr wrap="square" rtlCol="0">
            <a:spAutoFit/>
          </a:bodyPr>
          <a:lstStyle/>
          <a:p>
            <a:pPr algn="just">
              <a:buFont typeface="Wingdings" pitchFamily="2" charset="2"/>
              <a:buChar char="v"/>
            </a:pPr>
            <a:r>
              <a:rPr lang="ru-RU" dirty="0" smtClean="0"/>
              <a:t> </a:t>
            </a:r>
            <a:r>
              <a:rPr lang="ru-RU" sz="2400" b="1" dirty="0" smtClean="0">
                <a:solidFill>
                  <a:srgbClr val="FF0000"/>
                </a:solidFill>
              </a:rPr>
              <a:t>малые потери при транспортировке тепловой и электрической энергии по  сравнению  с системами централизованного тепло- и электроснабжения;</a:t>
            </a:r>
            <a:endParaRPr lang="ru-RU" sz="2400" b="1" dirty="0">
              <a:solidFill>
                <a:srgbClr val="FF0000"/>
              </a:solidFill>
            </a:endParaRPr>
          </a:p>
        </p:txBody>
      </p:sp>
      <p:sp>
        <p:nvSpPr>
          <p:cNvPr id="5" name="TextBox 4"/>
          <p:cNvSpPr txBox="1"/>
          <p:nvPr/>
        </p:nvSpPr>
        <p:spPr>
          <a:xfrm>
            <a:off x="179512" y="2276872"/>
            <a:ext cx="8643998" cy="1200329"/>
          </a:xfrm>
          <a:prstGeom prst="rect">
            <a:avLst/>
          </a:prstGeom>
          <a:noFill/>
        </p:spPr>
        <p:txBody>
          <a:bodyPr wrap="square" rtlCol="0">
            <a:spAutoFit/>
          </a:bodyPr>
          <a:lstStyle/>
          <a:p>
            <a:pPr algn="just">
              <a:buFont typeface="Wingdings" pitchFamily="2" charset="2"/>
              <a:buChar char="v"/>
            </a:pPr>
            <a:r>
              <a:rPr lang="ru-RU" dirty="0" smtClean="0"/>
              <a:t> </a:t>
            </a:r>
            <a:r>
              <a:rPr lang="ru-RU" sz="2400" b="1" dirty="0" smtClean="0">
                <a:solidFill>
                  <a:srgbClr val="0000FF"/>
                </a:solidFill>
              </a:rPr>
              <a:t>автономность функционирования и возможность реализации в энергосистему излишков	вырабатываемой электроэнергии;</a:t>
            </a:r>
            <a:endParaRPr lang="ru-RU" sz="2400" b="1" dirty="0">
              <a:solidFill>
                <a:srgbClr val="0000FF"/>
              </a:solidFill>
            </a:endParaRPr>
          </a:p>
        </p:txBody>
      </p:sp>
      <p:sp>
        <p:nvSpPr>
          <p:cNvPr id="6" name="TextBox 5"/>
          <p:cNvSpPr txBox="1"/>
          <p:nvPr/>
        </p:nvSpPr>
        <p:spPr>
          <a:xfrm>
            <a:off x="251520" y="3356992"/>
            <a:ext cx="8643998" cy="1200329"/>
          </a:xfrm>
          <a:prstGeom prst="rect">
            <a:avLst/>
          </a:prstGeom>
          <a:noFill/>
        </p:spPr>
        <p:txBody>
          <a:bodyPr wrap="square" rtlCol="0">
            <a:spAutoFit/>
          </a:bodyPr>
          <a:lstStyle/>
          <a:p>
            <a:pPr algn="just">
              <a:buFont typeface="Wingdings" pitchFamily="2" charset="2"/>
              <a:buChar char="v"/>
            </a:pPr>
            <a:r>
              <a:rPr lang="ru-RU" dirty="0" smtClean="0"/>
              <a:t> </a:t>
            </a:r>
            <a:r>
              <a:rPr lang="ru-RU" sz="2400" b="1" dirty="0" smtClean="0">
                <a:solidFill>
                  <a:srgbClr val="006600"/>
                </a:solidFill>
              </a:rPr>
              <a:t>улучшение  экономических  показателей  существующих  котельных  за  счет выработки   в   них   кроме   тепловой   дополнительно   электрической   энергии;</a:t>
            </a:r>
            <a:endParaRPr lang="ru-RU" sz="2400" b="1" dirty="0">
              <a:solidFill>
                <a:srgbClr val="006600"/>
              </a:solidFill>
            </a:endParaRPr>
          </a:p>
        </p:txBody>
      </p:sp>
      <p:sp>
        <p:nvSpPr>
          <p:cNvPr id="7" name="TextBox 6"/>
          <p:cNvSpPr txBox="1"/>
          <p:nvPr/>
        </p:nvSpPr>
        <p:spPr>
          <a:xfrm>
            <a:off x="251520" y="4509120"/>
            <a:ext cx="8643998" cy="1200329"/>
          </a:xfrm>
          <a:prstGeom prst="rect">
            <a:avLst/>
          </a:prstGeom>
          <a:noFill/>
        </p:spPr>
        <p:txBody>
          <a:bodyPr wrap="square" rtlCol="0">
            <a:spAutoFit/>
          </a:bodyPr>
          <a:lstStyle/>
          <a:p>
            <a:pPr algn="just">
              <a:buFont typeface="Wingdings" pitchFamily="2" charset="2"/>
              <a:buChar char="v"/>
            </a:pPr>
            <a:r>
              <a:rPr lang="ru-RU" dirty="0" smtClean="0"/>
              <a:t> </a:t>
            </a:r>
            <a:r>
              <a:rPr lang="ru-RU" sz="2400" b="1" dirty="0" smtClean="0">
                <a:solidFill>
                  <a:srgbClr val="7030A0"/>
                </a:solidFill>
              </a:rPr>
              <a:t>повышение  надежности  теплоснабжения  за  счет  собственного  источника электроэнергии,  независимость  от  тарифов  и  поставщиков  электроэнергии;</a:t>
            </a:r>
            <a:endParaRPr lang="ru-RU" sz="2400" b="1" dirty="0">
              <a:solidFill>
                <a:srgbClr val="7030A0"/>
              </a:solidFill>
            </a:endParaRPr>
          </a:p>
        </p:txBody>
      </p:sp>
      <p:sp>
        <p:nvSpPr>
          <p:cNvPr id="8" name="TextBox 7"/>
          <p:cNvSpPr txBox="1"/>
          <p:nvPr/>
        </p:nvSpPr>
        <p:spPr>
          <a:xfrm>
            <a:off x="214282" y="5657671"/>
            <a:ext cx="8643998" cy="1200329"/>
          </a:xfrm>
          <a:prstGeom prst="rect">
            <a:avLst/>
          </a:prstGeom>
          <a:noFill/>
        </p:spPr>
        <p:txBody>
          <a:bodyPr wrap="square" rtlCol="0">
            <a:spAutoFit/>
          </a:bodyPr>
          <a:lstStyle/>
          <a:p>
            <a:pPr algn="just">
              <a:buFont typeface="Wingdings" pitchFamily="2" charset="2"/>
              <a:buChar char="v"/>
            </a:pPr>
            <a:r>
              <a:rPr lang="ru-RU" dirty="0" smtClean="0"/>
              <a:t> </a:t>
            </a:r>
            <a:r>
              <a:rPr lang="ru-RU" sz="2400" b="1" dirty="0" smtClean="0">
                <a:solidFill>
                  <a:srgbClr val="C00000"/>
                </a:solidFill>
              </a:rPr>
              <a:t>более низкая себестоимость тепловой и электрической энергии по сравнению с централизованными источниками энергии.</a:t>
            </a:r>
            <a:endParaRPr lang="ru-RU"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0-#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0-#ppt_w/2"/>
                                          </p:val>
                                        </p:tav>
                                        <p:tav tm="100000">
                                          <p:val>
                                            <p:strVal val="#ppt_x"/>
                                          </p:val>
                                        </p:tav>
                                      </p:tavLst>
                                    </p:anim>
                                    <p:anim calcmode="lin" valueType="num">
                                      <p:cBhvr additive="base">
                                        <p:cTn id="26"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0-#ppt_w/2"/>
                                          </p:val>
                                        </p:tav>
                                        <p:tav tm="100000">
                                          <p:val>
                                            <p:strVal val="#ppt_x"/>
                                          </p:val>
                                        </p:tav>
                                      </p:tavLst>
                                    </p:anim>
                                    <p:anim calcmode="lin" valueType="num">
                                      <p:cBhvr additive="base">
                                        <p:cTn id="32"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12968" cy="706090"/>
          </a:xfrm>
        </p:spPr>
        <p:txBody>
          <a:bodyPr>
            <a:normAutofit fontScale="90000"/>
          </a:bodyPr>
          <a:lstStyle/>
          <a:p>
            <a:r>
              <a:rPr lang="ru-RU" sz="2800" b="1" dirty="0" smtClean="0">
                <a:solidFill>
                  <a:srgbClr val="0000FF"/>
                </a:solidFill>
              </a:rPr>
              <a:t>Инженерное обоснование проектов </a:t>
            </a:r>
            <a:r>
              <a:rPr lang="ru-RU" sz="2800" b="1" dirty="0" err="1" smtClean="0">
                <a:solidFill>
                  <a:srgbClr val="0000FF"/>
                </a:solidFill>
              </a:rPr>
              <a:t>когенерационных</a:t>
            </a:r>
            <a:r>
              <a:rPr lang="ru-RU" sz="2800" b="1" dirty="0" smtClean="0">
                <a:solidFill>
                  <a:srgbClr val="0000FF"/>
                </a:solidFill>
              </a:rPr>
              <a:t> установок</a:t>
            </a:r>
            <a:endParaRPr lang="ru-RU" sz="2800" b="1" dirty="0">
              <a:solidFill>
                <a:srgbClr val="0000FF"/>
              </a:solidFill>
            </a:endParaRPr>
          </a:p>
        </p:txBody>
      </p:sp>
      <p:sp>
        <p:nvSpPr>
          <p:cNvPr id="3" name="Содержимое 2"/>
          <p:cNvSpPr>
            <a:spLocks noGrp="1"/>
          </p:cNvSpPr>
          <p:nvPr>
            <p:ph idx="1"/>
          </p:nvPr>
        </p:nvSpPr>
        <p:spPr>
          <a:xfrm>
            <a:off x="323528" y="1124744"/>
            <a:ext cx="8496944" cy="5256584"/>
          </a:xfrm>
        </p:spPr>
        <p:txBody>
          <a:bodyPr>
            <a:normAutofit fontScale="77500" lnSpcReduction="20000"/>
          </a:bodyPr>
          <a:lstStyle/>
          <a:p>
            <a:pPr marL="0" indent="450850" algn="just">
              <a:buNone/>
            </a:pPr>
            <a:r>
              <a:rPr lang="ru-RU" dirty="0" smtClean="0">
                <a:solidFill>
                  <a:srgbClr val="0000FF"/>
                </a:solidFill>
              </a:rPr>
              <a:t>При разработке технико-экономического обоснования проекта мини-ТЭС прежде всего необходимо оценить потребность объекта в тепловой и электрической энергии. При  оценке экономической эффективности установки должны учитываться затраты на энергоносители и эксплуатационные материалы (газ, электричество, тепло, моторное масло), на проектирование, покупку оборудования, монтаж, наладку, инженерные коммуникации, эксплуатационные издержки. Основные критерии: конечная себестоимость электрической и тепловой энергии, расчет годовой экономии и срок окупаемости проекта. Кроме того, оценивается общий ресурс оборудования и межремонтный ресурс (для ГПА наработка до капремонта составляет около 60 тыс. час., для ГТУ </a:t>
            </a:r>
            <a:r>
              <a:rPr lang="ru-RU" dirty="0" smtClean="0">
                <a:solidFill>
                  <a:srgbClr val="0000FF"/>
                </a:solidFill>
                <a:sym typeface="Symbol"/>
              </a:rPr>
              <a:t></a:t>
            </a:r>
            <a:r>
              <a:rPr lang="ru-RU" dirty="0" smtClean="0">
                <a:solidFill>
                  <a:srgbClr val="0000FF"/>
                </a:solidFill>
              </a:rPr>
              <a:t> 30 тыс. час.).</a:t>
            </a:r>
            <a:endParaRPr lang="ru-RU"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640960" cy="5937523"/>
          </a:xfrm>
        </p:spPr>
        <p:txBody>
          <a:bodyPr>
            <a:normAutofit fontScale="85000" lnSpcReduction="10000"/>
          </a:bodyPr>
          <a:lstStyle/>
          <a:p>
            <a:pPr marL="0" indent="450850" algn="just">
              <a:buNone/>
            </a:pPr>
            <a:r>
              <a:rPr lang="ru-RU" dirty="0" smtClean="0">
                <a:solidFill>
                  <a:srgbClr val="7030A0"/>
                </a:solidFill>
              </a:rPr>
              <a:t>Также определяется число и единичная мощность энергетических агрегатов. Здесь следует руководствоваться следующими положениями:</a:t>
            </a:r>
          </a:p>
          <a:p>
            <a:pPr marL="0" indent="450850" algn="just">
              <a:buNone/>
            </a:pPr>
            <a:r>
              <a:rPr lang="ru-RU" dirty="0" smtClean="0">
                <a:solidFill>
                  <a:srgbClr val="7030A0"/>
                </a:solidFill>
                <a:sym typeface="Symbol"/>
              </a:rPr>
              <a:t></a:t>
            </a:r>
            <a:r>
              <a:rPr lang="ru-RU" dirty="0" smtClean="0">
                <a:solidFill>
                  <a:srgbClr val="7030A0"/>
                </a:solidFill>
              </a:rPr>
              <a:t> единичная электрическая мощность должна быть в 2÷2,5 раза больше минимальной потребности объекта;</a:t>
            </a:r>
          </a:p>
          <a:p>
            <a:pPr marL="0" indent="450850" algn="just">
              <a:buNone/>
            </a:pPr>
            <a:r>
              <a:rPr lang="ru-RU" dirty="0" smtClean="0">
                <a:solidFill>
                  <a:srgbClr val="7030A0"/>
                </a:solidFill>
                <a:sym typeface="Symbol"/>
              </a:rPr>
              <a:t></a:t>
            </a:r>
            <a:r>
              <a:rPr lang="ru-RU" dirty="0" smtClean="0">
                <a:solidFill>
                  <a:srgbClr val="7030A0"/>
                </a:solidFill>
              </a:rPr>
              <a:t> общая мощность агрегатов должна превышать максимальную потребность объекта на 5÷10 %;</a:t>
            </a:r>
          </a:p>
          <a:p>
            <a:pPr marL="0" indent="450850" algn="just">
              <a:buNone/>
            </a:pPr>
            <a:r>
              <a:rPr lang="ru-RU" dirty="0" smtClean="0">
                <a:solidFill>
                  <a:srgbClr val="7030A0"/>
                </a:solidFill>
                <a:sym typeface="Symbol"/>
              </a:rPr>
              <a:t></a:t>
            </a:r>
            <a:r>
              <a:rPr lang="ru-RU" dirty="0" smtClean="0">
                <a:solidFill>
                  <a:srgbClr val="7030A0"/>
                </a:solidFill>
              </a:rPr>
              <a:t> мощность единичных агрегатов должна быть примерно одинаковой;</a:t>
            </a:r>
          </a:p>
          <a:p>
            <a:pPr marL="0" indent="450850" algn="just">
              <a:buNone/>
            </a:pPr>
            <a:r>
              <a:rPr lang="ru-RU" dirty="0" smtClean="0">
                <a:solidFill>
                  <a:srgbClr val="7030A0"/>
                </a:solidFill>
                <a:sym typeface="Symbol"/>
              </a:rPr>
              <a:t></a:t>
            </a:r>
            <a:r>
              <a:rPr lang="ru-RU" dirty="0" smtClean="0">
                <a:solidFill>
                  <a:srgbClr val="7030A0"/>
                </a:solidFill>
              </a:rPr>
              <a:t> мини-ТЭС на базе ГПА должна покрывать, как минимум, до половины максимальной ежегодной потребности предприятия в тепловой энергии, остальная потребность обеспечивается пиковыми водогрейными котлами.</a:t>
            </a:r>
            <a:endParaRPr lang="ru-RU"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640960" cy="4525963"/>
          </a:xfrm>
        </p:spPr>
        <p:txBody>
          <a:bodyPr>
            <a:normAutofit fontScale="92500" lnSpcReduction="10000"/>
          </a:bodyPr>
          <a:lstStyle/>
          <a:p>
            <a:pPr marL="0" indent="450850" algn="just">
              <a:buNone/>
            </a:pPr>
            <a:r>
              <a:rPr lang="ru-RU" dirty="0" smtClean="0">
                <a:solidFill>
                  <a:srgbClr val="008000"/>
                </a:solidFill>
              </a:rPr>
              <a:t>После оценки всех факторов принимается решение о варианте работы мини-ТЭС </a:t>
            </a:r>
            <a:r>
              <a:rPr lang="ru-RU" dirty="0" smtClean="0">
                <a:solidFill>
                  <a:srgbClr val="008000"/>
                </a:solidFill>
                <a:sym typeface="Symbol"/>
              </a:rPr>
              <a:t> </a:t>
            </a:r>
            <a:r>
              <a:rPr lang="ru-RU" dirty="0" smtClean="0">
                <a:solidFill>
                  <a:srgbClr val="008000"/>
                </a:solidFill>
              </a:rPr>
              <a:t>автономной или параллельно с централизованной сетью (что весьма сомнительно при негативном отношении ЕЭС к децентрализованным мини-ТЭС). </a:t>
            </a:r>
          </a:p>
          <a:p>
            <a:pPr marL="0" indent="450850" algn="just">
              <a:buNone/>
            </a:pPr>
            <a:r>
              <a:rPr lang="ru-RU" dirty="0" smtClean="0">
                <a:solidFill>
                  <a:srgbClr val="008000"/>
                </a:solidFill>
              </a:rPr>
              <a:t>Особо значимым видится вопрос эффективного использования тепла в летнее время и варианты его использования, например, для побочной выработки, строительных материалов, химической продукции. </a:t>
            </a:r>
            <a:endParaRPr lang="ru-RU"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2000"/>
                                        <p:tgtEl>
                                          <p:spTgt spid="3">
                                            <p:txEl>
                                              <p:pRg st="0" end="0"/>
                                            </p:txEl>
                                          </p:spTgt>
                                        </p:tgtEl>
                                      </p:cBhvr>
                                    </p:animEffect>
                                  </p:childTnLst>
                                </p:cTn>
                              </p:par>
                            </p:childTnLst>
                          </p:cTn>
                        </p:par>
                        <p:par>
                          <p:cTn id="8" fill="hold">
                            <p:stCondLst>
                              <p:cond delay="2000"/>
                            </p:stCondLst>
                            <p:childTnLst>
                              <p:par>
                                <p:cTn id="9" presetID="3" presetClass="entr" presetSubtype="5"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vertical)">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88641"/>
            <a:ext cx="8712968" cy="2232248"/>
          </a:xfrm>
        </p:spPr>
        <p:txBody>
          <a:bodyPr>
            <a:normAutofit/>
          </a:bodyPr>
          <a:lstStyle/>
          <a:p>
            <a:pPr marL="0" indent="450850" algn="just">
              <a:buNone/>
            </a:pPr>
            <a:r>
              <a:rPr lang="ru-RU" sz="2800" dirty="0" smtClean="0">
                <a:solidFill>
                  <a:srgbClr val="008000"/>
                </a:solidFill>
              </a:rPr>
              <a:t>Для более подробного анализа экономической эффективности применения различных способов обеспечения предприятия энергоресурсами сведем основные параметры в сводную сравнительную таблицу:</a:t>
            </a:r>
            <a:endParaRPr lang="ru-RU" sz="2800" dirty="0">
              <a:solidFill>
                <a:srgbClr val="008000"/>
              </a:solidFill>
            </a:endParaRPr>
          </a:p>
        </p:txBody>
      </p:sp>
      <p:graphicFrame>
        <p:nvGraphicFramePr>
          <p:cNvPr id="4" name="Таблица 3"/>
          <p:cNvGraphicFramePr>
            <a:graphicFrameLocks noGrp="1"/>
          </p:cNvGraphicFramePr>
          <p:nvPr/>
        </p:nvGraphicFramePr>
        <p:xfrm>
          <a:off x="539551" y="2564904"/>
          <a:ext cx="8208912" cy="3652134"/>
        </p:xfrm>
        <a:graphic>
          <a:graphicData uri="http://schemas.openxmlformats.org/drawingml/2006/table">
            <a:tbl>
              <a:tblPr firstRow="1" bandRow="1">
                <a:tableStyleId>{5C22544A-7EE6-4342-B048-85BDC9FD1C3A}</a:tableStyleId>
              </a:tblPr>
              <a:tblGrid>
                <a:gridCol w="2736304"/>
                <a:gridCol w="2736304"/>
                <a:gridCol w="2736304"/>
              </a:tblGrid>
              <a:tr h="882098">
                <a:tc>
                  <a:txBody>
                    <a:bodyPr/>
                    <a:lstStyle/>
                    <a:p>
                      <a:pPr algn="ctr"/>
                      <a:r>
                        <a:rPr lang="ru-RU" sz="2000" b="1" dirty="0" smtClean="0"/>
                        <a:t>Наименование</a:t>
                      </a:r>
                      <a:endParaRPr lang="ru-RU" sz="2000" b="1" dirty="0"/>
                    </a:p>
                  </a:txBody>
                  <a:tcPr/>
                </a:tc>
                <a:tc>
                  <a:txBody>
                    <a:bodyPr/>
                    <a:lstStyle/>
                    <a:p>
                      <a:pPr algn="ctr"/>
                      <a:r>
                        <a:rPr lang="ru-RU" sz="2000" b="1" dirty="0" smtClean="0"/>
                        <a:t>Эксплуатационные затраты (цент</a:t>
                      </a:r>
                      <a:r>
                        <a:rPr lang="en-US" sz="2000" b="1" dirty="0" smtClean="0"/>
                        <a:t>/</a:t>
                      </a:r>
                      <a:r>
                        <a:rPr lang="ru-RU" sz="2000" b="1" dirty="0" smtClean="0"/>
                        <a:t>кВт)</a:t>
                      </a:r>
                      <a:endParaRPr lang="ru-RU" sz="2000" b="1" dirty="0"/>
                    </a:p>
                  </a:txBody>
                  <a:tcPr/>
                </a:tc>
                <a:tc>
                  <a:txBody>
                    <a:bodyPr/>
                    <a:lstStyle/>
                    <a:p>
                      <a:pPr algn="ctr"/>
                      <a:r>
                        <a:rPr lang="ru-RU" sz="2000" b="1" dirty="0" smtClean="0"/>
                        <a:t>Стоимость 1 кВт установленной мощности, </a:t>
                      </a:r>
                      <a:r>
                        <a:rPr lang="en-US" sz="2000" b="1" dirty="0" smtClean="0"/>
                        <a:t>$</a:t>
                      </a:r>
                      <a:endParaRPr lang="ru-RU" sz="2000" b="1" dirty="0"/>
                    </a:p>
                  </a:txBody>
                  <a:tcPr/>
                </a:tc>
              </a:tr>
              <a:tr h="882098">
                <a:tc>
                  <a:txBody>
                    <a:bodyPr/>
                    <a:lstStyle/>
                    <a:p>
                      <a:pPr algn="ctr"/>
                      <a:r>
                        <a:rPr lang="ru-RU" sz="2000" b="1" dirty="0" smtClean="0"/>
                        <a:t>ГТУ</a:t>
                      </a:r>
                      <a:endParaRPr lang="ru-RU" sz="2000" b="1" dirty="0"/>
                    </a:p>
                  </a:txBody>
                  <a:tcPr/>
                </a:tc>
                <a:tc>
                  <a:txBody>
                    <a:bodyPr/>
                    <a:lstStyle/>
                    <a:p>
                      <a:pPr algn="ctr"/>
                      <a:r>
                        <a:rPr lang="ru-RU" sz="2000" b="1" dirty="0" smtClean="0"/>
                        <a:t>0,06</a:t>
                      </a:r>
                      <a:endParaRPr lang="ru-RU" sz="2000" b="1" dirty="0"/>
                    </a:p>
                  </a:txBody>
                  <a:tcPr/>
                </a:tc>
                <a:tc>
                  <a:txBody>
                    <a:bodyPr/>
                    <a:lstStyle/>
                    <a:p>
                      <a:pPr algn="ctr"/>
                      <a:r>
                        <a:rPr lang="ru-RU" sz="2000" b="1" dirty="0" smtClean="0"/>
                        <a:t>400÷950</a:t>
                      </a:r>
                      <a:endParaRPr lang="ru-RU" sz="2000" b="1" dirty="0"/>
                    </a:p>
                  </a:txBody>
                  <a:tcPr/>
                </a:tc>
              </a:tr>
              <a:tr h="882098">
                <a:tc>
                  <a:txBody>
                    <a:bodyPr/>
                    <a:lstStyle/>
                    <a:p>
                      <a:pPr algn="ctr"/>
                      <a:r>
                        <a:rPr lang="ru-RU" sz="2000" b="1" dirty="0" smtClean="0"/>
                        <a:t>ГПА</a:t>
                      </a:r>
                      <a:endParaRPr lang="ru-RU" sz="2000" b="1" dirty="0"/>
                    </a:p>
                  </a:txBody>
                  <a:tcPr/>
                </a:tc>
                <a:tc>
                  <a:txBody>
                    <a:bodyPr/>
                    <a:lstStyle/>
                    <a:p>
                      <a:pPr algn="ctr"/>
                      <a:r>
                        <a:rPr lang="ru-RU" sz="2000" b="1" dirty="0" smtClean="0"/>
                        <a:t>1,45</a:t>
                      </a:r>
                      <a:endParaRPr lang="ru-RU" sz="2000" b="1" dirty="0"/>
                    </a:p>
                  </a:txBody>
                  <a:tcPr/>
                </a:tc>
                <a:tc>
                  <a:txBody>
                    <a:bodyPr/>
                    <a:lstStyle/>
                    <a:p>
                      <a:pPr algn="ctr"/>
                      <a:r>
                        <a:rPr lang="ru-RU" sz="2000" b="1" dirty="0" smtClean="0"/>
                        <a:t>1200÷1800</a:t>
                      </a:r>
                      <a:endParaRPr lang="ru-RU" sz="2000" b="1" dirty="0"/>
                    </a:p>
                  </a:txBody>
                  <a:tcPr/>
                </a:tc>
              </a:tr>
              <a:tr h="882098">
                <a:tc>
                  <a:txBody>
                    <a:bodyPr/>
                    <a:lstStyle/>
                    <a:p>
                      <a:pPr algn="ctr"/>
                      <a:r>
                        <a:rPr lang="ru-RU" sz="2000" b="1" dirty="0" smtClean="0"/>
                        <a:t>ПГУ-ПВМ</a:t>
                      </a:r>
                      <a:endParaRPr lang="ru-RU" sz="2000" b="1" dirty="0"/>
                    </a:p>
                  </a:txBody>
                  <a:tcPr/>
                </a:tc>
                <a:tc>
                  <a:txBody>
                    <a:bodyPr/>
                    <a:lstStyle/>
                    <a:p>
                      <a:pPr algn="ctr"/>
                      <a:r>
                        <a:rPr lang="ru-RU" sz="2000" b="1" dirty="0" smtClean="0"/>
                        <a:t>0,001</a:t>
                      </a:r>
                      <a:endParaRPr lang="ru-RU" sz="2000" b="1" dirty="0"/>
                    </a:p>
                  </a:txBody>
                  <a:tcPr/>
                </a:tc>
                <a:tc>
                  <a:txBody>
                    <a:bodyPr/>
                    <a:lstStyle/>
                    <a:p>
                      <a:pPr algn="ctr"/>
                      <a:r>
                        <a:rPr lang="ru-RU" sz="2000" b="1" dirty="0" smtClean="0"/>
                        <a:t>400÷600</a:t>
                      </a:r>
                      <a:endParaRPr lang="ru-RU" sz="2000" b="1"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490066"/>
          </a:xfrm>
        </p:spPr>
        <p:txBody>
          <a:bodyPr>
            <a:normAutofit/>
          </a:bodyPr>
          <a:lstStyle/>
          <a:p>
            <a:r>
              <a:rPr lang="ru-RU" sz="2200" b="1" dirty="0" smtClean="0">
                <a:solidFill>
                  <a:srgbClr val="0066FF"/>
                </a:solidFill>
                <a:latin typeface="Arial" pitchFamily="34" charset="0"/>
                <a:cs typeface="Arial" pitchFamily="34" charset="0"/>
              </a:rPr>
              <a:t>Анализ работы различных двигателей</a:t>
            </a:r>
            <a:endParaRPr lang="ru-RU" sz="2200" b="1" dirty="0">
              <a:solidFill>
                <a:srgbClr val="0066FF"/>
              </a:solidFill>
              <a:latin typeface="Arial" pitchFamily="34" charset="0"/>
              <a:cs typeface="Arial" pitchFamily="34" charset="0"/>
            </a:endParaRPr>
          </a:p>
        </p:txBody>
      </p:sp>
      <p:graphicFrame>
        <p:nvGraphicFramePr>
          <p:cNvPr id="4" name="Содержимое 3"/>
          <p:cNvGraphicFramePr>
            <a:graphicFrameLocks noGrp="1"/>
          </p:cNvGraphicFramePr>
          <p:nvPr>
            <p:ph idx="1"/>
          </p:nvPr>
        </p:nvGraphicFramePr>
        <p:xfrm>
          <a:off x="251520" y="689496"/>
          <a:ext cx="8713788" cy="6099696"/>
        </p:xfrm>
        <a:graphic>
          <a:graphicData uri="http://schemas.openxmlformats.org/drawingml/2006/table">
            <a:tbl>
              <a:tblPr firstRow="1" bandRow="1">
                <a:tableStyleId>{5C22544A-7EE6-4342-B048-85BDC9FD1C3A}</a:tableStyleId>
              </a:tblPr>
              <a:tblGrid>
                <a:gridCol w="1656879"/>
                <a:gridCol w="1512168"/>
                <a:gridCol w="1368152"/>
                <a:gridCol w="1728192"/>
                <a:gridCol w="1152128"/>
                <a:gridCol w="1296269"/>
              </a:tblGrid>
              <a:tr h="867296">
                <a:tc>
                  <a:txBody>
                    <a:bodyPr/>
                    <a:lstStyle/>
                    <a:p>
                      <a:pPr algn="ctr"/>
                      <a:r>
                        <a:rPr lang="ru-RU" sz="1600" b="1" dirty="0"/>
                        <a:t>Двигатель</a:t>
                      </a:r>
                      <a:endParaRPr lang="ru-RU" sz="1600" dirty="0"/>
                    </a:p>
                  </a:txBody>
                  <a:tcPr marL="28575" marR="28575" marT="28575" marB="28575" anchor="ctr"/>
                </a:tc>
                <a:tc>
                  <a:txBody>
                    <a:bodyPr/>
                    <a:lstStyle/>
                    <a:p>
                      <a:pPr algn="ctr"/>
                      <a:r>
                        <a:rPr lang="ru-RU" sz="1600" b="1" dirty="0"/>
                        <a:t>Используемое топливо</a:t>
                      </a:r>
                      <a:endParaRPr lang="ru-RU" sz="1600" dirty="0"/>
                    </a:p>
                  </a:txBody>
                  <a:tcPr marL="28575" marR="28575" marT="28575" marB="28575" anchor="ctr"/>
                </a:tc>
                <a:tc>
                  <a:txBody>
                    <a:bodyPr/>
                    <a:lstStyle/>
                    <a:p>
                      <a:pPr algn="ctr"/>
                      <a:r>
                        <a:rPr lang="ru-RU" sz="1600" b="1" dirty="0"/>
                        <a:t>Диапазон мощностей (МВт*э)</a:t>
                      </a:r>
                      <a:endParaRPr lang="ru-RU" sz="1600" dirty="0"/>
                    </a:p>
                  </a:txBody>
                  <a:tcPr marL="28575" marR="28575" marT="28575" marB="28575" anchor="ctr"/>
                </a:tc>
                <a:tc>
                  <a:txBody>
                    <a:bodyPr/>
                    <a:lstStyle/>
                    <a:p>
                      <a:pPr algn="ctr"/>
                      <a:r>
                        <a:rPr lang="ru-RU" sz="1600" b="1" dirty="0"/>
                        <a:t>Отношение</a:t>
                      </a:r>
                      <a:br>
                        <a:rPr lang="ru-RU" sz="1600" b="1" dirty="0"/>
                      </a:br>
                      <a:r>
                        <a:rPr lang="ru-RU" sz="1600" b="1" dirty="0"/>
                        <a:t>тепло : электроэнергия</a:t>
                      </a:r>
                      <a:endParaRPr lang="ru-RU" sz="1600" dirty="0"/>
                    </a:p>
                  </a:txBody>
                  <a:tcPr marL="28575" marR="28575" marT="28575" marB="28575" anchor="ctr"/>
                </a:tc>
                <a:tc>
                  <a:txBody>
                    <a:bodyPr/>
                    <a:lstStyle/>
                    <a:p>
                      <a:pPr algn="ctr"/>
                      <a:r>
                        <a:rPr lang="ru-RU" sz="1600" b="1" dirty="0"/>
                        <a:t>КПД </a:t>
                      </a:r>
                      <a:r>
                        <a:rPr lang="ru-RU" sz="1600" b="1" dirty="0" err="1"/>
                        <a:t>эл</a:t>
                      </a:r>
                      <a:r>
                        <a:rPr lang="ru-RU" sz="1600" b="1" dirty="0"/>
                        <a:t>.</a:t>
                      </a:r>
                      <a:endParaRPr lang="ru-RU" sz="1600" dirty="0"/>
                    </a:p>
                  </a:txBody>
                  <a:tcPr marL="28575" marR="28575" marT="28575" marB="28575" anchor="ctr"/>
                </a:tc>
                <a:tc>
                  <a:txBody>
                    <a:bodyPr/>
                    <a:lstStyle/>
                    <a:p>
                      <a:pPr algn="ctr"/>
                      <a:r>
                        <a:rPr lang="ru-RU" sz="1600" b="1"/>
                        <a:t>КПД общий</a:t>
                      </a:r>
                      <a:endParaRPr lang="ru-RU" sz="1600"/>
                    </a:p>
                  </a:txBody>
                  <a:tcPr marL="28575" marR="28575" marT="28575" marB="28575" anchor="ctr"/>
                </a:tc>
              </a:tr>
              <a:tr h="370840">
                <a:tc>
                  <a:txBody>
                    <a:bodyPr/>
                    <a:lstStyle/>
                    <a:p>
                      <a:pPr algn="ctr">
                        <a:lnSpc>
                          <a:spcPct val="100000"/>
                        </a:lnSpc>
                      </a:pPr>
                      <a:r>
                        <a:rPr lang="ru-RU" sz="1600" dirty="0"/>
                        <a:t>Паровая турбина</a:t>
                      </a:r>
                    </a:p>
                  </a:txBody>
                  <a:tcPr marL="28575" marR="28575" marT="28575" marB="28575" anchor="ctr"/>
                </a:tc>
                <a:tc>
                  <a:txBody>
                    <a:bodyPr/>
                    <a:lstStyle/>
                    <a:p>
                      <a:pPr algn="ctr">
                        <a:lnSpc>
                          <a:spcPct val="100000"/>
                        </a:lnSpc>
                      </a:pPr>
                      <a:r>
                        <a:rPr lang="ru-RU" sz="1600" dirty="0"/>
                        <a:t>Любое</a:t>
                      </a:r>
                    </a:p>
                  </a:txBody>
                  <a:tcPr marL="28575" marR="28575" marT="28575" marB="28575" anchor="ctr"/>
                </a:tc>
                <a:tc>
                  <a:txBody>
                    <a:bodyPr/>
                    <a:lstStyle/>
                    <a:p>
                      <a:pPr algn="ctr">
                        <a:lnSpc>
                          <a:spcPct val="100000"/>
                        </a:lnSpc>
                      </a:pPr>
                      <a:r>
                        <a:rPr lang="ru-RU" sz="1600" dirty="0"/>
                        <a:t>1 — </a:t>
                      </a:r>
                      <a:r>
                        <a:rPr lang="ru-RU" sz="1600" dirty="0" smtClean="0"/>
                        <a:t>1000</a:t>
                      </a:r>
                      <a:endParaRPr lang="ru-RU" sz="1600" dirty="0"/>
                    </a:p>
                  </a:txBody>
                  <a:tcPr marL="28575" marR="28575" marT="28575" marB="28575" anchor="ctr"/>
                </a:tc>
                <a:tc>
                  <a:txBody>
                    <a:bodyPr/>
                    <a:lstStyle/>
                    <a:p>
                      <a:pPr algn="ctr">
                        <a:lnSpc>
                          <a:spcPct val="100000"/>
                        </a:lnSpc>
                      </a:pPr>
                      <a:r>
                        <a:rPr lang="ru-RU" sz="1600" dirty="0"/>
                        <a:t>3:1 — </a:t>
                      </a:r>
                      <a:r>
                        <a:rPr lang="ru-RU" sz="1600" dirty="0" smtClean="0"/>
                        <a:t>8:1</a:t>
                      </a:r>
                      <a:endParaRPr lang="ru-RU" sz="1600" dirty="0"/>
                    </a:p>
                  </a:txBody>
                  <a:tcPr marL="28575" marR="28575" marT="28575" marB="28575" anchor="ctr"/>
                </a:tc>
                <a:tc>
                  <a:txBody>
                    <a:bodyPr/>
                    <a:lstStyle/>
                    <a:p>
                      <a:pPr algn="ctr">
                        <a:lnSpc>
                          <a:spcPct val="100000"/>
                        </a:lnSpc>
                      </a:pPr>
                      <a:r>
                        <a:rPr lang="ru-RU" sz="1600" dirty="0" smtClean="0"/>
                        <a:t>10-20 %</a:t>
                      </a:r>
                      <a:endParaRPr lang="ru-RU" sz="1600" dirty="0"/>
                    </a:p>
                  </a:txBody>
                  <a:tcPr marL="28575" marR="28575" marT="28575" marB="28575" anchor="ctr"/>
                </a:tc>
                <a:tc>
                  <a:txBody>
                    <a:bodyPr/>
                    <a:lstStyle/>
                    <a:p>
                      <a:pPr algn="ctr">
                        <a:lnSpc>
                          <a:spcPct val="100000"/>
                        </a:lnSpc>
                      </a:pPr>
                      <a:r>
                        <a:rPr lang="ru-RU" sz="1600" dirty="0"/>
                        <a:t>до </a:t>
                      </a:r>
                      <a:r>
                        <a:rPr lang="ru-RU" sz="1600" dirty="0" smtClean="0"/>
                        <a:t>80 %</a:t>
                      </a:r>
                      <a:endParaRPr lang="ru-RU" sz="1600" dirty="0"/>
                    </a:p>
                  </a:txBody>
                  <a:tcPr marL="28575" marR="28575" marT="28575" marB="28575" anchor="ctr"/>
                </a:tc>
              </a:tr>
              <a:tr h="370840">
                <a:tc>
                  <a:txBody>
                    <a:bodyPr/>
                    <a:lstStyle/>
                    <a:p>
                      <a:pPr algn="ctr">
                        <a:lnSpc>
                          <a:spcPct val="100000"/>
                        </a:lnSpc>
                      </a:pPr>
                      <a:r>
                        <a:rPr lang="ru-RU" sz="1600" dirty="0"/>
                        <a:t>Газовая турбина</a:t>
                      </a:r>
                    </a:p>
                  </a:txBody>
                  <a:tcPr marL="28575" marR="28575" marT="28575" marB="28575" anchor="ctr"/>
                </a:tc>
                <a:tc>
                  <a:txBody>
                    <a:bodyPr/>
                    <a:lstStyle/>
                    <a:p>
                      <a:pPr algn="ctr">
                        <a:lnSpc>
                          <a:spcPct val="100000"/>
                        </a:lnSpc>
                      </a:pPr>
                      <a:r>
                        <a:rPr lang="ru-RU" sz="1600" dirty="0"/>
                        <a:t>газ, </a:t>
                      </a:r>
                      <a:r>
                        <a:rPr lang="ru-RU" sz="1600" dirty="0" err="1"/>
                        <a:t>биогаз</a:t>
                      </a:r>
                      <a:r>
                        <a:rPr lang="ru-RU" sz="1600" dirty="0"/>
                        <a:t>, дизельное топливо, керосин, LFO, LPG, HFO</a:t>
                      </a:r>
                    </a:p>
                  </a:txBody>
                  <a:tcPr marL="28575" marR="28575" marT="28575" marB="28575" anchor="ctr"/>
                </a:tc>
                <a:tc>
                  <a:txBody>
                    <a:bodyPr/>
                    <a:lstStyle/>
                    <a:p>
                      <a:pPr algn="ctr">
                        <a:lnSpc>
                          <a:spcPct val="100000"/>
                        </a:lnSpc>
                      </a:pPr>
                      <a:r>
                        <a:rPr lang="ru-RU" sz="1600" dirty="0"/>
                        <a:t>0.25 — </a:t>
                      </a:r>
                      <a:r>
                        <a:rPr lang="ru-RU" sz="1600" dirty="0" smtClean="0"/>
                        <a:t>300</a:t>
                      </a:r>
                      <a:endParaRPr lang="ru-RU" sz="1600" dirty="0"/>
                    </a:p>
                  </a:txBody>
                  <a:tcPr marL="28575" marR="28575" marT="28575" marB="28575" anchor="ctr"/>
                </a:tc>
                <a:tc>
                  <a:txBody>
                    <a:bodyPr/>
                    <a:lstStyle/>
                    <a:p>
                      <a:pPr algn="ctr">
                        <a:lnSpc>
                          <a:spcPct val="100000"/>
                        </a:lnSpc>
                      </a:pPr>
                      <a:r>
                        <a:rPr lang="ru-RU" sz="1600" dirty="0"/>
                        <a:t>1.5:1 — </a:t>
                      </a:r>
                      <a:r>
                        <a:rPr lang="ru-RU" sz="1600" dirty="0" smtClean="0"/>
                        <a:t>5:1</a:t>
                      </a:r>
                      <a:endParaRPr lang="ru-RU" sz="1600" dirty="0"/>
                    </a:p>
                  </a:txBody>
                  <a:tcPr marL="28575" marR="28575" marT="28575" marB="28575" anchor="ctr"/>
                </a:tc>
                <a:tc>
                  <a:txBody>
                    <a:bodyPr/>
                    <a:lstStyle/>
                    <a:p>
                      <a:pPr algn="ctr">
                        <a:lnSpc>
                          <a:spcPct val="100000"/>
                        </a:lnSpc>
                      </a:pPr>
                      <a:r>
                        <a:rPr lang="ru-RU" sz="1600" dirty="0" smtClean="0"/>
                        <a:t>25-42 %</a:t>
                      </a:r>
                      <a:endParaRPr lang="ru-RU" sz="1600" dirty="0"/>
                    </a:p>
                  </a:txBody>
                  <a:tcPr marL="28575" marR="28575" marT="28575" marB="28575" anchor="ctr"/>
                </a:tc>
                <a:tc>
                  <a:txBody>
                    <a:bodyPr/>
                    <a:lstStyle/>
                    <a:p>
                      <a:pPr algn="ctr">
                        <a:lnSpc>
                          <a:spcPct val="100000"/>
                        </a:lnSpc>
                      </a:pPr>
                      <a:r>
                        <a:rPr lang="ru-RU" sz="1600" dirty="0" smtClean="0"/>
                        <a:t>65-87 %</a:t>
                      </a:r>
                      <a:endParaRPr lang="ru-RU" sz="1600" dirty="0"/>
                    </a:p>
                  </a:txBody>
                  <a:tcPr marL="28575" marR="28575" marT="28575" marB="28575" anchor="ctr"/>
                </a:tc>
              </a:tr>
              <a:tr h="370840">
                <a:tc>
                  <a:txBody>
                    <a:bodyPr/>
                    <a:lstStyle/>
                    <a:p>
                      <a:pPr algn="ctr">
                        <a:lnSpc>
                          <a:spcPct val="100000"/>
                        </a:lnSpc>
                      </a:pPr>
                      <a:r>
                        <a:rPr lang="ru-RU" sz="1600" dirty="0"/>
                        <a:t>Парогазовая установка</a:t>
                      </a:r>
                    </a:p>
                  </a:txBody>
                  <a:tcPr marL="28575" marR="28575" marT="28575" marB="28575" anchor="ctr"/>
                </a:tc>
                <a:tc>
                  <a:txBody>
                    <a:bodyPr/>
                    <a:lstStyle/>
                    <a:p>
                      <a:pPr algn="ctr">
                        <a:lnSpc>
                          <a:spcPct val="100000"/>
                        </a:lnSpc>
                      </a:pPr>
                      <a:r>
                        <a:rPr lang="ru-RU" sz="1600" dirty="0"/>
                        <a:t>газ, </a:t>
                      </a:r>
                      <a:r>
                        <a:rPr lang="ru-RU" sz="1600" dirty="0" err="1"/>
                        <a:t>биогаз</a:t>
                      </a:r>
                      <a:r>
                        <a:rPr lang="ru-RU" sz="1600" dirty="0"/>
                        <a:t>, дизельное топливо, керосин, LFO, LPG</a:t>
                      </a:r>
                    </a:p>
                  </a:txBody>
                  <a:tcPr marL="28575" marR="28575" marT="28575" marB="28575" anchor="ctr"/>
                </a:tc>
                <a:tc>
                  <a:txBody>
                    <a:bodyPr/>
                    <a:lstStyle/>
                    <a:p>
                      <a:pPr algn="ctr">
                        <a:lnSpc>
                          <a:spcPct val="100000"/>
                        </a:lnSpc>
                      </a:pPr>
                      <a:r>
                        <a:rPr lang="ru-RU" sz="1600" dirty="0"/>
                        <a:t>3 </a:t>
                      </a:r>
                      <a:r>
                        <a:rPr lang="ru-RU" sz="1600"/>
                        <a:t>— </a:t>
                      </a:r>
                      <a:r>
                        <a:rPr lang="ru-RU" sz="1600" smtClean="0"/>
                        <a:t>300</a:t>
                      </a:r>
                      <a:endParaRPr lang="ru-RU" sz="1600" dirty="0"/>
                    </a:p>
                  </a:txBody>
                  <a:tcPr marL="28575" marR="28575" marT="28575" marB="28575" anchor="ctr"/>
                </a:tc>
                <a:tc>
                  <a:txBody>
                    <a:bodyPr/>
                    <a:lstStyle/>
                    <a:p>
                      <a:pPr algn="ctr">
                        <a:lnSpc>
                          <a:spcPct val="100000"/>
                        </a:lnSpc>
                      </a:pPr>
                      <a:r>
                        <a:rPr lang="ru-RU" sz="1600" dirty="0"/>
                        <a:t>1:1 — </a:t>
                      </a:r>
                      <a:r>
                        <a:rPr lang="ru-RU" sz="1600" dirty="0" smtClean="0"/>
                        <a:t>3:1</a:t>
                      </a:r>
                      <a:endParaRPr lang="ru-RU" sz="1600" dirty="0"/>
                    </a:p>
                  </a:txBody>
                  <a:tcPr marL="28575" marR="28575" marT="28575" marB="28575" anchor="ctr"/>
                </a:tc>
                <a:tc>
                  <a:txBody>
                    <a:bodyPr/>
                    <a:lstStyle/>
                    <a:p>
                      <a:pPr algn="ctr">
                        <a:lnSpc>
                          <a:spcPct val="100000"/>
                        </a:lnSpc>
                      </a:pPr>
                      <a:r>
                        <a:rPr lang="ru-RU" sz="1600" dirty="0" smtClean="0"/>
                        <a:t>35-55 %</a:t>
                      </a:r>
                      <a:endParaRPr lang="ru-RU" sz="1600" dirty="0"/>
                    </a:p>
                  </a:txBody>
                  <a:tcPr marL="28575" marR="28575" marT="28575" marB="28575" anchor="ctr"/>
                </a:tc>
                <a:tc>
                  <a:txBody>
                    <a:bodyPr/>
                    <a:lstStyle/>
                    <a:p>
                      <a:pPr algn="ctr">
                        <a:lnSpc>
                          <a:spcPct val="100000"/>
                        </a:lnSpc>
                      </a:pPr>
                      <a:r>
                        <a:rPr lang="ru-RU" sz="1600" dirty="0" smtClean="0"/>
                        <a:t>73-90 %</a:t>
                      </a:r>
                      <a:endParaRPr lang="ru-RU" sz="1600" dirty="0"/>
                    </a:p>
                  </a:txBody>
                  <a:tcPr marL="28575" marR="28575" marT="28575" marB="28575" anchor="ctr"/>
                </a:tc>
              </a:tr>
              <a:tr h="370840">
                <a:tc>
                  <a:txBody>
                    <a:bodyPr/>
                    <a:lstStyle/>
                    <a:p>
                      <a:pPr algn="ctr">
                        <a:lnSpc>
                          <a:spcPct val="100000"/>
                        </a:lnSpc>
                      </a:pPr>
                      <a:r>
                        <a:rPr lang="ru-RU" sz="1600" dirty="0" smtClean="0"/>
                        <a:t>Поршневой </a:t>
                      </a:r>
                      <a:r>
                        <a:rPr lang="ru-RU" sz="1600" dirty="0"/>
                        <a:t>двигатель</a:t>
                      </a:r>
                      <a:br>
                        <a:rPr lang="ru-RU" sz="1600" dirty="0"/>
                      </a:br>
                      <a:r>
                        <a:rPr lang="ru-RU" sz="1600" dirty="0"/>
                        <a:t>с воспламенением от сжатия (дизель)</a:t>
                      </a:r>
                    </a:p>
                  </a:txBody>
                  <a:tcPr marL="28575" marR="28575" marT="28575" marB="28575" anchor="ctr"/>
                </a:tc>
                <a:tc>
                  <a:txBody>
                    <a:bodyPr/>
                    <a:lstStyle/>
                    <a:p>
                      <a:pPr algn="ctr">
                        <a:lnSpc>
                          <a:spcPct val="100000"/>
                        </a:lnSpc>
                      </a:pPr>
                      <a:r>
                        <a:rPr lang="ru-RU" sz="1600"/>
                        <a:t>газ, биогаз, дизельное топливо, керосин, LHO, HFO</a:t>
                      </a:r>
                    </a:p>
                  </a:txBody>
                  <a:tcPr marL="28575" marR="28575" marT="28575" marB="28575" anchor="ctr"/>
                </a:tc>
                <a:tc>
                  <a:txBody>
                    <a:bodyPr/>
                    <a:lstStyle/>
                    <a:p>
                      <a:pPr algn="ctr">
                        <a:lnSpc>
                          <a:spcPct val="100000"/>
                        </a:lnSpc>
                      </a:pPr>
                      <a:r>
                        <a:rPr lang="ru-RU" sz="1600" dirty="0"/>
                        <a:t>0.2 — 20</a:t>
                      </a:r>
                    </a:p>
                  </a:txBody>
                  <a:tcPr marL="28575" marR="28575" marT="28575" marB="28575" anchor="ctr"/>
                </a:tc>
                <a:tc>
                  <a:txBody>
                    <a:bodyPr/>
                    <a:lstStyle/>
                    <a:p>
                      <a:pPr algn="ctr">
                        <a:lnSpc>
                          <a:spcPct val="100000"/>
                        </a:lnSpc>
                      </a:pPr>
                      <a:r>
                        <a:rPr lang="ru-RU" sz="1600" dirty="0"/>
                        <a:t>0.5:1 — </a:t>
                      </a:r>
                      <a:r>
                        <a:rPr lang="ru-RU" sz="1600" dirty="0" smtClean="0"/>
                        <a:t>3:1</a:t>
                      </a:r>
                      <a:r>
                        <a:rPr lang="ru-RU" sz="1600" dirty="0"/>
                        <a:t/>
                      </a:r>
                      <a:br>
                        <a:rPr lang="ru-RU" sz="1600" dirty="0"/>
                      </a:br>
                      <a:r>
                        <a:rPr lang="ru-RU" sz="1600" dirty="0"/>
                        <a:t/>
                      </a:r>
                      <a:br>
                        <a:rPr lang="ru-RU" sz="1600" dirty="0"/>
                      </a:br>
                      <a:r>
                        <a:rPr lang="ru-RU" sz="1600" dirty="0"/>
                        <a:t>Вариант по умолчанию:</a:t>
                      </a:r>
                      <a:br>
                        <a:rPr lang="ru-RU" sz="1600" dirty="0"/>
                      </a:br>
                      <a:r>
                        <a:rPr lang="ru-RU" sz="1600" dirty="0"/>
                        <a:t>0.9-2</a:t>
                      </a:r>
                    </a:p>
                  </a:txBody>
                  <a:tcPr marL="28575" marR="28575" marT="28575" marB="28575" anchor="ctr"/>
                </a:tc>
                <a:tc>
                  <a:txBody>
                    <a:bodyPr/>
                    <a:lstStyle/>
                    <a:p>
                      <a:pPr algn="ctr">
                        <a:lnSpc>
                          <a:spcPct val="100000"/>
                        </a:lnSpc>
                      </a:pPr>
                      <a:r>
                        <a:rPr lang="ru-RU" sz="1600" dirty="0" smtClean="0"/>
                        <a:t>35-45 %</a:t>
                      </a:r>
                      <a:endParaRPr lang="ru-RU" sz="1600" dirty="0"/>
                    </a:p>
                  </a:txBody>
                  <a:tcPr marL="28575" marR="28575" marT="28575" marB="28575" anchor="ctr"/>
                </a:tc>
                <a:tc>
                  <a:txBody>
                    <a:bodyPr/>
                    <a:lstStyle/>
                    <a:p>
                      <a:pPr algn="ctr">
                        <a:lnSpc>
                          <a:spcPct val="100000"/>
                        </a:lnSpc>
                      </a:pPr>
                      <a:r>
                        <a:rPr lang="ru-RU" sz="1600" dirty="0" smtClean="0"/>
                        <a:t>65-90 %</a:t>
                      </a:r>
                      <a:endParaRPr lang="ru-RU" sz="1600" dirty="0"/>
                    </a:p>
                  </a:txBody>
                  <a:tcPr marL="28575" marR="28575" marT="28575" marB="28575" anchor="ctr"/>
                </a:tc>
              </a:tr>
              <a:tr h="370840">
                <a:tc>
                  <a:txBody>
                    <a:bodyPr/>
                    <a:lstStyle/>
                    <a:p>
                      <a:pPr algn="ctr">
                        <a:lnSpc>
                          <a:spcPct val="100000"/>
                        </a:lnSpc>
                      </a:pPr>
                      <a:r>
                        <a:rPr lang="ru-RU" sz="1600" dirty="0"/>
                        <a:t>Поршневой двигатель</a:t>
                      </a:r>
                      <a:br>
                        <a:rPr lang="ru-RU" sz="1600" dirty="0"/>
                      </a:br>
                      <a:r>
                        <a:rPr lang="ru-RU" sz="1600" dirty="0"/>
                        <a:t>с воспламенением от искры</a:t>
                      </a:r>
                    </a:p>
                  </a:txBody>
                  <a:tcPr marL="28575" marR="28575" marT="28575" marB="28575" anchor="ctr"/>
                </a:tc>
                <a:tc>
                  <a:txBody>
                    <a:bodyPr/>
                    <a:lstStyle/>
                    <a:p>
                      <a:pPr algn="ctr">
                        <a:lnSpc>
                          <a:spcPct val="100000"/>
                        </a:lnSpc>
                      </a:pPr>
                      <a:r>
                        <a:rPr lang="ru-RU" sz="1600"/>
                        <a:t>газ, биогаз, керосин, </a:t>
                      </a:r>
                      <a:r>
                        <a:rPr lang="en-US" sz="1600"/>
                        <a:t>LHO</a:t>
                      </a:r>
                    </a:p>
                  </a:txBody>
                  <a:tcPr marL="28575" marR="28575" marT="28575" marB="28575" anchor="ctr"/>
                </a:tc>
                <a:tc>
                  <a:txBody>
                    <a:bodyPr/>
                    <a:lstStyle/>
                    <a:p>
                      <a:pPr algn="ctr">
                        <a:lnSpc>
                          <a:spcPct val="100000"/>
                        </a:lnSpc>
                      </a:pPr>
                      <a:r>
                        <a:rPr lang="ru-RU" sz="1600" dirty="0" smtClean="0"/>
                        <a:t>0.03 </a:t>
                      </a:r>
                      <a:r>
                        <a:rPr lang="ru-RU" sz="1600" dirty="0"/>
                        <a:t>— 6</a:t>
                      </a:r>
                    </a:p>
                  </a:txBody>
                  <a:tcPr marL="28575" marR="28575" marT="28575" marB="28575" anchor="ctr"/>
                </a:tc>
                <a:tc>
                  <a:txBody>
                    <a:bodyPr/>
                    <a:lstStyle/>
                    <a:p>
                      <a:pPr algn="ctr">
                        <a:lnSpc>
                          <a:spcPct val="100000"/>
                        </a:lnSpc>
                      </a:pPr>
                      <a:r>
                        <a:rPr lang="ru-RU" sz="1600" dirty="0"/>
                        <a:t>1:1 — </a:t>
                      </a:r>
                      <a:r>
                        <a:rPr lang="ru-RU" sz="1600" dirty="0" smtClean="0"/>
                        <a:t>3:1</a:t>
                      </a:r>
                      <a:r>
                        <a:rPr lang="ru-RU" sz="1600" dirty="0"/>
                        <a:t/>
                      </a:r>
                      <a:br>
                        <a:rPr lang="ru-RU" sz="1600" dirty="0"/>
                      </a:br>
                      <a:r>
                        <a:rPr lang="ru-RU" sz="1600" dirty="0"/>
                        <a:t/>
                      </a:r>
                      <a:br>
                        <a:rPr lang="ru-RU" sz="1600" dirty="0"/>
                      </a:br>
                      <a:r>
                        <a:rPr lang="ru-RU" sz="1600" dirty="0"/>
                        <a:t>Вариант по умолчанию:</a:t>
                      </a:r>
                      <a:br>
                        <a:rPr lang="ru-RU" sz="1600" dirty="0"/>
                      </a:br>
                      <a:r>
                        <a:rPr lang="ru-RU" sz="1600" dirty="0"/>
                        <a:t>0.9-2</a:t>
                      </a:r>
                    </a:p>
                  </a:txBody>
                  <a:tcPr marL="28575" marR="28575" marT="28575" marB="28575" anchor="ctr"/>
                </a:tc>
                <a:tc>
                  <a:txBody>
                    <a:bodyPr/>
                    <a:lstStyle/>
                    <a:p>
                      <a:pPr algn="ctr">
                        <a:lnSpc>
                          <a:spcPct val="100000"/>
                        </a:lnSpc>
                      </a:pPr>
                      <a:r>
                        <a:rPr lang="ru-RU" sz="1600" dirty="0" smtClean="0"/>
                        <a:t>35-43 %</a:t>
                      </a:r>
                      <a:endParaRPr lang="ru-RU" sz="1600" dirty="0"/>
                    </a:p>
                  </a:txBody>
                  <a:tcPr marL="28575" marR="28575" marT="28575" marB="28575" anchor="ctr"/>
                </a:tc>
                <a:tc>
                  <a:txBody>
                    <a:bodyPr/>
                    <a:lstStyle/>
                    <a:p>
                      <a:pPr algn="ctr">
                        <a:lnSpc>
                          <a:spcPct val="100000"/>
                        </a:lnSpc>
                      </a:pPr>
                      <a:r>
                        <a:rPr lang="ru-RU" sz="1600" dirty="0" smtClean="0"/>
                        <a:t>70-90 %</a:t>
                      </a:r>
                      <a:endParaRPr lang="ru-RU" sz="1600" dirty="0"/>
                    </a:p>
                  </a:txBody>
                  <a:tcPr marL="28575" marR="28575" marT="28575" marB="28575" anchor="ct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Autofit/>
          </a:bodyPr>
          <a:lstStyle/>
          <a:p>
            <a:r>
              <a:rPr lang="ru-RU" sz="2800" b="1" i="1" dirty="0" smtClean="0">
                <a:solidFill>
                  <a:srgbClr val="0000FF"/>
                </a:solidFill>
              </a:rPr>
              <a:t>Типы топлива</a:t>
            </a:r>
            <a:endParaRPr lang="ru-RU" sz="2800" b="1" i="1" dirty="0">
              <a:solidFill>
                <a:srgbClr val="0000FF"/>
              </a:solidFill>
            </a:endParaRPr>
          </a:p>
        </p:txBody>
      </p:sp>
      <p:sp>
        <p:nvSpPr>
          <p:cNvPr id="3" name="Содержимое 2"/>
          <p:cNvSpPr>
            <a:spLocks noGrp="1"/>
          </p:cNvSpPr>
          <p:nvPr>
            <p:ph idx="1"/>
          </p:nvPr>
        </p:nvSpPr>
        <p:spPr>
          <a:xfrm>
            <a:off x="251520" y="980728"/>
            <a:ext cx="8640960" cy="2376264"/>
          </a:xfrm>
        </p:spPr>
        <p:txBody>
          <a:bodyPr/>
          <a:lstStyle/>
          <a:p>
            <a:pPr>
              <a:buNone/>
            </a:pPr>
            <a:r>
              <a:rPr lang="en-US" sz="2800" i="1" dirty="0" smtClean="0">
                <a:solidFill>
                  <a:srgbClr val="FF0000"/>
                </a:solidFill>
              </a:rPr>
              <a:t>LFO (light fuel oil);</a:t>
            </a:r>
            <a:endParaRPr lang="en-US" sz="2800" dirty="0" smtClean="0">
              <a:solidFill>
                <a:srgbClr val="FF0000"/>
              </a:solidFill>
            </a:endParaRPr>
          </a:p>
          <a:p>
            <a:pPr>
              <a:buNone/>
            </a:pPr>
            <a:r>
              <a:rPr lang="en-US" sz="2800" i="1" dirty="0" smtClean="0">
                <a:solidFill>
                  <a:srgbClr val="0000FF"/>
                </a:solidFill>
              </a:rPr>
              <a:t>LPG (liquefied petroleum gas) - </a:t>
            </a:r>
            <a:r>
              <a:rPr lang="ru-RU" sz="2800" i="1" dirty="0" smtClean="0">
                <a:solidFill>
                  <a:srgbClr val="0000FF"/>
                </a:solidFill>
              </a:rPr>
              <a:t>пропан-бутан;</a:t>
            </a:r>
            <a:endParaRPr lang="ru-RU" sz="2800" dirty="0" smtClean="0">
              <a:solidFill>
                <a:srgbClr val="0000FF"/>
              </a:solidFill>
            </a:endParaRPr>
          </a:p>
          <a:p>
            <a:pPr>
              <a:buNone/>
            </a:pPr>
            <a:r>
              <a:rPr lang="en-US" sz="2800" i="1" dirty="0" smtClean="0">
                <a:solidFill>
                  <a:srgbClr val="FF66FF"/>
                </a:solidFill>
              </a:rPr>
              <a:t>HFO (heavy fuel oil) - </a:t>
            </a:r>
            <a:r>
              <a:rPr lang="ru-RU" sz="2800" i="1" dirty="0" smtClean="0">
                <a:solidFill>
                  <a:srgbClr val="FF66FF"/>
                </a:solidFill>
              </a:rPr>
              <a:t>мазут;</a:t>
            </a:r>
            <a:endParaRPr lang="ru-RU" sz="2800" dirty="0" smtClean="0">
              <a:solidFill>
                <a:srgbClr val="FF66FF"/>
              </a:solidFill>
            </a:endParaRPr>
          </a:p>
          <a:p>
            <a:pPr>
              <a:buNone/>
            </a:pPr>
            <a:r>
              <a:rPr lang="en-US" sz="2800" i="1" dirty="0" smtClean="0">
                <a:solidFill>
                  <a:srgbClr val="006600"/>
                </a:solidFill>
              </a:rPr>
              <a:t>LHO (Gasoline light heating oil).</a:t>
            </a:r>
            <a:endParaRPr lang="en-US" sz="2800" dirty="0" smtClean="0">
              <a:solidFill>
                <a:srgbClr val="006600"/>
              </a:solidFill>
            </a:endParaRPr>
          </a:p>
          <a:p>
            <a:pPr>
              <a:buNone/>
            </a:pPr>
            <a:endParaRPr lang="ru-RU" dirty="0"/>
          </a:p>
        </p:txBody>
      </p:sp>
      <p:sp>
        <p:nvSpPr>
          <p:cNvPr id="4" name="Содержимое 2"/>
          <p:cNvSpPr>
            <a:spLocks noGrp="1"/>
          </p:cNvSpPr>
          <p:nvPr/>
        </p:nvSpPr>
        <p:spPr>
          <a:xfrm>
            <a:off x="251520" y="3573016"/>
            <a:ext cx="8640960" cy="2520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0850" algn="just">
              <a:buNone/>
            </a:pPr>
            <a:r>
              <a:rPr lang="ru-RU" sz="2600" dirty="0" smtClean="0">
                <a:solidFill>
                  <a:srgbClr val="0000FF"/>
                </a:solidFill>
              </a:rPr>
              <a:t>ГПА с воспламенением от искры имеют наилучшее соотношение «расход топлива/энергия» и наиболее эффективны при мощностях от 0,03 до 5÷6 МВт. ГПА с воспламенением от сжатия (дизеля) работают в диапазоне мощностей от 0,2 до 20 МВт. </a:t>
            </a:r>
            <a:endParaRPr lang="ru-RU" sz="2600" dirty="0">
              <a:solidFill>
                <a:srgbClr val="0000FF"/>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706090"/>
          </a:xfrm>
        </p:spPr>
        <p:txBody>
          <a:bodyPr>
            <a:normAutofit/>
          </a:bodyPr>
          <a:lstStyle/>
          <a:p>
            <a:r>
              <a:rPr lang="ru-RU" sz="2600" b="1" dirty="0" smtClean="0">
                <a:solidFill>
                  <a:srgbClr val="0000FF"/>
                </a:solidFill>
                <a:latin typeface="Times New Roman" pitchFamily="18" charset="0"/>
                <a:cs typeface="Times New Roman" pitchFamily="18" charset="0"/>
              </a:rPr>
              <a:t>МИНИ-ТЭЦ НА БАЗЕ ТОПЛИВНЫХ ЭЛЕМЕНТОВ </a:t>
            </a:r>
            <a:endParaRPr lang="ru-RU" sz="2600" b="1" dirty="0">
              <a:solidFill>
                <a:srgbClr val="0000FF"/>
              </a:solidFill>
              <a:latin typeface="Times New Roman" pitchFamily="18" charset="0"/>
              <a:cs typeface="Times New Roman" pitchFamily="18" charset="0"/>
            </a:endParaRPr>
          </a:p>
        </p:txBody>
      </p:sp>
      <p:sp>
        <p:nvSpPr>
          <p:cNvPr id="3" name="Содержимое 2"/>
          <p:cNvSpPr>
            <a:spLocks noGrp="1"/>
          </p:cNvSpPr>
          <p:nvPr>
            <p:ph idx="1"/>
          </p:nvPr>
        </p:nvSpPr>
        <p:spPr>
          <a:xfrm>
            <a:off x="251520" y="908720"/>
            <a:ext cx="8640960" cy="3312368"/>
          </a:xfrm>
        </p:spPr>
        <p:txBody>
          <a:bodyPr>
            <a:normAutofit fontScale="40000" lnSpcReduction="20000"/>
          </a:bodyPr>
          <a:lstStyle/>
          <a:p>
            <a:pPr marL="0" indent="273050" algn="just">
              <a:buNone/>
            </a:pPr>
            <a:r>
              <a:rPr lang="ru-RU" dirty="0" smtClean="0"/>
              <a:t>	</a:t>
            </a:r>
            <a:r>
              <a:rPr lang="ru-RU" sz="5500" dirty="0" smtClean="0"/>
              <a:t>Рассмотренные выше мини-ТЭЦ работают на базе газовых моторов и газовых турбин. Нижняя граница электрической мощности, при которой работа ТЭЦ на базе газовых моторов еще представляется целесообразной, составляет модульную величину порядка 5 кВт, а на базе газовых турбин - 500 кВт. Для коттеджей и многоквартирных домов или для небольших производств необходимы ТЭЦ значительно более низкой мощности. Для применения в жилых домах имеется две новые перспективные технологии: </a:t>
            </a:r>
            <a:r>
              <a:rPr lang="ru-RU" sz="5500" b="1" dirty="0" err="1" smtClean="0">
                <a:solidFill>
                  <a:srgbClr val="FF0000"/>
                </a:solidFill>
              </a:rPr>
              <a:t>стирлинг-моторы</a:t>
            </a:r>
            <a:r>
              <a:rPr lang="ru-RU" sz="5500" dirty="0" smtClean="0">
                <a:solidFill>
                  <a:srgbClr val="FF0000"/>
                </a:solidFill>
              </a:rPr>
              <a:t> </a:t>
            </a:r>
            <a:r>
              <a:rPr lang="ru-RU" sz="5500" dirty="0" smtClean="0"/>
              <a:t>и </a:t>
            </a:r>
            <a:r>
              <a:rPr lang="ru-RU" sz="5500" b="1" dirty="0" smtClean="0">
                <a:solidFill>
                  <a:srgbClr val="0000FF"/>
                </a:solidFill>
              </a:rPr>
              <a:t>топливные элементы</a:t>
            </a:r>
            <a:r>
              <a:rPr lang="ru-RU" sz="5500" b="1" dirty="0" smtClean="0"/>
              <a:t>.</a:t>
            </a:r>
          </a:p>
          <a:p>
            <a:pPr marL="0" indent="273050" algn="just">
              <a:buNone/>
            </a:pPr>
            <a:r>
              <a:rPr lang="ru-RU" sz="4400" dirty="0" smtClean="0"/>
              <a:t>	</a:t>
            </a:r>
            <a:endParaRPr lang="ru-RU" sz="4400" i="1" dirty="0">
              <a:solidFill>
                <a:srgbClr val="006600"/>
              </a:solidFill>
            </a:endParaRPr>
          </a:p>
        </p:txBody>
      </p:sp>
      <p:sp>
        <p:nvSpPr>
          <p:cNvPr id="4" name="TextBox 3"/>
          <p:cNvSpPr txBox="1"/>
          <p:nvPr/>
        </p:nvSpPr>
        <p:spPr>
          <a:xfrm>
            <a:off x="179512" y="3501008"/>
            <a:ext cx="8712968" cy="3170099"/>
          </a:xfrm>
          <a:prstGeom prst="rect">
            <a:avLst/>
          </a:prstGeom>
          <a:noFill/>
        </p:spPr>
        <p:txBody>
          <a:bodyPr wrap="square" rtlCol="0">
            <a:spAutoFit/>
          </a:bodyPr>
          <a:lstStyle/>
          <a:p>
            <a:pPr indent="450850" algn="just"/>
            <a:r>
              <a:rPr lang="ru-RU" sz="1600" dirty="0" smtClean="0"/>
              <a:t> </a:t>
            </a:r>
            <a:r>
              <a:rPr lang="ru-RU" sz="2200" i="1" dirty="0" smtClean="0">
                <a:solidFill>
                  <a:srgbClr val="006600"/>
                </a:solidFill>
              </a:rPr>
              <a:t>Эксплуатация на природном газе обеспечивает им практически бесшумную работу и незначительное количество вредных веществ, что делает их применение в жилых и производственных постройках целесообразным как с технической, так и с экологической точки зрения. Успешный выход на рынок в любом случае предполагает экономическую конкурентоспособность по отношению к сегодняшнему стандарту, т.е. теплоснабжению через отопление в сочетании с полным электроснабжением от сети.</a:t>
            </a:r>
          </a:p>
          <a:p>
            <a:pPr algn="just"/>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par>
                          <p:cTn id="13" fill="hold">
                            <p:stCondLst>
                              <p:cond delay="3000"/>
                            </p:stCondLst>
                            <p:childTnLst>
                              <p:par>
                                <p:cTn id="14" presetID="2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8712968" cy="3528392"/>
          </a:xfrm>
        </p:spPr>
        <p:txBody>
          <a:bodyPr>
            <a:normAutofit/>
          </a:bodyPr>
          <a:lstStyle/>
          <a:p>
            <a:pPr marL="0" indent="450850" algn="just">
              <a:buNone/>
            </a:pPr>
            <a:r>
              <a:rPr lang="ru-RU" sz="2200" dirty="0" smtClean="0">
                <a:solidFill>
                  <a:srgbClr val="C00000"/>
                </a:solidFill>
                <a:latin typeface="Arial" pitchFamily="34" charset="0"/>
                <a:cs typeface="Arial" pitchFamily="34" charset="0"/>
              </a:rPr>
              <a:t>Топливный элемент (электрохимический генератор) </a:t>
            </a:r>
            <a:r>
              <a:rPr lang="ru-RU" sz="2200" dirty="0" smtClean="0">
                <a:solidFill>
                  <a:srgbClr val="C00000"/>
                </a:solidFill>
                <a:latin typeface="Arial" pitchFamily="34" charset="0"/>
                <a:cs typeface="Arial" pitchFamily="34" charset="0"/>
                <a:sym typeface="Symbol"/>
              </a:rPr>
              <a:t></a:t>
            </a:r>
            <a:r>
              <a:rPr lang="ru-RU" sz="2200" dirty="0" smtClean="0">
                <a:solidFill>
                  <a:srgbClr val="C00000"/>
                </a:solidFill>
                <a:latin typeface="Arial" pitchFamily="34" charset="0"/>
                <a:cs typeface="Arial" pitchFamily="34" charset="0"/>
              </a:rPr>
              <a:t> устройство, которое преобразует химическую энергию топлива (водорода) в электрическую в процессе электрохимической реакции напрямую, в отличие от традиционных технологий, при которых используется сжигание твердого, жидкого и газообразного топлива. Прямое электрохимическое преобразование топлива очень эффективно и привлекательно с точки зрения экологии, поскольку в процессе работы выделяется минимальное количество загрязняющих веществ, а также отсутствуют сильные шумы и вибрации.</a:t>
            </a:r>
            <a:endParaRPr lang="en-US" sz="2200" dirty="0" smtClean="0">
              <a:solidFill>
                <a:srgbClr val="C00000"/>
              </a:solidFill>
              <a:latin typeface="Arial" pitchFamily="34" charset="0"/>
              <a:cs typeface="Arial" pitchFamily="34" charset="0"/>
            </a:endParaRPr>
          </a:p>
        </p:txBody>
      </p:sp>
      <p:sp>
        <p:nvSpPr>
          <p:cNvPr id="4" name="TextBox 3"/>
          <p:cNvSpPr txBox="1"/>
          <p:nvPr/>
        </p:nvSpPr>
        <p:spPr>
          <a:xfrm>
            <a:off x="179512" y="3789040"/>
            <a:ext cx="8712968" cy="3077766"/>
          </a:xfrm>
          <a:prstGeom prst="rect">
            <a:avLst/>
          </a:prstGeom>
          <a:noFill/>
        </p:spPr>
        <p:txBody>
          <a:bodyPr wrap="square" rtlCol="0">
            <a:spAutoFit/>
          </a:bodyPr>
          <a:lstStyle/>
          <a:p>
            <a:pPr algn="just"/>
            <a:r>
              <a:rPr lang="ru-RU" sz="2200" i="1" dirty="0" smtClean="0">
                <a:solidFill>
                  <a:srgbClr val="0000FF"/>
                </a:solidFill>
                <a:latin typeface="Arial" pitchFamily="34" charset="0"/>
                <a:cs typeface="Arial" pitchFamily="34" charset="0"/>
              </a:rPr>
              <a:t>	С практической точки зрения топливный элемент напоминает обычную гальваническую батарею. Отличие заключается в том, что изначально батарея заряжена, т. е. заполнена «топливом». В процессе работы «топливо» расходуется и батарея разряжается. В отличие от батареи топливный элемент для производства электрической энергии использует топливо, подаваемое от внешнего источника (рис. 1).</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51520" y="404664"/>
            <a:ext cx="4620458" cy="4248472"/>
          </a:xfrm>
          <a:prstGeom prst="rect">
            <a:avLst/>
          </a:prstGeom>
          <a:noFill/>
          <a:ln w="9525">
            <a:noFill/>
            <a:miter lim="800000"/>
            <a:headEnd/>
            <a:tailEnd/>
          </a:ln>
        </p:spPr>
      </p:pic>
      <p:pic>
        <p:nvPicPr>
          <p:cNvPr id="1028" name="Picture 4"/>
          <p:cNvPicPr>
            <a:picLocks noGrp="1" noChangeAspect="1" noChangeArrowheads="1"/>
          </p:cNvPicPr>
          <p:nvPr>
            <p:ph idx="1"/>
          </p:nvPr>
        </p:nvPicPr>
        <p:blipFill>
          <a:blip r:embed="rId3" cstate="print"/>
          <a:srcRect/>
          <a:stretch>
            <a:fillRect/>
          </a:stretch>
        </p:blipFill>
        <p:spPr bwMode="auto">
          <a:xfrm>
            <a:off x="5011528" y="476672"/>
            <a:ext cx="3847928" cy="4104456"/>
          </a:xfrm>
          <a:prstGeom prst="rect">
            <a:avLst/>
          </a:prstGeom>
          <a:noFill/>
          <a:ln w="9525">
            <a:noFill/>
            <a:miter lim="800000"/>
            <a:headEnd/>
            <a:tailEnd/>
          </a:ln>
        </p:spPr>
      </p:pic>
      <p:sp>
        <p:nvSpPr>
          <p:cNvPr id="7" name="TextBox 6"/>
          <p:cNvSpPr txBox="1"/>
          <p:nvPr/>
        </p:nvSpPr>
        <p:spPr>
          <a:xfrm>
            <a:off x="4427984" y="4549677"/>
            <a:ext cx="4536504" cy="2031325"/>
          </a:xfrm>
          <a:prstGeom prst="rect">
            <a:avLst/>
          </a:prstGeom>
          <a:noFill/>
        </p:spPr>
        <p:txBody>
          <a:bodyPr wrap="square" rtlCol="0">
            <a:spAutoFit/>
          </a:bodyPr>
          <a:lstStyle/>
          <a:p>
            <a:r>
              <a:rPr lang="ru-RU" dirty="0" smtClean="0"/>
              <a:t>Схема топливного элемента: 1 и 2 — полости с реагентами; 3 — электроды; 4 — электролит; А — окислитель; В — топливо; AB — продукты реакции; R — сопротивление нагрузки; </a:t>
            </a:r>
            <a:r>
              <a:rPr lang="en-US" dirty="0" smtClean="0"/>
              <a:t>I</a:t>
            </a:r>
            <a:r>
              <a:rPr lang="ru-RU" dirty="0" smtClean="0"/>
              <a:t> — электрический ток; Q — тепло, выделяющееся (поглощающееся) в результате реакции.</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2000" fill="hold"/>
                                        <p:tgtEl>
                                          <p:spTgt spid="1027"/>
                                        </p:tgtEl>
                                        <p:attrNameLst>
                                          <p:attrName>ppt_x</p:attrName>
                                        </p:attrNameLst>
                                      </p:cBhvr>
                                      <p:tavLst>
                                        <p:tav tm="0">
                                          <p:val>
                                            <p:strVal val="0-#ppt_w/2"/>
                                          </p:val>
                                        </p:tav>
                                        <p:tav tm="100000">
                                          <p:val>
                                            <p:strVal val="#ppt_x"/>
                                          </p:val>
                                        </p:tav>
                                      </p:tavLst>
                                    </p:anim>
                                    <p:anim calcmode="lin" valueType="num">
                                      <p:cBhvr additive="base">
                                        <p:cTn id="8" dur="2000" fill="hold"/>
                                        <p:tgtEl>
                                          <p:spTgt spid="102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3"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2000" fill="hold"/>
                                        <p:tgtEl>
                                          <p:spTgt spid="1028"/>
                                        </p:tgtEl>
                                        <p:attrNameLst>
                                          <p:attrName>ppt_x</p:attrName>
                                        </p:attrNameLst>
                                      </p:cBhvr>
                                      <p:tavLst>
                                        <p:tav tm="0">
                                          <p:val>
                                            <p:strVal val="1+#ppt_w/2"/>
                                          </p:val>
                                        </p:tav>
                                        <p:tav tm="100000">
                                          <p:val>
                                            <p:strVal val="#ppt_x"/>
                                          </p:val>
                                        </p:tav>
                                      </p:tavLst>
                                    </p:anim>
                                    <p:anim calcmode="lin" valueType="num">
                                      <p:cBhvr additive="base">
                                        <p:cTn id="13" dur="20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1+#ppt_w/2"/>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539552" y="620688"/>
            <a:ext cx="8140221" cy="51845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4243</TotalTime>
  <Words>6226</Words>
  <Application>Microsoft Office PowerPoint</Application>
  <PresentationFormat>Экран (4:3)</PresentationFormat>
  <Paragraphs>487</Paragraphs>
  <Slides>188</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188</vt:i4>
      </vt:variant>
    </vt:vector>
  </HeadingPairs>
  <TitlesOfParts>
    <vt:vector size="18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Рисунок 1  Топливосбережение при переходе на комбинированное производство электрической энергии на базе теплового потребления на ТЭЦ от раздельного производства электроэнергии на ГРЭС и тепловой энергии в котельной</vt:lpstr>
      <vt:lpstr>Слайд 12</vt:lpstr>
      <vt:lpstr>Слайд 13</vt:lpstr>
      <vt:lpstr>Слайд 14</vt:lpstr>
      <vt:lpstr>Слайд 15</vt:lpstr>
      <vt:lpstr>Слайд 16</vt:lpstr>
      <vt:lpstr>Слайд 17</vt:lpstr>
      <vt:lpstr>Мини-ТЭЦ на базе газопоршневых агрегатов</vt:lpstr>
      <vt:lpstr>Схема мини-ТЭЦ</vt:lpstr>
      <vt:lpstr>Слайд 20</vt:lpstr>
      <vt:lpstr>Слайд 21</vt:lpstr>
      <vt:lpstr>Слайд 22</vt:lpstr>
      <vt:lpstr>Слайд 23</vt:lpstr>
      <vt:lpstr>Слайд 24</vt:lpstr>
      <vt:lpstr>Основные узлы газопоршневой мини-ТЭЦ</vt:lpstr>
      <vt:lpstr>1. Контейнер </vt:lpstr>
      <vt:lpstr>2. Газопоршневой двигатель</vt:lpstr>
      <vt:lpstr>4. Система теплообменников</vt:lpstr>
      <vt:lpstr>5. Насосы для подачи охлаждающей воды </vt:lpstr>
      <vt:lpstr>7. Система отвода отходящих газов</vt:lpstr>
      <vt:lpstr>8. Система автоматики, управления и контроля</vt:lpstr>
      <vt:lpstr>9. Газоснабжение</vt:lpstr>
      <vt:lpstr>10. Система подачи смазочного масла</vt:lpstr>
      <vt:lpstr>11. Приточно-вытяжная вентиляция</vt:lpstr>
      <vt:lpstr>Слайд 35</vt:lpstr>
      <vt:lpstr>Слайд 36</vt:lpstr>
      <vt:lpstr>Факторы экономической эффективности газопоршневых мини-ТЭЦ:</vt:lpstr>
      <vt:lpstr>Слайд 38</vt:lpstr>
      <vt:lpstr>Существуют два возможных режима работы когенераторной установки (КУ):</vt:lpstr>
      <vt:lpstr>Основные варианты исполнения газопоршневых мини-ТЭЦ:</vt:lpstr>
      <vt:lpstr>Блочные газопоршневые мини-ТЭЦ</vt:lpstr>
      <vt:lpstr>Слайд 42</vt:lpstr>
      <vt:lpstr>Слайд 43</vt:lpstr>
      <vt:lpstr>Достоинства и особенности применения ГПА:</vt:lpstr>
      <vt:lpstr>Недостатки ГПА:</vt:lpstr>
      <vt:lpstr>Слайд 46</vt:lpstr>
      <vt:lpstr>Слайд 47</vt:lpstr>
      <vt:lpstr>Слайд 48</vt:lpstr>
      <vt:lpstr>ГАЗОТУРБИННЫЕ МИНИ-ТЭЦ</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Принцип работы газотурбинной мини-ТЭЦ</vt:lpstr>
      <vt:lpstr>Слайд 64</vt:lpstr>
      <vt:lpstr>Слайд 65</vt:lpstr>
      <vt:lpstr>Достоинства и особенности применения ГТУ</vt:lpstr>
      <vt:lpstr>Слайд 67</vt:lpstr>
      <vt:lpstr>Газотурбинная электростанция Solar Turbines Saturn 20 (США)</vt:lpstr>
      <vt:lpstr>ГТУ мощностью 1250 кВт производства ОАО «Климов»</vt:lpstr>
      <vt:lpstr>Мини-ТЭЦ «Белый ручей»</vt:lpstr>
      <vt:lpstr>Слайд 71</vt:lpstr>
      <vt:lpstr>Слайд 72</vt:lpstr>
      <vt:lpstr>Принципиальная тепловая схема ГТУ мини-ТЭС</vt:lpstr>
      <vt:lpstr>ПАРОГАЗОВЫЕ УСТАНОВКИ (ПГУ)</vt:lpstr>
      <vt:lpstr>Слайд 75</vt:lpstr>
      <vt:lpstr>Слайд 76</vt:lpstr>
      <vt:lpstr>Слайд 77</vt:lpstr>
      <vt:lpstr>Слайд 78</vt:lpstr>
      <vt:lpstr>Преимущества ПГУ</vt:lpstr>
      <vt:lpstr>Недостатки ПГУ</vt:lpstr>
      <vt:lpstr>Слайд 81</vt:lpstr>
      <vt:lpstr>Слайд 82</vt:lpstr>
      <vt:lpstr>Слайд 83</vt:lpstr>
      <vt:lpstr>Северо-Западная ТЭЦ</vt:lpstr>
      <vt:lpstr>ТЭС Костанера (Аргентина)</vt:lpstr>
      <vt:lpstr>Тригенерация - абсорбционные холодильные установки (АХУ)</vt:lpstr>
      <vt:lpstr>Слайд 87</vt:lpstr>
      <vt:lpstr>Принципиальная схема АХУ</vt:lpstr>
      <vt:lpstr>Слайд 89</vt:lpstr>
      <vt:lpstr>Инженерное обоснование проектов когенерационных установок</vt:lpstr>
      <vt:lpstr>Слайд 91</vt:lpstr>
      <vt:lpstr>Слайд 92</vt:lpstr>
      <vt:lpstr>Слайд 93</vt:lpstr>
      <vt:lpstr>Анализ работы различных двигателей</vt:lpstr>
      <vt:lpstr>Типы топлива</vt:lpstr>
      <vt:lpstr>МИНИ-ТЭЦ НА БАЗЕ ТОПЛИВНЫХ ЭЛЕМЕНТОВ </vt:lpstr>
      <vt:lpstr>Слайд 97</vt:lpstr>
      <vt:lpstr>Слайд 98</vt:lpstr>
      <vt:lpstr>Слайд 99</vt:lpstr>
      <vt:lpstr>Принцип действия топливного элемента на примере простейшего элемента с протонообменной мембраной (Proton Exchange Membrane, PEM) </vt:lpstr>
      <vt:lpstr>Водородно-кислородный топливный элемент </vt:lpstr>
      <vt:lpstr>Слайд 102</vt:lpstr>
      <vt:lpstr>Слайд 103</vt:lpstr>
      <vt:lpstr>Слайд 104</vt:lpstr>
      <vt:lpstr>ИСТОРИЯ ОТКРЫТИЯ</vt:lpstr>
      <vt:lpstr>Слайд 106</vt:lpstr>
      <vt:lpstr> ДОСТОИНСТВА И НЕДОСТАТКИ ТОПЛИВНЫХ ЭЛЕМЕНТОВ</vt:lpstr>
      <vt:lpstr>Слайд 108</vt:lpstr>
      <vt:lpstr>Слайд 109</vt:lpstr>
      <vt:lpstr>Слайд 110</vt:lpstr>
      <vt:lpstr>НЕДОСТАТКИ ТОПЛИВНЫХ ЭЛЕМЕНТОВ</vt:lpstr>
      <vt:lpstr>Слайд 112</vt:lpstr>
      <vt:lpstr>Слайд 113</vt:lpstr>
      <vt:lpstr>Типы топливных элементов</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Схема энергетической установки на базе топливных элементов PEM</vt:lpstr>
      <vt:lpstr>Мини-ТЭЦ на базе топливного элемента с полимерно-электролитической мембраной (SOFC) </vt:lpstr>
      <vt:lpstr>Слайд 127</vt:lpstr>
      <vt:lpstr>Слайд 128</vt:lpstr>
      <vt:lpstr>Слайд 129</vt:lpstr>
      <vt:lpstr>Слайд 130</vt:lpstr>
      <vt:lpstr>Применение топливных элементов</vt:lpstr>
      <vt:lpstr>Примеры применения топливных элементов</vt:lpstr>
      <vt:lpstr>ОСНОВНЫЕ РАЗРАБОТЧИКИ И ПРОИЗВОДИТЕЛИ ТОПЛИВНЫХ ЭЛЕМЕНТОВ</vt:lpstr>
      <vt:lpstr>Слайд 134</vt:lpstr>
      <vt:lpstr>Слайд 135</vt:lpstr>
      <vt:lpstr>Слайд 136</vt:lpstr>
      <vt:lpstr>МИКРОТУРБИНЫ</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lpstr>Слайд 148</vt:lpstr>
      <vt:lpstr>Слайд 149</vt:lpstr>
      <vt:lpstr>Слайд 150</vt:lpstr>
      <vt:lpstr>Слайд 151</vt:lpstr>
      <vt:lpstr>Слайд 152</vt:lpstr>
      <vt:lpstr>Слайд 153</vt:lpstr>
      <vt:lpstr>Слайд 154</vt:lpstr>
      <vt:lpstr>ОБЛАСТИ ИСПОЛЬЗОВАНИЯ</vt:lpstr>
      <vt:lpstr>Слайд 156</vt:lpstr>
      <vt:lpstr>Слайд 157</vt:lpstr>
      <vt:lpstr>Слайд 158</vt:lpstr>
      <vt:lpstr>Слайд 159</vt:lpstr>
      <vt:lpstr>Мини-ТЭЦ на базе двигателя Стирлинга</vt:lpstr>
      <vt:lpstr>Слайд 161</vt:lpstr>
      <vt:lpstr>Слайд 162</vt:lpstr>
      <vt:lpstr>Слайд 163</vt:lpstr>
      <vt:lpstr>Слайд 164</vt:lpstr>
      <vt:lpstr>Слайд 165</vt:lpstr>
      <vt:lpstr>Слайд 166</vt:lpstr>
      <vt:lpstr>Слайд 167</vt:lpstr>
      <vt:lpstr>Слайд 168</vt:lpstr>
      <vt:lpstr>Слайд 169</vt:lpstr>
      <vt:lpstr>Слайд 170</vt:lpstr>
      <vt:lpstr>Слайд 171</vt:lpstr>
      <vt:lpstr>ТЕПЛОВЫЕ НАСОСЫ</vt:lpstr>
      <vt:lpstr>Слайд 173</vt:lpstr>
      <vt:lpstr>Слайд 174</vt:lpstr>
      <vt:lpstr>Слайд 175</vt:lpstr>
      <vt:lpstr>Слайд 176</vt:lpstr>
      <vt:lpstr>Слайд 177</vt:lpstr>
      <vt:lpstr>ТИПЫ ТЕПЛОВЫХ НАСОСОВ</vt:lpstr>
      <vt:lpstr>Слайд 179</vt:lpstr>
      <vt:lpstr>Слайд 180</vt:lpstr>
      <vt:lpstr>Слайд 181</vt:lpstr>
      <vt:lpstr>Слайд 182</vt:lpstr>
      <vt:lpstr>Слайд 183</vt:lpstr>
      <vt:lpstr>Слайд 184</vt:lpstr>
      <vt:lpstr>Слайд 185</vt:lpstr>
      <vt:lpstr>Преимущества теплонасосной установки</vt:lpstr>
      <vt:lpstr>Слайд 187</vt:lpstr>
      <vt:lpstr>Слайд 188</vt:lpstr>
    </vt:vector>
  </TitlesOfParts>
  <Company>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Dmitry</dc:creator>
  <cp:lastModifiedBy>punsh</cp:lastModifiedBy>
  <cp:revision>312</cp:revision>
  <dcterms:created xsi:type="dcterms:W3CDTF">2011-09-26T17:46:17Z</dcterms:created>
  <dcterms:modified xsi:type="dcterms:W3CDTF">2020-12-16T10:39:21Z</dcterms:modified>
</cp:coreProperties>
</file>