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CCFF"/>
    <a:srgbClr val="FFD85B"/>
    <a:srgbClr val="EBF60A"/>
    <a:srgbClr val="001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99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28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458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76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601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74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27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53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88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172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6F40096-990A-4BA4-91EA-4A6B08075543}" type="datetimeFigureOut">
              <a:rPr lang="uk-UA" smtClean="0"/>
              <a:pPr/>
              <a:t>07.01.2023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888EB0-F2DD-4AA2-861A-E0C32290AC6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82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8.bin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4000" contrast="-1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39120"/>
            <a:ext cx="8280920" cy="1752600"/>
          </a:xfrm>
        </p:spPr>
        <p:txBody>
          <a:bodyPr>
            <a:normAutofit/>
          </a:bodyPr>
          <a:lstStyle/>
          <a:p>
            <a:pPr algn="just"/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Визначення, класифікація, значення</a:t>
            </a:r>
          </a:p>
          <a:p>
            <a:pPr algn="just"/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Номенклатура гетероциклічних сполук</a:t>
            </a:r>
          </a:p>
          <a:p>
            <a:pPr algn="just"/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Загальна характеристика будови основних видів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4288" y="6525344"/>
            <a:ext cx="1907704" cy="369332"/>
          </a:xfrm>
          <a:prstGeom prst="rect">
            <a:avLst/>
          </a:prstGeom>
          <a:solidFill>
            <a:srgbClr val="001004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0E28214E-2366-8176-5DAD-F835705F497E}"/>
              </a:ext>
            </a:extLst>
          </p:cNvPr>
          <p:cNvSpPr txBox="1">
            <a:spLocks/>
          </p:cNvSpPr>
          <p:nvPr/>
        </p:nvSpPr>
        <p:spPr>
          <a:xfrm>
            <a:off x="179512" y="586520"/>
            <a:ext cx="828092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Будова, </a:t>
            </a:r>
          </a:p>
          <a:p>
            <a:r>
              <a:rPr lang="ru-UA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</a:t>
            </a:r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гетероциклічних</a:t>
            </a:r>
            <a:r>
              <a:rPr lang="ru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endParaRPr lang="uk-U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Деякі представники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332852"/>
              </p:ext>
            </p:extLst>
          </p:nvPr>
        </p:nvGraphicFramePr>
        <p:xfrm>
          <a:off x="323528" y="764704"/>
          <a:ext cx="8496945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Формула речовини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Тривіальна назва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Систематична назва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фуран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оксол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фуразан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1,2,5-оксодіазол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тіофен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тіол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пірол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1Н-азол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імідазол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1Н-1,3-діазол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піразол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1Н-1,2-діазол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3Н-азол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75656" y="2063844"/>
          <a:ext cx="7048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713880" imgH="696600" progId="ChemDraw.Document.6.0">
                  <p:embed/>
                </p:oleObj>
              </mc:Choice>
              <mc:Fallback>
                <p:oleObj name="CS ChemDraw Drawing" r:id="rId2" imgW="713880" imgH="69660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63844"/>
                        <a:ext cx="70485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397000" y="1268760"/>
          <a:ext cx="7064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626760" imgH="696600" progId="ChemDraw.Document.6.0">
                  <p:embed/>
                </p:oleObj>
              </mc:Choice>
              <mc:Fallback>
                <p:oleObj name="CS ChemDraw Drawing" r:id="rId4" imgW="626760" imgH="69660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268760"/>
                        <a:ext cx="7064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97000" y="2853878"/>
          <a:ext cx="7064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626760" imgH="706680" progId="ChemDraw.Document.6.0">
                  <p:embed/>
                </p:oleObj>
              </mc:Choice>
              <mc:Fallback>
                <p:oleObj name="CS ChemDraw Drawing" r:id="rId6" imgW="626760" imgH="706680" progId="ChemDraw.Document.6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853878"/>
                        <a:ext cx="706438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50926" y="3645966"/>
          <a:ext cx="7048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626760" imgH="853920" progId="ChemDraw.Document.6.0">
                  <p:embed/>
                </p:oleObj>
              </mc:Choice>
              <mc:Fallback>
                <p:oleObj name="CS ChemDraw Drawing" r:id="rId8" imgW="626760" imgH="853920" progId="ChemDraw.Document.6.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926" y="3645966"/>
                        <a:ext cx="70485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09663" y="4477742"/>
          <a:ext cx="9540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835560" imgH="631800" progId="ChemDraw.Document.6.0">
                  <p:embed/>
                </p:oleObj>
              </mc:Choice>
              <mc:Fallback>
                <p:oleObj name="CS ChemDraw Drawing" r:id="rId10" imgW="835560" imgH="631800" progId="ChemDraw.Document.6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4477742"/>
                        <a:ext cx="95408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698625" y="5224463"/>
          <a:ext cx="7048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2" imgW="669960" imgH="853920" progId="ChemDraw.Document.6.0">
                  <p:embed/>
                </p:oleObj>
              </mc:Choice>
              <mc:Fallback>
                <p:oleObj name="CS ChemDraw Drawing" r:id="rId12" imgW="669960" imgH="853920" progId="ChemDraw.Document.6.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5224463"/>
                        <a:ext cx="70485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397000" y="6021288"/>
          <a:ext cx="9144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4" imgW="690120" imgH="631800" progId="ChemDraw.Document.6.0">
                  <p:embed/>
                </p:oleObj>
              </mc:Choice>
              <mc:Fallback>
                <p:oleObj name="CS ChemDraw Drawing" r:id="rId14" imgW="690120" imgH="631800" progId="ChemDraw.Document.6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6021288"/>
                        <a:ext cx="9144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Деякі представники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60477"/>
              </p:ext>
            </p:extLst>
          </p:nvPr>
        </p:nvGraphicFramePr>
        <p:xfrm>
          <a:off x="457200" y="764704"/>
          <a:ext cx="8229600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Формула речовини</a:t>
                      </a:r>
                      <a:endParaRPr lang="uk-U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Тривіальна назва</a:t>
                      </a:r>
                      <a:endParaRPr lang="uk-U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Систематична назва</a:t>
                      </a:r>
                      <a:endParaRPr lang="uk-UA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1Н-азірин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2Н-оксин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піридин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піперидин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пергідразин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піримідин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1,3-діазин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піразин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1,4-діазин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піридазин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1,2-діазин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76375" y="2063750"/>
          <a:ext cx="7445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747360" imgH="803160" progId="ChemDraw.Document.6.0">
                  <p:embed/>
                </p:oleObj>
              </mc:Choice>
              <mc:Fallback>
                <p:oleObj name="CS ChemDraw Drawing" r:id="rId2" imgW="747360" imgH="80316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63750"/>
                        <a:ext cx="744538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397000" y="1266825"/>
          <a:ext cx="9413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699840" imgH="622800" progId="ChemDraw.Document.6.0">
                  <p:embed/>
                </p:oleObj>
              </mc:Choice>
              <mc:Fallback>
                <p:oleObj name="CS ChemDraw Drawing" r:id="rId4" imgW="699840" imgH="62280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1266825"/>
                        <a:ext cx="94138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97000" y="2860675"/>
          <a:ext cx="5889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699120" imgH="852120" progId="ChemDraw.Document.6.0">
                  <p:embed/>
                </p:oleObj>
              </mc:Choice>
              <mc:Fallback>
                <p:oleObj name="CS ChemDraw Drawing" r:id="rId6" imgW="699120" imgH="85212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860675"/>
                        <a:ext cx="5889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352650" y="4479925"/>
          <a:ext cx="6270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744120" imgH="852120" progId="ChemDraw.Document.6.0">
                  <p:embed/>
                </p:oleObj>
              </mc:Choice>
              <mc:Fallback>
                <p:oleObj name="CS ChemDraw Drawing" r:id="rId8" imgW="744120" imgH="85212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650" y="4479925"/>
                        <a:ext cx="62706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5"/>
          <p:cNvGraphicFramePr>
            <a:graphicFrameLocks noChangeAspect="1"/>
          </p:cNvGraphicFramePr>
          <p:nvPr/>
        </p:nvGraphicFramePr>
        <p:xfrm>
          <a:off x="1397000" y="3632200"/>
          <a:ext cx="8366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972360" imgH="703080" progId="ChemDraw.Document.6.0">
                  <p:embed/>
                </p:oleObj>
              </mc:Choice>
              <mc:Fallback>
                <p:oleObj name="CS ChemDraw Drawing" r:id="rId10" imgW="972360" imgH="703080" progId="ChemDraw.Document.6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3632200"/>
                        <a:ext cx="83661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7"/>
          <p:cNvGraphicFramePr>
            <a:graphicFrameLocks noChangeAspect="1"/>
          </p:cNvGraphicFramePr>
          <p:nvPr/>
        </p:nvGraphicFramePr>
        <p:xfrm>
          <a:off x="1319213" y="5224463"/>
          <a:ext cx="6397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2" imgW="787320" imgH="803160" progId="ChemDraw.Document.6.0">
                  <p:embed/>
                </p:oleObj>
              </mc:Choice>
              <mc:Fallback>
                <p:oleObj name="CS ChemDraw Drawing" r:id="rId12" imgW="787320" imgH="803160" progId="ChemDraw.Document.6.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224463"/>
                        <a:ext cx="639762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7"/>
          <p:cNvGraphicFramePr>
            <a:graphicFrameLocks noChangeAspect="1"/>
          </p:cNvGraphicFramePr>
          <p:nvPr/>
        </p:nvGraphicFramePr>
        <p:xfrm>
          <a:off x="1541463" y="6093296"/>
          <a:ext cx="6397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4" imgW="744120" imgH="803160" progId="ChemDraw.Document.6.0">
                  <p:embed/>
                </p:oleObj>
              </mc:Choice>
              <mc:Fallback>
                <p:oleObj name="CS ChemDraw Drawing" r:id="rId14" imgW="744120" imgH="803160" progId="ChemDraw.Document.6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6093296"/>
                        <a:ext cx="639762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Деякі представники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40891"/>
              </p:ext>
            </p:extLst>
          </p:nvPr>
        </p:nvGraphicFramePr>
        <p:xfrm>
          <a:off x="457200" y="981224"/>
          <a:ext cx="8229600" cy="540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Формула речовини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Тривіальна назва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Систематична назва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6Н-1,3-оксазин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індол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Бензо</a:t>
                      </a:r>
                      <a:r>
                        <a:rPr lang="en-US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[b]</a:t>
                      </a: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пірол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пурин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9Н-імідазо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5,4-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d]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піримідин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ізохінолін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Бензо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]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піридин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хінолін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Бензо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[b]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піридин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2009"/>
              </p:ext>
            </p:extLst>
          </p:nvPr>
        </p:nvGraphicFramePr>
        <p:xfrm>
          <a:off x="1537719" y="1792498"/>
          <a:ext cx="6794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790560" imgH="803160" progId="ChemDraw.Document.6.0">
                  <p:embed/>
                </p:oleObj>
              </mc:Choice>
              <mc:Fallback>
                <p:oleObj name="CS ChemDraw Drawing" r:id="rId2" imgW="790560" imgH="80316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719" y="1792498"/>
                        <a:ext cx="67945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724882"/>
              </p:ext>
            </p:extLst>
          </p:nvPr>
        </p:nvGraphicFramePr>
        <p:xfrm>
          <a:off x="1254125" y="3608432"/>
          <a:ext cx="1127873" cy="784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329840" imgH="975960" progId="ChemDraw.Document.6.0">
                  <p:embed/>
                </p:oleObj>
              </mc:Choice>
              <mc:Fallback>
                <p:oleObj name="CS ChemDraw Drawing" r:id="rId4" imgW="1329840" imgH="97596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608432"/>
                        <a:ext cx="1127873" cy="784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89737"/>
              </p:ext>
            </p:extLst>
          </p:nvPr>
        </p:nvGraphicFramePr>
        <p:xfrm>
          <a:off x="1339279" y="2646518"/>
          <a:ext cx="10064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1286640" imgH="927000" progId="ChemDraw.Document.6.0">
                  <p:embed/>
                </p:oleObj>
              </mc:Choice>
              <mc:Fallback>
                <p:oleObj name="CS ChemDraw Drawing" r:id="rId6" imgW="1286640" imgH="927000" progId="ChemDraw.Document.6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9" y="2646518"/>
                        <a:ext cx="10064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747450"/>
              </p:ext>
            </p:extLst>
          </p:nvPr>
        </p:nvGraphicFramePr>
        <p:xfrm>
          <a:off x="1301031" y="4613200"/>
          <a:ext cx="1152827" cy="720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1420560" imgH="803160" progId="ChemDraw.Document.6.0">
                  <p:embed/>
                </p:oleObj>
              </mc:Choice>
              <mc:Fallback>
                <p:oleObj name="CS ChemDraw Drawing" r:id="rId8" imgW="1420560" imgH="80316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031" y="4613200"/>
                        <a:ext cx="1152827" cy="720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158350"/>
              </p:ext>
            </p:extLst>
          </p:nvPr>
        </p:nvGraphicFramePr>
        <p:xfrm>
          <a:off x="1396999" y="5595048"/>
          <a:ext cx="1151855" cy="751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1359000" imgH="852120" progId="ChemDraw.Document.6.0">
                  <p:embed/>
                </p:oleObj>
              </mc:Choice>
              <mc:Fallback>
                <p:oleObj name="CS ChemDraw Drawing" r:id="rId10" imgW="1359000" imgH="852120" progId="ChemDraw.Document.6.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999" y="5595048"/>
                        <a:ext cx="1151855" cy="751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384" y="189286"/>
            <a:ext cx="7406640" cy="1356360"/>
          </a:xfrm>
        </p:spPr>
        <p:txBody>
          <a:bodyPr/>
          <a:lstStyle/>
          <a:p>
            <a:pPr algn="ctr"/>
            <a:r>
              <a:rPr lang="uk-UA" dirty="0"/>
              <a:t>Будова </a:t>
            </a:r>
            <a:r>
              <a:rPr lang="ru-UA" dirty="0"/>
              <a:t>ГЦС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2093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Ознаки ароматичності: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наявність == зв’язків (спряжена система)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плаский цикл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π-електронів відповідає правилу </a:t>
            </a:r>
            <a:r>
              <a:rPr lang="uk-U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Гюккеля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= 4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uk-UA" sz="3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61169"/>
              </p:ext>
            </p:extLst>
          </p:nvPr>
        </p:nvGraphicFramePr>
        <p:xfrm>
          <a:off x="1331640" y="3950109"/>
          <a:ext cx="1150714" cy="1016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211040" imgH="1434960" progId="ChemDraw.Document.6.0">
                  <p:embed/>
                </p:oleObj>
              </mc:Choice>
              <mc:Fallback>
                <p:oleObj name="CS ChemDraw Drawing" r:id="rId2" imgW="1211040" imgH="143496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950109"/>
                        <a:ext cx="1150714" cy="1016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911966"/>
              </p:ext>
            </p:extLst>
          </p:nvPr>
        </p:nvGraphicFramePr>
        <p:xfrm>
          <a:off x="4066096" y="3817673"/>
          <a:ext cx="1011808" cy="119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158120" imgH="1434960" progId="ChemDraw.Document.6.0">
                  <p:embed/>
                </p:oleObj>
              </mc:Choice>
              <mc:Fallback>
                <p:oleObj name="CS ChemDraw Drawing" r:id="rId4" imgW="1158120" imgH="143496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096" y="3817673"/>
                        <a:ext cx="1011808" cy="1199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784556"/>
              </p:ext>
            </p:extLst>
          </p:nvPr>
        </p:nvGraphicFramePr>
        <p:xfrm>
          <a:off x="6516216" y="3943698"/>
          <a:ext cx="866874" cy="1020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1158120" imgH="1344600" progId="ChemDraw.Document.6.0">
                  <p:embed/>
                </p:oleObj>
              </mc:Choice>
              <mc:Fallback>
                <p:oleObj name="CS ChemDraw Drawing" r:id="rId6" imgW="1158120" imgH="1344600" progId="ChemDraw.Document.6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943698"/>
                        <a:ext cx="866874" cy="1020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EE72C5-31D9-AE06-E8F2-B24F1384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700808"/>
            <a:ext cx="8712967" cy="4038600"/>
          </a:xfrm>
        </p:spPr>
        <p:txBody>
          <a:bodyPr>
            <a:normAutofit/>
          </a:bodyPr>
          <a:lstStyle/>
          <a:p>
            <a:pPr marL="34290" indent="0" algn="r">
              <a:buNone/>
            </a:pPr>
            <a:endParaRPr lang="ru-UA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indent="0" algn="r">
              <a:buNone/>
            </a:pPr>
            <a:r>
              <a:rPr lang="ru-UA" sz="8800" b="1" dirty="0" err="1"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UA" sz="8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" indent="0" algn="r">
              <a:buNone/>
            </a:pPr>
            <a:r>
              <a:rPr lang="ru-UA" sz="8800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UA" sz="8800" b="1" dirty="0" err="1"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UA" sz="88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4978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Класифікація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 err="1">
                <a:latin typeface="Arial" panose="020B0604020202020204" pitchFamily="34" charset="0"/>
                <a:cs typeface="Arial" panose="020B0604020202020204" pitchFamily="34" charset="0"/>
              </a:rPr>
              <a:t>гетероциклічних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 err="1"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2840" y="1484784"/>
            <a:ext cx="8229600" cy="4165923"/>
          </a:xfrm>
        </p:spPr>
        <p:txBody>
          <a:bodyPr>
            <a:noAutofit/>
          </a:bodyPr>
          <a:lstStyle/>
          <a:p>
            <a:r>
              <a:rPr lang="ru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За величиною циклу</a:t>
            </a:r>
          </a:p>
          <a:p>
            <a:pPr marL="34290" indent="0">
              <a:buNone/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За насиченістю</a:t>
            </a:r>
          </a:p>
          <a:p>
            <a:pPr>
              <a:buNone/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За кількістю та типом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гетероатома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696" y="282981"/>
            <a:ext cx="7406640" cy="1356360"/>
          </a:xfrm>
        </p:spPr>
        <p:txBody>
          <a:bodyPr/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Галузі використання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39341"/>
            <a:ext cx="8229600" cy="4525963"/>
          </a:xfrm>
        </p:spPr>
        <p:txBody>
          <a:bodyPr/>
          <a:lstStyle/>
          <a:p>
            <a:r>
              <a:rPr lang="uk-UA" dirty="0"/>
              <a:t>Лікарські засоби:</a:t>
            </a:r>
          </a:p>
          <a:p>
            <a:pPr>
              <a:buNone/>
            </a:pPr>
            <a:r>
              <a:rPr lang="uk-UA" dirty="0"/>
              <a:t>Антибіотики				Вітаміни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sz="2400" dirty="0"/>
          </a:p>
          <a:p>
            <a:pPr>
              <a:buNone/>
            </a:pPr>
            <a:endParaRPr lang="uk-UA" sz="2400" dirty="0"/>
          </a:p>
          <a:p>
            <a:pPr>
              <a:buNone/>
            </a:pPr>
            <a:r>
              <a:rPr lang="uk-UA" sz="2400" dirty="0"/>
              <a:t>пеніцилін</a:t>
            </a:r>
            <a:r>
              <a:rPr lang="uk-UA" dirty="0"/>
              <a:t>					</a:t>
            </a:r>
            <a:r>
              <a:rPr lang="uk-UA" sz="2400" dirty="0"/>
              <a:t>нікотинамід</a:t>
            </a:r>
            <a:r>
              <a:rPr lang="uk-UA" dirty="0"/>
              <a:t>			              Алкалоїди</a:t>
            </a:r>
          </a:p>
          <a:p>
            <a:pPr>
              <a:buNone/>
            </a:pPr>
            <a:r>
              <a:rPr lang="uk-UA" dirty="0"/>
              <a:t>                </a:t>
            </a:r>
            <a:r>
              <a:rPr lang="uk-UA" sz="2400" dirty="0"/>
              <a:t>теобромін</a:t>
            </a:r>
            <a:endParaRPr lang="uk-UA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39070"/>
            <a:ext cx="1944216" cy="1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331640" y="2636912"/>
            <a:ext cx="648072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497741"/>
              </p:ext>
            </p:extLst>
          </p:nvPr>
        </p:nvGraphicFramePr>
        <p:xfrm>
          <a:off x="6481162" y="2313236"/>
          <a:ext cx="923998" cy="1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906840" imgH="1306800" progId="ChemDraw.Document.6.0">
                  <p:embed/>
                </p:oleObj>
              </mc:Choice>
              <mc:Fallback>
                <p:oleObj name="CS ChemDraw Drawing" r:id="rId4" imgW="906840" imgH="1306800" progId="ChemDraw.Document.6.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162" y="2313236"/>
                        <a:ext cx="923998" cy="1331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682084"/>
              </p:ext>
            </p:extLst>
          </p:nvPr>
        </p:nvGraphicFramePr>
        <p:xfrm>
          <a:off x="3779912" y="4789120"/>
          <a:ext cx="2014140" cy="194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1700640" imgH="1656720" progId="ChemDraw.Document.6.0">
                  <p:embed/>
                </p:oleObj>
              </mc:Choice>
              <mc:Fallback>
                <p:oleObj name="CS ChemDraw Drawing" r:id="rId6" imgW="1700640" imgH="1656720" progId="ChemDraw.Document.6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789120"/>
                        <a:ext cx="2014140" cy="19419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4067944" y="4797152"/>
            <a:ext cx="1296144" cy="13681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232988"/>
            <a:ext cx="7406640" cy="1356360"/>
          </a:xfrm>
        </p:spPr>
        <p:txBody>
          <a:bodyPr/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Галузі використання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Біологічна роль</a:t>
            </a:r>
          </a:p>
          <a:p>
            <a:pPr>
              <a:buNone/>
            </a:pPr>
            <a:r>
              <a:rPr lang="uk-UA" dirty="0"/>
              <a:t>Амінокислоти				</a:t>
            </a:r>
            <a:r>
              <a:rPr lang="uk-UA" dirty="0" err="1"/>
              <a:t>Нуклеозиди</a:t>
            </a:r>
            <a:r>
              <a:rPr lang="uk-UA" dirty="0"/>
              <a:t> </a:t>
            </a:r>
          </a:p>
          <a:p>
            <a:pPr>
              <a:buNone/>
            </a:pPr>
            <a:r>
              <a:rPr lang="uk-UA" sz="2400" dirty="0"/>
              <a:t>       </a:t>
            </a:r>
            <a:r>
              <a:rPr lang="uk-UA" sz="2400" dirty="0" err="1"/>
              <a:t>гістидин</a:t>
            </a:r>
            <a:r>
              <a:rPr lang="uk-UA" sz="2400" dirty="0"/>
              <a:t>					</a:t>
            </a:r>
            <a:r>
              <a:rPr lang="uk-UA" sz="2400" dirty="0" err="1"/>
              <a:t>уридин</a:t>
            </a:r>
            <a:endParaRPr lang="uk-UA" sz="24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1905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298" y="3362697"/>
            <a:ext cx="2196062" cy="25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187624" y="4653136"/>
            <a:ext cx="864096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3861048"/>
            <a:ext cx="1008112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8184" y="4797152"/>
            <a:ext cx="864096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Галузі використання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Виробництво барвників та пігментів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20888"/>
            <a:ext cx="6835220" cy="236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2708920"/>
            <a:ext cx="1008112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06640" cy="1356360"/>
          </a:xfrm>
        </p:spPr>
        <p:txBody>
          <a:bodyPr/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ГЦС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57400"/>
            <a:ext cx="8424935" cy="4038600"/>
          </a:xfrm>
        </p:spPr>
        <p:txBody>
          <a:bodyPr/>
          <a:lstStyle/>
          <a:p>
            <a:pPr algn="just">
              <a:buNone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Ганчем-Відманом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 algn="just">
              <a:buAutoNum type="arabicParenR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Характер та кількість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гетероатомів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Величина циклу</a:t>
            </a:r>
          </a:p>
          <a:p>
            <a:pPr marL="514350" indent="-514350" algn="just">
              <a:buAutoNum type="arabicParenR"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Насиченість хімічних зв'язків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135317"/>
              </p:ext>
            </p:extLst>
          </p:nvPr>
        </p:nvGraphicFramePr>
        <p:xfrm>
          <a:off x="395536" y="2879184"/>
          <a:ext cx="835268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Префікс 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Гетероатом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Валентність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Порядок </a:t>
                      </a: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переліку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Тіа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Селена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Аза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Фосфа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Арса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ІІІ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9634" y="448505"/>
            <a:ext cx="8964488" cy="23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№-замісник + №-</a:t>
            </a:r>
            <a:r>
              <a:rPr kumimoji="0" lang="uk-UA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гетероатом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кількість ат.        +       ступінь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		</a:t>
            </a:r>
            <a:r>
              <a:rPr kumimoji="0" lang="ru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Карбону та 	  </a:t>
            </a:r>
            <a:r>
              <a:rPr kumimoji="0" lang="ru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насиченості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			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гетероатомів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					        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у 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ланцюгу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288428" y="404664"/>
            <a:ext cx="8459790" cy="433387"/>
            <a:chOff x="0" y="1207"/>
            <a:chExt cx="5329" cy="273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3968" y="1207"/>
              <a:ext cx="1361" cy="182"/>
              <a:chOff x="3968" y="1207"/>
              <a:chExt cx="1361" cy="182"/>
            </a:xfrm>
          </p:grpSpPr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 flipV="1">
                <a:off x="3968" y="1207"/>
                <a:ext cx="681" cy="18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4649" y="1207"/>
                <a:ext cx="680" cy="1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1" name="AutoShape 24"/>
            <p:cNvSpPr>
              <a:spLocks/>
            </p:cNvSpPr>
            <p:nvPr/>
          </p:nvSpPr>
          <p:spPr bwMode="auto">
            <a:xfrm rot="16200000">
              <a:off x="3039" y="504"/>
              <a:ext cx="136" cy="1633"/>
            </a:xfrm>
            <a:prstGeom prst="rightBracket">
              <a:avLst>
                <a:gd name="adj" fmla="val 100061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0" y="1298"/>
              <a:ext cx="2199" cy="182"/>
              <a:chOff x="0" y="1298"/>
              <a:chExt cx="2199" cy="182"/>
            </a:xfrm>
          </p:grpSpPr>
          <p:sp>
            <p:nvSpPr>
              <p:cNvPr id="13" name="Line 26"/>
              <p:cNvSpPr>
                <a:spLocks noChangeShapeType="1"/>
              </p:cNvSpPr>
              <p:nvPr/>
            </p:nvSpPr>
            <p:spPr bwMode="auto">
              <a:xfrm flipV="1">
                <a:off x="0" y="1298"/>
                <a:ext cx="219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4" name="Line 27"/>
              <p:cNvSpPr>
                <a:spLocks noChangeShapeType="1"/>
              </p:cNvSpPr>
              <p:nvPr/>
            </p:nvSpPr>
            <p:spPr bwMode="auto">
              <a:xfrm>
                <a:off x="2199" y="1298"/>
                <a:ext cx="0" cy="18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529036"/>
              </p:ext>
            </p:extLst>
          </p:nvPr>
        </p:nvGraphicFramePr>
        <p:xfrm>
          <a:off x="791580" y="1340768"/>
          <a:ext cx="7560840" cy="4486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 членів у циклі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Корінь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uk-UA" sz="2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еп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uk-UA" sz="2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</a:t>
                      </a:r>
                      <a:endParaRPr lang="uk-UA" sz="2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00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ек</a:t>
                      </a:r>
                      <a:r>
                        <a:rPr lang="uk-U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2909"/>
            <a:ext cx="7992888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Суфікс насичених і ненасичених циклів залежить від наявності Нітрогену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95507"/>
              </p:ext>
            </p:extLst>
          </p:nvPr>
        </p:nvGraphicFramePr>
        <p:xfrm>
          <a:off x="359532" y="1689561"/>
          <a:ext cx="8424936" cy="461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75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Кількість членів циклу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Суфікси насичених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Кількість членів циклу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Суфікси ненасичених</a:t>
                      </a:r>
                      <a:endParaRPr lang="uk-UA" sz="2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Без 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 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Без 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 </a:t>
                      </a:r>
                      <a:r>
                        <a:rPr lang="en-US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3-5</a:t>
                      </a: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-ідин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або       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-идин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1701" marR="61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ru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Префікс 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пергідро</a:t>
                      </a: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додають до назви </a:t>
                      </a: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нена-сичених</a:t>
                      </a:r>
                      <a:endParaRPr lang="uk-UA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1701" marR="61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1701" marR="6170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6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7-10</a:t>
                      </a:r>
                    </a:p>
                  </a:txBody>
                  <a:tcPr marL="61701" marR="617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7-9</a:t>
                      </a:r>
                    </a:p>
                  </a:txBody>
                  <a:tcPr marL="61701" marR="6170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-ін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або 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-ин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18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1701" marR="617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«к»</a:t>
                      </a:r>
                      <a:r>
                        <a:rPr lang="ru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ru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</a:t>
                      </a:r>
                      <a:r>
                        <a:rPr lang="uk-UA" sz="20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ц</a:t>
                      </a:r>
                      <a:r>
                        <a:rPr lang="uk-UA" sz="2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2000" b="1" dirty="0" err="1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</a:t>
                      </a:r>
                      <a:endParaRPr lang="uk-UA" sz="20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1701" marR="6170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181</TotalTime>
  <Words>377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Базис</vt:lpstr>
      <vt:lpstr>CS ChemDraw Drawing</vt:lpstr>
      <vt:lpstr>Презентация PowerPoint</vt:lpstr>
      <vt:lpstr>Класифікація гетероциклічних сполук</vt:lpstr>
      <vt:lpstr>Галузі використання ГЦС</vt:lpstr>
      <vt:lpstr>Галузі використання ГЦС</vt:lpstr>
      <vt:lpstr>Галузі використання ГЦС</vt:lpstr>
      <vt:lpstr>Номенклатура ГЦС</vt:lpstr>
      <vt:lpstr>Презентация PowerPoint</vt:lpstr>
      <vt:lpstr>Презентация PowerPoint</vt:lpstr>
      <vt:lpstr>Суфікс насичених і ненасичених циклів залежить від наявності Нітрогену</vt:lpstr>
      <vt:lpstr>Деякі представники ГЦС</vt:lpstr>
      <vt:lpstr>Деякі представники ГЦС</vt:lpstr>
      <vt:lpstr>Деякі представники ГЦС</vt:lpstr>
      <vt:lpstr>Будова ГЦС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гетероциклічних сполук</dc:title>
  <cp:revision>32</cp:revision>
  <dcterms:created xsi:type="dcterms:W3CDTF">2013-11-29T08:52:50Z</dcterms:created>
  <dcterms:modified xsi:type="dcterms:W3CDTF">2023-01-07T17:23:55Z</dcterms:modified>
</cp:coreProperties>
</file>