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2" r:id="rId22"/>
    <p:sldId id="283" r:id="rId23"/>
    <p:sldId id="278" r:id="rId24"/>
    <p:sldId id="284" r:id="rId25"/>
    <p:sldId id="285" r:id="rId26"/>
    <p:sldId id="286" r:id="rId27"/>
  </p:sldIdLst>
  <p:sldSz cx="12192000" cy="6858000"/>
  <p:notesSz cx="6858000" cy="9144000"/>
  <p:embeddedFontLst>
    <p:embeddedFont>
      <p:font typeface="Calibri" pitchFamily="34" charset="0"/>
      <p:regular r:id="rId30"/>
      <p:bold r:id="rId31"/>
      <p:italic r:id="rId32"/>
      <p:boldItalic r:id="rId33"/>
    </p:embeddedFont>
    <p:embeddedFont>
      <p:font typeface="Arial Unicode MS" pitchFamily="34" charset="-128"/>
      <p:regular r:id="rId34"/>
    </p:embeddedFont>
    <p:embeddedFont>
      <p:font typeface="Calibri Light" pitchFamily="34" charset="0"/>
      <p:regular r:id="rId35"/>
      <p:italic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2B59"/>
    <a:srgbClr val="624C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9"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60"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2021/4/12</a:t>
            </a:fld>
            <a:endParaRPr lang="zh-CN" altLang="en-US"/>
          </a:p>
        </p:txBody>
      </p:sp>
      <p:sp>
        <p:nvSpPr>
          <p:cNvPr id="1048761"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62"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Calibri" panose="020F0502020204030204" charset="0"/>
              </a:defRPr>
            </a:lvl1pPr>
          </a:lstStyle>
          <a:p>
            <a:endParaRPr lang="zh-CN" altLang="en-US"/>
          </a:p>
        </p:txBody>
      </p:sp>
      <p:sp>
        <p:nvSpPr>
          <p:cNvPr id="104875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Calibri" panose="020F0502020204030204" charset="0"/>
              </a:defRPr>
            </a:lvl1pPr>
          </a:lstStyle>
          <a:p>
            <a:fld id="{D2A48B96-639E-45A3-A0BA-2464DFDB1FAA}" type="datetimeFigureOut">
              <a:rPr lang="zh-CN" altLang="en-US" smtClean="0"/>
              <a:pPr/>
              <a:t>2021/4/12</a:t>
            </a:fld>
            <a:endParaRPr lang="zh-CN" altLang="en-US"/>
          </a:p>
        </p:txBody>
      </p:sp>
      <p:sp>
        <p:nvSpPr>
          <p:cNvPr id="104875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5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57"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Calibri" panose="020F0502020204030204" charset="0"/>
              </a:defRPr>
            </a:lvl1pPr>
          </a:lstStyle>
          <a:p>
            <a:endParaRPr lang="zh-CN" altLang="en-US"/>
          </a:p>
        </p:txBody>
      </p:sp>
      <p:sp>
        <p:nvSpPr>
          <p:cNvPr id="1048758"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Calibri" panose="020F0502020204030204" charset="0"/>
              </a:defRPr>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Calibri" panose="020F0502020204030204" charset="0"/>
        <a:cs typeface="+mn-cs"/>
      </a:defRPr>
    </a:lvl1pPr>
    <a:lvl2pPr marL="457200" algn="l" defTabSz="914400" rtl="0" eaLnBrk="1" latinLnBrk="0" hangingPunct="1">
      <a:defRPr sz="1200" kern="1200">
        <a:solidFill>
          <a:schemeClr val="tx1"/>
        </a:solidFill>
        <a:latin typeface="+mn-lt"/>
        <a:ea typeface="Calibri" panose="020F0502020204030204" charset="0"/>
        <a:cs typeface="+mn-cs"/>
      </a:defRPr>
    </a:lvl2pPr>
    <a:lvl3pPr marL="914400" algn="l" defTabSz="914400" rtl="0" eaLnBrk="1" latinLnBrk="0" hangingPunct="1">
      <a:defRPr sz="1200" kern="1200">
        <a:solidFill>
          <a:schemeClr val="tx1"/>
        </a:solidFill>
        <a:latin typeface="+mn-lt"/>
        <a:ea typeface="Calibri" panose="020F0502020204030204" charset="0"/>
        <a:cs typeface="+mn-cs"/>
      </a:defRPr>
    </a:lvl3pPr>
    <a:lvl4pPr marL="1371600" algn="l" defTabSz="914400" rtl="0" eaLnBrk="1" latinLnBrk="0" hangingPunct="1">
      <a:defRPr sz="1200" kern="1200">
        <a:solidFill>
          <a:schemeClr val="tx1"/>
        </a:solidFill>
        <a:latin typeface="+mn-lt"/>
        <a:ea typeface="Calibri" panose="020F0502020204030204" charset="0"/>
        <a:cs typeface="+mn-cs"/>
      </a:defRPr>
    </a:lvl4pPr>
    <a:lvl5pPr marL="1828800" algn="l" defTabSz="914400" rtl="0" eaLnBrk="1" latinLnBrk="0" hangingPunct="1">
      <a:defRPr sz="1200" kern="1200">
        <a:solidFill>
          <a:schemeClr val="tx1"/>
        </a:solidFill>
        <a:latin typeface="+mn-lt"/>
        <a:ea typeface="Calibri" panose="020F050202020403020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48583" name="日期占位符 3"/>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1048586" name="矩形 18"/>
          <p:cNvSpPr/>
          <p:nvPr userDrawn="1"/>
        </p:nvSpPr>
        <p:spPr>
          <a:xfrm>
            <a:off x="64770" y="46355"/>
            <a:ext cx="12005310" cy="6722745"/>
          </a:xfrm>
          <a:prstGeom prst="rect">
            <a:avLst/>
          </a:prstGeom>
          <a:noFill/>
          <a:ln w="269875">
            <a:solidFill>
              <a:srgbClr val="382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20" name="标题 1"/>
          <p:cNvSpPr>
            <a:spLocks noGrp="1"/>
          </p:cNvSpPr>
          <p:nvPr>
            <p:ph type="title"/>
          </p:nvPr>
        </p:nvSpPr>
        <p:spPr/>
        <p:txBody>
          <a:bodyPr/>
          <a:lstStyle/>
          <a:p>
            <a:r>
              <a:rPr lang="zh-CN" altLang="en-US" smtClean="0"/>
              <a:t>单击此处编辑母版标题样式</a:t>
            </a:r>
            <a:endParaRPr lang="zh-CN" altLang="en-US"/>
          </a:p>
        </p:txBody>
      </p:sp>
      <p:sp>
        <p:nvSpPr>
          <p:cNvPr id="1048721"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22" name="日期占位符 3"/>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723" name="页脚占位符 4"/>
          <p:cNvSpPr>
            <a:spLocks noGrp="1"/>
          </p:cNvSpPr>
          <p:nvPr>
            <p:ph type="ftr" sz="quarter" idx="11"/>
          </p:nvPr>
        </p:nvSpPr>
        <p:spPr/>
        <p:txBody>
          <a:bodyPr/>
          <a:lstStyle/>
          <a:p>
            <a:endParaRPr lang="zh-CN" altLang="en-US"/>
          </a:p>
        </p:txBody>
      </p:sp>
      <p:sp>
        <p:nvSpPr>
          <p:cNvPr id="1048724"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715"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1048716"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17" name="日期占位符 3"/>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718" name="页脚占位符 4"/>
          <p:cNvSpPr>
            <a:spLocks noGrp="1"/>
          </p:cNvSpPr>
          <p:nvPr>
            <p:ph type="ftr" sz="quarter" idx="11"/>
          </p:nvPr>
        </p:nvSpPr>
        <p:spPr/>
        <p:txBody>
          <a:bodyPr/>
          <a:lstStyle/>
          <a:p>
            <a:endParaRPr lang="zh-CN" altLang="en-US"/>
          </a:p>
        </p:txBody>
      </p:sp>
      <p:sp>
        <p:nvSpPr>
          <p:cNvPr id="1048719"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1" name="标题 1"/>
          <p:cNvSpPr>
            <a:spLocks noGrp="1"/>
          </p:cNvSpPr>
          <p:nvPr>
            <p:ph type="title"/>
          </p:nvPr>
        </p:nvSpPr>
        <p:spPr/>
        <p:txBody>
          <a:bodyPr/>
          <a:lstStyle/>
          <a:p>
            <a:r>
              <a:rPr lang="zh-CN" altLang="en-US" smtClean="0"/>
              <a:t>单击此处编辑母版标题样式</a:t>
            </a:r>
            <a:endParaRPr lang="zh-CN" altLang="en-US"/>
          </a:p>
        </p:txBody>
      </p:sp>
      <p:sp>
        <p:nvSpPr>
          <p:cNvPr id="1048592"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93" name="日期占位符 3"/>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594" name="页脚占位符 4"/>
          <p:cNvSpPr>
            <a:spLocks noGrp="1"/>
          </p:cNvSpPr>
          <p:nvPr>
            <p:ph type="ftr" sz="quarter" idx="11"/>
          </p:nvPr>
        </p:nvSpPr>
        <p:spPr/>
        <p:txBody>
          <a:bodyPr/>
          <a:lstStyle/>
          <a:p>
            <a:endParaRPr lang="zh-CN" altLang="en-US"/>
          </a:p>
        </p:txBody>
      </p:sp>
      <p:sp>
        <p:nvSpPr>
          <p:cNvPr id="1048595"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1048596" name="矩形 18"/>
          <p:cNvSpPr/>
          <p:nvPr userDrawn="1"/>
        </p:nvSpPr>
        <p:spPr>
          <a:xfrm>
            <a:off x="64770" y="46355"/>
            <a:ext cx="12057380" cy="6722745"/>
          </a:xfrm>
          <a:prstGeom prst="rect">
            <a:avLst/>
          </a:prstGeom>
          <a:noFill/>
          <a:ln w="187325">
            <a:solidFill>
              <a:srgbClr val="382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25"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8726"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1048727" name="日期占位符 3"/>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728" name="页脚占位符 4"/>
          <p:cNvSpPr>
            <a:spLocks noGrp="1"/>
          </p:cNvSpPr>
          <p:nvPr>
            <p:ph type="ftr" sz="quarter" idx="11"/>
          </p:nvPr>
        </p:nvSpPr>
        <p:spPr/>
        <p:txBody>
          <a:bodyPr/>
          <a:lstStyle/>
          <a:p>
            <a:endParaRPr lang="zh-CN" altLang="en-US"/>
          </a:p>
        </p:txBody>
      </p:sp>
      <p:sp>
        <p:nvSpPr>
          <p:cNvPr id="1048729"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30" name="标题 1"/>
          <p:cNvSpPr>
            <a:spLocks noGrp="1"/>
          </p:cNvSpPr>
          <p:nvPr>
            <p:ph type="title"/>
          </p:nvPr>
        </p:nvSpPr>
        <p:spPr/>
        <p:txBody>
          <a:bodyPr/>
          <a:lstStyle/>
          <a:p>
            <a:r>
              <a:rPr lang="zh-CN" altLang="en-US" smtClean="0"/>
              <a:t>单击此处编辑母版标题样式</a:t>
            </a:r>
            <a:endParaRPr lang="zh-CN" altLang="en-US"/>
          </a:p>
        </p:txBody>
      </p:sp>
      <p:sp>
        <p:nvSpPr>
          <p:cNvPr id="1048731"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32"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33" name="日期占位符 4"/>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734" name="页脚占位符 5"/>
          <p:cNvSpPr>
            <a:spLocks noGrp="1"/>
          </p:cNvSpPr>
          <p:nvPr>
            <p:ph type="ftr" sz="quarter" idx="11"/>
          </p:nvPr>
        </p:nvSpPr>
        <p:spPr/>
        <p:txBody>
          <a:bodyPr/>
          <a:lstStyle/>
          <a:p>
            <a:endParaRPr lang="zh-CN" altLang="en-US"/>
          </a:p>
        </p:txBody>
      </p:sp>
      <p:sp>
        <p:nvSpPr>
          <p:cNvPr id="1048735"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36"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1048737"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8738"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39"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8740"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41" name="日期占位符 6"/>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742" name="页脚占位符 7"/>
          <p:cNvSpPr>
            <a:spLocks noGrp="1"/>
          </p:cNvSpPr>
          <p:nvPr>
            <p:ph type="ftr" sz="quarter" idx="11"/>
          </p:nvPr>
        </p:nvSpPr>
        <p:spPr/>
        <p:txBody>
          <a:bodyPr/>
          <a:lstStyle/>
          <a:p>
            <a:endParaRPr lang="zh-CN" altLang="en-US"/>
          </a:p>
        </p:txBody>
      </p:sp>
      <p:sp>
        <p:nvSpPr>
          <p:cNvPr id="1048743"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11" name="标题 1"/>
          <p:cNvSpPr>
            <a:spLocks noGrp="1"/>
          </p:cNvSpPr>
          <p:nvPr>
            <p:ph type="title"/>
          </p:nvPr>
        </p:nvSpPr>
        <p:spPr/>
        <p:txBody>
          <a:bodyPr/>
          <a:lstStyle/>
          <a:p>
            <a:r>
              <a:rPr lang="zh-CN" altLang="en-US" smtClean="0"/>
              <a:t>单击此处编辑母版标题样式</a:t>
            </a:r>
            <a:endParaRPr lang="zh-CN" altLang="en-US"/>
          </a:p>
        </p:txBody>
      </p:sp>
      <p:sp>
        <p:nvSpPr>
          <p:cNvPr id="1048712" name="日期占位符 2"/>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713" name="页脚占位符 3"/>
          <p:cNvSpPr>
            <a:spLocks noGrp="1"/>
          </p:cNvSpPr>
          <p:nvPr>
            <p:ph type="ftr" sz="quarter" idx="11"/>
          </p:nvPr>
        </p:nvSpPr>
        <p:spPr/>
        <p:txBody>
          <a:bodyPr/>
          <a:lstStyle/>
          <a:p>
            <a:endParaRPr lang="zh-CN" altLang="en-US"/>
          </a:p>
        </p:txBody>
      </p:sp>
      <p:sp>
        <p:nvSpPr>
          <p:cNvPr id="1048714"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44" name="日期占位符 1"/>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745" name="页脚占位符 2"/>
          <p:cNvSpPr>
            <a:spLocks noGrp="1"/>
          </p:cNvSpPr>
          <p:nvPr>
            <p:ph type="ftr" sz="quarter" idx="11"/>
          </p:nvPr>
        </p:nvSpPr>
        <p:spPr/>
        <p:txBody>
          <a:bodyPr/>
          <a:lstStyle/>
          <a:p>
            <a:endParaRPr lang="zh-CN" altLang="en-US"/>
          </a:p>
        </p:txBody>
      </p:sp>
      <p:sp>
        <p:nvSpPr>
          <p:cNvPr id="1048746"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47"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748"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749"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1048750" name="日期占位符 4"/>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751" name="页脚占位符 5"/>
          <p:cNvSpPr>
            <a:spLocks noGrp="1"/>
          </p:cNvSpPr>
          <p:nvPr>
            <p:ph type="ftr" sz="quarter" idx="11"/>
          </p:nvPr>
        </p:nvSpPr>
        <p:spPr/>
        <p:txBody>
          <a:bodyPr/>
          <a:lstStyle/>
          <a:p>
            <a:endParaRPr lang="zh-CN" altLang="en-US"/>
          </a:p>
        </p:txBody>
      </p:sp>
      <p:sp>
        <p:nvSpPr>
          <p:cNvPr id="1048752"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46"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647"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48"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1048649" name="日期占位符 4"/>
          <p:cNvSpPr>
            <a:spLocks noGrp="1"/>
          </p:cNvSpPr>
          <p:nvPr>
            <p:ph type="dt" sz="half" idx="10"/>
          </p:nvPr>
        </p:nvSpPr>
        <p:spPr/>
        <p:txBody>
          <a:bodyPr/>
          <a:lstStyle/>
          <a:p>
            <a:fld id="{D997B5FA-0921-464F-AAE1-844C04324D75}" type="datetimeFigureOut">
              <a:rPr lang="zh-CN" altLang="en-US" smtClean="0"/>
              <a:pPr/>
              <a:t>2021/4/12</a:t>
            </a:fld>
            <a:endParaRPr lang="zh-CN" altLang="en-US"/>
          </a:p>
        </p:txBody>
      </p:sp>
      <p:sp>
        <p:nvSpPr>
          <p:cNvPr id="1048650" name="页脚占位符 5"/>
          <p:cNvSpPr>
            <a:spLocks noGrp="1"/>
          </p:cNvSpPr>
          <p:nvPr>
            <p:ph type="ftr" sz="quarter" idx="11"/>
          </p:nvPr>
        </p:nvSpPr>
        <p:spPr/>
        <p:txBody>
          <a:bodyPr/>
          <a:lstStyle/>
          <a:p>
            <a:endParaRPr lang="zh-CN" altLang="en-US"/>
          </a:p>
        </p:txBody>
      </p:sp>
      <p:sp>
        <p:nvSpPr>
          <p:cNvPr id="1048651"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Calibri" panose="020F0502020204030204" charset="0"/>
              </a:defRPr>
            </a:lvl1pPr>
          </a:lstStyle>
          <a:p>
            <a:fld id="{D997B5FA-0921-464F-AAE1-844C04324D75}" type="datetimeFigureOut">
              <a:rPr lang="zh-CN" altLang="en-US" smtClean="0"/>
              <a:pPr/>
              <a:t>2021/4/12</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Calibri" panose="020F0502020204030204" charset="0"/>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Calibri" panose="020F0502020204030204" charset="0"/>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Calibri" panose="020F050202020403020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Calibri" panose="020F050202020403020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Calibri" panose="020F050202020403020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Calibri" panose="020F050202020403020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Calibri" panose="020F050202020403020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Calibri" panose="020F050202020403020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1" name="TextBox 1048780"/>
          <p:cNvSpPr txBox="1"/>
          <p:nvPr/>
        </p:nvSpPr>
        <p:spPr>
          <a:xfrm>
            <a:off x="917692" y="3251200"/>
            <a:ext cx="10073992" cy="789940"/>
          </a:xfrm>
          <a:prstGeom prst="rect">
            <a:avLst/>
          </a:prstGeom>
        </p:spPr>
        <p:txBody>
          <a:bodyPr wrap="square" rtlCol="0">
            <a:spAutoFit/>
          </a:bodyPr>
          <a:lstStyle/>
          <a:p>
            <a:r>
              <a:rPr lang="ru-RU" sz="4600">
                <a:solidFill>
                  <a:srgbClr val="000000"/>
                </a:solidFill>
              </a:rPr>
              <a:t>Лекція 11 «Будівельний комплекс»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矩形 1"/>
          <p:cNvSpPr/>
          <p:nvPr/>
        </p:nvSpPr>
        <p:spPr>
          <a:xfrm rot="24916">
            <a:off x="315440" y="226101"/>
            <a:ext cx="2924439" cy="2127037"/>
          </a:xfrm>
          <a:prstGeom prst="rect">
            <a:avLst/>
          </a:prstGeom>
          <a:noFill/>
          <a:ln>
            <a:solidFill>
              <a:srgbClr val="382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p>
        </p:txBody>
      </p:sp>
      <p:sp>
        <p:nvSpPr>
          <p:cNvPr id="1048625" name="矩形 2"/>
          <p:cNvSpPr/>
          <p:nvPr/>
        </p:nvSpPr>
        <p:spPr>
          <a:xfrm>
            <a:off x="3259891" y="195118"/>
            <a:ext cx="2756705" cy="2157557"/>
          </a:xfrm>
          <a:prstGeom prst="rect">
            <a:avLst/>
          </a:prstGeom>
          <a:solidFill>
            <a:srgbClr val="382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048626" name="矩形 3"/>
          <p:cNvSpPr/>
          <p:nvPr/>
        </p:nvSpPr>
        <p:spPr>
          <a:xfrm>
            <a:off x="6054766" y="197224"/>
            <a:ext cx="2700606" cy="2155451"/>
          </a:xfrm>
          <a:prstGeom prst="rect">
            <a:avLst/>
          </a:prstGeom>
          <a:noFill/>
          <a:ln>
            <a:solidFill>
              <a:srgbClr val="382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a:t>
            </a:r>
          </a:p>
        </p:txBody>
      </p:sp>
      <p:sp>
        <p:nvSpPr>
          <p:cNvPr id="1048627" name="矩形 4"/>
          <p:cNvSpPr/>
          <p:nvPr/>
        </p:nvSpPr>
        <p:spPr>
          <a:xfrm>
            <a:off x="8804729" y="204264"/>
            <a:ext cx="3078772" cy="2148411"/>
          </a:xfrm>
          <a:prstGeom prst="rect">
            <a:avLst/>
          </a:prstGeom>
          <a:solidFill>
            <a:srgbClr val="382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048628" name="TextBox 1048627"/>
          <p:cNvSpPr txBox="1"/>
          <p:nvPr/>
        </p:nvSpPr>
        <p:spPr>
          <a:xfrm>
            <a:off x="307769" y="2609792"/>
            <a:ext cx="2946671" cy="3952240"/>
          </a:xfrm>
          <a:prstGeom prst="rect">
            <a:avLst/>
          </a:prstGeom>
        </p:spPr>
        <p:txBody>
          <a:bodyPr wrap="square" rtlCol="0">
            <a:spAutoFit/>
          </a:bodyPr>
          <a:lstStyle/>
          <a:p>
            <a:r>
              <a:rPr lang="ru-RU" sz="1600">
                <a:solidFill>
                  <a:srgbClr val="000000"/>
                </a:solidFill>
              </a:rPr>
              <a:t>Залізобетонні плити (стовпчики, стояки, панелі перекриття та ін.). Спочатку зварюють арматуру і кладуть її у формувальний ящик, який заливають бетонним розчином. Через добу, після застигання розчину, одержують готову плиту перекриття чи інші вироби. Переваги цього методу в тому, що багато решток можна додати у розчин (зайві маленькі шматки арматури, биту цеглу).</a:t>
            </a:r>
          </a:p>
        </p:txBody>
      </p:sp>
      <p:sp>
        <p:nvSpPr>
          <p:cNvPr id="1048629" name="TextBox 1048628"/>
          <p:cNvSpPr txBox="1"/>
          <p:nvPr/>
        </p:nvSpPr>
        <p:spPr>
          <a:xfrm>
            <a:off x="3247547" y="2609792"/>
            <a:ext cx="2829741" cy="3469640"/>
          </a:xfrm>
          <a:prstGeom prst="rect">
            <a:avLst/>
          </a:prstGeom>
        </p:spPr>
        <p:txBody>
          <a:bodyPr wrap="square" rtlCol="0">
            <a:spAutoFit/>
          </a:bodyPr>
          <a:lstStyle/>
          <a:p>
            <a:r>
              <a:rPr lang="ru-RU" sz="1600">
                <a:solidFill>
                  <a:srgbClr val="000000"/>
                </a:solidFill>
              </a:rPr>
              <a:t>Виробництво скла в Україні набуло промислового значення з XVIII ст. У процесі виготовлення скла як сировину використовують скляні піски та кальциновану соду. Галузь виробляє віконне, тарне, художнє скло, дзеркала тощо. Склозаводи розташовані в багатьох областях України - у Донецькій, Київській, Житомирській та ін.</a:t>
            </a:r>
          </a:p>
        </p:txBody>
      </p:sp>
      <p:sp>
        <p:nvSpPr>
          <p:cNvPr id="1048630" name="TextBox 1048629"/>
          <p:cNvSpPr txBox="1"/>
          <p:nvPr/>
        </p:nvSpPr>
        <p:spPr>
          <a:xfrm>
            <a:off x="6096000" y="2609793"/>
            <a:ext cx="2724504" cy="3647440"/>
          </a:xfrm>
          <a:prstGeom prst="rect">
            <a:avLst/>
          </a:prstGeom>
        </p:spPr>
        <p:txBody>
          <a:bodyPr wrap="square" rtlCol="0">
            <a:spAutoFit/>
          </a:bodyPr>
          <a:lstStyle/>
          <a:p>
            <a:r>
              <a:rPr lang="ru-RU" sz="1700">
                <a:solidFill>
                  <a:srgbClr val="000000"/>
                </a:solidFill>
              </a:rPr>
              <a:t>Черепиця. Для виготовлення черепиці використовують глини, які відповідають таким вимогам: відсутність гальки та вапняку розміром понад 0,5 мм, достатня пластичність маси, здатність до спікання. Вона поділяється на штамповану, пазову стрічкову, просту стрічкову та гребеневу.</a:t>
            </a:r>
          </a:p>
        </p:txBody>
      </p:sp>
      <p:sp>
        <p:nvSpPr>
          <p:cNvPr id="1048631" name="TextBox 1048630"/>
          <p:cNvSpPr txBox="1"/>
          <p:nvPr/>
        </p:nvSpPr>
        <p:spPr>
          <a:xfrm>
            <a:off x="8804729" y="2534863"/>
            <a:ext cx="3203539" cy="3901440"/>
          </a:xfrm>
          <a:prstGeom prst="rect">
            <a:avLst/>
          </a:prstGeom>
        </p:spPr>
        <p:txBody>
          <a:bodyPr wrap="square" rtlCol="0">
            <a:spAutoFit/>
          </a:bodyPr>
          <a:lstStyle/>
          <a:p>
            <a:r>
              <a:rPr lang="ru-RU" sz="2200">
                <a:solidFill>
                  <a:srgbClr val="000000"/>
                </a:solidFill>
              </a:rPr>
              <a:t>Керамзит. Керамзит - легкий пористий матеріал коміркової структури із закритими порами. Основне застосування - наповнювач для легких бетонів. Для отримання керамзиту застосовують легкоплавкі глини. </a:t>
            </a:r>
          </a:p>
        </p:txBody>
      </p:sp>
      <p:pic>
        <p:nvPicPr>
          <p:cNvPr id="2097181" name="Рисунок 2097180"/>
          <p:cNvPicPr>
            <a:picLocks/>
          </p:cNvPicPr>
          <p:nvPr/>
        </p:nvPicPr>
        <p:blipFill>
          <a:blip r:embed="rId2" cstate="print"/>
          <a:stretch>
            <a:fillRect/>
          </a:stretch>
        </p:blipFill>
        <p:spPr>
          <a:xfrm rot="3458">
            <a:off x="417078" y="261900"/>
            <a:ext cx="2720889" cy="2062077"/>
          </a:xfrm>
          <a:prstGeom prst="rect">
            <a:avLst/>
          </a:prstGeom>
        </p:spPr>
      </p:pic>
      <p:pic>
        <p:nvPicPr>
          <p:cNvPr id="2097182" name="Рисунок 2097181"/>
          <p:cNvPicPr>
            <a:picLocks/>
          </p:cNvPicPr>
          <p:nvPr/>
        </p:nvPicPr>
        <p:blipFill>
          <a:blip r:embed="rId3" cstate="print"/>
          <a:stretch>
            <a:fillRect/>
          </a:stretch>
        </p:blipFill>
        <p:spPr>
          <a:xfrm>
            <a:off x="3355819" y="291913"/>
            <a:ext cx="2593405" cy="1935844"/>
          </a:xfrm>
          <a:prstGeom prst="rect">
            <a:avLst/>
          </a:prstGeom>
        </p:spPr>
      </p:pic>
      <p:pic>
        <p:nvPicPr>
          <p:cNvPr id="2097183" name="Рисунок 2097182"/>
          <p:cNvPicPr>
            <a:picLocks/>
          </p:cNvPicPr>
          <p:nvPr/>
        </p:nvPicPr>
        <p:blipFill>
          <a:blip r:embed="rId4" cstate="print"/>
          <a:stretch>
            <a:fillRect/>
          </a:stretch>
        </p:blipFill>
        <p:spPr>
          <a:xfrm>
            <a:off x="6091212" y="220255"/>
            <a:ext cx="2641972" cy="2095555"/>
          </a:xfrm>
          <a:prstGeom prst="rect">
            <a:avLst/>
          </a:prstGeom>
        </p:spPr>
      </p:pic>
      <p:pic>
        <p:nvPicPr>
          <p:cNvPr id="2097184" name="Рисунок 2097183"/>
          <p:cNvPicPr>
            <a:picLocks/>
          </p:cNvPicPr>
          <p:nvPr/>
        </p:nvPicPr>
        <p:blipFill>
          <a:blip r:embed="rId5" cstate="print"/>
          <a:stretch>
            <a:fillRect/>
          </a:stretch>
        </p:blipFill>
        <p:spPr>
          <a:xfrm>
            <a:off x="8854879" y="306965"/>
            <a:ext cx="2942990" cy="19806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5" name="图片 16" descr="10"/>
          <p:cNvPicPr>
            <a:picLocks noChangeAspect="1"/>
          </p:cNvPicPr>
          <p:nvPr/>
        </p:nvPicPr>
        <p:blipFill>
          <a:blip r:embed="rId2" cstate="print"/>
          <a:stretch>
            <a:fillRect/>
          </a:stretch>
        </p:blipFill>
        <p:spPr>
          <a:xfrm>
            <a:off x="4950460" y="1709420"/>
            <a:ext cx="1054735" cy="1871980"/>
          </a:xfrm>
          <a:prstGeom prst="rect">
            <a:avLst/>
          </a:prstGeom>
          <a:effectLst>
            <a:outerShdw blurRad="50800" dist="38100" dir="2700000" algn="tl" rotWithShape="0">
              <a:prstClr val="black">
                <a:alpha val="40000"/>
              </a:prstClr>
            </a:outerShdw>
          </a:effectLst>
        </p:spPr>
      </p:pic>
      <p:pic>
        <p:nvPicPr>
          <p:cNvPr id="2097186" name="图片 1" descr="2"/>
          <p:cNvPicPr>
            <a:picLocks noChangeAspect="1"/>
          </p:cNvPicPr>
          <p:nvPr/>
        </p:nvPicPr>
        <p:blipFill>
          <a:blip r:embed="rId3" cstate="print"/>
          <a:stretch>
            <a:fillRect/>
          </a:stretch>
        </p:blipFill>
        <p:spPr>
          <a:xfrm>
            <a:off x="6181090" y="1709420"/>
            <a:ext cx="1123315" cy="1871980"/>
          </a:xfrm>
          <a:prstGeom prst="rect">
            <a:avLst/>
          </a:prstGeom>
          <a:effectLst>
            <a:outerShdw blurRad="50800" dist="38100" dir="2700000" algn="tl" rotWithShape="0">
              <a:prstClr val="black">
                <a:alpha val="40000"/>
              </a:prstClr>
            </a:outerShdw>
          </a:effectLst>
        </p:spPr>
      </p:pic>
      <p:sp>
        <p:nvSpPr>
          <p:cNvPr id="1048632" name="TextBox 1048631"/>
          <p:cNvSpPr txBox="1"/>
          <p:nvPr/>
        </p:nvSpPr>
        <p:spPr>
          <a:xfrm>
            <a:off x="3895089" y="4365122"/>
            <a:ext cx="4572000" cy="980439"/>
          </a:xfrm>
          <a:prstGeom prst="rect">
            <a:avLst/>
          </a:prstGeom>
        </p:spPr>
        <p:txBody>
          <a:bodyPr wrap="square" rtlCol="0">
            <a:spAutoFit/>
          </a:bodyPr>
          <a:lstStyle/>
          <a:p>
            <a:r>
              <a:rPr lang="ru-RU" sz="3000">
                <a:solidFill>
                  <a:srgbClr val="7030A0"/>
                </a:solidFill>
              </a:rPr>
              <a:t>Будівництво. Загальні відомості</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extBox 1048632"/>
          <p:cNvSpPr txBox="1"/>
          <p:nvPr/>
        </p:nvSpPr>
        <p:spPr>
          <a:xfrm>
            <a:off x="216044" y="0"/>
            <a:ext cx="11759912" cy="2606040"/>
          </a:xfrm>
          <a:prstGeom prst="rect">
            <a:avLst/>
          </a:prstGeom>
        </p:spPr>
        <p:txBody>
          <a:bodyPr wrap="square" rtlCol="0">
            <a:spAutoFit/>
          </a:bodyPr>
          <a:lstStyle/>
          <a:p>
            <a:r>
              <a:rPr lang="ru-RU" sz="2800">
                <a:solidFill>
                  <a:srgbClr val="000000"/>
                </a:solidFill>
              </a:rPr>
              <a:t>Виробничий будівельний процес зі всією сукупністю різних етапів будівництва називають будівельною системою, кінцевим результатом якої є закінчений будівельний об'єкт. До об'єктів будівельної системи відносять цивільні, промислові, енергетичні та інші споруди, інженерні комунікації, промислові агломерації тощо. За своїм розміщенням у плані будівництва об'єкти поділяють на:</a:t>
            </a:r>
          </a:p>
        </p:txBody>
      </p:sp>
      <p:pic>
        <p:nvPicPr>
          <p:cNvPr id="2097187" name="图片 3" descr="1"/>
          <p:cNvPicPr>
            <a:picLocks noChangeAspect="1"/>
          </p:cNvPicPr>
          <p:nvPr/>
        </p:nvPicPr>
        <p:blipFill>
          <a:blip r:embed="rId2" cstate="print"/>
          <a:stretch>
            <a:fillRect/>
          </a:stretch>
        </p:blipFill>
        <p:spPr>
          <a:xfrm>
            <a:off x="1497849" y="2606040"/>
            <a:ext cx="773181" cy="1706887"/>
          </a:xfrm>
          <a:prstGeom prst="rect">
            <a:avLst/>
          </a:prstGeom>
        </p:spPr>
      </p:pic>
      <p:pic>
        <p:nvPicPr>
          <p:cNvPr id="2097188" name="图片 4" descr="2"/>
          <p:cNvPicPr>
            <a:picLocks noChangeAspect="1"/>
          </p:cNvPicPr>
          <p:nvPr/>
        </p:nvPicPr>
        <p:blipFill>
          <a:blip r:embed="rId3" cstate="print"/>
          <a:stretch>
            <a:fillRect/>
          </a:stretch>
        </p:blipFill>
        <p:spPr>
          <a:xfrm>
            <a:off x="5531492" y="2606039"/>
            <a:ext cx="1039604" cy="1732009"/>
          </a:xfrm>
          <a:prstGeom prst="rect">
            <a:avLst/>
          </a:prstGeom>
        </p:spPr>
      </p:pic>
      <p:pic>
        <p:nvPicPr>
          <p:cNvPr id="2097189" name="图片 5" descr="3"/>
          <p:cNvPicPr>
            <a:picLocks noChangeAspect="1"/>
          </p:cNvPicPr>
          <p:nvPr/>
        </p:nvPicPr>
        <p:blipFill>
          <a:blip r:embed="rId4" cstate="print"/>
          <a:stretch>
            <a:fillRect/>
          </a:stretch>
        </p:blipFill>
        <p:spPr>
          <a:xfrm>
            <a:off x="9616616" y="2606039"/>
            <a:ext cx="710385" cy="1556646"/>
          </a:xfrm>
          <a:prstGeom prst="rect">
            <a:avLst/>
          </a:prstGeom>
        </p:spPr>
      </p:pic>
      <p:sp>
        <p:nvSpPr>
          <p:cNvPr id="1048634" name="TextBox 1048633"/>
          <p:cNvSpPr txBox="1"/>
          <p:nvPr/>
        </p:nvSpPr>
        <p:spPr>
          <a:xfrm>
            <a:off x="397441" y="4162684"/>
            <a:ext cx="3747178" cy="2174240"/>
          </a:xfrm>
          <a:prstGeom prst="rect">
            <a:avLst/>
          </a:prstGeom>
        </p:spPr>
        <p:txBody>
          <a:bodyPr wrap="square" rtlCol="0">
            <a:spAutoFit/>
          </a:bodyPr>
          <a:lstStyle/>
          <a:p>
            <a:r>
              <a:rPr lang="ru-RU" sz="3500">
                <a:solidFill>
                  <a:srgbClr val="000000"/>
                </a:solidFill>
              </a:rPr>
              <a:t>
компактні (будинки, греблі, мости тощо);</a:t>
            </a:r>
          </a:p>
        </p:txBody>
      </p:sp>
      <p:sp>
        <p:nvSpPr>
          <p:cNvPr id="1048635" name="TextBox 1048634"/>
          <p:cNvSpPr txBox="1"/>
          <p:nvPr/>
        </p:nvSpPr>
        <p:spPr>
          <a:xfrm>
            <a:off x="4144619" y="4567865"/>
            <a:ext cx="4294375" cy="1539239"/>
          </a:xfrm>
          <a:prstGeom prst="rect">
            <a:avLst/>
          </a:prstGeom>
        </p:spPr>
        <p:txBody>
          <a:bodyPr wrap="square" rtlCol="0">
            <a:spAutoFit/>
          </a:bodyPr>
          <a:lstStyle/>
          <a:p>
            <a:r>
              <a:rPr lang="ru-RU" sz="3200">
                <a:solidFill>
                  <a:srgbClr val="000000"/>
                </a:solidFill>
              </a:rPr>
              <a:t>лінійні ( залізниці, трубопроводи, ЛЕП та ін.);</a:t>
            </a:r>
          </a:p>
        </p:txBody>
      </p:sp>
      <p:sp>
        <p:nvSpPr>
          <p:cNvPr id="1048636" name="TextBox 1048635"/>
          <p:cNvSpPr txBox="1"/>
          <p:nvPr/>
        </p:nvSpPr>
        <p:spPr>
          <a:xfrm>
            <a:off x="8041001" y="4365884"/>
            <a:ext cx="3956370" cy="1767840"/>
          </a:xfrm>
          <a:prstGeom prst="rect">
            <a:avLst/>
          </a:prstGeom>
        </p:spPr>
        <p:txBody>
          <a:bodyPr wrap="square" rtlCol="0">
            <a:spAutoFit/>
          </a:bodyPr>
          <a:lstStyle/>
          <a:p>
            <a:r>
              <a:rPr lang="ru-RU" sz="2800">
                <a:solidFill>
                  <a:srgbClr val="000000"/>
                </a:solidFill>
              </a:rPr>
              <a:t>за площею (міста, водосховища, промислові комплекси тощо).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0" name="图片 1" descr="12"/>
          <p:cNvPicPr>
            <a:picLocks noChangeAspect="1"/>
          </p:cNvPicPr>
          <p:nvPr/>
        </p:nvPicPr>
        <p:blipFill>
          <a:blip r:embed="rId2" cstate="print"/>
          <a:stretch>
            <a:fillRect/>
          </a:stretch>
        </p:blipFill>
        <p:spPr>
          <a:xfrm rot="1020000">
            <a:off x="1720215" y="1365885"/>
            <a:ext cx="1784985" cy="4126230"/>
          </a:xfrm>
          <a:prstGeom prst="rect">
            <a:avLst/>
          </a:prstGeom>
        </p:spPr>
      </p:pic>
      <p:sp>
        <p:nvSpPr>
          <p:cNvPr id="1048637" name="TextBox 1048636"/>
          <p:cNvSpPr txBox="1"/>
          <p:nvPr/>
        </p:nvSpPr>
        <p:spPr>
          <a:xfrm>
            <a:off x="4430103" y="515986"/>
            <a:ext cx="7450670" cy="5781040"/>
          </a:xfrm>
          <a:prstGeom prst="rect">
            <a:avLst/>
          </a:prstGeom>
        </p:spPr>
        <p:txBody>
          <a:bodyPr wrap="square" rtlCol="0">
            <a:spAutoFit/>
          </a:bodyPr>
          <a:lstStyle/>
          <a:p>
            <a:r>
              <a:rPr lang="ru-RU" sz="2400">
                <a:solidFill>
                  <a:srgbClr val="000000"/>
                </a:solidFill>
              </a:rPr>
              <a:t>Система, яка відображає всю складність взаємодії будівельного об'єкта з довкіллям, має назву природно-технічної системи (ПТС). Технічною частиною цієї системи є будівлі та споруди, друга складова - природна, тобто навколишнє середовище (гірські породи, підземні води, біота). Задачі будівельного проектування полягають у створенні єдиної і гармонійної природно-технічної системи.
Будівлі та споруди складаються з окремих конструктивних елементів, які поділяють на несучі та огороджувальні.
Несучі елементи - це фундаменти, стіни, каркаси, перекриття та покриття. Огороджувальні - зовнішні та внутрішні стіни, підлоги, перегородки, заповнення віконних та дверних отворів.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extBox 1048637"/>
          <p:cNvSpPr txBox="1"/>
          <p:nvPr/>
        </p:nvSpPr>
        <p:spPr>
          <a:xfrm>
            <a:off x="267959" y="3429000"/>
            <a:ext cx="2829428" cy="2936240"/>
          </a:xfrm>
          <a:prstGeom prst="rect">
            <a:avLst/>
          </a:prstGeom>
        </p:spPr>
        <p:txBody>
          <a:bodyPr wrap="square" rtlCol="0">
            <a:spAutoFit/>
          </a:bodyPr>
          <a:lstStyle/>
          <a:p>
            <a:r>
              <a:rPr lang="ru-RU" sz="2400">
                <a:solidFill>
                  <a:srgbClr val="000000"/>
                </a:solidFill>
              </a:rPr>
              <a:t>Фундамент - підземна або підводна частина будинку (споруди), яка сприймає навантаження і передає його на геологічну основу.</a:t>
            </a:r>
          </a:p>
        </p:txBody>
      </p:sp>
      <p:sp>
        <p:nvSpPr>
          <p:cNvPr id="1048639" name="TextBox 1048638"/>
          <p:cNvSpPr txBox="1"/>
          <p:nvPr/>
        </p:nvSpPr>
        <p:spPr>
          <a:xfrm>
            <a:off x="3097385" y="3429000"/>
            <a:ext cx="3466597" cy="3304540"/>
          </a:xfrm>
          <a:prstGeom prst="rect">
            <a:avLst/>
          </a:prstGeom>
        </p:spPr>
        <p:txBody>
          <a:bodyPr wrap="square" rtlCol="0">
            <a:spAutoFit/>
          </a:bodyPr>
          <a:lstStyle/>
          <a:p>
            <a:r>
              <a:rPr lang="ru-RU" sz="1900">
                <a:solidFill>
                  <a:srgbClr val="000000"/>
                </a:solidFill>
              </a:rPr>
              <a:t>Стіни за своїм призначенням і місцем знаходження в будівлях поділяються на зовнішні та внутрішні і є вертикальними огороджу- вальними та одночасно виконують несучі функції. Залежно від цього поділяються на несучі та не несучі.
</a:t>
            </a:r>
          </a:p>
        </p:txBody>
      </p:sp>
      <p:sp>
        <p:nvSpPr>
          <p:cNvPr id="1048640" name="TextBox 1048639"/>
          <p:cNvSpPr txBox="1"/>
          <p:nvPr/>
        </p:nvSpPr>
        <p:spPr>
          <a:xfrm>
            <a:off x="6563981" y="3428999"/>
            <a:ext cx="2777208" cy="3012440"/>
          </a:xfrm>
          <a:prstGeom prst="rect">
            <a:avLst/>
          </a:prstGeom>
        </p:spPr>
        <p:txBody>
          <a:bodyPr wrap="square" rtlCol="0">
            <a:spAutoFit/>
          </a:bodyPr>
          <a:lstStyle/>
          <a:p>
            <a:r>
              <a:rPr lang="ru-RU" sz="1900">
                <a:solidFill>
                  <a:srgbClr val="000000"/>
                </a:solidFill>
              </a:rPr>
              <a:t>Перекриття - це горизонтальні несучі конструкції, які опираються на стіни або стовпи і приймають на себе постійні та часові навантаження. Перекриття поділяють будівлю на поверхи.</a:t>
            </a:r>
          </a:p>
        </p:txBody>
      </p:sp>
      <p:sp>
        <p:nvSpPr>
          <p:cNvPr id="1048641" name="TextBox 1048640"/>
          <p:cNvSpPr txBox="1"/>
          <p:nvPr/>
        </p:nvSpPr>
        <p:spPr>
          <a:xfrm>
            <a:off x="9148399" y="3092459"/>
            <a:ext cx="2875917" cy="2136140"/>
          </a:xfrm>
          <a:prstGeom prst="rect">
            <a:avLst/>
          </a:prstGeom>
        </p:spPr>
        <p:txBody>
          <a:bodyPr wrap="square" rtlCol="0">
            <a:spAutoFit/>
          </a:bodyPr>
          <a:lstStyle/>
          <a:p>
            <a:r>
              <a:rPr lang="ru-RU" sz="1900">
                <a:solidFill>
                  <a:srgbClr val="000000"/>
                </a:solidFill>
              </a:rPr>
              <a:t>
Дах - це конструктивний елемент, який захищає приміщення та конструкції будівлі від атмосферних опадів.</a:t>
            </a:r>
          </a:p>
        </p:txBody>
      </p:sp>
      <p:pic>
        <p:nvPicPr>
          <p:cNvPr id="2097191" name="Рисунок 2097190"/>
          <p:cNvPicPr>
            <a:picLocks/>
          </p:cNvPicPr>
          <p:nvPr/>
        </p:nvPicPr>
        <p:blipFill>
          <a:blip r:embed="rId2" cstate="print"/>
          <a:stretch>
            <a:fillRect/>
          </a:stretch>
        </p:blipFill>
        <p:spPr>
          <a:xfrm>
            <a:off x="383918" y="167038"/>
            <a:ext cx="2636104" cy="2546401"/>
          </a:xfrm>
          <a:prstGeom prst="rect">
            <a:avLst/>
          </a:prstGeom>
        </p:spPr>
      </p:pic>
      <p:pic>
        <p:nvPicPr>
          <p:cNvPr id="2097192" name="Рисунок 2097191"/>
          <p:cNvPicPr>
            <a:picLocks/>
          </p:cNvPicPr>
          <p:nvPr/>
        </p:nvPicPr>
        <p:blipFill>
          <a:blip r:embed="rId3" cstate="print"/>
          <a:stretch>
            <a:fillRect/>
          </a:stretch>
        </p:blipFill>
        <p:spPr>
          <a:xfrm>
            <a:off x="3215093" y="167038"/>
            <a:ext cx="3144605" cy="2579326"/>
          </a:xfrm>
          <a:prstGeom prst="rect">
            <a:avLst/>
          </a:prstGeom>
        </p:spPr>
      </p:pic>
      <p:pic>
        <p:nvPicPr>
          <p:cNvPr id="2097193" name="Рисунок 2097192"/>
          <p:cNvPicPr>
            <a:picLocks/>
          </p:cNvPicPr>
          <p:nvPr/>
        </p:nvPicPr>
        <p:blipFill>
          <a:blip r:embed="rId4" cstate="print"/>
          <a:stretch>
            <a:fillRect/>
          </a:stretch>
        </p:blipFill>
        <p:spPr>
          <a:xfrm>
            <a:off x="6575786" y="146872"/>
            <a:ext cx="2528018" cy="2639497"/>
          </a:xfrm>
          <a:prstGeom prst="rect">
            <a:avLst/>
          </a:prstGeom>
        </p:spPr>
      </p:pic>
      <p:pic>
        <p:nvPicPr>
          <p:cNvPr id="2097194" name="Рисунок 2097193"/>
          <p:cNvPicPr>
            <a:picLocks/>
          </p:cNvPicPr>
          <p:nvPr/>
        </p:nvPicPr>
        <p:blipFill>
          <a:blip r:embed="rId5" cstate="print"/>
          <a:stretch>
            <a:fillRect/>
          </a:stretch>
        </p:blipFill>
        <p:spPr>
          <a:xfrm>
            <a:off x="9319890" y="280180"/>
            <a:ext cx="2554225" cy="25341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extBox 1048641"/>
          <p:cNvSpPr txBox="1"/>
          <p:nvPr/>
        </p:nvSpPr>
        <p:spPr>
          <a:xfrm>
            <a:off x="267586" y="3798248"/>
            <a:ext cx="4337625" cy="1310640"/>
          </a:xfrm>
          <a:prstGeom prst="rect">
            <a:avLst/>
          </a:prstGeom>
        </p:spPr>
        <p:txBody>
          <a:bodyPr wrap="square" rtlCol="0">
            <a:spAutoFit/>
          </a:bodyPr>
          <a:lstStyle/>
          <a:p>
            <a:r>
              <a:rPr lang="ru-RU" sz="2700">
                <a:solidFill>
                  <a:srgbClr val="000000"/>
                </a:solidFill>
              </a:rPr>
              <a:t>Сходи - призначені для сполучення між поверхами.</a:t>
            </a:r>
          </a:p>
        </p:txBody>
      </p:sp>
      <p:sp>
        <p:nvSpPr>
          <p:cNvPr id="1048643" name="TextBox 1048642"/>
          <p:cNvSpPr txBox="1"/>
          <p:nvPr/>
        </p:nvSpPr>
        <p:spPr>
          <a:xfrm>
            <a:off x="4261077" y="3767767"/>
            <a:ext cx="4199115" cy="3139440"/>
          </a:xfrm>
          <a:prstGeom prst="rect">
            <a:avLst/>
          </a:prstGeom>
        </p:spPr>
        <p:txBody>
          <a:bodyPr wrap="square" rtlCol="0">
            <a:spAutoFit/>
          </a:bodyPr>
          <a:lstStyle/>
          <a:p>
            <a:r>
              <a:rPr lang="ru-RU" sz="2600">
                <a:solidFill>
                  <a:srgbClr val="000000"/>
                </a:solidFill>
              </a:rPr>
              <a:t>Вікна виконують роль освітлення і провітрювання приміщень; вони складаються з віконних рам або коробок та віконних рам.
</a:t>
            </a:r>
          </a:p>
        </p:txBody>
      </p:sp>
      <p:sp>
        <p:nvSpPr>
          <p:cNvPr id="1048644" name="TextBox 1048643"/>
          <p:cNvSpPr txBox="1"/>
          <p:nvPr/>
        </p:nvSpPr>
        <p:spPr>
          <a:xfrm>
            <a:off x="7985260" y="3767766"/>
            <a:ext cx="3838183" cy="3037840"/>
          </a:xfrm>
          <a:prstGeom prst="rect">
            <a:avLst/>
          </a:prstGeom>
        </p:spPr>
        <p:txBody>
          <a:bodyPr wrap="square" rtlCol="0">
            <a:spAutoFit/>
          </a:bodyPr>
          <a:lstStyle/>
          <a:p>
            <a:r>
              <a:rPr lang="ru-RU" sz="2500">
                <a:solidFill>
                  <a:srgbClr val="000000"/>
                </a:solidFill>
              </a:rPr>
              <a:t>Двері служать для сполучення між приміщеннями, складаються з дверних отворів, які влаштовано в стінах та перегородках.
</a:t>
            </a:r>
          </a:p>
        </p:txBody>
      </p:sp>
      <p:pic>
        <p:nvPicPr>
          <p:cNvPr id="2097195" name="Рисунок 2097194"/>
          <p:cNvPicPr>
            <a:picLocks/>
          </p:cNvPicPr>
          <p:nvPr/>
        </p:nvPicPr>
        <p:blipFill>
          <a:blip r:embed="rId2" cstate="print"/>
          <a:stretch>
            <a:fillRect/>
          </a:stretch>
        </p:blipFill>
        <p:spPr>
          <a:xfrm>
            <a:off x="267585" y="172583"/>
            <a:ext cx="3467096" cy="3660429"/>
          </a:xfrm>
          <a:prstGeom prst="rect">
            <a:avLst/>
          </a:prstGeom>
        </p:spPr>
      </p:pic>
      <p:pic>
        <p:nvPicPr>
          <p:cNvPr id="2097196" name="Рисунок 2097195"/>
          <p:cNvPicPr>
            <a:picLocks/>
          </p:cNvPicPr>
          <p:nvPr/>
        </p:nvPicPr>
        <p:blipFill>
          <a:blip r:embed="rId3" cstate="print"/>
          <a:stretch>
            <a:fillRect/>
          </a:stretch>
        </p:blipFill>
        <p:spPr>
          <a:xfrm>
            <a:off x="4125698" y="147827"/>
            <a:ext cx="3775795" cy="3695648"/>
          </a:xfrm>
          <a:prstGeom prst="rect">
            <a:avLst/>
          </a:prstGeom>
        </p:spPr>
      </p:pic>
      <p:pic>
        <p:nvPicPr>
          <p:cNvPr id="2097197" name="Рисунок 2097196"/>
          <p:cNvPicPr>
            <a:picLocks/>
          </p:cNvPicPr>
          <p:nvPr/>
        </p:nvPicPr>
        <p:blipFill>
          <a:blip r:embed="rId4" cstate="print"/>
          <a:stretch>
            <a:fillRect/>
          </a:stretch>
        </p:blipFill>
        <p:spPr>
          <a:xfrm>
            <a:off x="8292510" y="172582"/>
            <a:ext cx="3014689" cy="36962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8" name="图片 16" descr="10"/>
          <p:cNvPicPr>
            <a:picLocks noChangeAspect="1"/>
          </p:cNvPicPr>
          <p:nvPr/>
        </p:nvPicPr>
        <p:blipFill>
          <a:blip r:embed="rId2" cstate="print"/>
          <a:stretch>
            <a:fillRect/>
          </a:stretch>
        </p:blipFill>
        <p:spPr>
          <a:xfrm>
            <a:off x="4950460" y="1709420"/>
            <a:ext cx="1054735" cy="1871980"/>
          </a:xfrm>
          <a:prstGeom prst="rect">
            <a:avLst/>
          </a:prstGeom>
          <a:effectLst>
            <a:outerShdw blurRad="50800" dist="38100" dir="2700000" algn="tl" rotWithShape="0">
              <a:prstClr val="black">
                <a:alpha val="40000"/>
              </a:prstClr>
            </a:outerShdw>
          </a:effectLst>
        </p:spPr>
      </p:pic>
      <p:pic>
        <p:nvPicPr>
          <p:cNvPr id="2097199" name="图片 2" descr="3"/>
          <p:cNvPicPr>
            <a:picLocks noChangeAspect="1"/>
          </p:cNvPicPr>
          <p:nvPr/>
        </p:nvPicPr>
        <p:blipFill>
          <a:blip r:embed="rId3" cstate="print"/>
          <a:stretch>
            <a:fillRect/>
          </a:stretch>
        </p:blipFill>
        <p:spPr>
          <a:xfrm>
            <a:off x="6229985" y="1709420"/>
            <a:ext cx="854075" cy="1871980"/>
          </a:xfrm>
          <a:prstGeom prst="rect">
            <a:avLst/>
          </a:prstGeom>
          <a:effectLst>
            <a:outerShdw blurRad="50800" dist="38100" dir="2700000" algn="tl" rotWithShape="0">
              <a:prstClr val="black">
                <a:alpha val="40000"/>
              </a:prstClr>
            </a:outerShdw>
          </a:effectLst>
        </p:spPr>
      </p:pic>
      <p:sp>
        <p:nvSpPr>
          <p:cNvPr id="1048645" name="TextBox 1048644"/>
          <p:cNvSpPr txBox="1"/>
          <p:nvPr/>
        </p:nvSpPr>
        <p:spPr>
          <a:xfrm>
            <a:off x="3333175" y="4541361"/>
            <a:ext cx="5793618" cy="1107440"/>
          </a:xfrm>
          <a:prstGeom prst="rect">
            <a:avLst/>
          </a:prstGeom>
        </p:spPr>
        <p:txBody>
          <a:bodyPr wrap="square" rtlCol="0">
            <a:spAutoFit/>
          </a:bodyPr>
          <a:lstStyle/>
          <a:p>
            <a:r>
              <a:rPr lang="ru-RU" sz="3400">
                <a:solidFill>
                  <a:srgbClr val="6600CC"/>
                </a:solidFill>
              </a:rPr>
              <a:t>Будівельний техногенез на сучасному етапі</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extBox 1048651"/>
          <p:cNvSpPr txBox="1"/>
          <p:nvPr/>
        </p:nvSpPr>
        <p:spPr>
          <a:xfrm>
            <a:off x="0" y="-45720"/>
            <a:ext cx="6970862" cy="6949440"/>
          </a:xfrm>
          <a:prstGeom prst="rect">
            <a:avLst/>
          </a:prstGeom>
        </p:spPr>
        <p:txBody>
          <a:bodyPr wrap="square" rtlCol="0">
            <a:spAutoFit/>
          </a:bodyPr>
          <a:lstStyle/>
          <a:p>
            <a:r>
              <a:rPr lang="ru-RU" sz="1700">
                <a:solidFill>
                  <a:srgbClr val="000000"/>
                </a:solidFill>
              </a:rPr>
              <a:t>Сукупність процесів зміни природних комплексів та природних умов під впливом будівельної діяльності отримало назву будівельного техногенезу.
Будівельний техногенез - це потужний фактор антропогенного впливу на всі компоненти біосфери. Будівництво та експлуатація будь- яких споруд завжди викликає ті або інші відхилення від стану природної екологічної рівноваги.
Будівельна галузь є потужним споживачем природних ресурсів, що призводить до їх виснаження, оскільки виробництво будівельних матеріалів та виробів є найбільш матеріаломістким видом антропогенної діяльності і вимірюється мільярдами тонн. Тільки для виробництва бетону (у рік його виробляють понад 1 млрд м ) у світі щорічно витрачається сотні млн тонн щебеню, піску та інших природних ресурсів.
Негативний вплив будівництва на природні екосистеми проявляються у відчуженні цінних земель та сільгоспугідь, знищенні рослинного та тваринного світу.
Загалом необхідно підкреслити, що сучасний будівельний техногенез значно впливає на процеси, які відбуваються у природних комплексах та екосистемах, всі складові біосфери: атмосферу, гідросферу, літосферу та біотичну спільноту.
Екологічно безпечною може бути тільки така будівельна діяльність, за якої у природних комплексах та екосистемах не відбуватимуться кількісні зміни (забруднення або порушення), що ведуть до зменшення меж гомеостазу, порушення у них структурних та функціональних характеристик та інших допустимих меж існування.</a:t>
            </a:r>
          </a:p>
        </p:txBody>
      </p:sp>
      <p:pic>
        <p:nvPicPr>
          <p:cNvPr id="2097200" name="Рисунок 2097199"/>
          <p:cNvPicPr>
            <a:picLocks/>
          </p:cNvPicPr>
          <p:nvPr/>
        </p:nvPicPr>
        <p:blipFill>
          <a:blip r:embed="rId2" cstate="print"/>
          <a:stretch>
            <a:fillRect/>
          </a:stretch>
        </p:blipFill>
        <p:spPr>
          <a:xfrm>
            <a:off x="6981971" y="0"/>
            <a:ext cx="5062876" cy="3044249"/>
          </a:xfrm>
          <a:prstGeom prst="rect">
            <a:avLst/>
          </a:prstGeom>
        </p:spPr>
      </p:pic>
      <p:pic>
        <p:nvPicPr>
          <p:cNvPr id="2097201" name="Рисунок 2097200"/>
          <p:cNvPicPr>
            <a:picLocks/>
          </p:cNvPicPr>
          <p:nvPr/>
        </p:nvPicPr>
        <p:blipFill>
          <a:blip r:embed="rId3" cstate="print"/>
          <a:stretch>
            <a:fillRect/>
          </a:stretch>
        </p:blipFill>
        <p:spPr>
          <a:xfrm>
            <a:off x="6971763" y="3044249"/>
            <a:ext cx="5073083" cy="36932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extBox 1048652"/>
          <p:cNvSpPr txBox="1"/>
          <p:nvPr/>
        </p:nvSpPr>
        <p:spPr>
          <a:xfrm>
            <a:off x="339603" y="659131"/>
            <a:ext cx="11138746" cy="5539739"/>
          </a:xfrm>
          <a:prstGeom prst="rect">
            <a:avLst/>
          </a:prstGeom>
        </p:spPr>
        <p:txBody>
          <a:bodyPr wrap="square" rtlCol="0">
            <a:spAutoFit/>
          </a:bodyPr>
          <a:lstStyle/>
          <a:p>
            <a:r>
              <a:rPr lang="ru-RU" sz="2800">
                <a:solidFill>
                  <a:srgbClr val="000000"/>
                </a:solidFill>
              </a:rPr>
              <a:t>11.4.1. Вплив виробництва будівельних матеріалів на довкілля
Виробництво будівельних конструкцій та матеріалів - сукупність складних технологічних процесів, пов'язаних із перетворенням сировини у стани з різними фізико-механічними властивостями, а також із використанням різного ступеня складності технологічного обладнання та допоміжних механізмів. У багатьох випадках ці процеси супроводжуються виділенням великої кількості полідисперсного пилу, шкідливих газів та інших забруднень. До технологічних процесів, пов'язаних з підвищеним виділенням пилу та шкідливих газів, відносять завантаження, перевантаження та розвантаження сипучих матеріалів, їх сортування, подрібнення, транспортування, змішування, формування та пакування.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extBox 1048653"/>
          <p:cNvSpPr txBox="1"/>
          <p:nvPr/>
        </p:nvSpPr>
        <p:spPr>
          <a:xfrm>
            <a:off x="407238" y="315046"/>
            <a:ext cx="11283474" cy="1348740"/>
          </a:xfrm>
          <a:prstGeom prst="rect">
            <a:avLst/>
          </a:prstGeom>
        </p:spPr>
        <p:txBody>
          <a:bodyPr wrap="square" rtlCol="0">
            <a:spAutoFit/>
          </a:bodyPr>
          <a:lstStyle/>
          <a:p>
            <a:r>
              <a:rPr lang="ru-RU" sz="2800">
                <a:solidFill>
                  <a:srgbClr val="000000"/>
                </a:solidFill>
              </a:rPr>
              <a:t>11.4.2. Вплив будівництва на довкілля
Під час будівельно-монтажних робіт значними джерелами забруднення атмосферного повітря є:</a:t>
            </a:r>
          </a:p>
        </p:txBody>
      </p:sp>
      <p:pic>
        <p:nvPicPr>
          <p:cNvPr id="2097202" name="图片 3" descr="1"/>
          <p:cNvPicPr>
            <a:picLocks noChangeAspect="1"/>
          </p:cNvPicPr>
          <p:nvPr/>
        </p:nvPicPr>
        <p:blipFill>
          <a:blip r:embed="rId2" cstate="print"/>
          <a:stretch>
            <a:fillRect/>
          </a:stretch>
        </p:blipFill>
        <p:spPr>
          <a:xfrm>
            <a:off x="2321252" y="1663785"/>
            <a:ext cx="773181" cy="1871953"/>
          </a:xfrm>
          <a:prstGeom prst="rect">
            <a:avLst/>
          </a:prstGeom>
        </p:spPr>
      </p:pic>
      <p:pic>
        <p:nvPicPr>
          <p:cNvPr id="2097203" name="图片 4" descr="2"/>
          <p:cNvPicPr>
            <a:picLocks noChangeAspect="1"/>
          </p:cNvPicPr>
          <p:nvPr/>
        </p:nvPicPr>
        <p:blipFill>
          <a:blip r:embed="rId3" cstate="print"/>
          <a:stretch>
            <a:fillRect/>
          </a:stretch>
        </p:blipFill>
        <p:spPr>
          <a:xfrm>
            <a:off x="5531493" y="1663785"/>
            <a:ext cx="1129014" cy="1880968"/>
          </a:xfrm>
          <a:prstGeom prst="rect">
            <a:avLst/>
          </a:prstGeom>
        </p:spPr>
      </p:pic>
      <p:pic>
        <p:nvPicPr>
          <p:cNvPr id="2097204" name="图片 5" descr="3"/>
          <p:cNvPicPr>
            <a:picLocks noChangeAspect="1"/>
          </p:cNvPicPr>
          <p:nvPr/>
        </p:nvPicPr>
        <p:blipFill>
          <a:blip r:embed="rId4" cstate="print"/>
          <a:stretch>
            <a:fillRect/>
          </a:stretch>
        </p:blipFill>
        <p:spPr>
          <a:xfrm>
            <a:off x="9097567" y="1704087"/>
            <a:ext cx="839999" cy="1840666"/>
          </a:xfrm>
          <a:prstGeom prst="rect">
            <a:avLst/>
          </a:prstGeom>
        </p:spPr>
      </p:pic>
      <p:sp>
        <p:nvSpPr>
          <p:cNvPr id="1048655" name="TextBox 1048654"/>
          <p:cNvSpPr txBox="1"/>
          <p:nvPr/>
        </p:nvSpPr>
        <p:spPr>
          <a:xfrm>
            <a:off x="859948" y="3544752"/>
            <a:ext cx="3695788" cy="3108543"/>
          </a:xfrm>
          <a:prstGeom prst="rect">
            <a:avLst/>
          </a:prstGeom>
        </p:spPr>
        <p:txBody>
          <a:bodyPr wrap="square" rtlCol="0">
            <a:spAutoFit/>
          </a:bodyPr>
          <a:lstStyle/>
          <a:p>
            <a:r>
              <a:rPr lang="ru-RU" sz="2800" dirty="0" err="1" smtClean="0">
                <a:solidFill>
                  <a:srgbClr val="000000"/>
                </a:solidFill>
              </a:rPr>
              <a:t>вихлопні</a:t>
            </a:r>
            <a:r>
              <a:rPr lang="ru-RU" sz="2800" dirty="0" smtClean="0">
                <a:solidFill>
                  <a:srgbClr val="000000"/>
                </a:solidFill>
              </a:rPr>
              <a:t> </a:t>
            </a:r>
            <a:r>
              <a:rPr lang="ru-RU" sz="2800" dirty="0">
                <a:solidFill>
                  <a:srgbClr val="000000"/>
                </a:solidFill>
              </a:rPr>
              <a:t>гази </a:t>
            </a:r>
            <a:r>
              <a:rPr lang="ru-RU" sz="2800" dirty="0" err="1">
                <a:solidFill>
                  <a:srgbClr val="000000"/>
                </a:solidFill>
              </a:rPr>
              <a:t>автотранспортних</a:t>
            </a:r>
            <a:r>
              <a:rPr lang="ru-RU" sz="2800" dirty="0">
                <a:solidFill>
                  <a:srgbClr val="000000"/>
                </a:solidFill>
              </a:rPr>
              <a:t> </a:t>
            </a:r>
            <a:r>
              <a:rPr lang="ru-RU" sz="2800" dirty="0" err="1">
                <a:solidFill>
                  <a:srgbClr val="000000"/>
                </a:solidFill>
              </a:rPr>
              <a:t>засобів</a:t>
            </a:r>
            <a:r>
              <a:rPr lang="ru-RU" sz="2800" dirty="0">
                <a:solidFill>
                  <a:srgbClr val="000000"/>
                </a:solidFill>
              </a:rPr>
              <a:t> та </a:t>
            </a:r>
            <a:r>
              <a:rPr lang="ru-RU" sz="2800" dirty="0" err="1">
                <a:solidFill>
                  <a:srgbClr val="000000"/>
                </a:solidFill>
              </a:rPr>
              <a:t>іншої</a:t>
            </a:r>
            <a:r>
              <a:rPr lang="ru-RU" sz="2800" dirty="0">
                <a:solidFill>
                  <a:srgbClr val="000000"/>
                </a:solidFill>
              </a:rPr>
              <a:t> </a:t>
            </a:r>
            <a:r>
              <a:rPr lang="ru-RU" sz="2800" dirty="0" err="1">
                <a:solidFill>
                  <a:srgbClr val="000000"/>
                </a:solidFill>
              </a:rPr>
              <a:t>будівельної</a:t>
            </a:r>
            <a:r>
              <a:rPr lang="ru-RU" sz="2800" dirty="0">
                <a:solidFill>
                  <a:srgbClr val="000000"/>
                </a:solidFill>
              </a:rPr>
              <a:t>
</a:t>
            </a:r>
            <a:r>
              <a:rPr lang="ru-RU" sz="2800" dirty="0" err="1">
                <a:solidFill>
                  <a:srgbClr val="000000"/>
                </a:solidFill>
              </a:rPr>
              <a:t>техніки</a:t>
            </a:r>
            <a:r>
              <a:rPr lang="ru-RU" sz="2800" dirty="0">
                <a:solidFill>
                  <a:srgbClr val="000000"/>
                </a:solidFill>
              </a:rPr>
              <a:t> </a:t>
            </a:r>
            <a:r>
              <a:rPr lang="ru-RU" sz="2800" dirty="0" err="1">
                <a:solidFill>
                  <a:srgbClr val="000000"/>
                </a:solidFill>
              </a:rPr>
              <a:t>з</a:t>
            </a:r>
            <a:r>
              <a:rPr lang="ru-RU" sz="2800" dirty="0">
                <a:solidFill>
                  <a:srgbClr val="000000"/>
                </a:solidFill>
              </a:rPr>
              <a:t> </a:t>
            </a:r>
            <a:r>
              <a:rPr lang="ru-RU" sz="2800" dirty="0" err="1">
                <a:solidFill>
                  <a:srgbClr val="000000"/>
                </a:solidFill>
              </a:rPr>
              <a:t>двигунами</a:t>
            </a:r>
            <a:r>
              <a:rPr lang="ru-RU" sz="2800" dirty="0">
                <a:solidFill>
                  <a:srgbClr val="000000"/>
                </a:solidFill>
              </a:rPr>
              <a:t> </a:t>
            </a:r>
            <a:r>
              <a:rPr lang="ru-RU" sz="2800" dirty="0" err="1">
                <a:solidFill>
                  <a:srgbClr val="000000"/>
                </a:solidFill>
              </a:rPr>
              <a:t>внутрішнього</a:t>
            </a:r>
            <a:r>
              <a:rPr lang="ru-RU" sz="2800" dirty="0">
                <a:solidFill>
                  <a:srgbClr val="000000"/>
                </a:solidFill>
              </a:rPr>
              <a:t> </a:t>
            </a:r>
            <a:r>
              <a:rPr lang="ru-RU" sz="2800" dirty="0" err="1">
                <a:solidFill>
                  <a:srgbClr val="000000"/>
                </a:solidFill>
              </a:rPr>
              <a:t>згоряння</a:t>
            </a:r>
            <a:r>
              <a:rPr lang="ru-RU" sz="2800" dirty="0">
                <a:solidFill>
                  <a:srgbClr val="000000"/>
                </a:solidFill>
              </a:rPr>
              <a:t>;</a:t>
            </a:r>
          </a:p>
        </p:txBody>
      </p:sp>
      <p:sp>
        <p:nvSpPr>
          <p:cNvPr id="1048656" name="TextBox 1048655"/>
          <p:cNvSpPr txBox="1"/>
          <p:nvPr/>
        </p:nvSpPr>
        <p:spPr>
          <a:xfrm>
            <a:off x="4724594" y="3772015"/>
            <a:ext cx="3272524" cy="1767840"/>
          </a:xfrm>
          <a:prstGeom prst="rect">
            <a:avLst/>
          </a:prstGeom>
        </p:spPr>
        <p:txBody>
          <a:bodyPr wrap="square" rtlCol="0">
            <a:spAutoFit/>
          </a:bodyPr>
          <a:lstStyle/>
          <a:p>
            <a:r>
              <a:rPr lang="ru-RU" sz="2800">
                <a:solidFill>
                  <a:srgbClr val="000000"/>
                </a:solidFill>
              </a:rPr>
              <a:t>розпилення цементу, вапняку, фарбових аерозолів тощо</a:t>
            </a:r>
          </a:p>
        </p:txBody>
      </p:sp>
      <p:sp>
        <p:nvSpPr>
          <p:cNvPr id="1048657" name="TextBox 1048656"/>
          <p:cNvSpPr txBox="1"/>
          <p:nvPr/>
        </p:nvSpPr>
        <p:spPr>
          <a:xfrm>
            <a:off x="8222913" y="3772014"/>
            <a:ext cx="3446182" cy="2606040"/>
          </a:xfrm>
          <a:prstGeom prst="rect">
            <a:avLst/>
          </a:prstGeom>
        </p:spPr>
        <p:txBody>
          <a:bodyPr wrap="square" rtlCol="0">
            <a:spAutoFit/>
          </a:bodyPr>
          <a:lstStyle/>
          <a:p>
            <a:r>
              <a:rPr lang="ru-RU" sz="2800">
                <a:solidFill>
                  <a:srgbClr val="000000"/>
                </a:solidFill>
              </a:rPr>
              <a:t>спалювання відходів та залишків будівельних матеріалів.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文本框 11"/>
          <p:cNvSpPr txBox="1"/>
          <p:nvPr/>
        </p:nvSpPr>
        <p:spPr>
          <a:xfrm>
            <a:off x="3056255" y="2837179"/>
            <a:ext cx="3369945" cy="1005840"/>
          </a:xfrm>
          <a:prstGeom prst="rect">
            <a:avLst/>
          </a:prstGeom>
          <a:noFill/>
        </p:spPr>
        <p:txBody>
          <a:bodyPr wrap="square" rtlCol="0">
            <a:spAutoFit/>
          </a:bodyPr>
          <a:lstStyle/>
          <a:p>
            <a:r>
              <a:rPr lang="en-US" altLang="en-US" sz="2000">
                <a:solidFill>
                  <a:srgbClr val="382B59"/>
                </a:solidFill>
                <a:latin typeface="Calibri" panose="020F0502020204030204" charset="0"/>
                <a:ea typeface="Calibri" panose="020F0502020204030204" charset="0"/>
              </a:rPr>
              <a:t>11.2.Промисловість</a:t>
            </a:r>
            <a:r>
              <a:rPr lang="zh-CN" altLang="en-US" sz="2000">
                <a:solidFill>
                  <a:srgbClr val="382B59"/>
                </a:solidFill>
                <a:latin typeface="Calibri" panose="020F0502020204030204" charset="0"/>
                <a:ea typeface="Calibri" panose="020F0502020204030204" charset="0"/>
              </a:rPr>
              <a:t> будівельних матеріалів</a:t>
            </a:r>
          </a:p>
          <a:p>
            <a:endParaRPr lang="zh-CN" altLang="en-US" sz="2000">
              <a:solidFill>
                <a:srgbClr val="382B59"/>
              </a:solidFill>
              <a:latin typeface="Calibri" panose="020F0502020204030204" charset="0"/>
              <a:ea typeface="Calibri" panose="020F0502020204030204" charset="0"/>
            </a:endParaRPr>
          </a:p>
        </p:txBody>
      </p:sp>
      <p:sp>
        <p:nvSpPr>
          <p:cNvPr id="1048598" name="文本框 19"/>
          <p:cNvSpPr txBox="1"/>
          <p:nvPr/>
        </p:nvSpPr>
        <p:spPr>
          <a:xfrm>
            <a:off x="1475708" y="672425"/>
            <a:ext cx="9240584" cy="1424941"/>
          </a:xfrm>
          <a:prstGeom prst="rect">
            <a:avLst/>
          </a:prstGeom>
          <a:noFill/>
        </p:spPr>
        <p:txBody>
          <a:bodyPr wrap="square" rtlCol="0">
            <a:spAutoFit/>
          </a:bodyPr>
          <a:lstStyle/>
          <a:p>
            <a:pPr algn="ctr"/>
            <a:r>
              <a:rPr lang="en-US" altLang="zh-CN" sz="1800" b="1">
                <a:solidFill>
                  <a:srgbClr val="382B59"/>
                </a:solidFill>
                <a:ea typeface="Arial Unicode MS" panose="020B0604020202020204" charset="-122"/>
                <a:sym typeface="+mn-ea"/>
              </a:rPr>
              <a:t>Будівельний комплекс - це галузь промисловості, яка є базою для економічного та науково-технічного розвитку всіх складових економіки держави. Рівень розвитку будівництва свідчить про економічний розвиток країни та рівень життя її населення. Комплекс скадається з промисловості будівельних матеріалів і власне будівництва </a:t>
            </a:r>
          </a:p>
          <a:p>
            <a:pPr algn="ctr"/>
            <a:endParaRPr lang="en-US" altLang="zh-CN" sz="1800" b="1">
              <a:solidFill>
                <a:srgbClr val="382B59"/>
              </a:solidFill>
              <a:ea typeface="Arial Unicode MS" panose="020B0604020202020204" charset="-122"/>
              <a:sym typeface="+mn-ea"/>
            </a:endParaRPr>
          </a:p>
        </p:txBody>
      </p:sp>
      <p:grpSp>
        <p:nvGrpSpPr>
          <p:cNvPr id="44" name="组合 15"/>
          <p:cNvGrpSpPr/>
          <p:nvPr/>
        </p:nvGrpSpPr>
        <p:grpSpPr>
          <a:xfrm>
            <a:off x="2192655" y="2953385"/>
            <a:ext cx="669925" cy="658495"/>
            <a:chOff x="321" y="1792"/>
            <a:chExt cx="3606" cy="3543"/>
          </a:xfrm>
        </p:grpSpPr>
        <p:pic>
          <p:nvPicPr>
            <p:cNvPr id="2097152" name="图片 13" descr="1"/>
            <p:cNvPicPr>
              <a:picLocks noChangeAspect="1"/>
            </p:cNvPicPr>
            <p:nvPr/>
          </p:nvPicPr>
          <p:blipFill>
            <a:blip r:embed="rId2" cstate="print"/>
            <a:stretch>
              <a:fillRect/>
            </a:stretch>
          </p:blipFill>
          <p:spPr>
            <a:xfrm>
              <a:off x="2469" y="1805"/>
              <a:ext cx="1458" cy="3530"/>
            </a:xfrm>
            <a:prstGeom prst="rect">
              <a:avLst/>
            </a:prstGeom>
          </p:spPr>
        </p:pic>
        <p:pic>
          <p:nvPicPr>
            <p:cNvPr id="2097153" name="图片 14" descr="10"/>
            <p:cNvPicPr>
              <a:picLocks noChangeAspect="1"/>
            </p:cNvPicPr>
            <p:nvPr/>
          </p:nvPicPr>
          <p:blipFill>
            <a:blip r:embed="rId3" cstate="print"/>
            <a:stretch>
              <a:fillRect/>
            </a:stretch>
          </p:blipFill>
          <p:spPr>
            <a:xfrm>
              <a:off x="321" y="1792"/>
              <a:ext cx="1996" cy="3543"/>
            </a:xfrm>
            <a:prstGeom prst="rect">
              <a:avLst/>
            </a:prstGeom>
          </p:spPr>
        </p:pic>
      </p:grpSp>
      <p:grpSp>
        <p:nvGrpSpPr>
          <p:cNvPr id="45" name="组合 20"/>
          <p:cNvGrpSpPr/>
          <p:nvPr/>
        </p:nvGrpSpPr>
        <p:grpSpPr>
          <a:xfrm>
            <a:off x="2204085" y="4310380"/>
            <a:ext cx="745490" cy="598170"/>
            <a:chOff x="2204" y="1834"/>
            <a:chExt cx="4429" cy="3546"/>
          </a:xfrm>
        </p:grpSpPr>
        <p:pic>
          <p:nvPicPr>
            <p:cNvPr id="2097154" name="图片 16" descr="2"/>
            <p:cNvPicPr>
              <a:picLocks noChangeAspect="1"/>
            </p:cNvPicPr>
            <p:nvPr/>
          </p:nvPicPr>
          <p:blipFill>
            <a:blip r:embed="rId4" cstate="print"/>
            <a:stretch>
              <a:fillRect/>
            </a:stretch>
          </p:blipFill>
          <p:spPr>
            <a:xfrm>
              <a:off x="4505" y="1834"/>
              <a:ext cx="2129" cy="3547"/>
            </a:xfrm>
            <a:prstGeom prst="rect">
              <a:avLst/>
            </a:prstGeom>
          </p:spPr>
        </p:pic>
        <p:pic>
          <p:nvPicPr>
            <p:cNvPr id="2097155" name="图片 17" descr="10"/>
            <p:cNvPicPr>
              <a:picLocks noChangeAspect="1"/>
            </p:cNvPicPr>
            <p:nvPr/>
          </p:nvPicPr>
          <p:blipFill>
            <a:blip r:embed="rId5" cstate="print"/>
            <a:stretch>
              <a:fillRect/>
            </a:stretch>
          </p:blipFill>
          <p:spPr>
            <a:xfrm>
              <a:off x="2204" y="1838"/>
              <a:ext cx="1996" cy="3543"/>
            </a:xfrm>
            <a:prstGeom prst="rect">
              <a:avLst/>
            </a:prstGeom>
          </p:spPr>
        </p:pic>
      </p:grpSp>
      <p:grpSp>
        <p:nvGrpSpPr>
          <p:cNvPr id="46" name="组合 23"/>
          <p:cNvGrpSpPr/>
          <p:nvPr/>
        </p:nvGrpSpPr>
        <p:grpSpPr>
          <a:xfrm>
            <a:off x="6580505" y="2931795"/>
            <a:ext cx="775335" cy="716280"/>
            <a:chOff x="5226" y="1834"/>
            <a:chExt cx="3838" cy="3542"/>
          </a:xfrm>
        </p:grpSpPr>
        <p:pic>
          <p:nvPicPr>
            <p:cNvPr id="2097156" name="图片 21" descr="3"/>
            <p:cNvPicPr>
              <a:picLocks noChangeAspect="1"/>
            </p:cNvPicPr>
            <p:nvPr/>
          </p:nvPicPr>
          <p:blipFill>
            <a:blip r:embed="rId6" cstate="print"/>
            <a:stretch>
              <a:fillRect/>
            </a:stretch>
          </p:blipFill>
          <p:spPr>
            <a:xfrm>
              <a:off x="7480" y="1834"/>
              <a:ext cx="1584" cy="3471"/>
            </a:xfrm>
            <a:prstGeom prst="rect">
              <a:avLst/>
            </a:prstGeom>
          </p:spPr>
        </p:pic>
        <p:pic>
          <p:nvPicPr>
            <p:cNvPr id="2097157" name="图片 22" descr="10"/>
            <p:cNvPicPr>
              <a:picLocks noChangeAspect="1"/>
            </p:cNvPicPr>
            <p:nvPr/>
          </p:nvPicPr>
          <p:blipFill>
            <a:blip r:embed="rId7" cstate="print"/>
            <a:stretch>
              <a:fillRect/>
            </a:stretch>
          </p:blipFill>
          <p:spPr>
            <a:xfrm>
              <a:off x="5226" y="1834"/>
              <a:ext cx="1996" cy="3543"/>
            </a:xfrm>
            <a:prstGeom prst="rect">
              <a:avLst/>
            </a:prstGeom>
          </p:spPr>
        </p:pic>
      </p:grpSp>
      <p:grpSp>
        <p:nvGrpSpPr>
          <p:cNvPr id="47" name="组合 27"/>
          <p:cNvGrpSpPr/>
          <p:nvPr/>
        </p:nvGrpSpPr>
        <p:grpSpPr>
          <a:xfrm>
            <a:off x="6599555" y="4184650"/>
            <a:ext cx="849630" cy="723900"/>
            <a:chOff x="2712" y="1834"/>
            <a:chExt cx="4175" cy="3558"/>
          </a:xfrm>
        </p:grpSpPr>
        <p:pic>
          <p:nvPicPr>
            <p:cNvPr id="2097158" name="图片 24" descr="4"/>
            <p:cNvPicPr>
              <a:picLocks noChangeAspect="1"/>
            </p:cNvPicPr>
            <p:nvPr/>
          </p:nvPicPr>
          <p:blipFill>
            <a:blip r:embed="rId8" cstate="print"/>
            <a:stretch>
              <a:fillRect/>
            </a:stretch>
          </p:blipFill>
          <p:spPr>
            <a:xfrm>
              <a:off x="4855" y="1834"/>
              <a:ext cx="2033" cy="3558"/>
            </a:xfrm>
            <a:prstGeom prst="rect">
              <a:avLst/>
            </a:prstGeom>
          </p:spPr>
        </p:pic>
        <p:pic>
          <p:nvPicPr>
            <p:cNvPr id="2097159" name="图片 26" descr="10"/>
            <p:cNvPicPr>
              <a:picLocks noChangeAspect="1"/>
            </p:cNvPicPr>
            <p:nvPr/>
          </p:nvPicPr>
          <p:blipFill>
            <a:blip r:embed="rId9" cstate="print"/>
            <a:stretch>
              <a:fillRect/>
            </a:stretch>
          </p:blipFill>
          <p:spPr>
            <a:xfrm>
              <a:off x="2712" y="1834"/>
              <a:ext cx="1996" cy="3543"/>
            </a:xfrm>
            <a:prstGeom prst="rect">
              <a:avLst/>
            </a:prstGeom>
          </p:spPr>
        </p:pic>
      </p:grpSp>
      <p:sp>
        <p:nvSpPr>
          <p:cNvPr id="1048599" name="TextBox 1048598"/>
          <p:cNvSpPr txBox="1"/>
          <p:nvPr/>
        </p:nvSpPr>
        <p:spPr>
          <a:xfrm>
            <a:off x="3088652" y="4246244"/>
            <a:ext cx="4389107" cy="701039"/>
          </a:xfrm>
          <a:prstGeom prst="rect">
            <a:avLst/>
          </a:prstGeom>
        </p:spPr>
        <p:txBody>
          <a:bodyPr wrap="square" rtlCol="0">
            <a:spAutoFit/>
          </a:bodyPr>
          <a:lstStyle/>
          <a:p>
            <a:r>
              <a:rPr lang="ru-RU" sz="2000">
                <a:solidFill>
                  <a:srgbClr val="330066"/>
                </a:solidFill>
              </a:rPr>
              <a:t> </a:t>
            </a:r>
            <a:r>
              <a:rPr lang="en-US" sz="2000">
                <a:solidFill>
                  <a:srgbClr val="330066"/>
                </a:solidFill>
              </a:rPr>
              <a:t>11.3.Будівництво.</a:t>
            </a:r>
            <a:r>
              <a:rPr lang="ru-RU" sz="2000">
                <a:solidFill>
                  <a:srgbClr val="330066"/>
                </a:solidFill>
              </a:rPr>
              <a:t> Загальні відомості</a:t>
            </a:r>
          </a:p>
        </p:txBody>
      </p:sp>
      <p:sp>
        <p:nvSpPr>
          <p:cNvPr id="1048600" name="TextBox 1048599"/>
          <p:cNvSpPr txBox="1"/>
          <p:nvPr/>
        </p:nvSpPr>
        <p:spPr>
          <a:xfrm>
            <a:off x="7477760" y="1988061"/>
            <a:ext cx="4572000" cy="967739"/>
          </a:xfrm>
          <a:prstGeom prst="rect">
            <a:avLst/>
          </a:prstGeom>
        </p:spPr>
        <p:txBody>
          <a:bodyPr wrap="square" rtlCol="0">
            <a:spAutoFit/>
          </a:bodyPr>
          <a:lstStyle/>
          <a:p>
            <a:r>
              <a:rPr lang="ru-RU" sz="1900">
                <a:solidFill>
                  <a:srgbClr val="330066"/>
                </a:solidFill>
              </a:rPr>
              <a:t>
</a:t>
            </a:r>
            <a:r>
              <a:rPr lang="en-US" sz="1900">
                <a:solidFill>
                  <a:srgbClr val="330066"/>
                </a:solidFill>
              </a:rPr>
              <a:t>11.4.1Будівельний</a:t>
            </a:r>
            <a:r>
              <a:rPr lang="ru-RU" sz="1900">
                <a:solidFill>
                  <a:srgbClr val="330066"/>
                </a:solidFill>
              </a:rPr>
              <a:t> техногенез на сучасному етапі</a:t>
            </a:r>
          </a:p>
        </p:txBody>
      </p:sp>
      <p:sp>
        <p:nvSpPr>
          <p:cNvPr id="1048601" name="TextBox 1048600"/>
          <p:cNvSpPr txBox="1"/>
          <p:nvPr/>
        </p:nvSpPr>
        <p:spPr>
          <a:xfrm>
            <a:off x="7477759" y="2837179"/>
            <a:ext cx="4572000" cy="675639"/>
          </a:xfrm>
          <a:prstGeom prst="rect">
            <a:avLst/>
          </a:prstGeom>
        </p:spPr>
        <p:txBody>
          <a:bodyPr wrap="square" rtlCol="0">
            <a:spAutoFit/>
          </a:bodyPr>
          <a:lstStyle/>
          <a:p>
            <a:r>
              <a:rPr lang="en-US" sz="1900">
                <a:solidFill>
                  <a:srgbClr val="330066"/>
                </a:solidFill>
              </a:rPr>
              <a:t>11.4.2Вплив</a:t>
            </a:r>
            <a:r>
              <a:rPr lang="ru-RU" sz="1900">
                <a:solidFill>
                  <a:srgbClr val="330066"/>
                </a:solidFill>
              </a:rPr>
              <a:t> виробництва будівельних матеріалів на довкілля</a:t>
            </a:r>
          </a:p>
        </p:txBody>
      </p:sp>
      <p:sp>
        <p:nvSpPr>
          <p:cNvPr id="1048602" name="TextBox 1048601"/>
          <p:cNvSpPr txBox="1"/>
          <p:nvPr/>
        </p:nvSpPr>
        <p:spPr>
          <a:xfrm>
            <a:off x="7477759" y="3512817"/>
            <a:ext cx="4572000" cy="383540"/>
          </a:xfrm>
          <a:prstGeom prst="rect">
            <a:avLst/>
          </a:prstGeom>
        </p:spPr>
        <p:txBody>
          <a:bodyPr wrap="square" rtlCol="0">
            <a:spAutoFit/>
          </a:bodyPr>
          <a:lstStyle/>
          <a:p>
            <a:r>
              <a:rPr lang="ru-RU" sz="1900">
                <a:solidFill>
                  <a:srgbClr val="330066"/>
                </a:solidFill>
              </a:rPr>
              <a:t> </a:t>
            </a:r>
            <a:r>
              <a:rPr lang="en-US" sz="1900">
                <a:solidFill>
                  <a:srgbClr val="330066"/>
                </a:solidFill>
              </a:rPr>
              <a:t>11.4.3Вплив</a:t>
            </a:r>
            <a:r>
              <a:rPr lang="ru-RU" sz="1900">
                <a:solidFill>
                  <a:srgbClr val="330066"/>
                </a:solidFill>
              </a:rPr>
              <a:t> будівництва на довкілля</a:t>
            </a:r>
          </a:p>
        </p:txBody>
      </p:sp>
      <p:sp>
        <p:nvSpPr>
          <p:cNvPr id="1048603" name="TextBox 1048602"/>
          <p:cNvSpPr txBox="1"/>
          <p:nvPr/>
        </p:nvSpPr>
        <p:spPr>
          <a:xfrm>
            <a:off x="4294504" y="-283711"/>
            <a:ext cx="4572000" cy="1043940"/>
          </a:xfrm>
          <a:prstGeom prst="rect">
            <a:avLst/>
          </a:prstGeom>
        </p:spPr>
        <p:txBody>
          <a:bodyPr wrap="square" rtlCol="0">
            <a:spAutoFit/>
          </a:bodyPr>
          <a:lstStyle/>
          <a:p>
            <a:r>
              <a:rPr lang="ru-RU" sz="2200">
                <a:solidFill>
                  <a:srgbClr val="000000"/>
                </a:solidFill>
              </a:rPr>
              <a:t>
11.1. Загальна структура будівельного комплексу</a:t>
            </a:r>
          </a:p>
        </p:txBody>
      </p:sp>
      <p:sp>
        <p:nvSpPr>
          <p:cNvPr id="1048604" name="TextBox 1048603"/>
          <p:cNvSpPr txBox="1"/>
          <p:nvPr/>
        </p:nvSpPr>
        <p:spPr>
          <a:xfrm>
            <a:off x="7477759" y="4030428"/>
            <a:ext cx="4572000" cy="1158240"/>
          </a:xfrm>
          <a:prstGeom prst="rect">
            <a:avLst/>
          </a:prstGeom>
        </p:spPr>
        <p:txBody>
          <a:bodyPr wrap="square" rtlCol="0">
            <a:spAutoFit/>
          </a:bodyPr>
          <a:lstStyle/>
          <a:p>
            <a:r>
              <a:rPr lang="ru-RU" sz="1800">
                <a:solidFill>
                  <a:srgbClr val="330066"/>
                </a:solidFill>
              </a:rPr>
              <a:t> </a:t>
            </a:r>
            <a:r>
              <a:rPr lang="en-US" sz="1800">
                <a:solidFill>
                  <a:srgbClr val="330066"/>
                </a:solidFill>
              </a:rPr>
              <a:t>11.5.Заходи</a:t>
            </a:r>
            <a:r>
              <a:rPr lang="ru-RU" sz="1800">
                <a:solidFill>
                  <a:srgbClr val="330066"/>
                </a:solidFill>
              </a:rPr>
              <a:t> боротьби зі шкідливим впливом будівельного комплексу на довкілля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extBox 1048657"/>
          <p:cNvSpPr txBox="1"/>
          <p:nvPr/>
        </p:nvSpPr>
        <p:spPr>
          <a:xfrm>
            <a:off x="204827" y="190939"/>
            <a:ext cx="5950086" cy="6377939"/>
          </a:xfrm>
          <a:prstGeom prst="rect">
            <a:avLst/>
          </a:prstGeom>
        </p:spPr>
        <p:txBody>
          <a:bodyPr wrap="square" rtlCol="0">
            <a:spAutoFit/>
          </a:bodyPr>
          <a:lstStyle/>
          <a:p>
            <a:r>
              <a:rPr lang="ru-RU" sz="2800">
                <a:solidFill>
                  <a:srgbClr val="000000"/>
                </a:solidFill>
              </a:rPr>
              <a:t>Для широкого використання прогресивного гідромеханізованого способу виконання будівельно-монтажних робіт потрібно 10 м води на 1 м ґрунту. Багато води йде на закріплення та ущільнення ґрунту під час будівельних робіт.
Будівництво є важливим фактором забруднення поверхневих вод. У першу чергу це відбувається у тих випадках, коли стічні води з будівельних майданчиків надходять у неочищеному стані у водойми.</a:t>
            </a:r>
          </a:p>
        </p:txBody>
      </p:sp>
      <p:pic>
        <p:nvPicPr>
          <p:cNvPr id="2097220" name="Рисунок 2097219"/>
          <p:cNvPicPr>
            <a:picLocks/>
          </p:cNvPicPr>
          <p:nvPr/>
        </p:nvPicPr>
        <p:blipFill>
          <a:blip r:embed="rId2" cstate="print"/>
          <a:stretch>
            <a:fillRect/>
          </a:stretch>
        </p:blipFill>
        <p:spPr>
          <a:xfrm>
            <a:off x="6078715" y="138572"/>
            <a:ext cx="5812824" cy="644190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TextBox 1048764"/>
          <p:cNvSpPr txBox="1"/>
          <p:nvPr/>
        </p:nvSpPr>
        <p:spPr>
          <a:xfrm>
            <a:off x="298977" y="261848"/>
            <a:ext cx="5898343" cy="6225541"/>
          </a:xfrm>
          <a:prstGeom prst="rect">
            <a:avLst/>
          </a:prstGeom>
        </p:spPr>
        <p:txBody>
          <a:bodyPr wrap="square" rtlCol="0">
            <a:spAutoFit/>
          </a:bodyPr>
          <a:lstStyle/>
          <a:p>
            <a:r>
              <a:rPr lang="ru-RU" sz="1800">
                <a:solidFill>
                  <a:srgbClr val="000000"/>
                </a:solidFill>
              </a:rPr>
              <a:t>Будівництво є важливим фактором забруднення поверхневих вод. У першу чергу це відбувається у тих випадках, коли стічні води з будівельних майданчиків надходять у неочищеному стані у водойми.
У процесі будівельної діяльності ґрунти забруднюються будівельними відходами, цементом, вапном, фарбами, нафтопродуктами, важкими металами та іншими токсичними речовинами.
Основними джерелами забруднення ґрунтів є звалища будівельних матеріалів, будівельні матеріали у момент їх транспортування та збереження.
Будівельна ерозія сприяє розвитку промоїн, ритвин, яруг та інших негативних форм рельєфу, знищує рослинний покрив, сприяє замулюванню водойм та пошкодженню міграційних шляхів.
Землі сільськогосподарського призначення назавжди порушуються у разі їх відчуження для будівництва промислових об'єктів, міст, селищ, прокладання доріг, ліній зв'язку та електропередач, під час відкритих розробок родовищ природних будівельних матеріалів. </a:t>
            </a:r>
          </a:p>
        </p:txBody>
      </p:sp>
      <p:pic>
        <p:nvPicPr>
          <p:cNvPr id="2097221" name="Рисунок 2097220"/>
          <p:cNvPicPr>
            <a:picLocks/>
          </p:cNvPicPr>
          <p:nvPr/>
        </p:nvPicPr>
        <p:blipFill>
          <a:blip r:embed="rId2" cstate="print"/>
          <a:stretch>
            <a:fillRect/>
          </a:stretch>
        </p:blipFill>
        <p:spPr>
          <a:xfrm>
            <a:off x="6007176" y="296133"/>
            <a:ext cx="5840400" cy="62797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TextBox 1048767"/>
          <p:cNvSpPr txBox="1"/>
          <p:nvPr/>
        </p:nvSpPr>
        <p:spPr>
          <a:xfrm>
            <a:off x="298977" y="274790"/>
            <a:ext cx="6068395" cy="6123940"/>
          </a:xfrm>
          <a:prstGeom prst="rect">
            <a:avLst/>
          </a:prstGeom>
        </p:spPr>
        <p:txBody>
          <a:bodyPr wrap="square" rtlCol="0">
            <a:spAutoFit/>
          </a:bodyPr>
          <a:lstStyle/>
          <a:p>
            <a:r>
              <a:rPr lang="ru-RU" sz="2200">
                <a:solidFill>
                  <a:srgbClr val="000000"/>
                </a:solidFill>
              </a:rPr>
              <a:t>Особливу групу антропогенних впливів, пов'язаних із будівництвом, викликають аеродинамічні порушення, збурення, температурні впливи тощо.
Під час будівництва високих будівель і споруд аеродинамічні характеристики будівельного майданчика різко змінюються. Утворюються вихороподібні атмосферні потоки величезної сили, які спроможні у деяких випадках пошкоджувати скляні конструкції, обмурівку будівлі тощо.
На прилеглих до будівельних споруд територіях у зимовий період утворюються значні снігові заноси, які здатні створювати дискомфортні умови для пішоходів. Чим вищі наземні будівельні споруди, тим менш вони обтічні, і тим більш несприятливий режим аерації та вищі наземні концентрації забруднювальних речовин.</a:t>
            </a:r>
          </a:p>
        </p:txBody>
      </p:sp>
      <p:pic>
        <p:nvPicPr>
          <p:cNvPr id="2097222" name="Рисунок 2097221"/>
          <p:cNvPicPr>
            <a:picLocks/>
          </p:cNvPicPr>
          <p:nvPr/>
        </p:nvPicPr>
        <p:blipFill>
          <a:blip r:embed="rId2" cstate="print"/>
          <a:stretch>
            <a:fillRect/>
          </a:stretch>
        </p:blipFill>
        <p:spPr>
          <a:xfrm>
            <a:off x="6599684" y="281142"/>
            <a:ext cx="5247070" cy="58711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7" name="图片 16" descr="10"/>
          <p:cNvPicPr>
            <a:picLocks noChangeAspect="1"/>
          </p:cNvPicPr>
          <p:nvPr/>
        </p:nvPicPr>
        <p:blipFill>
          <a:blip r:embed="rId2" cstate="print"/>
          <a:stretch>
            <a:fillRect/>
          </a:stretch>
        </p:blipFill>
        <p:spPr>
          <a:xfrm>
            <a:off x="4950460" y="1709420"/>
            <a:ext cx="1054735" cy="1871980"/>
          </a:xfrm>
          <a:prstGeom prst="rect">
            <a:avLst/>
          </a:prstGeom>
          <a:effectLst>
            <a:outerShdw blurRad="50800" dist="38100" dir="2700000" algn="tl" rotWithShape="0">
              <a:prstClr val="black">
                <a:alpha val="40000"/>
              </a:prstClr>
            </a:outerShdw>
          </a:effectLst>
        </p:spPr>
      </p:pic>
      <p:pic>
        <p:nvPicPr>
          <p:cNvPr id="2097208" name="图片 6" descr="4"/>
          <p:cNvPicPr>
            <a:picLocks noChangeAspect="1"/>
          </p:cNvPicPr>
          <p:nvPr/>
        </p:nvPicPr>
        <p:blipFill>
          <a:blip r:embed="rId3" cstate="print"/>
          <a:stretch>
            <a:fillRect/>
          </a:stretch>
        </p:blipFill>
        <p:spPr>
          <a:xfrm>
            <a:off x="6217285" y="1709420"/>
            <a:ext cx="1071880" cy="1875790"/>
          </a:xfrm>
          <a:prstGeom prst="rect">
            <a:avLst/>
          </a:prstGeom>
          <a:effectLst>
            <a:outerShdw blurRad="50800" dist="38100" dir="2700000" algn="tl" rotWithShape="0">
              <a:prstClr val="black">
                <a:alpha val="40000"/>
              </a:prstClr>
            </a:outerShdw>
          </a:effectLst>
        </p:spPr>
      </p:pic>
      <p:sp>
        <p:nvSpPr>
          <p:cNvPr id="1048769" name="TextBox 1048768"/>
          <p:cNvSpPr txBox="1"/>
          <p:nvPr/>
        </p:nvSpPr>
        <p:spPr>
          <a:xfrm>
            <a:off x="3419047" y="3914940"/>
            <a:ext cx="6668355" cy="1869440"/>
          </a:xfrm>
          <a:prstGeom prst="rect">
            <a:avLst/>
          </a:prstGeom>
        </p:spPr>
        <p:txBody>
          <a:bodyPr wrap="square" rtlCol="0">
            <a:spAutoFit/>
          </a:bodyPr>
          <a:lstStyle/>
          <a:p>
            <a:r>
              <a:rPr lang="ru-RU" sz="3000">
                <a:solidFill>
                  <a:srgbClr val="000080"/>
                </a:solidFill>
              </a:rPr>
              <a:t> Заходи боротьби зі шкідливим впливом будівельного комплексу на довкілля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TextBox 1048773"/>
          <p:cNvSpPr txBox="1"/>
          <p:nvPr/>
        </p:nvSpPr>
        <p:spPr>
          <a:xfrm>
            <a:off x="224378" y="212308"/>
            <a:ext cx="11670854" cy="6263639"/>
          </a:xfrm>
          <a:prstGeom prst="rect">
            <a:avLst/>
          </a:prstGeom>
        </p:spPr>
        <p:txBody>
          <a:bodyPr wrap="square" rtlCol="0">
            <a:spAutoFit/>
          </a:bodyPr>
          <a:lstStyle/>
          <a:p>
            <a:r>
              <a:rPr lang="ru-RU" sz="2300">
                <a:solidFill>
                  <a:srgbClr val="000000"/>
                </a:solidFill>
              </a:rPr>
              <a:t>На підприємствах промисловості будівельних матеріалів у разі невеликих об'ємів газів, які необхідно очищувати, раціональним є термічне знешкодження їх прямим спалюванням в автономних топках. Методи каталітичного окиснення доцільно застосовувати під час очищення порівняно невеликих об'ємів газів і невисокого вмісту в них токсичних інгредієнтів після ретельного очищення від пилу та смол.
На підприємствах мінеральних виробів, викиди яких містять значну кількість оксиду вуглецю та сірчистого ангідриду, доцільно застосовувати нейтралізацію оксиду вуглецю шляхом високотемпературного спалювання у полум'ї газових горілок, а обезпилення та очищення від сірчистого ангідриду - шляхом подавання 5-10% розчину кальцинованої соди у дрібнорозпиленому вигляді.
Методи високотемпературного спалювання газів у спеціальних печах дають перевагу у разі очищення газів із високим вмістом у них баласту, а також мінеральних домішок. Застосування вогневого методу зневоднення промислових викидів дістало розповсюдження у виробництві червоної цегли.
У промисловості будівельних матеріалів поширені такі види очищення викидів, як механічна фільтрація вентиляційних викидів, очищення викидів від оксиду вуглецю способом аеродинамічного пиловидалення та очищення пилових викидів тощо.</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TextBox 1048776"/>
          <p:cNvSpPr txBox="1"/>
          <p:nvPr/>
        </p:nvSpPr>
        <p:spPr>
          <a:xfrm>
            <a:off x="299527" y="274305"/>
            <a:ext cx="5718276" cy="5920740"/>
          </a:xfrm>
          <a:prstGeom prst="rect">
            <a:avLst/>
          </a:prstGeom>
        </p:spPr>
        <p:txBody>
          <a:bodyPr wrap="square" rtlCol="0">
            <a:spAutoFit/>
          </a:bodyPr>
          <a:lstStyle/>
          <a:p>
            <a:r>
              <a:rPr lang="ru-RU" sz="2300">
                <a:solidFill>
                  <a:srgbClr val="000000"/>
                </a:solidFill>
              </a:rPr>
              <a:t>Екологічні технології у будівництві. На сьогоднішній день промисловими виробниками представлено досить багато технологічних рішень, що здатні забезпечити підвищення енергетичної ефективності житлових будинків, це:
</a:t>
            </a:r>
            <a:r>
              <a:rPr lang="en-US" sz="2300">
                <a:solidFill>
                  <a:srgbClr val="000000"/>
                </a:solidFill>
              </a:rPr>
              <a:t>-</a:t>
            </a:r>
            <a:r>
              <a:rPr lang="ru-RU" sz="2300">
                <a:solidFill>
                  <a:srgbClr val="000000"/>
                </a:solidFill>
              </a:rPr>
              <a:t>теплоізоляція фасадів;
</a:t>
            </a:r>
            <a:r>
              <a:rPr lang="en-US" sz="2300">
                <a:solidFill>
                  <a:srgbClr val="000000"/>
                </a:solidFill>
              </a:rPr>
              <a:t>-</a:t>
            </a:r>
            <a:r>
              <a:rPr lang="ru-RU" sz="2300">
                <a:solidFill>
                  <a:srgbClr val="000000"/>
                </a:solidFill>
              </a:rPr>
              <a:t>використання легких бетонів і "пінобетонів";
</a:t>
            </a:r>
            <a:r>
              <a:rPr lang="en-US" sz="2300">
                <a:solidFill>
                  <a:srgbClr val="000000"/>
                </a:solidFill>
              </a:rPr>
              <a:t>-</a:t>
            </a:r>
            <a:r>
              <a:rPr lang="ru-RU" sz="2300">
                <a:solidFill>
                  <a:srgbClr val="000000"/>
                </a:solidFill>
              </a:rPr>
              <a:t>удосконалення віконних конструкцій - "євровікна";
</a:t>
            </a:r>
            <a:r>
              <a:rPr lang="en-US" sz="2300">
                <a:solidFill>
                  <a:srgbClr val="000000"/>
                </a:solidFill>
              </a:rPr>
              <a:t>-</a:t>
            </a:r>
            <a:r>
              <a:rPr lang="ru-RU" sz="2300">
                <a:solidFill>
                  <a:srgbClr val="000000"/>
                </a:solidFill>
              </a:rPr>
              <a:t>системи вентиляції з рекуперацією тепла;
</a:t>
            </a:r>
            <a:r>
              <a:rPr lang="en-US" sz="2300">
                <a:solidFill>
                  <a:srgbClr val="000000"/>
                </a:solidFill>
              </a:rPr>
              <a:t>-</a:t>
            </a:r>
            <a:r>
              <a:rPr lang="ru-RU" sz="2300">
                <a:solidFill>
                  <a:srgbClr val="000000"/>
                </a:solidFill>
              </a:rPr>
              <a:t>ширококорпусні конструкції будівель;
</a:t>
            </a:r>
            <a:r>
              <a:rPr lang="en-US" sz="2300">
                <a:solidFill>
                  <a:srgbClr val="000000"/>
                </a:solidFill>
              </a:rPr>
              <a:t>-</a:t>
            </a:r>
            <a:r>
              <a:rPr lang="ru-RU" sz="2300">
                <a:solidFill>
                  <a:srgbClr val="000000"/>
                </a:solidFill>
              </a:rPr>
              <a:t>системи розумного використання та регулювання тепла
і води тощо.</a:t>
            </a:r>
          </a:p>
        </p:txBody>
      </p:sp>
      <p:pic>
        <p:nvPicPr>
          <p:cNvPr id="2097223" name="Рисунок 2097222"/>
          <p:cNvPicPr>
            <a:picLocks/>
          </p:cNvPicPr>
          <p:nvPr/>
        </p:nvPicPr>
        <p:blipFill>
          <a:blip r:embed="rId2" cstate="print"/>
          <a:stretch>
            <a:fillRect/>
          </a:stretch>
        </p:blipFill>
        <p:spPr>
          <a:xfrm>
            <a:off x="6080741" y="274304"/>
            <a:ext cx="5776094" cy="594042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9" name="Заголовок 1048778"/>
          <p:cNvSpPr>
            <a:spLocks noGrp="1"/>
          </p:cNvSpPr>
          <p:nvPr>
            <p:ph type="ctrTitle"/>
          </p:nvPr>
        </p:nvSpPr>
        <p:spPr/>
        <p:txBody>
          <a:bodyPr/>
          <a:lstStyle/>
          <a:p>
            <a:r>
              <a:rPr lang="ru-RU" altLang="en-US"/>
              <a:t>Дякую</a:t>
            </a:r>
            <a:r>
              <a:rPr lang="en-US" altLang="en-US"/>
              <a:t> </a:t>
            </a:r>
            <a:r>
              <a:rPr lang="ru-RU" altLang="en-US"/>
              <a:t>за</a:t>
            </a:r>
            <a:r>
              <a:rPr lang="en-US" altLang="en-US"/>
              <a:t> </a:t>
            </a:r>
            <a:r>
              <a:rPr lang="ru-RU" altLang="en-US"/>
              <a:t>увагу</a:t>
            </a:r>
            <a:r>
              <a:rPr lang="en-US" altLang="en-US"/>
              <a:t>!</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
          <p:cNvGrpSpPr/>
          <p:nvPr/>
        </p:nvGrpSpPr>
        <p:grpSpPr>
          <a:xfrm>
            <a:off x="4950460" y="1709420"/>
            <a:ext cx="2025650" cy="1871980"/>
            <a:chOff x="7744" y="2504"/>
            <a:chExt cx="3190" cy="2948"/>
          </a:xfrm>
        </p:grpSpPr>
        <p:pic>
          <p:nvPicPr>
            <p:cNvPr id="2097160" name="图片 13" descr="1"/>
            <p:cNvPicPr>
              <a:picLocks noChangeAspect="1"/>
            </p:cNvPicPr>
            <p:nvPr/>
          </p:nvPicPr>
          <p:blipFill>
            <a:blip r:embed="rId2" cstate="print"/>
            <a:stretch>
              <a:fillRect/>
            </a:stretch>
          </p:blipFill>
          <p:spPr>
            <a:xfrm>
              <a:off x="9722" y="2504"/>
              <a:ext cx="1213" cy="2938"/>
            </a:xfrm>
            <a:prstGeom prst="rect">
              <a:avLst/>
            </a:prstGeom>
            <a:effectLst>
              <a:outerShdw blurRad="50800" dist="38100" dir="2700000" algn="tl" rotWithShape="0">
                <a:prstClr val="black">
                  <a:alpha val="40000"/>
                </a:prstClr>
              </a:outerShdw>
            </a:effectLst>
          </p:spPr>
        </p:pic>
        <p:pic>
          <p:nvPicPr>
            <p:cNvPr id="2097161" name="图片 16" descr="10"/>
            <p:cNvPicPr>
              <a:picLocks noChangeAspect="1"/>
            </p:cNvPicPr>
            <p:nvPr/>
          </p:nvPicPr>
          <p:blipFill>
            <a:blip r:embed="rId3" cstate="print"/>
            <a:stretch>
              <a:fillRect/>
            </a:stretch>
          </p:blipFill>
          <p:spPr>
            <a:xfrm>
              <a:off x="7744" y="2504"/>
              <a:ext cx="1661" cy="2948"/>
            </a:xfrm>
            <a:prstGeom prst="rect">
              <a:avLst/>
            </a:prstGeom>
            <a:effectLst>
              <a:outerShdw blurRad="50800" dist="38100" dir="2700000" algn="tl" rotWithShape="0">
                <a:prstClr val="black">
                  <a:alpha val="40000"/>
                </a:prstClr>
              </a:outerShdw>
            </a:effectLst>
          </p:spPr>
        </p:pic>
      </p:grpSp>
      <p:sp>
        <p:nvSpPr>
          <p:cNvPr id="1048605" name="TextBox 1048604"/>
          <p:cNvSpPr txBox="1"/>
          <p:nvPr/>
        </p:nvSpPr>
        <p:spPr>
          <a:xfrm>
            <a:off x="3626378" y="4034265"/>
            <a:ext cx="6247334" cy="1209040"/>
          </a:xfrm>
          <a:prstGeom prst="rect">
            <a:avLst/>
          </a:prstGeom>
        </p:spPr>
        <p:txBody>
          <a:bodyPr wrap="square" rtlCol="0">
            <a:spAutoFit/>
          </a:bodyPr>
          <a:lstStyle/>
          <a:p>
            <a:r>
              <a:rPr lang="ru-RU" sz="3800">
                <a:solidFill>
                  <a:srgbClr val="9933FF"/>
                </a:solidFill>
              </a:rPr>
              <a:t>Промисловість будівельних матеріалів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矩形 3"/>
          <p:cNvSpPr/>
          <p:nvPr/>
        </p:nvSpPr>
        <p:spPr>
          <a:xfrm>
            <a:off x="-101600" y="3826161"/>
            <a:ext cx="12395200" cy="2943022"/>
          </a:xfrm>
          <a:prstGeom prst="rect">
            <a:avLst/>
          </a:prstGeom>
          <a:solidFill>
            <a:srgbClr val="382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7" name="TextBox 1048606"/>
          <p:cNvSpPr txBox="1"/>
          <p:nvPr/>
        </p:nvSpPr>
        <p:spPr>
          <a:xfrm>
            <a:off x="245578" y="216824"/>
            <a:ext cx="11731742" cy="3444240"/>
          </a:xfrm>
          <a:prstGeom prst="rect">
            <a:avLst/>
          </a:prstGeom>
        </p:spPr>
        <p:txBody>
          <a:bodyPr wrap="square" rtlCol="0">
            <a:spAutoFit/>
          </a:bodyPr>
          <a:lstStyle/>
          <a:p>
            <a:r>
              <a:rPr lang="ru-RU" sz="2000">
                <a:solidFill>
                  <a:srgbClr val="000000"/>
                </a:solidFill>
              </a:rPr>
              <a:t>Підприємства промисловості виробляють продукцію як з природних матеріалів (кам'яні, лісові), так і зі штучних (керамічні, мінеральні в'яжучі, бетонні, азбестоцементні, скло тощо). Виробництво будівельних матеріалів є найважливішою складовою будівельного комплексу. Промисловість будівельних матеріалів має багатогалузевий характер і об'єднує галузі добувної (природний камінь та нерудні матеріали) та переробної промисловості (азбестоцементні вироби, збірний залізобетон та ін.), а також змішані підгалузі, які об'єднують добування та переробку сировини й матеріалів. Специфіку промисловості будівельних матеріалів визначає ще й така її особливість, як широкий спектр взаємозамінності продукції (бетонні вироби можна заміняти цегляними, азбестоцементні - металевими тощо).
Основними принципами розміщення галузей промисловості будівельних матеріалів є орієнтація на сировину і на споживача.</a:t>
            </a:r>
          </a:p>
        </p:txBody>
      </p:sp>
      <p:pic>
        <p:nvPicPr>
          <p:cNvPr id="2097162" name="Рисунок 2097161"/>
          <p:cNvPicPr>
            <a:picLocks/>
          </p:cNvPicPr>
          <p:nvPr/>
        </p:nvPicPr>
        <p:blipFill>
          <a:blip r:embed="rId2" cstate="print"/>
          <a:stretch>
            <a:fillRect/>
          </a:stretch>
        </p:blipFill>
        <p:spPr>
          <a:xfrm>
            <a:off x="57802" y="3827700"/>
            <a:ext cx="4176810" cy="2956526"/>
          </a:xfrm>
          <a:prstGeom prst="rect">
            <a:avLst/>
          </a:prstGeom>
        </p:spPr>
      </p:pic>
      <p:pic>
        <p:nvPicPr>
          <p:cNvPr id="2097163" name="Рисунок 2097162"/>
          <p:cNvPicPr>
            <a:picLocks/>
          </p:cNvPicPr>
          <p:nvPr/>
        </p:nvPicPr>
        <p:blipFill>
          <a:blip r:embed="rId3" cstate="print"/>
          <a:stretch>
            <a:fillRect/>
          </a:stretch>
        </p:blipFill>
        <p:spPr>
          <a:xfrm>
            <a:off x="4324804" y="3826159"/>
            <a:ext cx="3813791" cy="2954436"/>
          </a:xfrm>
          <a:prstGeom prst="rect">
            <a:avLst/>
          </a:prstGeom>
        </p:spPr>
      </p:pic>
      <p:pic>
        <p:nvPicPr>
          <p:cNvPr id="2097164" name="Рисунок 2097163"/>
          <p:cNvPicPr>
            <a:picLocks/>
          </p:cNvPicPr>
          <p:nvPr/>
        </p:nvPicPr>
        <p:blipFill>
          <a:blip r:embed="rId4" cstate="print"/>
          <a:stretch>
            <a:fillRect/>
          </a:stretch>
        </p:blipFill>
        <p:spPr>
          <a:xfrm>
            <a:off x="8166250" y="3885310"/>
            <a:ext cx="3860930" cy="28979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Рисунок 2097164"/>
          <p:cNvPicPr>
            <a:picLocks/>
          </p:cNvPicPr>
          <p:nvPr/>
        </p:nvPicPr>
        <p:blipFill>
          <a:blip r:embed="rId2" cstate="print"/>
          <a:stretch>
            <a:fillRect/>
          </a:stretch>
        </p:blipFill>
        <p:spPr>
          <a:xfrm>
            <a:off x="287250" y="284588"/>
            <a:ext cx="7244469" cy="6242765"/>
          </a:xfrm>
          <a:prstGeom prst="rect">
            <a:avLst/>
          </a:prstGeom>
        </p:spPr>
      </p:pic>
      <p:sp>
        <p:nvSpPr>
          <p:cNvPr id="1048608" name="TextBox 1048607"/>
          <p:cNvSpPr txBox="1"/>
          <p:nvPr/>
        </p:nvSpPr>
        <p:spPr>
          <a:xfrm>
            <a:off x="7873131" y="1630680"/>
            <a:ext cx="4003274" cy="3596640"/>
          </a:xfrm>
          <a:prstGeom prst="rect">
            <a:avLst/>
          </a:prstGeom>
        </p:spPr>
        <p:txBody>
          <a:bodyPr wrap="square" rtlCol="0">
            <a:spAutoFit/>
          </a:bodyPr>
          <a:lstStyle/>
          <a:p>
            <a:r>
              <a:rPr lang="ru-RU" sz="3900">
                <a:solidFill>
                  <a:srgbClr val="000000"/>
                </a:solidFill>
              </a:rPr>
              <a:t>Сировиною для багатьох будівельних матеріалів є корисні копалини: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extBox 1048608"/>
          <p:cNvSpPr txBox="1"/>
          <p:nvPr/>
        </p:nvSpPr>
        <p:spPr>
          <a:xfrm>
            <a:off x="176544" y="4443094"/>
            <a:ext cx="3557570" cy="891539"/>
          </a:xfrm>
          <a:prstGeom prst="rect">
            <a:avLst/>
          </a:prstGeom>
        </p:spPr>
        <p:txBody>
          <a:bodyPr wrap="square" rtlCol="0">
            <a:spAutoFit/>
          </a:bodyPr>
          <a:lstStyle/>
          <a:p>
            <a:r>
              <a:rPr lang="ru-RU" sz="1800">
                <a:solidFill>
                  <a:srgbClr val="D66565"/>
                </a:solidFill>
              </a:rPr>
              <a:t>магнезит MgCO3, родовища якого є в Росії (Челябінська та Оренбурзька області)</a:t>
            </a:r>
          </a:p>
        </p:txBody>
      </p:sp>
      <p:sp>
        <p:nvSpPr>
          <p:cNvPr id="1048610" name="TextBox 1048609"/>
          <p:cNvSpPr txBox="1"/>
          <p:nvPr/>
        </p:nvSpPr>
        <p:spPr>
          <a:xfrm>
            <a:off x="3515350" y="4208142"/>
            <a:ext cx="2580649" cy="1361441"/>
          </a:xfrm>
          <a:prstGeom prst="rect">
            <a:avLst/>
          </a:prstGeom>
        </p:spPr>
        <p:txBody>
          <a:bodyPr wrap="square" rtlCol="0">
            <a:spAutoFit/>
          </a:bodyPr>
          <a:lstStyle/>
          <a:p>
            <a:r>
              <a:rPr lang="ru-RU" sz="2200">
                <a:solidFill>
                  <a:srgbClr val="99CCFF"/>
                </a:solidFill>
              </a:rPr>
              <a:t>доломіт CaCO, MgCO3 - Донецька область</a:t>
            </a:r>
          </a:p>
        </p:txBody>
      </p:sp>
      <p:sp>
        <p:nvSpPr>
          <p:cNvPr id="1048611" name="TextBox 1048610"/>
          <p:cNvSpPr txBox="1"/>
          <p:nvPr/>
        </p:nvSpPr>
        <p:spPr>
          <a:xfrm>
            <a:off x="5729319" y="4134484"/>
            <a:ext cx="3177147" cy="1158241"/>
          </a:xfrm>
          <a:prstGeom prst="rect">
            <a:avLst/>
          </a:prstGeom>
        </p:spPr>
        <p:txBody>
          <a:bodyPr wrap="square" rtlCol="0">
            <a:spAutoFit/>
          </a:bodyPr>
          <a:lstStyle/>
          <a:p>
            <a:r>
              <a:rPr lang="ru-RU" sz="2400">
                <a:solidFill>
                  <a:srgbClr val="6600CC"/>
                </a:solidFill>
              </a:rPr>
              <a:t>кварцовий пісок - Донецька і Волинська області</a:t>
            </a:r>
          </a:p>
        </p:txBody>
      </p:sp>
      <p:sp>
        <p:nvSpPr>
          <p:cNvPr id="1048612" name="TextBox 1048611"/>
          <p:cNvSpPr txBox="1"/>
          <p:nvPr/>
        </p:nvSpPr>
        <p:spPr>
          <a:xfrm>
            <a:off x="8708612" y="4176394"/>
            <a:ext cx="3223253" cy="1158240"/>
          </a:xfrm>
          <a:prstGeom prst="rect">
            <a:avLst/>
          </a:prstGeom>
        </p:spPr>
        <p:txBody>
          <a:bodyPr wrap="square" rtlCol="0">
            <a:spAutoFit/>
          </a:bodyPr>
          <a:lstStyle/>
          <a:p>
            <a:r>
              <a:rPr lang="ru-RU" sz="2400">
                <a:solidFill>
                  <a:srgbClr val="330066"/>
                </a:solidFill>
              </a:rPr>
              <a:t>кремній - Донецька та Волинська області</a:t>
            </a:r>
          </a:p>
        </p:txBody>
      </p:sp>
      <p:pic>
        <p:nvPicPr>
          <p:cNvPr id="2097166" name="Рисунок 2097165"/>
          <p:cNvPicPr>
            <a:picLocks/>
          </p:cNvPicPr>
          <p:nvPr/>
        </p:nvPicPr>
        <p:blipFill>
          <a:blip r:embed="rId2" cstate="print"/>
          <a:stretch>
            <a:fillRect/>
          </a:stretch>
        </p:blipFill>
        <p:spPr>
          <a:xfrm>
            <a:off x="176545" y="473772"/>
            <a:ext cx="2803266" cy="2992268"/>
          </a:xfrm>
          <a:prstGeom prst="rect">
            <a:avLst/>
          </a:prstGeom>
        </p:spPr>
      </p:pic>
      <p:pic>
        <p:nvPicPr>
          <p:cNvPr id="2097167" name="Рисунок 2097166"/>
          <p:cNvPicPr>
            <a:picLocks/>
          </p:cNvPicPr>
          <p:nvPr/>
        </p:nvPicPr>
        <p:blipFill>
          <a:blip r:embed="rId3" cstate="print"/>
          <a:stretch>
            <a:fillRect/>
          </a:stretch>
        </p:blipFill>
        <p:spPr>
          <a:xfrm>
            <a:off x="3241905" y="398041"/>
            <a:ext cx="2457913" cy="3091358"/>
          </a:xfrm>
          <a:prstGeom prst="rect">
            <a:avLst/>
          </a:prstGeom>
        </p:spPr>
      </p:pic>
      <p:pic>
        <p:nvPicPr>
          <p:cNvPr id="2097168" name="Рисунок 2097167"/>
          <p:cNvPicPr>
            <a:picLocks/>
          </p:cNvPicPr>
          <p:nvPr/>
        </p:nvPicPr>
        <p:blipFill>
          <a:blip r:embed="rId4" cstate="print"/>
          <a:stretch>
            <a:fillRect/>
          </a:stretch>
        </p:blipFill>
        <p:spPr>
          <a:xfrm>
            <a:off x="6008572" y="514135"/>
            <a:ext cx="2727167" cy="3043547"/>
          </a:xfrm>
          <a:prstGeom prst="rect">
            <a:avLst/>
          </a:prstGeom>
        </p:spPr>
      </p:pic>
      <p:pic>
        <p:nvPicPr>
          <p:cNvPr id="2097169" name="Рисунок 2097168"/>
          <p:cNvPicPr>
            <a:picLocks/>
          </p:cNvPicPr>
          <p:nvPr/>
        </p:nvPicPr>
        <p:blipFill>
          <a:blip r:embed="rId5" cstate="print"/>
          <a:stretch>
            <a:fillRect/>
          </a:stretch>
        </p:blipFill>
        <p:spPr>
          <a:xfrm>
            <a:off x="8970927" y="497387"/>
            <a:ext cx="2975526" cy="30932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extBox 1048612"/>
          <p:cNvSpPr txBox="1"/>
          <p:nvPr/>
        </p:nvSpPr>
        <p:spPr>
          <a:xfrm>
            <a:off x="2470642" y="403859"/>
            <a:ext cx="3449761" cy="1043939"/>
          </a:xfrm>
          <a:prstGeom prst="rect">
            <a:avLst/>
          </a:prstGeom>
        </p:spPr>
        <p:txBody>
          <a:bodyPr wrap="square" rtlCol="0">
            <a:spAutoFit/>
          </a:bodyPr>
          <a:lstStyle/>
          <a:p>
            <a:r>
              <a:rPr lang="ru-RU" sz="2200">
                <a:solidFill>
                  <a:srgbClr val="000000"/>
                </a:solidFill>
              </a:rPr>
              <a:t>польовий шпат - Донецька та Волинська області</a:t>
            </a:r>
          </a:p>
        </p:txBody>
      </p:sp>
      <p:sp>
        <p:nvSpPr>
          <p:cNvPr id="1048614" name="TextBox 1048613"/>
          <p:cNvSpPr txBox="1"/>
          <p:nvPr/>
        </p:nvSpPr>
        <p:spPr>
          <a:xfrm>
            <a:off x="2558071" y="2926080"/>
            <a:ext cx="3554894" cy="1005840"/>
          </a:xfrm>
          <a:prstGeom prst="rect">
            <a:avLst/>
          </a:prstGeom>
        </p:spPr>
        <p:txBody>
          <a:bodyPr wrap="square" rtlCol="0">
            <a:spAutoFit/>
          </a:bodyPr>
          <a:lstStyle/>
          <a:p>
            <a:r>
              <a:rPr lang="ru-RU" sz="2100">
                <a:solidFill>
                  <a:srgbClr val="000000"/>
                </a:solidFill>
              </a:rPr>
              <a:t>вогнестійкі глини - Донецька та Сумська област</a:t>
            </a:r>
          </a:p>
        </p:txBody>
      </p:sp>
      <p:sp>
        <p:nvSpPr>
          <p:cNvPr id="1048615" name="TextBox 1048614"/>
          <p:cNvSpPr txBox="1"/>
          <p:nvPr/>
        </p:nvSpPr>
        <p:spPr>
          <a:xfrm>
            <a:off x="2558071" y="4793614"/>
            <a:ext cx="3477871" cy="1005840"/>
          </a:xfrm>
          <a:prstGeom prst="rect">
            <a:avLst/>
          </a:prstGeom>
        </p:spPr>
        <p:txBody>
          <a:bodyPr wrap="square" rtlCol="0">
            <a:spAutoFit/>
          </a:bodyPr>
          <a:lstStyle/>
          <a:p>
            <a:r>
              <a:rPr lang="ru-RU" sz="2000">
                <a:solidFill>
                  <a:srgbClr val="000000"/>
                </a:solidFill>
              </a:rPr>
              <a:t>кварцити - Донецька, Луганська та Житомирська області</a:t>
            </a:r>
          </a:p>
        </p:txBody>
      </p:sp>
      <p:sp>
        <p:nvSpPr>
          <p:cNvPr id="1048616" name="TextBox 1048615"/>
          <p:cNvSpPr txBox="1"/>
          <p:nvPr/>
        </p:nvSpPr>
        <p:spPr>
          <a:xfrm>
            <a:off x="8830361" y="403858"/>
            <a:ext cx="3361639" cy="701040"/>
          </a:xfrm>
          <a:prstGeom prst="rect">
            <a:avLst/>
          </a:prstGeom>
        </p:spPr>
        <p:txBody>
          <a:bodyPr wrap="square" rtlCol="0">
            <a:spAutoFit/>
          </a:bodyPr>
          <a:lstStyle/>
          <a:p>
            <a:r>
              <a:rPr lang="ru-RU" sz="2100">
                <a:solidFill>
                  <a:srgbClr val="000000"/>
                </a:solidFill>
              </a:rPr>
              <a:t>вогнестійкі глини - Донбас та Придніпров'я</a:t>
            </a:r>
          </a:p>
        </p:txBody>
      </p:sp>
      <p:sp>
        <p:nvSpPr>
          <p:cNvPr id="1048617" name="TextBox 1048616"/>
          <p:cNvSpPr txBox="1"/>
          <p:nvPr/>
        </p:nvSpPr>
        <p:spPr>
          <a:xfrm>
            <a:off x="8872535" y="2483260"/>
            <a:ext cx="3112079" cy="1361440"/>
          </a:xfrm>
          <a:prstGeom prst="rect">
            <a:avLst/>
          </a:prstGeom>
        </p:spPr>
        <p:txBody>
          <a:bodyPr wrap="square" rtlCol="0">
            <a:spAutoFit/>
          </a:bodyPr>
          <a:lstStyle/>
          <a:p>
            <a:r>
              <a:rPr lang="ru-RU" sz="1700">
                <a:solidFill>
                  <a:srgbClr val="000000"/>
                </a:solidFill>
              </a:rPr>
              <a:t>бентонітові глини - Закарпатська, Львівська, Тернопільська,
Донецька області та Автономна республіка Крим;</a:t>
            </a:r>
          </a:p>
        </p:txBody>
      </p:sp>
      <p:sp>
        <p:nvSpPr>
          <p:cNvPr id="1048618" name="TextBox 1048617"/>
          <p:cNvSpPr txBox="1"/>
          <p:nvPr/>
        </p:nvSpPr>
        <p:spPr>
          <a:xfrm>
            <a:off x="8830361" y="4793614"/>
            <a:ext cx="3049690" cy="1615441"/>
          </a:xfrm>
          <a:prstGeom prst="rect">
            <a:avLst/>
          </a:prstGeom>
        </p:spPr>
        <p:txBody>
          <a:bodyPr wrap="square" rtlCol="0">
            <a:spAutoFit/>
          </a:bodyPr>
          <a:lstStyle/>
          <a:p>
            <a:r>
              <a:rPr lang="ru-RU" sz="1700">
                <a:solidFill>
                  <a:srgbClr val="000000"/>
                </a:solidFill>
              </a:rPr>
              <a:t>формувальний пісок (алювіального та морського походження) -
Донецька, Харківська, Запорізька та інші області України.</a:t>
            </a:r>
          </a:p>
        </p:txBody>
      </p:sp>
      <p:pic>
        <p:nvPicPr>
          <p:cNvPr id="2097170" name="Рисунок 2097169"/>
          <p:cNvPicPr>
            <a:picLocks/>
          </p:cNvPicPr>
          <p:nvPr/>
        </p:nvPicPr>
        <p:blipFill>
          <a:blip r:embed="rId2" cstate="print"/>
          <a:stretch>
            <a:fillRect/>
          </a:stretch>
        </p:blipFill>
        <p:spPr>
          <a:xfrm>
            <a:off x="254534" y="55980"/>
            <a:ext cx="2216108" cy="2097836"/>
          </a:xfrm>
          <a:prstGeom prst="rect">
            <a:avLst/>
          </a:prstGeom>
        </p:spPr>
      </p:pic>
      <p:pic>
        <p:nvPicPr>
          <p:cNvPr id="2097171" name="Рисунок 2097170"/>
          <p:cNvPicPr>
            <a:picLocks/>
          </p:cNvPicPr>
          <p:nvPr/>
        </p:nvPicPr>
        <p:blipFill>
          <a:blip r:embed="rId3" cstate="print"/>
          <a:stretch>
            <a:fillRect/>
          </a:stretch>
        </p:blipFill>
        <p:spPr>
          <a:xfrm>
            <a:off x="254534" y="2153815"/>
            <a:ext cx="2247401" cy="2260995"/>
          </a:xfrm>
          <a:prstGeom prst="rect">
            <a:avLst/>
          </a:prstGeom>
        </p:spPr>
      </p:pic>
      <p:pic>
        <p:nvPicPr>
          <p:cNvPr id="2097172" name="Рисунок 2097171"/>
          <p:cNvPicPr>
            <a:picLocks/>
          </p:cNvPicPr>
          <p:nvPr/>
        </p:nvPicPr>
        <p:blipFill>
          <a:blip r:embed="rId4" cstate="print"/>
          <a:stretch>
            <a:fillRect/>
          </a:stretch>
        </p:blipFill>
        <p:spPr>
          <a:xfrm>
            <a:off x="254534" y="4301484"/>
            <a:ext cx="2234206" cy="2394632"/>
          </a:xfrm>
          <a:prstGeom prst="rect">
            <a:avLst/>
          </a:prstGeom>
        </p:spPr>
      </p:pic>
      <p:pic>
        <p:nvPicPr>
          <p:cNvPr id="2097173" name="Рисунок 2097172"/>
          <p:cNvPicPr>
            <a:picLocks/>
          </p:cNvPicPr>
          <p:nvPr/>
        </p:nvPicPr>
        <p:blipFill>
          <a:blip r:embed="rId5" cstate="print"/>
          <a:stretch>
            <a:fillRect/>
          </a:stretch>
        </p:blipFill>
        <p:spPr>
          <a:xfrm>
            <a:off x="5918260" y="55980"/>
            <a:ext cx="2954275" cy="2079402"/>
          </a:xfrm>
          <a:prstGeom prst="rect">
            <a:avLst/>
          </a:prstGeom>
        </p:spPr>
      </p:pic>
      <p:pic>
        <p:nvPicPr>
          <p:cNvPr id="2097174" name="Рисунок 2097173"/>
          <p:cNvPicPr>
            <a:picLocks/>
          </p:cNvPicPr>
          <p:nvPr/>
        </p:nvPicPr>
        <p:blipFill>
          <a:blip r:embed="rId6" cstate="print"/>
          <a:stretch>
            <a:fillRect/>
          </a:stretch>
        </p:blipFill>
        <p:spPr>
          <a:xfrm>
            <a:off x="5910980" y="2265156"/>
            <a:ext cx="3008732" cy="1963021"/>
          </a:xfrm>
          <a:prstGeom prst="rect">
            <a:avLst/>
          </a:prstGeom>
        </p:spPr>
      </p:pic>
      <p:pic>
        <p:nvPicPr>
          <p:cNvPr id="2097175" name="Рисунок 2097174"/>
          <p:cNvPicPr>
            <a:picLocks/>
          </p:cNvPicPr>
          <p:nvPr/>
        </p:nvPicPr>
        <p:blipFill>
          <a:blip r:embed="rId7" cstate="print"/>
          <a:stretch>
            <a:fillRect/>
          </a:stretch>
        </p:blipFill>
        <p:spPr>
          <a:xfrm>
            <a:off x="5920403" y="4352119"/>
            <a:ext cx="2954275" cy="22773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图片 1" descr="pexels-photo-889084"/>
          <p:cNvPicPr>
            <a:picLocks noChangeAspect="1"/>
          </p:cNvPicPr>
          <p:nvPr/>
        </p:nvPicPr>
        <p:blipFill>
          <a:blip r:embed="rId2" cstate="print"/>
          <a:stretch>
            <a:fillRect/>
          </a:stretch>
        </p:blipFill>
        <p:spPr>
          <a:xfrm>
            <a:off x="1625600" y="144145"/>
            <a:ext cx="8752840" cy="6569710"/>
          </a:xfrm>
          <a:prstGeom prst="rect">
            <a:avLst/>
          </a:prstGeom>
        </p:spPr>
      </p:pic>
      <p:sp>
        <p:nvSpPr>
          <p:cNvPr id="1048619" name="矩形 2"/>
          <p:cNvSpPr/>
          <p:nvPr/>
        </p:nvSpPr>
        <p:spPr>
          <a:xfrm rot="18209">
            <a:off x="1627027" y="909369"/>
            <a:ext cx="8753475" cy="4989286"/>
          </a:xfrm>
          <a:prstGeom prst="rect">
            <a:avLst/>
          </a:prstGeom>
          <a:solidFill>
            <a:srgbClr val="382B59">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Значення будівельних матеріалів у економіці нашої країни дуже важливе - від рівня їх виробництва залежать темпи і якість будівельних робіт. Різні експлуатаційні умови будівель та споруд, а також параметри технологічних процесів обумовлюють відповідні вимоги до будівельних матеріалів.</a:t>
            </a:r>
          </a:p>
          <a:p>
            <a:pPr algn="ctr"/>
            <a:r>
              <a:rPr lang="zh-CN" altLang="en-US"/>
              <a:t>Будівельні матеріали поділяють на природні та штучні. До природних відносять лісові - круглий ліс, пиломатеріали; природні матеріали з каменю - звичайний та облицювальний камінь, гравій, пісок, глина тощо.</a:t>
            </a:r>
          </a:p>
          <a:p>
            <a:pPr algn="ctr"/>
            <a:r>
              <a:rPr lang="zh-CN" altLang="en-US"/>
              <a:t>До штучних матеріалів відносять мінеральні в'яжучі речовини (цемент, вапняк), керамічні матеріали (цегла, різна будівельна кераміка), бетони і будівельні розчини; металеві, теплоізоляційні, звукоізоляційні, акустичні, гідроізоляційні матеріали; пластмаси та лакофарбові матеріали.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Рисунок 2097176"/>
          <p:cNvPicPr>
            <a:picLocks/>
          </p:cNvPicPr>
          <p:nvPr/>
        </p:nvPicPr>
        <p:blipFill>
          <a:blip r:embed="rId2" cstate="print"/>
          <a:stretch>
            <a:fillRect/>
          </a:stretch>
        </p:blipFill>
        <p:spPr>
          <a:xfrm>
            <a:off x="124562" y="1053043"/>
            <a:ext cx="2172043" cy="1606972"/>
          </a:xfrm>
          <a:prstGeom prst="rect">
            <a:avLst/>
          </a:prstGeom>
        </p:spPr>
      </p:pic>
      <p:sp>
        <p:nvSpPr>
          <p:cNvPr id="1048620" name="TextBox 1048619"/>
          <p:cNvSpPr txBox="1"/>
          <p:nvPr/>
        </p:nvSpPr>
        <p:spPr>
          <a:xfrm>
            <a:off x="124562" y="2996218"/>
            <a:ext cx="2784902" cy="2834640"/>
          </a:xfrm>
          <a:prstGeom prst="rect">
            <a:avLst/>
          </a:prstGeom>
        </p:spPr>
        <p:txBody>
          <a:bodyPr wrap="square" rtlCol="0">
            <a:spAutoFit/>
          </a:bodyPr>
          <a:lstStyle/>
          <a:p>
            <a:r>
              <a:rPr lang="ru-RU" sz="2100">
                <a:solidFill>
                  <a:srgbClr val="000000"/>
                </a:solidFill>
              </a:rPr>
              <a:t>Цемент як будівельний матеріал було винайдено на початку XIX ст. Але широкого застосування він набув лише у XX столітті.</a:t>
            </a:r>
          </a:p>
        </p:txBody>
      </p:sp>
      <p:sp>
        <p:nvSpPr>
          <p:cNvPr id="1048621" name="TextBox 1048620"/>
          <p:cNvSpPr txBox="1"/>
          <p:nvPr/>
        </p:nvSpPr>
        <p:spPr>
          <a:xfrm>
            <a:off x="2909464" y="3051810"/>
            <a:ext cx="2918643" cy="2987041"/>
          </a:xfrm>
          <a:prstGeom prst="rect">
            <a:avLst/>
          </a:prstGeom>
        </p:spPr>
        <p:txBody>
          <a:bodyPr wrap="square" rtlCol="0">
            <a:spAutoFit/>
          </a:bodyPr>
          <a:lstStyle/>
          <a:p>
            <a:r>
              <a:rPr lang="ru-RU" sz="1600">
                <a:solidFill>
                  <a:srgbClr val="000000"/>
                </a:solidFill>
              </a:rPr>
              <a:t>Будівельна цегла. Цеглу в Україні виробляють декілька тисячоліть. Розрізняють цеглу глиняну та силікатну. Для виробництва першої використовують червону глину, другої - силікатні піски та вапняки. Виробництво цегли є досить матеріаломістким і прив'язане до споживача.</a:t>
            </a:r>
          </a:p>
        </p:txBody>
      </p:sp>
      <p:pic>
        <p:nvPicPr>
          <p:cNvPr id="2097178" name="Рисунок 2097177"/>
          <p:cNvPicPr>
            <a:picLocks/>
          </p:cNvPicPr>
          <p:nvPr/>
        </p:nvPicPr>
        <p:blipFill>
          <a:blip r:embed="rId3" cstate="print"/>
          <a:stretch>
            <a:fillRect/>
          </a:stretch>
        </p:blipFill>
        <p:spPr>
          <a:xfrm>
            <a:off x="2909463" y="1053043"/>
            <a:ext cx="2569754" cy="1606972"/>
          </a:xfrm>
          <a:prstGeom prst="rect">
            <a:avLst/>
          </a:prstGeom>
        </p:spPr>
      </p:pic>
      <p:sp>
        <p:nvSpPr>
          <p:cNvPr id="1048622" name="TextBox 1048621"/>
          <p:cNvSpPr txBox="1"/>
          <p:nvPr/>
        </p:nvSpPr>
        <p:spPr>
          <a:xfrm>
            <a:off x="5822315" y="3051810"/>
            <a:ext cx="3250027" cy="2758440"/>
          </a:xfrm>
          <a:prstGeom prst="rect">
            <a:avLst/>
          </a:prstGeom>
        </p:spPr>
        <p:txBody>
          <a:bodyPr wrap="square" rtlCol="0">
            <a:spAutoFit/>
          </a:bodyPr>
          <a:lstStyle/>
          <a:p>
            <a:r>
              <a:rPr lang="ru-RU" sz="1800">
                <a:solidFill>
                  <a:srgbClr val="000000"/>
                </a:solidFill>
              </a:rPr>
              <a:t>Азбестоцемент. Як сировина використовується природний або штучний азбест та цемент. Промисловість спеціалізується на виробництві шиферу та труб. Продукція є крихкою, тому легко б'ється у разі перевезення.</a:t>
            </a:r>
          </a:p>
        </p:txBody>
      </p:sp>
      <p:pic>
        <p:nvPicPr>
          <p:cNvPr id="2097179" name="Рисунок 2097178"/>
          <p:cNvPicPr>
            <a:picLocks/>
          </p:cNvPicPr>
          <p:nvPr/>
        </p:nvPicPr>
        <p:blipFill>
          <a:blip r:embed="rId4" cstate="print"/>
          <a:stretch>
            <a:fillRect/>
          </a:stretch>
        </p:blipFill>
        <p:spPr>
          <a:xfrm>
            <a:off x="5654875" y="1003451"/>
            <a:ext cx="3257993" cy="1706155"/>
          </a:xfrm>
          <a:prstGeom prst="rect">
            <a:avLst/>
          </a:prstGeom>
        </p:spPr>
      </p:pic>
      <p:sp>
        <p:nvSpPr>
          <p:cNvPr id="1048623" name="TextBox 1048622"/>
          <p:cNvSpPr txBox="1"/>
          <p:nvPr/>
        </p:nvSpPr>
        <p:spPr>
          <a:xfrm>
            <a:off x="9072342" y="2996218"/>
            <a:ext cx="2757330" cy="2580641"/>
          </a:xfrm>
          <a:prstGeom prst="rect">
            <a:avLst/>
          </a:prstGeom>
        </p:spPr>
        <p:txBody>
          <a:bodyPr wrap="square" rtlCol="0">
            <a:spAutoFit/>
          </a:bodyPr>
          <a:lstStyle/>
          <a:p>
            <a:r>
              <a:rPr lang="ru-RU" sz="2400">
                <a:solidFill>
                  <a:srgbClr val="000000"/>
                </a:solidFill>
              </a:rPr>
              <a:t>Бетон почали використовувати із середині XIX ст., виробляють із цементу, піску та наповнювачів (щебінка, галька).</a:t>
            </a:r>
          </a:p>
        </p:txBody>
      </p:sp>
      <p:pic>
        <p:nvPicPr>
          <p:cNvPr id="2097180" name="Рисунок 2097179"/>
          <p:cNvPicPr>
            <a:picLocks/>
          </p:cNvPicPr>
          <p:nvPr/>
        </p:nvPicPr>
        <p:blipFill>
          <a:blip r:embed="rId5" cstate="print"/>
          <a:stretch>
            <a:fillRect/>
          </a:stretch>
        </p:blipFill>
        <p:spPr>
          <a:xfrm>
            <a:off x="8920656" y="1039835"/>
            <a:ext cx="2927481" cy="171186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Calibri"/>
        <a:font script="Hebr" typeface="Calibri"/>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Calibri"/>
        <a:font script="Hebr" typeface="Calibri"/>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Calibri"/>
        <a:font script="Hant" typeface="新細明體"/>
        <a:font script="Arab" typeface="Calibri"/>
        <a:font script="Hebr" typeface="Calibri"/>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ajorFont>
      <a:minorFont>
        <a:latin typeface="Calibri"/>
        <a:ea typeface=""/>
        <a:cs typeface=""/>
        <a:font script="Jpan" typeface="ＭＳ Ｐゴシック"/>
        <a:font script="Hang" typeface="맑은 고딕"/>
        <a:font script="Hans" typeface="Calibr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1193</Words>
  <Application>Microsoft Office PowerPoint</Application>
  <PresentationFormat>Произвольный</PresentationFormat>
  <Paragraphs>62</Paragraphs>
  <Slides>26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Calibri</vt:lpstr>
      <vt:lpstr>Arial Unicode MS</vt:lpstr>
      <vt:lpstr>Calibri Light</vt:lpstr>
      <vt:lpstr>Office 主题</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刘影</dc:creator>
  <cp:lastModifiedBy>Пользователь Windows</cp:lastModifiedBy>
  <cp:revision>1</cp:revision>
  <dcterms:created xsi:type="dcterms:W3CDTF">2015-05-04T20:02:00Z</dcterms:created>
  <dcterms:modified xsi:type="dcterms:W3CDTF">2021-04-12T07:57:29Z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