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70" y="-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10.11.2024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10.11.2024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10.11.2024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10.11.2024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7" Type="http://schemas.openxmlformats.org/officeDocument/2006/relationships/image" Target="../media/image6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.png"/><Relationship Id="rId5" Type="http://schemas.openxmlformats.org/officeDocument/2006/relationships/image" Target="../media/image4.svg"/><Relationship Id="rId10" Type="http://schemas.openxmlformats.org/officeDocument/2006/relationships/image" Target="../media/image5.png"/><Relationship Id="rId9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sv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image" Target="../media/image40.svg"/><Relationship Id="rId7" Type="http://schemas.openxmlformats.org/officeDocument/2006/relationships/image" Target="../media/image4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10" Type="http://schemas.openxmlformats.org/officeDocument/2006/relationships/image" Target="../media/image45.svg"/><Relationship Id="rId4" Type="http://schemas.openxmlformats.org/officeDocument/2006/relationships/image" Target="../media/image8.png"/><Relationship Id="rId9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7464910" y="-2680315"/>
            <a:ext cx="3083304" cy="4111072"/>
            <a:chOff x="0" y="0"/>
            <a:chExt cx="812800" cy="812800"/>
          </a:xfrm>
        </p:grpSpPr>
        <p:sp>
          <p:nvSpPr>
            <p:cNvPr id="3" name="Freeform 3"/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1C3879"/>
            </a:solidFill>
          </p:spPr>
        </p:sp>
        <p:sp>
          <p:nvSpPr>
            <p:cNvPr id="4" name="TextBox 4"/>
            <p:cNvSpPr txBox="1"/>
            <p:nvPr/>
          </p:nvSpPr>
          <p:spPr>
            <a:xfrm>
              <a:off x="76200" y="38100"/>
              <a:ext cx="660400" cy="698500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1489"/>
                </a:lnSpc>
                <a:spcBef>
                  <a:spcPct val="0"/>
                </a:spcBef>
              </a:pPr>
              <a:endParaRPr/>
            </a:p>
          </p:txBody>
        </p:sp>
      </p:grpSp>
      <p:grpSp>
        <p:nvGrpSpPr>
          <p:cNvPr id="5" name="Group 5"/>
          <p:cNvGrpSpPr/>
          <p:nvPr/>
        </p:nvGrpSpPr>
        <p:grpSpPr>
          <a:xfrm>
            <a:off x="7663619" y="6000572"/>
            <a:ext cx="2685885" cy="3581179"/>
            <a:chOff x="0" y="0"/>
            <a:chExt cx="812800" cy="812800"/>
          </a:xfrm>
        </p:grpSpPr>
        <p:sp>
          <p:nvSpPr>
            <p:cNvPr id="6" name="Freeform 6"/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1C3879"/>
            </a:solidFill>
          </p:spPr>
        </p:sp>
        <p:sp>
          <p:nvSpPr>
            <p:cNvPr id="7" name="TextBox 7"/>
            <p:cNvSpPr txBox="1"/>
            <p:nvPr/>
          </p:nvSpPr>
          <p:spPr>
            <a:xfrm>
              <a:off x="76200" y="38100"/>
              <a:ext cx="660400" cy="698500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1489"/>
                </a:lnSpc>
                <a:spcBef>
                  <a:spcPct val="0"/>
                </a:spcBef>
              </a:pPr>
              <a:endParaRPr/>
            </a:p>
          </p:txBody>
        </p:sp>
      </p:grpSp>
      <p:sp>
        <p:nvSpPr>
          <p:cNvPr id="9" name="Freeform 9"/>
          <p:cNvSpPr/>
          <p:nvPr/>
        </p:nvSpPr>
        <p:spPr>
          <a:xfrm rot="1578904">
            <a:off x="5085877" y="-131260"/>
            <a:ext cx="3308596" cy="753959"/>
          </a:xfrm>
          <a:custGeom>
            <a:avLst/>
            <a:gdLst/>
            <a:ahLst/>
            <a:cxnLst/>
            <a:rect l="l" t="t" r="r" b="b"/>
            <a:pathLst>
              <a:path w="6617191" h="1130938">
                <a:moveTo>
                  <a:pt x="0" y="0"/>
                </a:moveTo>
                <a:lnTo>
                  <a:pt x="6617191" y="0"/>
                </a:lnTo>
                <a:lnTo>
                  <a:pt x="6617191" y="1130938"/>
                </a:lnTo>
                <a:lnTo>
                  <a:pt x="0" y="1130938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xmlns="" r:embed="rId5"/>
                </a:ext>
              </a:extLst>
            </a:blip>
            <a:stretch>
              <a:fillRect/>
            </a:stretch>
          </a:blipFill>
        </p:spPr>
      </p:sp>
      <p:sp>
        <p:nvSpPr>
          <p:cNvPr id="10" name="Freeform 10"/>
          <p:cNvSpPr/>
          <p:nvPr/>
        </p:nvSpPr>
        <p:spPr>
          <a:xfrm rot="-8567649">
            <a:off x="23565" y="5326989"/>
            <a:ext cx="3690866" cy="1347166"/>
          </a:xfrm>
          <a:custGeom>
            <a:avLst/>
            <a:gdLst/>
            <a:ahLst/>
            <a:cxnLst/>
            <a:rect l="l" t="t" r="r" b="b"/>
            <a:pathLst>
              <a:path w="7381732" h="2020749">
                <a:moveTo>
                  <a:pt x="0" y="0"/>
                </a:moveTo>
                <a:lnTo>
                  <a:pt x="7381732" y="0"/>
                </a:lnTo>
                <a:lnTo>
                  <a:pt x="7381732" y="2020749"/>
                </a:lnTo>
                <a:lnTo>
                  <a:pt x="0" y="2020749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xmlns="" r:embed="rId7"/>
                </a:ext>
              </a:extLst>
            </a:blip>
            <a:stretch>
              <a:fillRect/>
            </a:stretch>
          </a:blipFill>
        </p:spPr>
      </p:sp>
      <p:sp>
        <p:nvSpPr>
          <p:cNvPr id="11" name="Freeform 11"/>
          <p:cNvSpPr/>
          <p:nvPr/>
        </p:nvSpPr>
        <p:spPr>
          <a:xfrm>
            <a:off x="3413752" y="269903"/>
            <a:ext cx="2316497" cy="2583091"/>
          </a:xfrm>
          <a:custGeom>
            <a:avLst/>
            <a:gdLst/>
            <a:ahLst/>
            <a:cxnLst/>
            <a:rect l="l" t="t" r="r" b="b"/>
            <a:pathLst>
              <a:path w="4632993" h="3874636">
                <a:moveTo>
                  <a:pt x="0" y="0"/>
                </a:moveTo>
                <a:lnTo>
                  <a:pt x="4632992" y="0"/>
                </a:lnTo>
                <a:lnTo>
                  <a:pt x="4632992" y="3874636"/>
                </a:lnTo>
                <a:lnTo>
                  <a:pt x="0" y="3874636"/>
                </a:lnTo>
                <a:lnTo>
                  <a:pt x="0" y="0"/>
                </a:lnTo>
                <a:close/>
              </a:path>
            </a:pathLst>
          </a:custGeom>
          <a:blipFill>
            <a:blip r:embed="rId8"/>
            <a:stretch>
              <a:fillRect t="-19572"/>
            </a:stretch>
          </a:blipFill>
        </p:spPr>
      </p:sp>
      <p:sp>
        <p:nvSpPr>
          <p:cNvPr id="12" name="Freeform 12" descr="Изображение выглядит как текст  Автоматически созданное описание"/>
          <p:cNvSpPr/>
          <p:nvPr/>
        </p:nvSpPr>
        <p:spPr>
          <a:xfrm>
            <a:off x="3580275" y="4832957"/>
            <a:ext cx="1983450" cy="783900"/>
          </a:xfrm>
          <a:custGeom>
            <a:avLst/>
            <a:gdLst/>
            <a:ahLst/>
            <a:cxnLst/>
            <a:rect l="l" t="t" r="r" b="b"/>
            <a:pathLst>
              <a:path w="3966899" h="1175850">
                <a:moveTo>
                  <a:pt x="0" y="0"/>
                </a:moveTo>
                <a:lnTo>
                  <a:pt x="3966900" y="0"/>
                </a:lnTo>
                <a:lnTo>
                  <a:pt x="3966900" y="1175850"/>
                </a:lnTo>
                <a:lnTo>
                  <a:pt x="0" y="1175850"/>
                </a:lnTo>
                <a:lnTo>
                  <a:pt x="0" y="0"/>
                </a:lnTo>
                <a:close/>
              </a:path>
            </a:pathLst>
          </a:custGeom>
          <a:blipFill>
            <a:blip r:embed="rId9"/>
            <a:stretch>
              <a:fillRect l="-4653" t="-10" r="-39730" b="-10"/>
            </a:stretch>
          </a:blipFill>
        </p:spPr>
      </p:sp>
      <p:sp>
        <p:nvSpPr>
          <p:cNvPr id="13" name="TextBox 13"/>
          <p:cNvSpPr txBox="1"/>
          <p:nvPr/>
        </p:nvSpPr>
        <p:spPr>
          <a:xfrm>
            <a:off x="1735119" y="2470150"/>
            <a:ext cx="5673763" cy="205184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3216"/>
              </a:lnSpc>
            </a:pPr>
            <a:r>
              <a:rPr lang="en-US" sz="2700" b="1" spc="3" dirty="0">
                <a:solidFill>
                  <a:srgbClr val="446AA3"/>
                </a:solidFill>
                <a:latin typeface="Open Sans 2 Bold"/>
                <a:ea typeface="Open Sans 2 Bold"/>
                <a:cs typeface="Open Sans 2 Bold"/>
                <a:sym typeface="Open Sans 2 Bold"/>
              </a:rPr>
              <a:t>ПОБУДОВА СТІЙКОСТІ ЄВРОПЕЙСЬКОЇ ІДЕНТИЧНОСТІ </a:t>
            </a:r>
          </a:p>
          <a:p>
            <a:pPr algn="ctr">
              <a:lnSpc>
                <a:spcPts val="3216"/>
              </a:lnSpc>
            </a:pPr>
            <a:r>
              <a:rPr lang="en-US" sz="2700" b="1" spc="3" dirty="0">
                <a:solidFill>
                  <a:srgbClr val="446AA3"/>
                </a:solidFill>
                <a:latin typeface="Open Sans 2 Bold"/>
                <a:ea typeface="Open Sans 2 Bold"/>
                <a:cs typeface="Open Sans 2 Bold"/>
                <a:sym typeface="Open Sans 2 Bold"/>
              </a:rPr>
              <a:t>ДЛЯ УКРАЇНСЬКОГО СУСПІЛЬСТВА</a:t>
            </a:r>
          </a:p>
          <a:p>
            <a:pPr algn="ctr">
              <a:lnSpc>
                <a:spcPts val="3216"/>
              </a:lnSpc>
            </a:pPr>
            <a:r>
              <a:rPr lang="en-US" sz="2700" spc="3" dirty="0">
                <a:solidFill>
                  <a:srgbClr val="446AA3"/>
                </a:solidFill>
                <a:latin typeface="Open Sans 2"/>
                <a:ea typeface="Open Sans 2"/>
                <a:cs typeface="Open Sans 2"/>
                <a:sym typeface="Open Sans 2"/>
              </a:rPr>
              <a:t> </a:t>
            </a:r>
          </a:p>
        </p:txBody>
      </p:sp>
      <p:sp>
        <p:nvSpPr>
          <p:cNvPr id="14" name="TextBox 14"/>
          <p:cNvSpPr txBox="1"/>
          <p:nvPr/>
        </p:nvSpPr>
        <p:spPr>
          <a:xfrm>
            <a:off x="2933010" y="4018000"/>
            <a:ext cx="3277980" cy="974626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939"/>
              </a:lnSpc>
            </a:pPr>
            <a:r>
              <a:rPr lang="en-US" sz="1600" b="1" spc="2">
                <a:solidFill>
                  <a:srgbClr val="446AA3"/>
                </a:solidFill>
                <a:latin typeface="Tex Gyre Adventor Bold"/>
                <a:ea typeface="Tex Gyre Adventor Bold"/>
                <a:cs typeface="Tex Gyre Adventor Bold"/>
                <a:sym typeface="Tex Gyre Adventor Bold"/>
              </a:rPr>
              <a:t>BUILDING EUROPEAN IDENTITY RESILIENCE FOR UKRAINIAN SOCIETY</a:t>
            </a:r>
          </a:p>
          <a:p>
            <a:pPr algn="ctr">
              <a:lnSpc>
                <a:spcPts val="1939"/>
              </a:lnSpc>
            </a:pPr>
            <a:r>
              <a:rPr lang="en-US" sz="1600" spc="2">
                <a:solidFill>
                  <a:srgbClr val="446AA3"/>
                </a:solidFill>
                <a:latin typeface="Tex Gyre Adventor"/>
                <a:ea typeface="Tex Gyre Adventor"/>
                <a:cs typeface="Tex Gyre Adventor"/>
                <a:sym typeface="Tex Gyre Adventor"/>
              </a:rPr>
              <a:t> </a:t>
            </a:r>
          </a:p>
        </p:txBody>
      </p:sp>
      <p:sp>
        <p:nvSpPr>
          <p:cNvPr id="15" name="TextBox 15"/>
          <p:cNvSpPr txBox="1"/>
          <p:nvPr/>
        </p:nvSpPr>
        <p:spPr>
          <a:xfrm>
            <a:off x="3029523" y="5693867"/>
            <a:ext cx="3084955" cy="500137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334"/>
              </a:lnSpc>
            </a:pPr>
            <a:r>
              <a:rPr lang="en-US" sz="1100" b="1" spc="1">
                <a:solidFill>
                  <a:srgbClr val="446AA3"/>
                </a:solidFill>
                <a:latin typeface="Tex Gyre Adventor Bold"/>
                <a:ea typeface="Tex Gyre Adventor Bold"/>
                <a:cs typeface="Tex Gyre Adventor Bold"/>
                <a:sym typeface="Tex Gyre Adventor Bold"/>
              </a:rPr>
              <a:t>ERASMUS-JMO-2024-HEI-TCH-RSCH</a:t>
            </a:r>
          </a:p>
          <a:p>
            <a:pPr algn="ctr">
              <a:lnSpc>
                <a:spcPts val="1334"/>
              </a:lnSpc>
            </a:pPr>
            <a:r>
              <a:rPr lang="en-US" sz="1100" b="1" spc="1">
                <a:solidFill>
                  <a:srgbClr val="446AA3"/>
                </a:solidFill>
                <a:latin typeface="Tex Gyre Adventor Bold"/>
                <a:ea typeface="Tex Gyre Adventor Bold"/>
                <a:cs typeface="Tex Gyre Adventor Bold"/>
                <a:sym typeface="Tex Gyre Adventor Bold"/>
              </a:rPr>
              <a:t>Project number: 101176663</a:t>
            </a:r>
          </a:p>
          <a:p>
            <a:pPr algn="ctr">
              <a:lnSpc>
                <a:spcPts val="1334"/>
              </a:lnSpc>
            </a:pPr>
            <a:r>
              <a:rPr lang="en-US" sz="1100" spc="1">
                <a:solidFill>
                  <a:srgbClr val="446AA3"/>
                </a:solidFill>
                <a:latin typeface="Tex Gyre Adventor"/>
                <a:ea typeface="Tex Gyre Adventor"/>
                <a:cs typeface="Tex Gyre Adventor"/>
                <a:sym typeface="Tex Gyre Adventor"/>
              </a:rPr>
              <a:t> </a:t>
            </a:r>
          </a:p>
        </p:txBody>
      </p:sp>
      <p:pic>
        <p:nvPicPr>
          <p:cNvPr id="17" name="Рисунок 16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-4999014" y="-1050481"/>
            <a:ext cx="6410500" cy="85473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009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138551" y="573891"/>
            <a:ext cx="8882418" cy="5916973"/>
            <a:chOff x="0" y="0"/>
            <a:chExt cx="4678804" cy="2337570"/>
          </a:xfrm>
        </p:grpSpPr>
        <p:sp>
          <p:nvSpPr>
            <p:cNvPr id="3" name="Freeform 3"/>
            <p:cNvSpPr/>
            <p:nvPr/>
          </p:nvSpPr>
          <p:spPr>
            <a:xfrm>
              <a:off x="0" y="0"/>
              <a:ext cx="4678804" cy="2337570"/>
            </a:xfrm>
            <a:custGeom>
              <a:avLst/>
              <a:gdLst/>
              <a:ahLst/>
              <a:cxnLst/>
              <a:rect l="l" t="t" r="r" b="b"/>
              <a:pathLst>
                <a:path w="4678804" h="2337570">
                  <a:moveTo>
                    <a:pt x="43580" y="0"/>
                  </a:moveTo>
                  <a:lnTo>
                    <a:pt x="4635224" y="0"/>
                  </a:lnTo>
                  <a:cubicBezTo>
                    <a:pt x="4659293" y="0"/>
                    <a:pt x="4678804" y="19511"/>
                    <a:pt x="4678804" y="43580"/>
                  </a:cubicBezTo>
                  <a:lnTo>
                    <a:pt x="4678804" y="2293989"/>
                  </a:lnTo>
                  <a:cubicBezTo>
                    <a:pt x="4678804" y="2318058"/>
                    <a:pt x="4659293" y="2337570"/>
                    <a:pt x="4635224" y="2337570"/>
                  </a:cubicBezTo>
                  <a:lnTo>
                    <a:pt x="43580" y="2337570"/>
                  </a:lnTo>
                  <a:cubicBezTo>
                    <a:pt x="19511" y="2337570"/>
                    <a:pt x="0" y="2318058"/>
                    <a:pt x="0" y="2293989"/>
                  </a:cubicBezTo>
                  <a:lnTo>
                    <a:pt x="0" y="43580"/>
                  </a:lnTo>
                  <a:cubicBezTo>
                    <a:pt x="0" y="19511"/>
                    <a:pt x="19511" y="0"/>
                    <a:pt x="43580" y="0"/>
                  </a:cubicBezTo>
                  <a:close/>
                </a:path>
              </a:pathLst>
            </a:custGeom>
            <a:solidFill>
              <a:srgbClr val="1C3879"/>
            </a:solidFill>
          </p:spPr>
        </p:sp>
        <p:sp>
          <p:nvSpPr>
            <p:cNvPr id="4" name="TextBox 4"/>
            <p:cNvSpPr txBox="1"/>
            <p:nvPr/>
          </p:nvSpPr>
          <p:spPr>
            <a:xfrm>
              <a:off x="0" y="-38100"/>
              <a:ext cx="4678804" cy="2375670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1489"/>
                </a:lnSpc>
              </a:pPr>
              <a:endParaRPr/>
            </a:p>
          </p:txBody>
        </p:sp>
      </p:grpSp>
      <p:sp>
        <p:nvSpPr>
          <p:cNvPr id="5" name="Freeform 5"/>
          <p:cNvSpPr/>
          <p:nvPr/>
        </p:nvSpPr>
        <p:spPr>
          <a:xfrm rot="2234620">
            <a:off x="-1654797" y="4850686"/>
            <a:ext cx="5661440" cy="2528777"/>
          </a:xfrm>
          <a:custGeom>
            <a:avLst/>
            <a:gdLst/>
            <a:ahLst/>
            <a:cxnLst/>
            <a:rect l="l" t="t" r="r" b="b"/>
            <a:pathLst>
              <a:path w="11322880" h="3793165">
                <a:moveTo>
                  <a:pt x="0" y="0"/>
                </a:moveTo>
                <a:lnTo>
                  <a:pt x="11322880" y="0"/>
                </a:lnTo>
                <a:lnTo>
                  <a:pt x="11322880" y="3793164"/>
                </a:lnTo>
                <a:lnTo>
                  <a:pt x="0" y="3793164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xmlns="" r:embed="rId3"/>
                </a:ext>
              </a:extLst>
            </a:blip>
            <a:stretch>
              <a:fillRect/>
            </a:stretch>
          </a:blipFill>
        </p:spPr>
      </p:sp>
      <p:sp>
        <p:nvSpPr>
          <p:cNvPr id="6" name="Freeform 6"/>
          <p:cNvSpPr/>
          <p:nvPr/>
        </p:nvSpPr>
        <p:spPr>
          <a:xfrm rot="2234620">
            <a:off x="3991836" y="-727373"/>
            <a:ext cx="5661440" cy="2528777"/>
          </a:xfrm>
          <a:custGeom>
            <a:avLst/>
            <a:gdLst/>
            <a:ahLst/>
            <a:cxnLst/>
            <a:rect l="l" t="t" r="r" b="b"/>
            <a:pathLst>
              <a:path w="11322880" h="3793165">
                <a:moveTo>
                  <a:pt x="0" y="0"/>
                </a:moveTo>
                <a:lnTo>
                  <a:pt x="11322879" y="0"/>
                </a:lnTo>
                <a:lnTo>
                  <a:pt x="11322879" y="3793165"/>
                </a:lnTo>
                <a:lnTo>
                  <a:pt x="0" y="3793165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xmlns="" r:embed="rId3"/>
                </a:ext>
              </a:extLst>
            </a:blip>
            <a:stretch>
              <a:fillRect/>
            </a:stretch>
          </a:blipFill>
        </p:spPr>
      </p:sp>
      <p:grpSp>
        <p:nvGrpSpPr>
          <p:cNvPr id="7" name="Group 7"/>
          <p:cNvGrpSpPr/>
          <p:nvPr/>
        </p:nvGrpSpPr>
        <p:grpSpPr>
          <a:xfrm>
            <a:off x="7125715" y="36227"/>
            <a:ext cx="1588199" cy="596211"/>
            <a:chOff x="0" y="0"/>
            <a:chExt cx="4235197" cy="1192423"/>
          </a:xfrm>
        </p:grpSpPr>
        <p:sp>
          <p:nvSpPr>
            <p:cNvPr id="8" name="Freeform 8" descr="Изображение выглядит как текст  Автоматически созданное описание"/>
            <p:cNvSpPr/>
            <p:nvPr/>
          </p:nvSpPr>
          <p:spPr>
            <a:xfrm>
              <a:off x="0" y="63255"/>
              <a:ext cx="2771757" cy="803689"/>
            </a:xfrm>
            <a:custGeom>
              <a:avLst/>
              <a:gdLst/>
              <a:ahLst/>
              <a:cxnLst/>
              <a:rect l="l" t="t" r="r" b="b"/>
              <a:pathLst>
                <a:path w="2771757" h="803689">
                  <a:moveTo>
                    <a:pt x="0" y="0"/>
                  </a:moveTo>
                  <a:lnTo>
                    <a:pt x="2771757" y="0"/>
                  </a:lnTo>
                  <a:lnTo>
                    <a:pt x="2771757" y="803689"/>
                  </a:lnTo>
                  <a:lnTo>
                    <a:pt x="0" y="803689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4"/>
              <a:stretch>
                <a:fillRect l="-4653" t="-10" r="-39730" b="-2238"/>
              </a:stretch>
            </a:blipFill>
          </p:spPr>
        </p:sp>
        <p:sp>
          <p:nvSpPr>
            <p:cNvPr id="9" name="Freeform 9"/>
            <p:cNvSpPr/>
            <p:nvPr/>
          </p:nvSpPr>
          <p:spPr>
            <a:xfrm>
              <a:off x="2809389" y="0"/>
              <a:ext cx="1425808" cy="1192423"/>
            </a:xfrm>
            <a:custGeom>
              <a:avLst/>
              <a:gdLst/>
              <a:ahLst/>
              <a:cxnLst/>
              <a:rect l="l" t="t" r="r" b="b"/>
              <a:pathLst>
                <a:path w="1425808" h="1192423">
                  <a:moveTo>
                    <a:pt x="0" y="0"/>
                  </a:moveTo>
                  <a:lnTo>
                    <a:pt x="1425808" y="0"/>
                  </a:lnTo>
                  <a:lnTo>
                    <a:pt x="1425808" y="1192423"/>
                  </a:lnTo>
                  <a:lnTo>
                    <a:pt x="0" y="119242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5"/>
              <a:stretch>
                <a:fillRect t="-19572"/>
              </a:stretch>
            </a:blipFill>
          </p:spPr>
        </p:sp>
      </p:grpSp>
      <p:grpSp>
        <p:nvGrpSpPr>
          <p:cNvPr id="10" name="Group 10"/>
          <p:cNvGrpSpPr/>
          <p:nvPr/>
        </p:nvGrpSpPr>
        <p:grpSpPr>
          <a:xfrm>
            <a:off x="983480" y="2144645"/>
            <a:ext cx="1635691" cy="689821"/>
            <a:chOff x="0" y="0"/>
            <a:chExt cx="5391124" cy="1705202"/>
          </a:xfrm>
        </p:grpSpPr>
        <p:sp>
          <p:nvSpPr>
            <p:cNvPr id="11" name="Freeform 11"/>
            <p:cNvSpPr/>
            <p:nvPr/>
          </p:nvSpPr>
          <p:spPr>
            <a:xfrm>
              <a:off x="25400" y="25400"/>
              <a:ext cx="5340350" cy="1654429"/>
            </a:xfrm>
            <a:custGeom>
              <a:avLst/>
              <a:gdLst/>
              <a:ahLst/>
              <a:cxnLst/>
              <a:rect l="l" t="t" r="r" b="b"/>
              <a:pathLst>
                <a:path w="5340350" h="1654429">
                  <a:moveTo>
                    <a:pt x="0" y="0"/>
                  </a:moveTo>
                  <a:lnTo>
                    <a:pt x="5340350" y="0"/>
                  </a:lnTo>
                  <a:lnTo>
                    <a:pt x="5340350" y="1654429"/>
                  </a:lnTo>
                  <a:lnTo>
                    <a:pt x="0" y="1654429"/>
                  </a:lnTo>
                  <a:close/>
                </a:path>
              </a:pathLst>
            </a:custGeom>
            <a:solidFill>
              <a:srgbClr val="009DD9"/>
            </a:solidFill>
          </p:spPr>
        </p:sp>
        <p:sp>
          <p:nvSpPr>
            <p:cNvPr id="12" name="Freeform 12"/>
            <p:cNvSpPr/>
            <p:nvPr/>
          </p:nvSpPr>
          <p:spPr>
            <a:xfrm>
              <a:off x="0" y="0"/>
              <a:ext cx="5391150" cy="1705229"/>
            </a:xfrm>
            <a:custGeom>
              <a:avLst/>
              <a:gdLst/>
              <a:ahLst/>
              <a:cxnLst/>
              <a:rect l="l" t="t" r="r" b="b"/>
              <a:pathLst>
                <a:path w="5391150" h="1705229">
                  <a:moveTo>
                    <a:pt x="25400" y="0"/>
                  </a:moveTo>
                  <a:lnTo>
                    <a:pt x="5365750" y="0"/>
                  </a:lnTo>
                  <a:cubicBezTo>
                    <a:pt x="5379720" y="0"/>
                    <a:pt x="5391150" y="11430"/>
                    <a:pt x="5391150" y="25400"/>
                  </a:cubicBezTo>
                  <a:lnTo>
                    <a:pt x="5391150" y="1679829"/>
                  </a:lnTo>
                  <a:cubicBezTo>
                    <a:pt x="5391150" y="1693799"/>
                    <a:pt x="5379720" y="1705229"/>
                    <a:pt x="5365750" y="1705229"/>
                  </a:cubicBezTo>
                  <a:lnTo>
                    <a:pt x="25400" y="1705229"/>
                  </a:lnTo>
                  <a:cubicBezTo>
                    <a:pt x="11430" y="1705229"/>
                    <a:pt x="0" y="1693799"/>
                    <a:pt x="0" y="1679829"/>
                  </a:cubicBezTo>
                  <a:lnTo>
                    <a:pt x="0" y="25400"/>
                  </a:lnTo>
                  <a:cubicBezTo>
                    <a:pt x="0" y="11430"/>
                    <a:pt x="11430" y="0"/>
                    <a:pt x="25400" y="0"/>
                  </a:cubicBezTo>
                  <a:moveTo>
                    <a:pt x="25400" y="50800"/>
                  </a:moveTo>
                  <a:lnTo>
                    <a:pt x="25400" y="25400"/>
                  </a:lnTo>
                  <a:lnTo>
                    <a:pt x="50800" y="25400"/>
                  </a:lnTo>
                  <a:lnTo>
                    <a:pt x="50800" y="1679829"/>
                  </a:lnTo>
                  <a:lnTo>
                    <a:pt x="25400" y="1679829"/>
                  </a:lnTo>
                  <a:lnTo>
                    <a:pt x="25400" y="1654429"/>
                  </a:lnTo>
                  <a:lnTo>
                    <a:pt x="5365750" y="1654429"/>
                  </a:lnTo>
                  <a:lnTo>
                    <a:pt x="5365750" y="1679829"/>
                  </a:lnTo>
                  <a:lnTo>
                    <a:pt x="5340350" y="1679829"/>
                  </a:lnTo>
                  <a:lnTo>
                    <a:pt x="5340350" y="25400"/>
                  </a:lnTo>
                  <a:lnTo>
                    <a:pt x="5365750" y="25400"/>
                  </a:lnTo>
                  <a:lnTo>
                    <a:pt x="5365750" y="50800"/>
                  </a:lnTo>
                  <a:lnTo>
                    <a:pt x="25400" y="50800"/>
                  </a:lnTo>
                  <a:close/>
                </a:path>
              </a:pathLst>
            </a:custGeom>
            <a:solidFill>
              <a:srgbClr val="009DD9"/>
            </a:solidFill>
          </p:spPr>
        </p:sp>
      </p:grpSp>
      <p:sp>
        <p:nvSpPr>
          <p:cNvPr id="13" name="TextBox 13"/>
          <p:cNvSpPr txBox="1"/>
          <p:nvPr/>
        </p:nvSpPr>
        <p:spPr>
          <a:xfrm>
            <a:off x="1049652" y="2367426"/>
            <a:ext cx="1503345" cy="21800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688"/>
              </a:lnSpc>
            </a:pPr>
            <a:r>
              <a:rPr lang="uk-UA" sz="1600" b="1" spc="2" dirty="0" smtClean="0">
                <a:solidFill>
                  <a:srgbClr val="1C3879"/>
                </a:solidFill>
                <a:latin typeface="Tex Gyre Adventor"/>
                <a:ea typeface="Tex Gyre Adventor"/>
                <a:cs typeface="Tex Gyre Adventor"/>
                <a:sym typeface="Tex Gyre Adventor"/>
              </a:rPr>
              <a:t>1 модуль</a:t>
            </a:r>
            <a:endParaRPr lang="en-US" sz="1600" b="1" spc="2" dirty="0">
              <a:solidFill>
                <a:srgbClr val="1C3879"/>
              </a:solidFill>
              <a:latin typeface="Tex Gyre Adventor"/>
              <a:ea typeface="Tex Gyre Adventor"/>
              <a:cs typeface="Tex Gyre Adventor"/>
              <a:sym typeface="Tex Gyre Adventor"/>
            </a:endParaRPr>
          </a:p>
        </p:txBody>
      </p:sp>
      <p:grpSp>
        <p:nvGrpSpPr>
          <p:cNvPr id="14" name="Group 14"/>
          <p:cNvGrpSpPr/>
          <p:nvPr/>
        </p:nvGrpSpPr>
        <p:grpSpPr>
          <a:xfrm>
            <a:off x="983480" y="2813917"/>
            <a:ext cx="1635691" cy="2893067"/>
            <a:chOff x="0" y="0"/>
            <a:chExt cx="5391124" cy="7151514"/>
          </a:xfrm>
        </p:grpSpPr>
        <p:sp>
          <p:nvSpPr>
            <p:cNvPr id="15" name="Freeform 15"/>
            <p:cNvSpPr/>
            <p:nvPr/>
          </p:nvSpPr>
          <p:spPr>
            <a:xfrm>
              <a:off x="25400" y="25400"/>
              <a:ext cx="5340350" cy="7100697"/>
            </a:xfrm>
            <a:custGeom>
              <a:avLst/>
              <a:gdLst/>
              <a:ahLst/>
              <a:cxnLst/>
              <a:rect l="l" t="t" r="r" b="b"/>
              <a:pathLst>
                <a:path w="5340350" h="7100697">
                  <a:moveTo>
                    <a:pt x="0" y="0"/>
                  </a:moveTo>
                  <a:lnTo>
                    <a:pt x="5340350" y="0"/>
                  </a:lnTo>
                  <a:lnTo>
                    <a:pt x="5340350" y="7100697"/>
                  </a:lnTo>
                  <a:lnTo>
                    <a:pt x="0" y="7100697"/>
                  </a:lnTo>
                  <a:close/>
                </a:path>
              </a:pathLst>
            </a:custGeom>
            <a:solidFill>
              <a:srgbClr val="CBDFF1">
                <a:alpha val="89804"/>
              </a:srgbClr>
            </a:solidFill>
          </p:spPr>
          <p:txBody>
            <a:bodyPr/>
            <a:lstStyle/>
            <a:p>
              <a:pPr marL="0" lvl="2"/>
              <a:r>
                <a:rPr lang="uk-UA" sz="1600" spc="2" dirty="0">
                  <a:solidFill>
                    <a:srgbClr val="1C3879"/>
                  </a:solidFill>
                  <a:latin typeface="Tex Gyre Adventor"/>
                  <a:ea typeface="Tex Gyre Adventor"/>
                  <a:cs typeface="Tex Gyre Adventor"/>
                  <a:sym typeface="Tex Gyre Adventor"/>
                </a:rPr>
                <a:t>Робота на занятті, участь у дискусіях, обговореннях – </a:t>
              </a:r>
              <a:r>
                <a:rPr lang="uk-UA" sz="1600" b="1" spc="2" dirty="0">
                  <a:solidFill>
                    <a:srgbClr val="1C3879"/>
                  </a:solidFill>
                  <a:latin typeface="Tex Gyre Adventor"/>
                  <a:ea typeface="Tex Gyre Adventor"/>
                  <a:cs typeface="Tex Gyre Adventor"/>
                  <a:sym typeface="Tex Gyre Adventor"/>
                </a:rPr>
                <a:t>2 </a:t>
              </a:r>
              <a:r>
                <a:rPr lang="uk-UA" sz="1600" b="1" spc="2" dirty="0" smtClean="0">
                  <a:solidFill>
                    <a:srgbClr val="1C3879"/>
                  </a:solidFill>
                  <a:latin typeface="Tex Gyre Adventor"/>
                  <a:ea typeface="Tex Gyre Adventor"/>
                  <a:cs typeface="Tex Gyre Adventor"/>
                  <a:sym typeface="Tex Gyre Adventor"/>
                </a:rPr>
                <a:t>бали</a:t>
              </a:r>
            </a:p>
            <a:p>
              <a:pPr marL="0" lvl="2"/>
              <a:endParaRPr lang="uk-UA" sz="1600" b="1" spc="2" dirty="0">
                <a:solidFill>
                  <a:srgbClr val="1C3879"/>
                </a:solidFill>
                <a:latin typeface="Tex Gyre Adventor"/>
                <a:ea typeface="Tex Gyre Adventor"/>
                <a:cs typeface="Tex Gyre Adventor"/>
                <a:sym typeface="Tex Gyre Adventor"/>
              </a:endParaRPr>
            </a:p>
            <a:p>
              <a:pPr marL="0" lvl="2"/>
              <a:r>
                <a:rPr lang="uk-UA" sz="1600" b="1" spc="2" dirty="0" smtClean="0">
                  <a:solidFill>
                    <a:srgbClr val="1C3879"/>
                  </a:solidFill>
                  <a:latin typeface="Tex Gyre Adventor"/>
                  <a:ea typeface="Tex Gyre Adventor"/>
                  <a:cs typeface="Tex Gyre Adventor"/>
                  <a:sym typeface="Tex Gyre Adventor"/>
                </a:rPr>
                <a:t>5 лекцій</a:t>
              </a:r>
            </a:p>
            <a:p>
              <a:pPr marL="0" lvl="2"/>
              <a:endParaRPr lang="uk-UA" sz="1600" b="1" spc="2" dirty="0">
                <a:solidFill>
                  <a:srgbClr val="1C3879"/>
                </a:solidFill>
                <a:latin typeface="Tex Gyre Adventor"/>
                <a:ea typeface="Tex Gyre Adventor"/>
                <a:cs typeface="Tex Gyre Adventor"/>
                <a:sym typeface="Tex Gyre Adventor"/>
              </a:endParaRPr>
            </a:p>
            <a:p>
              <a:pPr marL="0" lvl="2"/>
              <a:r>
                <a:rPr lang="uk-UA" sz="1600" spc="2" dirty="0" smtClean="0">
                  <a:solidFill>
                    <a:srgbClr val="1C3879"/>
                  </a:solidFill>
                  <a:latin typeface="Tex Gyre Adventor"/>
                  <a:ea typeface="Tex Gyre Adventor"/>
                  <a:cs typeface="Tex Gyre Adventor"/>
                  <a:sym typeface="Tex Gyre Adventor"/>
                </a:rPr>
                <a:t>Загально за модуль </a:t>
              </a:r>
              <a:r>
                <a:rPr lang="uk-UA" sz="1600" b="1" spc="2" dirty="0" smtClean="0">
                  <a:solidFill>
                    <a:srgbClr val="1C3879"/>
                  </a:solidFill>
                  <a:latin typeface="Tex Gyre Adventor"/>
                  <a:ea typeface="Tex Gyre Adventor"/>
                  <a:cs typeface="Tex Gyre Adventor"/>
                  <a:sym typeface="Tex Gyre Adventor"/>
                </a:rPr>
                <a:t>– </a:t>
              </a:r>
            </a:p>
            <a:p>
              <a:pPr marL="0" lvl="2"/>
              <a:r>
                <a:rPr lang="uk-UA" sz="1600" b="1" spc="2" dirty="0" smtClean="0">
                  <a:solidFill>
                    <a:srgbClr val="1C3879"/>
                  </a:solidFill>
                  <a:latin typeface="Tex Gyre Adventor"/>
                  <a:ea typeface="Tex Gyre Adventor"/>
                  <a:cs typeface="Tex Gyre Adventor"/>
                  <a:sym typeface="Tex Gyre Adventor"/>
                </a:rPr>
                <a:t>10 балів </a:t>
              </a:r>
              <a:endParaRPr lang="uk-UA" sz="1600" b="1" spc="2" dirty="0">
                <a:solidFill>
                  <a:srgbClr val="1C3879"/>
                </a:solidFill>
                <a:latin typeface="Tex Gyre Adventor"/>
                <a:ea typeface="Tex Gyre Adventor"/>
                <a:cs typeface="Tex Gyre Adventor"/>
                <a:sym typeface="Tex Gyre Adventor"/>
              </a:endParaRPr>
            </a:p>
            <a:p>
              <a:endParaRPr lang="en-US" dirty="0"/>
            </a:p>
          </p:txBody>
        </p:sp>
        <p:sp>
          <p:nvSpPr>
            <p:cNvPr id="16" name="Freeform 16"/>
            <p:cNvSpPr/>
            <p:nvPr/>
          </p:nvSpPr>
          <p:spPr>
            <a:xfrm>
              <a:off x="0" y="0"/>
              <a:ext cx="5391150" cy="7151497"/>
            </a:xfrm>
            <a:custGeom>
              <a:avLst/>
              <a:gdLst/>
              <a:ahLst/>
              <a:cxnLst/>
              <a:rect l="l" t="t" r="r" b="b"/>
              <a:pathLst>
                <a:path w="5391150" h="7151497">
                  <a:moveTo>
                    <a:pt x="25400" y="0"/>
                  </a:moveTo>
                  <a:lnTo>
                    <a:pt x="5365750" y="0"/>
                  </a:lnTo>
                  <a:cubicBezTo>
                    <a:pt x="5379720" y="0"/>
                    <a:pt x="5391150" y="11430"/>
                    <a:pt x="5391150" y="25400"/>
                  </a:cubicBezTo>
                  <a:lnTo>
                    <a:pt x="5391150" y="7126097"/>
                  </a:lnTo>
                  <a:cubicBezTo>
                    <a:pt x="5391150" y="7140067"/>
                    <a:pt x="5379720" y="7151497"/>
                    <a:pt x="5365750" y="7151497"/>
                  </a:cubicBezTo>
                  <a:lnTo>
                    <a:pt x="25400" y="7151497"/>
                  </a:lnTo>
                  <a:cubicBezTo>
                    <a:pt x="11430" y="7151497"/>
                    <a:pt x="0" y="7140067"/>
                    <a:pt x="0" y="7126097"/>
                  </a:cubicBezTo>
                  <a:lnTo>
                    <a:pt x="0" y="25400"/>
                  </a:lnTo>
                  <a:cubicBezTo>
                    <a:pt x="0" y="11430"/>
                    <a:pt x="11430" y="0"/>
                    <a:pt x="25400" y="0"/>
                  </a:cubicBezTo>
                  <a:moveTo>
                    <a:pt x="25400" y="50800"/>
                  </a:moveTo>
                  <a:lnTo>
                    <a:pt x="25400" y="25400"/>
                  </a:lnTo>
                  <a:lnTo>
                    <a:pt x="50800" y="25400"/>
                  </a:lnTo>
                  <a:lnTo>
                    <a:pt x="50800" y="7126097"/>
                  </a:lnTo>
                  <a:lnTo>
                    <a:pt x="25400" y="7126097"/>
                  </a:lnTo>
                  <a:lnTo>
                    <a:pt x="25400" y="7100697"/>
                  </a:lnTo>
                  <a:lnTo>
                    <a:pt x="5365750" y="7100697"/>
                  </a:lnTo>
                  <a:lnTo>
                    <a:pt x="5365750" y="7126097"/>
                  </a:lnTo>
                  <a:lnTo>
                    <a:pt x="5340350" y="7126097"/>
                  </a:lnTo>
                  <a:lnTo>
                    <a:pt x="5340350" y="25400"/>
                  </a:lnTo>
                  <a:lnTo>
                    <a:pt x="5365750" y="25400"/>
                  </a:lnTo>
                  <a:lnTo>
                    <a:pt x="5365750" y="50800"/>
                  </a:lnTo>
                  <a:lnTo>
                    <a:pt x="25400" y="50800"/>
                  </a:lnTo>
                  <a:close/>
                </a:path>
              </a:pathLst>
            </a:custGeom>
            <a:solidFill>
              <a:srgbClr val="CBDFF1">
                <a:alpha val="89804"/>
              </a:srgbClr>
            </a:solidFill>
          </p:spPr>
        </p:sp>
      </p:grpSp>
      <p:grpSp>
        <p:nvGrpSpPr>
          <p:cNvPr id="18" name="Group 18"/>
          <p:cNvGrpSpPr/>
          <p:nvPr/>
        </p:nvGrpSpPr>
        <p:grpSpPr>
          <a:xfrm>
            <a:off x="2796818" y="2134380"/>
            <a:ext cx="1669476" cy="689832"/>
            <a:chOff x="0" y="0"/>
            <a:chExt cx="5502477" cy="1705229"/>
          </a:xfrm>
        </p:grpSpPr>
        <p:sp>
          <p:nvSpPr>
            <p:cNvPr id="19" name="Freeform 19"/>
            <p:cNvSpPr/>
            <p:nvPr/>
          </p:nvSpPr>
          <p:spPr>
            <a:xfrm>
              <a:off x="25395" y="25399"/>
              <a:ext cx="5477082" cy="1654428"/>
            </a:xfrm>
            <a:custGeom>
              <a:avLst/>
              <a:gdLst/>
              <a:ahLst/>
              <a:cxnLst/>
              <a:rect l="l" t="t" r="r" b="b"/>
              <a:pathLst>
                <a:path w="5340350" h="1654429">
                  <a:moveTo>
                    <a:pt x="0" y="0"/>
                  </a:moveTo>
                  <a:lnTo>
                    <a:pt x="5340350" y="0"/>
                  </a:lnTo>
                  <a:lnTo>
                    <a:pt x="5340350" y="1654429"/>
                  </a:lnTo>
                  <a:lnTo>
                    <a:pt x="0" y="1654429"/>
                  </a:lnTo>
                  <a:close/>
                </a:path>
              </a:pathLst>
            </a:custGeom>
            <a:solidFill>
              <a:srgbClr val="0BD0D9"/>
            </a:solidFill>
          </p:spPr>
        </p:sp>
        <p:sp>
          <p:nvSpPr>
            <p:cNvPr id="20" name="Freeform 20"/>
            <p:cNvSpPr/>
            <p:nvPr/>
          </p:nvSpPr>
          <p:spPr>
            <a:xfrm>
              <a:off x="0" y="0"/>
              <a:ext cx="5391150" cy="1705229"/>
            </a:xfrm>
            <a:custGeom>
              <a:avLst/>
              <a:gdLst/>
              <a:ahLst/>
              <a:cxnLst/>
              <a:rect l="l" t="t" r="r" b="b"/>
              <a:pathLst>
                <a:path w="5391150" h="1705229">
                  <a:moveTo>
                    <a:pt x="25400" y="0"/>
                  </a:moveTo>
                  <a:lnTo>
                    <a:pt x="5365750" y="0"/>
                  </a:lnTo>
                  <a:cubicBezTo>
                    <a:pt x="5379720" y="0"/>
                    <a:pt x="5391150" y="11430"/>
                    <a:pt x="5391150" y="25400"/>
                  </a:cubicBezTo>
                  <a:lnTo>
                    <a:pt x="5391150" y="1679829"/>
                  </a:lnTo>
                  <a:cubicBezTo>
                    <a:pt x="5391150" y="1693799"/>
                    <a:pt x="5379720" y="1705229"/>
                    <a:pt x="5365750" y="1705229"/>
                  </a:cubicBezTo>
                  <a:lnTo>
                    <a:pt x="25400" y="1705229"/>
                  </a:lnTo>
                  <a:cubicBezTo>
                    <a:pt x="11430" y="1705229"/>
                    <a:pt x="0" y="1693799"/>
                    <a:pt x="0" y="1679829"/>
                  </a:cubicBezTo>
                  <a:lnTo>
                    <a:pt x="0" y="25400"/>
                  </a:lnTo>
                  <a:cubicBezTo>
                    <a:pt x="0" y="11430"/>
                    <a:pt x="11430" y="0"/>
                    <a:pt x="25400" y="0"/>
                  </a:cubicBezTo>
                  <a:moveTo>
                    <a:pt x="25400" y="50800"/>
                  </a:moveTo>
                  <a:lnTo>
                    <a:pt x="25400" y="25400"/>
                  </a:lnTo>
                  <a:lnTo>
                    <a:pt x="50800" y="25400"/>
                  </a:lnTo>
                  <a:lnTo>
                    <a:pt x="50800" y="1679829"/>
                  </a:lnTo>
                  <a:lnTo>
                    <a:pt x="25400" y="1679829"/>
                  </a:lnTo>
                  <a:lnTo>
                    <a:pt x="25400" y="1654429"/>
                  </a:lnTo>
                  <a:lnTo>
                    <a:pt x="5365750" y="1654429"/>
                  </a:lnTo>
                  <a:lnTo>
                    <a:pt x="5365750" y="1679829"/>
                  </a:lnTo>
                  <a:lnTo>
                    <a:pt x="5340350" y="1679829"/>
                  </a:lnTo>
                  <a:lnTo>
                    <a:pt x="5340350" y="25400"/>
                  </a:lnTo>
                  <a:lnTo>
                    <a:pt x="5365750" y="25400"/>
                  </a:lnTo>
                  <a:lnTo>
                    <a:pt x="5365750" y="50800"/>
                  </a:lnTo>
                  <a:lnTo>
                    <a:pt x="25400" y="50800"/>
                  </a:lnTo>
                  <a:close/>
                </a:path>
              </a:pathLst>
            </a:custGeom>
            <a:solidFill>
              <a:srgbClr val="0BD0D9"/>
            </a:solidFill>
          </p:spPr>
        </p:sp>
      </p:grpSp>
      <p:sp>
        <p:nvSpPr>
          <p:cNvPr id="21" name="TextBox 21"/>
          <p:cNvSpPr txBox="1"/>
          <p:nvPr/>
        </p:nvSpPr>
        <p:spPr>
          <a:xfrm>
            <a:off x="2896769" y="2367426"/>
            <a:ext cx="1503345" cy="21800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688"/>
              </a:lnSpc>
            </a:pPr>
            <a:r>
              <a:rPr lang="uk-UA" sz="1600" b="1" spc="2" dirty="0" smtClean="0">
                <a:solidFill>
                  <a:srgbClr val="1C3879"/>
                </a:solidFill>
                <a:latin typeface="Tex Gyre Adventor"/>
                <a:ea typeface="Tex Gyre Adventor"/>
                <a:cs typeface="Tex Gyre Adventor"/>
                <a:sym typeface="Tex Gyre Adventor"/>
              </a:rPr>
              <a:t>2 модуль </a:t>
            </a:r>
            <a:endParaRPr lang="en-US" sz="1600" b="1" spc="2" dirty="0">
              <a:solidFill>
                <a:srgbClr val="1C3879"/>
              </a:solidFill>
              <a:latin typeface="Tex Gyre Adventor"/>
              <a:ea typeface="Tex Gyre Adventor"/>
              <a:cs typeface="Tex Gyre Adventor"/>
              <a:sym typeface="Tex Gyre Adventor"/>
            </a:endParaRPr>
          </a:p>
        </p:txBody>
      </p:sp>
      <p:grpSp>
        <p:nvGrpSpPr>
          <p:cNvPr id="22" name="Group 22"/>
          <p:cNvGrpSpPr/>
          <p:nvPr/>
        </p:nvGrpSpPr>
        <p:grpSpPr>
          <a:xfrm>
            <a:off x="2796818" y="2813917"/>
            <a:ext cx="1669469" cy="2893067"/>
            <a:chOff x="0" y="0"/>
            <a:chExt cx="5391124" cy="7151514"/>
          </a:xfrm>
        </p:grpSpPr>
        <p:sp>
          <p:nvSpPr>
            <p:cNvPr id="23" name="Freeform 23"/>
            <p:cNvSpPr/>
            <p:nvPr/>
          </p:nvSpPr>
          <p:spPr>
            <a:xfrm>
              <a:off x="25400" y="25400"/>
              <a:ext cx="5340350" cy="7100697"/>
            </a:xfrm>
            <a:custGeom>
              <a:avLst/>
              <a:gdLst/>
              <a:ahLst/>
              <a:cxnLst/>
              <a:rect l="l" t="t" r="r" b="b"/>
              <a:pathLst>
                <a:path w="5340350" h="7100697">
                  <a:moveTo>
                    <a:pt x="0" y="0"/>
                  </a:moveTo>
                  <a:lnTo>
                    <a:pt x="5340350" y="0"/>
                  </a:lnTo>
                  <a:lnTo>
                    <a:pt x="5340350" y="7100697"/>
                  </a:lnTo>
                  <a:lnTo>
                    <a:pt x="0" y="7100697"/>
                  </a:lnTo>
                  <a:close/>
                </a:path>
              </a:pathLst>
            </a:custGeom>
            <a:solidFill>
              <a:srgbClr val="CCEEF1">
                <a:alpha val="89804"/>
              </a:srgbClr>
            </a:solidFill>
          </p:spPr>
        </p:sp>
        <p:sp>
          <p:nvSpPr>
            <p:cNvPr id="24" name="Freeform 24"/>
            <p:cNvSpPr/>
            <p:nvPr/>
          </p:nvSpPr>
          <p:spPr>
            <a:xfrm>
              <a:off x="0" y="0"/>
              <a:ext cx="5391150" cy="7151497"/>
            </a:xfrm>
            <a:custGeom>
              <a:avLst/>
              <a:gdLst/>
              <a:ahLst/>
              <a:cxnLst/>
              <a:rect l="l" t="t" r="r" b="b"/>
              <a:pathLst>
                <a:path w="5391150" h="7151497">
                  <a:moveTo>
                    <a:pt x="25400" y="0"/>
                  </a:moveTo>
                  <a:lnTo>
                    <a:pt x="5365750" y="0"/>
                  </a:lnTo>
                  <a:cubicBezTo>
                    <a:pt x="5379720" y="0"/>
                    <a:pt x="5391150" y="11430"/>
                    <a:pt x="5391150" y="25400"/>
                  </a:cubicBezTo>
                  <a:lnTo>
                    <a:pt x="5391150" y="7126097"/>
                  </a:lnTo>
                  <a:cubicBezTo>
                    <a:pt x="5391150" y="7140067"/>
                    <a:pt x="5379720" y="7151497"/>
                    <a:pt x="5365750" y="7151497"/>
                  </a:cubicBezTo>
                  <a:lnTo>
                    <a:pt x="25400" y="7151497"/>
                  </a:lnTo>
                  <a:cubicBezTo>
                    <a:pt x="11430" y="7151497"/>
                    <a:pt x="0" y="7140067"/>
                    <a:pt x="0" y="7126097"/>
                  </a:cubicBezTo>
                  <a:lnTo>
                    <a:pt x="0" y="25400"/>
                  </a:lnTo>
                  <a:cubicBezTo>
                    <a:pt x="0" y="11430"/>
                    <a:pt x="11430" y="0"/>
                    <a:pt x="25400" y="0"/>
                  </a:cubicBezTo>
                  <a:moveTo>
                    <a:pt x="25400" y="50800"/>
                  </a:moveTo>
                  <a:lnTo>
                    <a:pt x="25400" y="25400"/>
                  </a:lnTo>
                  <a:lnTo>
                    <a:pt x="50800" y="25400"/>
                  </a:lnTo>
                  <a:lnTo>
                    <a:pt x="50800" y="7126097"/>
                  </a:lnTo>
                  <a:lnTo>
                    <a:pt x="25400" y="7126097"/>
                  </a:lnTo>
                  <a:lnTo>
                    <a:pt x="25400" y="7100697"/>
                  </a:lnTo>
                  <a:lnTo>
                    <a:pt x="5365750" y="7100697"/>
                  </a:lnTo>
                  <a:lnTo>
                    <a:pt x="5365750" y="7126097"/>
                  </a:lnTo>
                  <a:lnTo>
                    <a:pt x="5340350" y="7126097"/>
                  </a:lnTo>
                  <a:lnTo>
                    <a:pt x="5340350" y="25400"/>
                  </a:lnTo>
                  <a:lnTo>
                    <a:pt x="5365750" y="25400"/>
                  </a:lnTo>
                  <a:lnTo>
                    <a:pt x="5365750" y="50800"/>
                  </a:lnTo>
                  <a:lnTo>
                    <a:pt x="25400" y="50800"/>
                  </a:lnTo>
                  <a:close/>
                </a:path>
              </a:pathLst>
            </a:custGeom>
            <a:solidFill>
              <a:srgbClr val="CCEEF1">
                <a:alpha val="89804"/>
              </a:srgbClr>
            </a:solidFill>
          </p:spPr>
        </p:sp>
      </p:grpSp>
      <p:sp>
        <p:nvSpPr>
          <p:cNvPr id="25" name="TextBox 25"/>
          <p:cNvSpPr txBox="1"/>
          <p:nvPr/>
        </p:nvSpPr>
        <p:spPr>
          <a:xfrm>
            <a:off x="2880227" y="2899139"/>
            <a:ext cx="1468875" cy="270843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0" lvl="2"/>
            <a:r>
              <a:rPr lang="uk-UA" sz="1600" spc="2" dirty="0">
                <a:solidFill>
                  <a:srgbClr val="1C3879"/>
                </a:solidFill>
                <a:latin typeface="Tex Gyre Adventor"/>
                <a:ea typeface="Tex Gyre Adventor"/>
                <a:cs typeface="Tex Gyre Adventor"/>
                <a:sym typeface="Tex Gyre Adventor"/>
              </a:rPr>
              <a:t>Робота на занятті, участь у дискусіях, обговореннях – </a:t>
            </a:r>
            <a:r>
              <a:rPr lang="uk-UA" sz="1600" b="1" spc="2" dirty="0">
                <a:solidFill>
                  <a:srgbClr val="1C3879"/>
                </a:solidFill>
                <a:latin typeface="Tex Gyre Adventor"/>
                <a:ea typeface="Tex Gyre Adventor"/>
                <a:cs typeface="Tex Gyre Adventor"/>
                <a:sym typeface="Tex Gyre Adventor"/>
              </a:rPr>
              <a:t>2 бали</a:t>
            </a:r>
          </a:p>
          <a:p>
            <a:pPr marL="0" lvl="2"/>
            <a:endParaRPr lang="uk-UA" sz="1600" b="1" spc="2" dirty="0">
              <a:solidFill>
                <a:srgbClr val="1C3879"/>
              </a:solidFill>
              <a:latin typeface="Tex Gyre Adventor"/>
              <a:ea typeface="Tex Gyre Adventor"/>
              <a:cs typeface="Tex Gyre Adventor"/>
              <a:sym typeface="Tex Gyre Adventor"/>
            </a:endParaRPr>
          </a:p>
          <a:p>
            <a:pPr marL="0" lvl="2"/>
            <a:r>
              <a:rPr lang="uk-UA" sz="1600" b="1" spc="2" dirty="0">
                <a:solidFill>
                  <a:srgbClr val="1C3879"/>
                </a:solidFill>
                <a:latin typeface="Tex Gyre Adventor"/>
                <a:ea typeface="Tex Gyre Adventor"/>
                <a:cs typeface="Tex Gyre Adventor"/>
                <a:sym typeface="Tex Gyre Adventor"/>
              </a:rPr>
              <a:t>5 лекцій</a:t>
            </a:r>
          </a:p>
          <a:p>
            <a:pPr marL="0" lvl="2"/>
            <a:endParaRPr lang="uk-UA" sz="1600" b="1" spc="2" dirty="0">
              <a:solidFill>
                <a:srgbClr val="1C3879"/>
              </a:solidFill>
              <a:latin typeface="Tex Gyre Adventor"/>
              <a:ea typeface="Tex Gyre Adventor"/>
              <a:cs typeface="Tex Gyre Adventor"/>
              <a:sym typeface="Tex Gyre Adventor"/>
            </a:endParaRPr>
          </a:p>
          <a:p>
            <a:pPr marL="0" lvl="2"/>
            <a:r>
              <a:rPr lang="uk-UA" sz="1600" spc="2" dirty="0">
                <a:solidFill>
                  <a:srgbClr val="1C3879"/>
                </a:solidFill>
                <a:latin typeface="Tex Gyre Adventor"/>
                <a:ea typeface="Tex Gyre Adventor"/>
                <a:cs typeface="Tex Gyre Adventor"/>
                <a:sym typeface="Tex Gyre Adventor"/>
              </a:rPr>
              <a:t>Загально за модуль </a:t>
            </a:r>
            <a:r>
              <a:rPr lang="uk-UA" sz="1600" b="1" spc="2" dirty="0">
                <a:solidFill>
                  <a:srgbClr val="1C3879"/>
                </a:solidFill>
                <a:latin typeface="Tex Gyre Adventor"/>
                <a:ea typeface="Tex Gyre Adventor"/>
                <a:cs typeface="Tex Gyre Adventor"/>
                <a:sym typeface="Tex Gyre Adventor"/>
              </a:rPr>
              <a:t>– </a:t>
            </a:r>
            <a:endParaRPr lang="uk-UA" sz="1600" b="1" spc="2" dirty="0" smtClean="0">
              <a:solidFill>
                <a:srgbClr val="1C3879"/>
              </a:solidFill>
              <a:latin typeface="Tex Gyre Adventor"/>
              <a:ea typeface="Tex Gyre Adventor"/>
              <a:cs typeface="Tex Gyre Adventor"/>
              <a:sym typeface="Tex Gyre Adventor"/>
            </a:endParaRPr>
          </a:p>
          <a:p>
            <a:pPr marL="0" lvl="2"/>
            <a:r>
              <a:rPr lang="uk-UA" sz="1600" b="1" spc="2" dirty="0" smtClean="0">
                <a:solidFill>
                  <a:srgbClr val="1C3879"/>
                </a:solidFill>
                <a:latin typeface="Tex Gyre Adventor"/>
                <a:ea typeface="Tex Gyre Adventor"/>
                <a:cs typeface="Tex Gyre Adventor"/>
                <a:sym typeface="Tex Gyre Adventor"/>
              </a:rPr>
              <a:t>10 </a:t>
            </a:r>
            <a:r>
              <a:rPr lang="uk-UA" sz="1600" b="1" spc="2" dirty="0">
                <a:solidFill>
                  <a:srgbClr val="1C3879"/>
                </a:solidFill>
                <a:latin typeface="Tex Gyre Adventor"/>
                <a:ea typeface="Tex Gyre Adventor"/>
                <a:cs typeface="Tex Gyre Adventor"/>
                <a:sym typeface="Tex Gyre Adventor"/>
              </a:rPr>
              <a:t>балів </a:t>
            </a:r>
            <a:endParaRPr lang="uk-UA" sz="1600" b="1" spc="2" dirty="0">
              <a:solidFill>
                <a:srgbClr val="1C3879"/>
              </a:solidFill>
              <a:latin typeface="Tex Gyre Adventor"/>
              <a:ea typeface="Tex Gyre Adventor"/>
              <a:cs typeface="Tex Gyre Adventor"/>
              <a:sym typeface="Tex Gyre Adventor"/>
            </a:endParaRPr>
          </a:p>
        </p:txBody>
      </p:sp>
      <p:grpSp>
        <p:nvGrpSpPr>
          <p:cNvPr id="26" name="Group 26"/>
          <p:cNvGrpSpPr/>
          <p:nvPr/>
        </p:nvGrpSpPr>
        <p:grpSpPr>
          <a:xfrm>
            <a:off x="4677714" y="2144645"/>
            <a:ext cx="1635691" cy="689821"/>
            <a:chOff x="0" y="0"/>
            <a:chExt cx="5391124" cy="1705202"/>
          </a:xfrm>
        </p:grpSpPr>
        <p:sp>
          <p:nvSpPr>
            <p:cNvPr id="27" name="Freeform 27"/>
            <p:cNvSpPr/>
            <p:nvPr/>
          </p:nvSpPr>
          <p:spPr>
            <a:xfrm>
              <a:off x="25400" y="25400"/>
              <a:ext cx="5340350" cy="1654429"/>
            </a:xfrm>
            <a:custGeom>
              <a:avLst/>
              <a:gdLst/>
              <a:ahLst/>
              <a:cxnLst/>
              <a:rect l="l" t="t" r="r" b="b"/>
              <a:pathLst>
                <a:path w="5340350" h="1654429">
                  <a:moveTo>
                    <a:pt x="0" y="0"/>
                  </a:moveTo>
                  <a:lnTo>
                    <a:pt x="5340350" y="0"/>
                  </a:lnTo>
                  <a:lnTo>
                    <a:pt x="5340350" y="1654429"/>
                  </a:lnTo>
                  <a:lnTo>
                    <a:pt x="0" y="1654429"/>
                  </a:lnTo>
                  <a:close/>
                </a:path>
              </a:pathLst>
            </a:custGeom>
            <a:solidFill>
              <a:srgbClr val="10CF9B"/>
            </a:solidFill>
          </p:spPr>
        </p:sp>
        <p:sp>
          <p:nvSpPr>
            <p:cNvPr id="28" name="Freeform 28"/>
            <p:cNvSpPr/>
            <p:nvPr/>
          </p:nvSpPr>
          <p:spPr>
            <a:xfrm>
              <a:off x="0" y="0"/>
              <a:ext cx="5391150" cy="1705229"/>
            </a:xfrm>
            <a:custGeom>
              <a:avLst/>
              <a:gdLst/>
              <a:ahLst/>
              <a:cxnLst/>
              <a:rect l="l" t="t" r="r" b="b"/>
              <a:pathLst>
                <a:path w="5391150" h="1705229">
                  <a:moveTo>
                    <a:pt x="25400" y="0"/>
                  </a:moveTo>
                  <a:lnTo>
                    <a:pt x="5365750" y="0"/>
                  </a:lnTo>
                  <a:cubicBezTo>
                    <a:pt x="5379720" y="0"/>
                    <a:pt x="5391150" y="11430"/>
                    <a:pt x="5391150" y="25400"/>
                  </a:cubicBezTo>
                  <a:lnTo>
                    <a:pt x="5391150" y="1679829"/>
                  </a:lnTo>
                  <a:cubicBezTo>
                    <a:pt x="5391150" y="1693799"/>
                    <a:pt x="5379720" y="1705229"/>
                    <a:pt x="5365750" y="1705229"/>
                  </a:cubicBezTo>
                  <a:lnTo>
                    <a:pt x="25400" y="1705229"/>
                  </a:lnTo>
                  <a:cubicBezTo>
                    <a:pt x="11430" y="1705229"/>
                    <a:pt x="0" y="1693799"/>
                    <a:pt x="0" y="1679829"/>
                  </a:cubicBezTo>
                  <a:lnTo>
                    <a:pt x="0" y="25400"/>
                  </a:lnTo>
                  <a:cubicBezTo>
                    <a:pt x="0" y="11430"/>
                    <a:pt x="11430" y="0"/>
                    <a:pt x="25400" y="0"/>
                  </a:cubicBezTo>
                  <a:moveTo>
                    <a:pt x="25400" y="50800"/>
                  </a:moveTo>
                  <a:lnTo>
                    <a:pt x="25400" y="25400"/>
                  </a:lnTo>
                  <a:lnTo>
                    <a:pt x="50800" y="25400"/>
                  </a:lnTo>
                  <a:lnTo>
                    <a:pt x="50800" y="1679829"/>
                  </a:lnTo>
                  <a:lnTo>
                    <a:pt x="25400" y="1679829"/>
                  </a:lnTo>
                  <a:lnTo>
                    <a:pt x="25400" y="1654429"/>
                  </a:lnTo>
                  <a:lnTo>
                    <a:pt x="5365750" y="1654429"/>
                  </a:lnTo>
                  <a:lnTo>
                    <a:pt x="5365750" y="1679829"/>
                  </a:lnTo>
                  <a:lnTo>
                    <a:pt x="5340350" y="1679829"/>
                  </a:lnTo>
                  <a:lnTo>
                    <a:pt x="5340350" y="25400"/>
                  </a:lnTo>
                  <a:lnTo>
                    <a:pt x="5365750" y="25400"/>
                  </a:lnTo>
                  <a:lnTo>
                    <a:pt x="5365750" y="50800"/>
                  </a:lnTo>
                  <a:lnTo>
                    <a:pt x="25400" y="50800"/>
                  </a:lnTo>
                  <a:close/>
                </a:path>
              </a:pathLst>
            </a:custGeom>
            <a:solidFill>
              <a:srgbClr val="10CF9B"/>
            </a:solidFill>
          </p:spPr>
        </p:sp>
      </p:grpSp>
      <p:sp>
        <p:nvSpPr>
          <p:cNvPr id="29" name="TextBox 29"/>
          <p:cNvSpPr txBox="1"/>
          <p:nvPr/>
        </p:nvSpPr>
        <p:spPr>
          <a:xfrm>
            <a:off x="4802361" y="2351481"/>
            <a:ext cx="1503345" cy="21800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688"/>
              </a:lnSpc>
            </a:pPr>
            <a:r>
              <a:rPr lang="uk-UA" sz="1600" b="1" spc="2" dirty="0" smtClean="0">
                <a:solidFill>
                  <a:srgbClr val="1C3879"/>
                </a:solidFill>
                <a:latin typeface="Tex Gyre Adventor"/>
                <a:ea typeface="Tex Gyre Adventor"/>
                <a:cs typeface="Tex Gyre Adventor"/>
                <a:sym typeface="Tex Gyre Adventor"/>
              </a:rPr>
              <a:t>3 модуль</a:t>
            </a:r>
            <a:endParaRPr lang="en-US" sz="1600" b="1" spc="2" dirty="0">
              <a:solidFill>
                <a:srgbClr val="1C3879"/>
              </a:solidFill>
              <a:latin typeface="Tex Gyre Adventor"/>
              <a:ea typeface="Tex Gyre Adventor"/>
              <a:cs typeface="Tex Gyre Adventor"/>
              <a:sym typeface="Tex Gyre Adventor"/>
            </a:endParaRPr>
          </a:p>
        </p:txBody>
      </p:sp>
      <p:grpSp>
        <p:nvGrpSpPr>
          <p:cNvPr id="30" name="Group 30"/>
          <p:cNvGrpSpPr/>
          <p:nvPr/>
        </p:nvGrpSpPr>
        <p:grpSpPr>
          <a:xfrm>
            <a:off x="4677714" y="2813917"/>
            <a:ext cx="1635691" cy="2893067"/>
            <a:chOff x="0" y="0"/>
            <a:chExt cx="5391124" cy="7151514"/>
          </a:xfrm>
        </p:grpSpPr>
        <p:sp>
          <p:nvSpPr>
            <p:cNvPr id="31" name="Freeform 31"/>
            <p:cNvSpPr/>
            <p:nvPr/>
          </p:nvSpPr>
          <p:spPr>
            <a:xfrm>
              <a:off x="25400" y="25400"/>
              <a:ext cx="5340350" cy="7100697"/>
            </a:xfrm>
            <a:custGeom>
              <a:avLst/>
              <a:gdLst/>
              <a:ahLst/>
              <a:cxnLst/>
              <a:rect l="l" t="t" r="r" b="b"/>
              <a:pathLst>
                <a:path w="5340350" h="7100697">
                  <a:moveTo>
                    <a:pt x="0" y="0"/>
                  </a:moveTo>
                  <a:lnTo>
                    <a:pt x="5340350" y="0"/>
                  </a:lnTo>
                  <a:lnTo>
                    <a:pt x="5340350" y="7100697"/>
                  </a:lnTo>
                  <a:lnTo>
                    <a:pt x="0" y="7100697"/>
                  </a:lnTo>
                  <a:close/>
                </a:path>
              </a:pathLst>
            </a:custGeom>
            <a:solidFill>
              <a:srgbClr val="CCEDDE">
                <a:alpha val="89804"/>
              </a:srgbClr>
            </a:solidFill>
          </p:spPr>
        </p:sp>
        <p:sp>
          <p:nvSpPr>
            <p:cNvPr id="32" name="Freeform 32"/>
            <p:cNvSpPr/>
            <p:nvPr/>
          </p:nvSpPr>
          <p:spPr>
            <a:xfrm>
              <a:off x="0" y="0"/>
              <a:ext cx="5391150" cy="7151497"/>
            </a:xfrm>
            <a:custGeom>
              <a:avLst/>
              <a:gdLst/>
              <a:ahLst/>
              <a:cxnLst/>
              <a:rect l="l" t="t" r="r" b="b"/>
              <a:pathLst>
                <a:path w="5391150" h="7151497">
                  <a:moveTo>
                    <a:pt x="25400" y="0"/>
                  </a:moveTo>
                  <a:lnTo>
                    <a:pt x="5365750" y="0"/>
                  </a:lnTo>
                  <a:cubicBezTo>
                    <a:pt x="5379720" y="0"/>
                    <a:pt x="5391150" y="11430"/>
                    <a:pt x="5391150" y="25400"/>
                  </a:cubicBezTo>
                  <a:lnTo>
                    <a:pt x="5391150" y="7126097"/>
                  </a:lnTo>
                  <a:cubicBezTo>
                    <a:pt x="5391150" y="7140067"/>
                    <a:pt x="5379720" y="7151497"/>
                    <a:pt x="5365750" y="7151497"/>
                  </a:cubicBezTo>
                  <a:lnTo>
                    <a:pt x="25400" y="7151497"/>
                  </a:lnTo>
                  <a:cubicBezTo>
                    <a:pt x="11430" y="7151497"/>
                    <a:pt x="0" y="7140067"/>
                    <a:pt x="0" y="7126097"/>
                  </a:cubicBezTo>
                  <a:lnTo>
                    <a:pt x="0" y="25400"/>
                  </a:lnTo>
                  <a:cubicBezTo>
                    <a:pt x="0" y="11430"/>
                    <a:pt x="11430" y="0"/>
                    <a:pt x="25400" y="0"/>
                  </a:cubicBezTo>
                  <a:moveTo>
                    <a:pt x="25400" y="50800"/>
                  </a:moveTo>
                  <a:lnTo>
                    <a:pt x="25400" y="25400"/>
                  </a:lnTo>
                  <a:lnTo>
                    <a:pt x="50800" y="25400"/>
                  </a:lnTo>
                  <a:lnTo>
                    <a:pt x="50800" y="7126097"/>
                  </a:lnTo>
                  <a:lnTo>
                    <a:pt x="25400" y="7126097"/>
                  </a:lnTo>
                  <a:lnTo>
                    <a:pt x="25400" y="7100697"/>
                  </a:lnTo>
                  <a:lnTo>
                    <a:pt x="5365750" y="7100697"/>
                  </a:lnTo>
                  <a:lnTo>
                    <a:pt x="5365750" y="7126097"/>
                  </a:lnTo>
                  <a:lnTo>
                    <a:pt x="5340350" y="7126097"/>
                  </a:lnTo>
                  <a:lnTo>
                    <a:pt x="5340350" y="25400"/>
                  </a:lnTo>
                  <a:lnTo>
                    <a:pt x="5365750" y="25400"/>
                  </a:lnTo>
                  <a:lnTo>
                    <a:pt x="5365750" y="50800"/>
                  </a:lnTo>
                  <a:lnTo>
                    <a:pt x="25400" y="50800"/>
                  </a:lnTo>
                  <a:close/>
                </a:path>
              </a:pathLst>
            </a:custGeom>
            <a:solidFill>
              <a:srgbClr val="CCEDDE">
                <a:alpha val="89804"/>
              </a:srgbClr>
            </a:solidFill>
          </p:spPr>
        </p:sp>
      </p:grpSp>
      <p:sp>
        <p:nvSpPr>
          <p:cNvPr id="33" name="TextBox 33"/>
          <p:cNvSpPr txBox="1"/>
          <p:nvPr/>
        </p:nvSpPr>
        <p:spPr>
          <a:xfrm>
            <a:off x="4802361" y="2899139"/>
            <a:ext cx="1444870" cy="2708434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marL="0" lvl="2"/>
            <a:r>
              <a:rPr lang="uk-UA" sz="1600" spc="2" dirty="0">
                <a:solidFill>
                  <a:srgbClr val="1C3879"/>
                </a:solidFill>
                <a:latin typeface="Tex Gyre Adventor"/>
                <a:ea typeface="Tex Gyre Adventor"/>
                <a:cs typeface="Tex Gyre Adventor"/>
                <a:sym typeface="Tex Gyre Adventor"/>
              </a:rPr>
              <a:t>Робота на занятті, участь у дискусіях, обговореннях – </a:t>
            </a:r>
            <a:r>
              <a:rPr lang="uk-UA" sz="1600" b="1" spc="2" dirty="0">
                <a:solidFill>
                  <a:srgbClr val="1C3879"/>
                </a:solidFill>
                <a:latin typeface="Tex Gyre Adventor"/>
                <a:ea typeface="Tex Gyre Adventor"/>
                <a:cs typeface="Tex Gyre Adventor"/>
                <a:sym typeface="Tex Gyre Adventor"/>
              </a:rPr>
              <a:t>2 бали</a:t>
            </a:r>
          </a:p>
          <a:p>
            <a:pPr marL="0" lvl="2"/>
            <a:endParaRPr lang="uk-UA" sz="1600" b="1" spc="2" dirty="0">
              <a:solidFill>
                <a:srgbClr val="1C3879"/>
              </a:solidFill>
              <a:latin typeface="Tex Gyre Adventor"/>
              <a:ea typeface="Tex Gyre Adventor"/>
              <a:cs typeface="Tex Gyre Adventor"/>
              <a:sym typeface="Tex Gyre Adventor"/>
            </a:endParaRPr>
          </a:p>
          <a:p>
            <a:pPr marL="0" lvl="2"/>
            <a:r>
              <a:rPr lang="uk-UA" sz="1600" b="1" spc="2" dirty="0">
                <a:solidFill>
                  <a:srgbClr val="1C3879"/>
                </a:solidFill>
                <a:latin typeface="Tex Gyre Adventor"/>
                <a:ea typeface="Tex Gyre Adventor"/>
                <a:cs typeface="Tex Gyre Adventor"/>
                <a:sym typeface="Tex Gyre Adventor"/>
              </a:rPr>
              <a:t>5 лекцій</a:t>
            </a:r>
          </a:p>
          <a:p>
            <a:pPr marL="0" lvl="2"/>
            <a:endParaRPr lang="uk-UA" sz="1600" b="1" spc="2" dirty="0">
              <a:solidFill>
                <a:srgbClr val="1C3879"/>
              </a:solidFill>
              <a:latin typeface="Tex Gyre Adventor"/>
              <a:ea typeface="Tex Gyre Adventor"/>
              <a:cs typeface="Tex Gyre Adventor"/>
              <a:sym typeface="Tex Gyre Adventor"/>
            </a:endParaRPr>
          </a:p>
          <a:p>
            <a:pPr marL="0" lvl="2"/>
            <a:r>
              <a:rPr lang="uk-UA" sz="1600" spc="2" dirty="0">
                <a:solidFill>
                  <a:srgbClr val="1C3879"/>
                </a:solidFill>
                <a:latin typeface="Tex Gyre Adventor"/>
                <a:ea typeface="Tex Gyre Adventor"/>
                <a:cs typeface="Tex Gyre Adventor"/>
                <a:sym typeface="Tex Gyre Adventor"/>
              </a:rPr>
              <a:t>Загально за модуль </a:t>
            </a:r>
            <a:r>
              <a:rPr lang="uk-UA" sz="1600" b="1" spc="2" dirty="0">
                <a:solidFill>
                  <a:srgbClr val="1C3879"/>
                </a:solidFill>
                <a:latin typeface="Tex Gyre Adventor"/>
                <a:ea typeface="Tex Gyre Adventor"/>
                <a:cs typeface="Tex Gyre Adventor"/>
                <a:sym typeface="Tex Gyre Adventor"/>
              </a:rPr>
              <a:t>– </a:t>
            </a:r>
            <a:endParaRPr lang="uk-UA" sz="1600" b="1" spc="2" dirty="0" smtClean="0">
              <a:solidFill>
                <a:srgbClr val="1C3879"/>
              </a:solidFill>
              <a:latin typeface="Tex Gyre Adventor"/>
              <a:ea typeface="Tex Gyre Adventor"/>
              <a:cs typeface="Tex Gyre Adventor"/>
              <a:sym typeface="Tex Gyre Adventor"/>
            </a:endParaRPr>
          </a:p>
          <a:p>
            <a:pPr marL="0" lvl="2"/>
            <a:r>
              <a:rPr lang="uk-UA" sz="1600" b="1" spc="2" dirty="0" smtClean="0">
                <a:solidFill>
                  <a:srgbClr val="1C3879"/>
                </a:solidFill>
                <a:latin typeface="Tex Gyre Adventor"/>
                <a:ea typeface="Tex Gyre Adventor"/>
                <a:cs typeface="Tex Gyre Adventor"/>
                <a:sym typeface="Tex Gyre Adventor"/>
              </a:rPr>
              <a:t>10 </a:t>
            </a:r>
            <a:r>
              <a:rPr lang="uk-UA" sz="1600" b="1" spc="2" dirty="0">
                <a:solidFill>
                  <a:srgbClr val="1C3879"/>
                </a:solidFill>
                <a:latin typeface="Tex Gyre Adventor"/>
                <a:ea typeface="Tex Gyre Adventor"/>
                <a:cs typeface="Tex Gyre Adventor"/>
                <a:sym typeface="Tex Gyre Adventor"/>
              </a:rPr>
              <a:t>балів </a:t>
            </a:r>
            <a:endParaRPr lang="uk-UA" sz="1600" b="1" spc="2" dirty="0">
              <a:solidFill>
                <a:srgbClr val="1C3879"/>
              </a:solidFill>
              <a:latin typeface="Tex Gyre Adventor"/>
              <a:ea typeface="Tex Gyre Adventor"/>
              <a:cs typeface="Tex Gyre Adventor"/>
              <a:sym typeface="Tex Gyre Adventor"/>
            </a:endParaRPr>
          </a:p>
        </p:txBody>
      </p:sp>
      <p:grpSp>
        <p:nvGrpSpPr>
          <p:cNvPr id="34" name="Group 34"/>
          <p:cNvGrpSpPr/>
          <p:nvPr/>
        </p:nvGrpSpPr>
        <p:grpSpPr>
          <a:xfrm>
            <a:off x="6524830" y="2144645"/>
            <a:ext cx="1708273" cy="689821"/>
            <a:chOff x="0" y="0"/>
            <a:chExt cx="5630350" cy="1705202"/>
          </a:xfrm>
        </p:grpSpPr>
        <p:sp>
          <p:nvSpPr>
            <p:cNvPr id="35" name="Freeform 35"/>
            <p:cNvSpPr/>
            <p:nvPr/>
          </p:nvSpPr>
          <p:spPr>
            <a:xfrm>
              <a:off x="26527" y="25400"/>
              <a:ext cx="5577322" cy="1654429"/>
            </a:xfrm>
            <a:custGeom>
              <a:avLst/>
              <a:gdLst/>
              <a:ahLst/>
              <a:cxnLst/>
              <a:rect l="l" t="t" r="r" b="b"/>
              <a:pathLst>
                <a:path w="5577322" h="1654429">
                  <a:moveTo>
                    <a:pt x="0" y="0"/>
                  </a:moveTo>
                  <a:lnTo>
                    <a:pt x="5577322" y="0"/>
                  </a:lnTo>
                  <a:lnTo>
                    <a:pt x="5577322" y="1654429"/>
                  </a:lnTo>
                  <a:lnTo>
                    <a:pt x="0" y="1654429"/>
                  </a:lnTo>
                  <a:close/>
                </a:path>
              </a:pathLst>
            </a:custGeom>
            <a:solidFill>
              <a:srgbClr val="7CCA62"/>
            </a:solidFill>
          </p:spPr>
        </p:sp>
        <p:sp>
          <p:nvSpPr>
            <p:cNvPr id="36" name="Freeform 36"/>
            <p:cNvSpPr/>
            <p:nvPr/>
          </p:nvSpPr>
          <p:spPr>
            <a:xfrm>
              <a:off x="0" y="0"/>
              <a:ext cx="5630375" cy="1705229"/>
            </a:xfrm>
            <a:custGeom>
              <a:avLst/>
              <a:gdLst/>
              <a:ahLst/>
              <a:cxnLst/>
              <a:rect l="l" t="t" r="r" b="b"/>
              <a:pathLst>
                <a:path w="5630375" h="1705229">
                  <a:moveTo>
                    <a:pt x="26527" y="0"/>
                  </a:moveTo>
                  <a:lnTo>
                    <a:pt x="5603849" y="0"/>
                  </a:lnTo>
                  <a:cubicBezTo>
                    <a:pt x="5618440" y="0"/>
                    <a:pt x="5630375" y="11430"/>
                    <a:pt x="5630375" y="25400"/>
                  </a:cubicBezTo>
                  <a:lnTo>
                    <a:pt x="5630375" y="1679829"/>
                  </a:lnTo>
                  <a:cubicBezTo>
                    <a:pt x="5630375" y="1693799"/>
                    <a:pt x="5618440" y="1705229"/>
                    <a:pt x="5603849" y="1705229"/>
                  </a:cubicBezTo>
                  <a:lnTo>
                    <a:pt x="26527" y="1705229"/>
                  </a:lnTo>
                  <a:cubicBezTo>
                    <a:pt x="11937" y="1705229"/>
                    <a:pt x="0" y="1693799"/>
                    <a:pt x="0" y="1679829"/>
                  </a:cubicBezTo>
                  <a:lnTo>
                    <a:pt x="0" y="25400"/>
                  </a:lnTo>
                  <a:cubicBezTo>
                    <a:pt x="0" y="11430"/>
                    <a:pt x="11937" y="0"/>
                    <a:pt x="26527" y="0"/>
                  </a:cubicBezTo>
                  <a:moveTo>
                    <a:pt x="26527" y="50800"/>
                  </a:moveTo>
                  <a:lnTo>
                    <a:pt x="26527" y="25400"/>
                  </a:lnTo>
                  <a:lnTo>
                    <a:pt x="53054" y="25400"/>
                  </a:lnTo>
                  <a:lnTo>
                    <a:pt x="53054" y="1679829"/>
                  </a:lnTo>
                  <a:lnTo>
                    <a:pt x="26527" y="1679829"/>
                  </a:lnTo>
                  <a:lnTo>
                    <a:pt x="26527" y="1654429"/>
                  </a:lnTo>
                  <a:lnTo>
                    <a:pt x="5603849" y="1654429"/>
                  </a:lnTo>
                  <a:lnTo>
                    <a:pt x="5603849" y="1679829"/>
                  </a:lnTo>
                  <a:lnTo>
                    <a:pt x="5577322" y="1679829"/>
                  </a:lnTo>
                  <a:lnTo>
                    <a:pt x="5577322" y="25400"/>
                  </a:lnTo>
                  <a:lnTo>
                    <a:pt x="5603849" y="25400"/>
                  </a:lnTo>
                  <a:lnTo>
                    <a:pt x="5603849" y="50800"/>
                  </a:lnTo>
                  <a:lnTo>
                    <a:pt x="26527" y="50800"/>
                  </a:lnTo>
                  <a:close/>
                </a:path>
              </a:pathLst>
            </a:custGeom>
            <a:solidFill>
              <a:srgbClr val="7CCA62"/>
            </a:solidFill>
          </p:spPr>
        </p:sp>
      </p:grpSp>
      <p:sp>
        <p:nvSpPr>
          <p:cNvPr id="37" name="TextBox 37"/>
          <p:cNvSpPr txBox="1"/>
          <p:nvPr/>
        </p:nvSpPr>
        <p:spPr>
          <a:xfrm>
            <a:off x="6627294" y="2367426"/>
            <a:ext cx="1503345" cy="21800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688"/>
              </a:lnSpc>
            </a:pPr>
            <a:r>
              <a:rPr lang="uk-UA" sz="1600" b="1" spc="2" dirty="0" smtClean="0">
                <a:solidFill>
                  <a:srgbClr val="1C3879"/>
                </a:solidFill>
                <a:latin typeface="Tex Gyre Adventor"/>
                <a:ea typeface="Tex Gyre Adventor"/>
                <a:cs typeface="Tex Gyre Adventor"/>
                <a:sym typeface="Tex Gyre Adventor"/>
              </a:rPr>
              <a:t>4 модуль</a:t>
            </a:r>
            <a:endParaRPr lang="en-US" sz="1600" b="1" spc="2" dirty="0">
              <a:solidFill>
                <a:srgbClr val="1C3879"/>
              </a:solidFill>
              <a:latin typeface="Tex Gyre Adventor"/>
              <a:ea typeface="Tex Gyre Adventor"/>
              <a:cs typeface="Tex Gyre Adventor"/>
              <a:sym typeface="Tex Gyre Adventor"/>
            </a:endParaRPr>
          </a:p>
        </p:txBody>
      </p:sp>
      <p:grpSp>
        <p:nvGrpSpPr>
          <p:cNvPr id="38" name="Group 38"/>
          <p:cNvGrpSpPr/>
          <p:nvPr/>
        </p:nvGrpSpPr>
        <p:grpSpPr>
          <a:xfrm>
            <a:off x="6524830" y="2813917"/>
            <a:ext cx="1708273" cy="2893067"/>
            <a:chOff x="0" y="0"/>
            <a:chExt cx="5630350" cy="7151514"/>
          </a:xfrm>
        </p:grpSpPr>
        <p:sp>
          <p:nvSpPr>
            <p:cNvPr id="39" name="Freeform 39"/>
            <p:cNvSpPr/>
            <p:nvPr/>
          </p:nvSpPr>
          <p:spPr>
            <a:xfrm>
              <a:off x="26527" y="25400"/>
              <a:ext cx="5577322" cy="7100697"/>
            </a:xfrm>
            <a:custGeom>
              <a:avLst/>
              <a:gdLst/>
              <a:ahLst/>
              <a:cxnLst/>
              <a:rect l="l" t="t" r="r" b="b"/>
              <a:pathLst>
                <a:path w="5577322" h="7100697">
                  <a:moveTo>
                    <a:pt x="0" y="0"/>
                  </a:moveTo>
                  <a:lnTo>
                    <a:pt x="5577322" y="0"/>
                  </a:lnTo>
                  <a:lnTo>
                    <a:pt x="5577322" y="7100697"/>
                  </a:lnTo>
                  <a:lnTo>
                    <a:pt x="0" y="7100697"/>
                  </a:lnTo>
                  <a:close/>
                </a:path>
              </a:pathLst>
            </a:custGeom>
            <a:solidFill>
              <a:srgbClr val="D7ECD3">
                <a:alpha val="89804"/>
              </a:srgbClr>
            </a:solidFill>
          </p:spPr>
        </p:sp>
        <p:sp>
          <p:nvSpPr>
            <p:cNvPr id="40" name="Freeform 40"/>
            <p:cNvSpPr/>
            <p:nvPr/>
          </p:nvSpPr>
          <p:spPr>
            <a:xfrm>
              <a:off x="0" y="0"/>
              <a:ext cx="5630375" cy="7151497"/>
            </a:xfrm>
            <a:custGeom>
              <a:avLst/>
              <a:gdLst/>
              <a:ahLst/>
              <a:cxnLst/>
              <a:rect l="l" t="t" r="r" b="b"/>
              <a:pathLst>
                <a:path w="5630375" h="7151497">
                  <a:moveTo>
                    <a:pt x="26527" y="0"/>
                  </a:moveTo>
                  <a:lnTo>
                    <a:pt x="5603849" y="0"/>
                  </a:lnTo>
                  <a:cubicBezTo>
                    <a:pt x="5618440" y="0"/>
                    <a:pt x="5630375" y="11430"/>
                    <a:pt x="5630375" y="25400"/>
                  </a:cubicBezTo>
                  <a:lnTo>
                    <a:pt x="5630375" y="7126097"/>
                  </a:lnTo>
                  <a:cubicBezTo>
                    <a:pt x="5630375" y="7140067"/>
                    <a:pt x="5618440" y="7151497"/>
                    <a:pt x="5603849" y="7151497"/>
                  </a:cubicBezTo>
                  <a:lnTo>
                    <a:pt x="26527" y="7151497"/>
                  </a:lnTo>
                  <a:cubicBezTo>
                    <a:pt x="11937" y="7151497"/>
                    <a:pt x="0" y="7140067"/>
                    <a:pt x="0" y="7126097"/>
                  </a:cubicBezTo>
                  <a:lnTo>
                    <a:pt x="0" y="25400"/>
                  </a:lnTo>
                  <a:cubicBezTo>
                    <a:pt x="0" y="11430"/>
                    <a:pt x="11937" y="0"/>
                    <a:pt x="26527" y="0"/>
                  </a:cubicBezTo>
                  <a:moveTo>
                    <a:pt x="26527" y="50800"/>
                  </a:moveTo>
                  <a:lnTo>
                    <a:pt x="26527" y="25400"/>
                  </a:lnTo>
                  <a:lnTo>
                    <a:pt x="53054" y="25400"/>
                  </a:lnTo>
                  <a:lnTo>
                    <a:pt x="53054" y="7126097"/>
                  </a:lnTo>
                  <a:lnTo>
                    <a:pt x="26527" y="7126097"/>
                  </a:lnTo>
                  <a:lnTo>
                    <a:pt x="26527" y="7100697"/>
                  </a:lnTo>
                  <a:lnTo>
                    <a:pt x="5603849" y="7100697"/>
                  </a:lnTo>
                  <a:lnTo>
                    <a:pt x="5603849" y="7126097"/>
                  </a:lnTo>
                  <a:lnTo>
                    <a:pt x="5577322" y="7126097"/>
                  </a:lnTo>
                  <a:lnTo>
                    <a:pt x="5577322" y="25400"/>
                  </a:lnTo>
                  <a:lnTo>
                    <a:pt x="5603849" y="25400"/>
                  </a:lnTo>
                  <a:lnTo>
                    <a:pt x="5603849" y="50800"/>
                  </a:lnTo>
                  <a:lnTo>
                    <a:pt x="26527" y="50800"/>
                  </a:lnTo>
                  <a:close/>
                </a:path>
              </a:pathLst>
            </a:custGeom>
            <a:solidFill>
              <a:srgbClr val="D7ECD3">
                <a:alpha val="89804"/>
              </a:srgbClr>
            </a:solidFill>
          </p:spPr>
        </p:sp>
      </p:grpSp>
      <p:sp>
        <p:nvSpPr>
          <p:cNvPr id="41" name="TextBox 41"/>
          <p:cNvSpPr txBox="1"/>
          <p:nvPr/>
        </p:nvSpPr>
        <p:spPr>
          <a:xfrm>
            <a:off x="6524830" y="2843359"/>
            <a:ext cx="1685190" cy="2834109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188593" lvl="2">
              <a:lnSpc>
                <a:spcPts val="1688"/>
              </a:lnSpc>
            </a:pPr>
            <a:r>
              <a:rPr lang="uk-UA" sz="1600" spc="2" dirty="0" smtClean="0">
                <a:solidFill>
                  <a:srgbClr val="1C3879"/>
                </a:solidFill>
                <a:latin typeface="Tex Gyre Adventor"/>
                <a:ea typeface="Tex Gyre Adventor"/>
                <a:cs typeface="Tex Gyre Adventor"/>
                <a:sym typeface="Tex Gyre Adventor"/>
              </a:rPr>
              <a:t>Вирішення практичних завдань – </a:t>
            </a:r>
            <a:r>
              <a:rPr lang="uk-UA" sz="1600" b="1" spc="2" dirty="0" smtClean="0">
                <a:solidFill>
                  <a:srgbClr val="1C3879"/>
                </a:solidFill>
                <a:latin typeface="Tex Gyre Adventor"/>
                <a:ea typeface="Tex Gyre Adventor"/>
                <a:cs typeface="Tex Gyre Adventor"/>
                <a:sym typeface="Tex Gyre Adventor"/>
              </a:rPr>
              <a:t>3 бали</a:t>
            </a:r>
          </a:p>
          <a:p>
            <a:pPr marL="188593" lvl="2">
              <a:lnSpc>
                <a:spcPts val="1688"/>
              </a:lnSpc>
            </a:pPr>
            <a:endParaRPr lang="uk-UA" sz="1600" spc="2" dirty="0" smtClean="0">
              <a:solidFill>
                <a:srgbClr val="1C3879"/>
              </a:solidFill>
              <a:latin typeface="Tex Gyre Adventor"/>
              <a:ea typeface="Tex Gyre Adventor"/>
              <a:cs typeface="Tex Gyre Adventor"/>
              <a:sym typeface="Tex Gyre Adventor"/>
            </a:endParaRPr>
          </a:p>
          <a:p>
            <a:pPr marL="188593" lvl="2">
              <a:lnSpc>
                <a:spcPts val="1688"/>
              </a:lnSpc>
            </a:pPr>
            <a:endParaRPr lang="uk-UA" sz="1600" spc="2" dirty="0" smtClean="0">
              <a:solidFill>
                <a:srgbClr val="1C3879"/>
              </a:solidFill>
              <a:latin typeface="Tex Gyre Adventor"/>
              <a:ea typeface="Tex Gyre Adventor"/>
              <a:cs typeface="Tex Gyre Adventor"/>
              <a:sym typeface="Tex Gyre Adventor"/>
            </a:endParaRPr>
          </a:p>
          <a:p>
            <a:pPr marL="188593" lvl="2">
              <a:lnSpc>
                <a:spcPts val="1688"/>
              </a:lnSpc>
            </a:pPr>
            <a:endParaRPr lang="uk-UA" sz="1600" spc="2" dirty="0">
              <a:solidFill>
                <a:srgbClr val="1C3879"/>
              </a:solidFill>
              <a:latin typeface="Tex Gyre Adventor"/>
              <a:ea typeface="Tex Gyre Adventor"/>
              <a:cs typeface="Tex Gyre Adventor"/>
              <a:sym typeface="Tex Gyre Adventor"/>
            </a:endParaRPr>
          </a:p>
          <a:p>
            <a:pPr marL="188593" lvl="2">
              <a:lnSpc>
                <a:spcPts val="1688"/>
              </a:lnSpc>
            </a:pPr>
            <a:r>
              <a:rPr lang="uk-UA" sz="1600" b="1" spc="2" dirty="0" smtClean="0">
                <a:solidFill>
                  <a:srgbClr val="1C3879"/>
                </a:solidFill>
                <a:latin typeface="Tex Gyre Adventor"/>
                <a:ea typeface="Tex Gyre Adventor"/>
                <a:cs typeface="Tex Gyre Adventor"/>
                <a:sym typeface="Tex Gyre Adventor"/>
              </a:rPr>
              <a:t>10 практичних занять</a:t>
            </a:r>
          </a:p>
          <a:p>
            <a:pPr marL="188593" lvl="2">
              <a:lnSpc>
                <a:spcPts val="1688"/>
              </a:lnSpc>
            </a:pPr>
            <a:endParaRPr lang="uk-UA" sz="1600" spc="2" dirty="0" smtClean="0">
              <a:solidFill>
                <a:srgbClr val="1C3879"/>
              </a:solidFill>
              <a:latin typeface="Tex Gyre Adventor"/>
              <a:ea typeface="Tex Gyre Adventor"/>
              <a:cs typeface="Tex Gyre Adventor"/>
              <a:sym typeface="Tex Gyre Adventor"/>
            </a:endParaRPr>
          </a:p>
          <a:p>
            <a:pPr marL="188593" lvl="2">
              <a:lnSpc>
                <a:spcPts val="1688"/>
              </a:lnSpc>
            </a:pPr>
            <a:r>
              <a:rPr lang="uk-UA" sz="1600" spc="2" dirty="0" smtClean="0">
                <a:solidFill>
                  <a:srgbClr val="1C3879"/>
                </a:solidFill>
                <a:latin typeface="Tex Gyre Adventor"/>
                <a:ea typeface="Tex Gyre Adventor"/>
                <a:cs typeface="Tex Gyre Adventor"/>
                <a:sym typeface="Tex Gyre Adventor"/>
              </a:rPr>
              <a:t>Загально за модуль – </a:t>
            </a:r>
          </a:p>
          <a:p>
            <a:pPr marL="188593" lvl="2">
              <a:lnSpc>
                <a:spcPts val="1688"/>
              </a:lnSpc>
            </a:pPr>
            <a:r>
              <a:rPr lang="uk-UA" sz="1600" b="1" spc="2" dirty="0" smtClean="0">
                <a:solidFill>
                  <a:srgbClr val="1C3879"/>
                </a:solidFill>
                <a:latin typeface="Tex Gyre Adventor"/>
                <a:ea typeface="Tex Gyre Adventor"/>
                <a:cs typeface="Tex Gyre Adventor"/>
                <a:sym typeface="Tex Gyre Adventor"/>
              </a:rPr>
              <a:t>30 балів</a:t>
            </a:r>
            <a:endParaRPr lang="en-US" sz="1600" b="1" spc="2" dirty="0">
              <a:solidFill>
                <a:srgbClr val="1C3879"/>
              </a:solidFill>
              <a:latin typeface="Tex Gyre Adventor"/>
              <a:ea typeface="Tex Gyre Adventor"/>
              <a:cs typeface="Tex Gyre Adventor"/>
              <a:sym typeface="Tex Gyre Adventor"/>
            </a:endParaRPr>
          </a:p>
        </p:txBody>
      </p:sp>
      <p:sp>
        <p:nvSpPr>
          <p:cNvPr id="42" name="TextBox 42"/>
          <p:cNvSpPr txBox="1"/>
          <p:nvPr/>
        </p:nvSpPr>
        <p:spPr>
          <a:xfrm>
            <a:off x="611560" y="1184482"/>
            <a:ext cx="7920880" cy="346249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2678"/>
              </a:lnSpc>
            </a:pPr>
            <a:r>
              <a:rPr lang="uk-UA" sz="4000" b="1" spc="2" dirty="0" smtClean="0">
                <a:solidFill>
                  <a:srgbClr val="FFFFFF"/>
                </a:solidFill>
                <a:latin typeface="Tex Gyre Adventor"/>
                <a:ea typeface="Tex Gyre Adventor"/>
                <a:cs typeface="Tex Gyre Adventor"/>
                <a:sym typeface="Tex Gyre Adventor"/>
              </a:rPr>
              <a:t>Система накопичення балів</a:t>
            </a:r>
            <a:endParaRPr lang="en-US" sz="4000" b="1" spc="2" dirty="0">
              <a:solidFill>
                <a:srgbClr val="FFFFFF"/>
              </a:solidFill>
              <a:latin typeface="Tex Gyre Adventor"/>
              <a:ea typeface="Tex Gyre Adventor"/>
              <a:cs typeface="Tex Gyre Adventor"/>
              <a:sym typeface="Tex Gyre Adventor"/>
            </a:endParaRPr>
          </a:p>
        </p:txBody>
      </p:sp>
    </p:spTree>
    <p:extLst>
      <p:ext uri="{BB962C8B-B14F-4D97-AF65-F5344CB8AC3E}">
        <p14:creationId xmlns:p14="http://schemas.microsoft.com/office/powerpoint/2010/main" val="1521690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/>
          <p:cNvSpPr/>
          <p:nvPr/>
        </p:nvSpPr>
        <p:spPr>
          <a:xfrm rot="7396178">
            <a:off x="4151478" y="5188222"/>
            <a:ext cx="8708782" cy="2669786"/>
          </a:xfrm>
          <a:custGeom>
            <a:avLst/>
            <a:gdLst/>
            <a:ahLst/>
            <a:cxnLst/>
            <a:rect l="l" t="t" r="r" b="b"/>
            <a:pathLst>
              <a:path w="13063173" h="5339572">
                <a:moveTo>
                  <a:pt x="0" y="0"/>
                </a:moveTo>
                <a:lnTo>
                  <a:pt x="13063173" y="0"/>
                </a:lnTo>
                <a:lnTo>
                  <a:pt x="13063173" y="5339572"/>
                </a:lnTo>
                <a:lnTo>
                  <a:pt x="0" y="5339572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xmlns="" r:embed="rId3"/>
                </a:ext>
              </a:extLst>
            </a:blip>
            <a:stretch>
              <a:fillRect/>
            </a:stretch>
          </a:blipFill>
        </p:spPr>
      </p:sp>
      <p:grpSp>
        <p:nvGrpSpPr>
          <p:cNvPr id="3" name="Group 3"/>
          <p:cNvGrpSpPr/>
          <p:nvPr/>
        </p:nvGrpSpPr>
        <p:grpSpPr>
          <a:xfrm>
            <a:off x="683360" y="-5492664"/>
            <a:ext cx="7777281" cy="10369708"/>
            <a:chOff x="0" y="0"/>
            <a:chExt cx="812800" cy="812800"/>
          </a:xfrm>
        </p:grpSpPr>
        <p:sp>
          <p:nvSpPr>
            <p:cNvPr id="4" name="Freeform 4"/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1C3879"/>
            </a:solidFill>
          </p:spPr>
        </p:sp>
        <p:sp>
          <p:nvSpPr>
            <p:cNvPr id="5" name="TextBox 5"/>
            <p:cNvSpPr txBox="1"/>
            <p:nvPr/>
          </p:nvSpPr>
          <p:spPr>
            <a:xfrm>
              <a:off x="76200" y="38100"/>
              <a:ext cx="660400" cy="698500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1489"/>
                </a:lnSpc>
                <a:spcBef>
                  <a:spcPct val="0"/>
                </a:spcBef>
              </a:pPr>
              <a:endParaRPr/>
            </a:p>
          </p:txBody>
        </p:sp>
      </p:grpSp>
      <p:grpSp>
        <p:nvGrpSpPr>
          <p:cNvPr id="6" name="Group 6"/>
          <p:cNvGrpSpPr/>
          <p:nvPr/>
        </p:nvGrpSpPr>
        <p:grpSpPr>
          <a:xfrm>
            <a:off x="3631387" y="2461243"/>
            <a:ext cx="1881227" cy="2508303"/>
            <a:chOff x="0" y="0"/>
            <a:chExt cx="812800" cy="812800"/>
          </a:xfrm>
        </p:grpSpPr>
        <p:sp>
          <p:nvSpPr>
            <p:cNvPr id="7" name="Freeform 7"/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1C3879"/>
            </a:solidFill>
          </p:spPr>
        </p:sp>
        <p:sp>
          <p:nvSpPr>
            <p:cNvPr id="8" name="TextBox 8"/>
            <p:cNvSpPr txBox="1"/>
            <p:nvPr/>
          </p:nvSpPr>
          <p:spPr>
            <a:xfrm>
              <a:off x="76200" y="38100"/>
              <a:ext cx="660400" cy="698500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1489"/>
                </a:lnSpc>
                <a:spcBef>
                  <a:spcPct val="0"/>
                </a:spcBef>
              </a:pPr>
              <a:endParaRPr/>
            </a:p>
          </p:txBody>
        </p:sp>
      </p:grpSp>
      <p:grpSp>
        <p:nvGrpSpPr>
          <p:cNvPr id="9" name="Group 9"/>
          <p:cNvGrpSpPr>
            <a:grpSpLocks noChangeAspect="1"/>
          </p:cNvGrpSpPr>
          <p:nvPr/>
        </p:nvGrpSpPr>
        <p:grpSpPr>
          <a:xfrm>
            <a:off x="3761860" y="2290132"/>
            <a:ext cx="1686956" cy="2249266"/>
            <a:chOff x="0" y="0"/>
            <a:chExt cx="6350000" cy="6349975"/>
          </a:xfrm>
        </p:grpSpPr>
        <p:sp>
          <p:nvSpPr>
            <p:cNvPr id="10" name="Freeform 10"/>
            <p:cNvSpPr/>
            <p:nvPr/>
          </p:nvSpPr>
          <p:spPr>
            <a:xfrm>
              <a:off x="0" y="0"/>
              <a:ext cx="6350000" cy="6349974"/>
            </a:xfrm>
            <a:custGeom>
              <a:avLst/>
              <a:gdLst/>
              <a:ahLst/>
              <a:cxnLst/>
              <a:rect l="l" t="t" r="r" b="b"/>
              <a:pathLst>
                <a:path w="6350000" h="6349974">
                  <a:moveTo>
                    <a:pt x="6350000" y="3175025"/>
                  </a:moveTo>
                  <a:cubicBezTo>
                    <a:pt x="6350000" y="4928451"/>
                    <a:pt x="4928476" y="6349974"/>
                    <a:pt x="3175000" y="6349974"/>
                  </a:cubicBezTo>
                  <a:cubicBezTo>
                    <a:pt x="1421498" y="6349974"/>
                    <a:pt x="0" y="4928451"/>
                    <a:pt x="0" y="3175025"/>
                  </a:cubicBezTo>
                  <a:cubicBezTo>
                    <a:pt x="0" y="1421511"/>
                    <a:pt x="1421498" y="0"/>
                    <a:pt x="3175000" y="0"/>
                  </a:cubicBezTo>
                  <a:cubicBezTo>
                    <a:pt x="4928501" y="0"/>
                    <a:pt x="6350000" y="1421511"/>
                    <a:pt x="6350000" y="3175025"/>
                  </a:cubicBezTo>
                  <a:close/>
                </a:path>
              </a:pathLst>
            </a:custGeom>
            <a:blipFill>
              <a:blip r:embed="rId4"/>
              <a:stretch>
                <a:fillRect l="-89372" r="-51737" b="-40447"/>
              </a:stretch>
            </a:blipFill>
          </p:spPr>
        </p:sp>
      </p:grpSp>
      <p:grpSp>
        <p:nvGrpSpPr>
          <p:cNvPr id="11" name="Group 11"/>
          <p:cNvGrpSpPr/>
          <p:nvPr/>
        </p:nvGrpSpPr>
        <p:grpSpPr>
          <a:xfrm>
            <a:off x="5935675" y="2290133"/>
            <a:ext cx="1708302" cy="2277735"/>
            <a:chOff x="0" y="0"/>
            <a:chExt cx="812800" cy="812800"/>
          </a:xfrm>
        </p:grpSpPr>
        <p:sp>
          <p:nvSpPr>
            <p:cNvPr id="12" name="Freeform 12"/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1C3879"/>
            </a:solidFill>
          </p:spPr>
        </p:sp>
        <p:sp>
          <p:nvSpPr>
            <p:cNvPr id="13" name="TextBox 13"/>
            <p:cNvSpPr txBox="1"/>
            <p:nvPr/>
          </p:nvSpPr>
          <p:spPr>
            <a:xfrm>
              <a:off x="76200" y="38100"/>
              <a:ext cx="660400" cy="698500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1489"/>
                </a:lnSpc>
                <a:spcBef>
                  <a:spcPct val="0"/>
                </a:spcBef>
              </a:pPr>
              <a:endParaRPr/>
            </a:p>
          </p:txBody>
        </p:sp>
      </p:grpSp>
      <p:grpSp>
        <p:nvGrpSpPr>
          <p:cNvPr id="14" name="Group 14"/>
          <p:cNvGrpSpPr>
            <a:grpSpLocks noChangeAspect="1"/>
          </p:cNvGrpSpPr>
          <p:nvPr/>
        </p:nvGrpSpPr>
        <p:grpSpPr>
          <a:xfrm>
            <a:off x="6023882" y="2407746"/>
            <a:ext cx="1531889" cy="2042510"/>
            <a:chOff x="0" y="0"/>
            <a:chExt cx="6350000" cy="6349975"/>
          </a:xfrm>
        </p:grpSpPr>
        <p:sp>
          <p:nvSpPr>
            <p:cNvPr id="15" name="Freeform 15"/>
            <p:cNvSpPr/>
            <p:nvPr/>
          </p:nvSpPr>
          <p:spPr>
            <a:xfrm>
              <a:off x="0" y="0"/>
              <a:ext cx="6350000" cy="6349974"/>
            </a:xfrm>
            <a:custGeom>
              <a:avLst/>
              <a:gdLst/>
              <a:ahLst/>
              <a:cxnLst/>
              <a:rect l="l" t="t" r="r" b="b"/>
              <a:pathLst>
                <a:path w="6350000" h="6349974">
                  <a:moveTo>
                    <a:pt x="6350000" y="3175025"/>
                  </a:moveTo>
                  <a:cubicBezTo>
                    <a:pt x="6350000" y="4928451"/>
                    <a:pt x="4928476" y="6349974"/>
                    <a:pt x="3175000" y="6349974"/>
                  </a:cubicBezTo>
                  <a:cubicBezTo>
                    <a:pt x="1421498" y="6349974"/>
                    <a:pt x="0" y="4928451"/>
                    <a:pt x="0" y="3175025"/>
                  </a:cubicBezTo>
                  <a:cubicBezTo>
                    <a:pt x="0" y="1421511"/>
                    <a:pt x="1421498" y="0"/>
                    <a:pt x="3175000" y="0"/>
                  </a:cubicBezTo>
                  <a:cubicBezTo>
                    <a:pt x="4928501" y="0"/>
                    <a:pt x="6350000" y="1421511"/>
                    <a:pt x="6350000" y="3175025"/>
                  </a:cubicBezTo>
                  <a:close/>
                </a:path>
              </a:pathLst>
            </a:custGeom>
            <a:blipFill>
              <a:blip r:embed="rId5"/>
              <a:stretch>
                <a:fillRect l="-32541" r="-46029"/>
              </a:stretch>
            </a:blipFill>
          </p:spPr>
        </p:sp>
      </p:grpSp>
      <p:grpSp>
        <p:nvGrpSpPr>
          <p:cNvPr id="16" name="Group 16"/>
          <p:cNvGrpSpPr/>
          <p:nvPr/>
        </p:nvGrpSpPr>
        <p:grpSpPr>
          <a:xfrm>
            <a:off x="1500225" y="2290133"/>
            <a:ext cx="1708302" cy="2277735"/>
            <a:chOff x="0" y="0"/>
            <a:chExt cx="812800" cy="812800"/>
          </a:xfrm>
        </p:grpSpPr>
        <p:sp>
          <p:nvSpPr>
            <p:cNvPr id="17" name="Freeform 17"/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1C3879"/>
            </a:solidFill>
          </p:spPr>
        </p:sp>
        <p:sp>
          <p:nvSpPr>
            <p:cNvPr id="18" name="TextBox 18"/>
            <p:cNvSpPr txBox="1"/>
            <p:nvPr/>
          </p:nvSpPr>
          <p:spPr>
            <a:xfrm>
              <a:off x="76200" y="38100"/>
              <a:ext cx="660400" cy="698500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1489"/>
                </a:lnSpc>
                <a:spcBef>
                  <a:spcPct val="0"/>
                </a:spcBef>
              </a:pPr>
              <a:endParaRPr/>
            </a:p>
          </p:txBody>
        </p:sp>
      </p:grpSp>
      <p:grpSp>
        <p:nvGrpSpPr>
          <p:cNvPr id="19" name="Group 19"/>
          <p:cNvGrpSpPr>
            <a:grpSpLocks noChangeAspect="1"/>
          </p:cNvGrpSpPr>
          <p:nvPr/>
        </p:nvGrpSpPr>
        <p:grpSpPr>
          <a:xfrm>
            <a:off x="1588432" y="2407746"/>
            <a:ext cx="1531889" cy="2042510"/>
            <a:chOff x="0" y="0"/>
            <a:chExt cx="6350000" cy="6349975"/>
          </a:xfrm>
        </p:grpSpPr>
        <p:sp>
          <p:nvSpPr>
            <p:cNvPr id="20" name="Freeform 20"/>
            <p:cNvSpPr/>
            <p:nvPr/>
          </p:nvSpPr>
          <p:spPr>
            <a:xfrm>
              <a:off x="0" y="0"/>
              <a:ext cx="6350000" cy="6349974"/>
            </a:xfrm>
            <a:custGeom>
              <a:avLst/>
              <a:gdLst/>
              <a:ahLst/>
              <a:cxnLst/>
              <a:rect l="l" t="t" r="r" b="b"/>
              <a:pathLst>
                <a:path w="6350000" h="6349974">
                  <a:moveTo>
                    <a:pt x="6350000" y="3175025"/>
                  </a:moveTo>
                  <a:cubicBezTo>
                    <a:pt x="6350000" y="4928451"/>
                    <a:pt x="4928476" y="6349974"/>
                    <a:pt x="3175000" y="6349974"/>
                  </a:cubicBezTo>
                  <a:cubicBezTo>
                    <a:pt x="1421498" y="6349974"/>
                    <a:pt x="0" y="4928451"/>
                    <a:pt x="0" y="3175025"/>
                  </a:cubicBezTo>
                  <a:cubicBezTo>
                    <a:pt x="0" y="1421511"/>
                    <a:pt x="1421498" y="0"/>
                    <a:pt x="3175000" y="0"/>
                  </a:cubicBezTo>
                  <a:cubicBezTo>
                    <a:pt x="4928501" y="0"/>
                    <a:pt x="6350000" y="1421511"/>
                    <a:pt x="6350000" y="3175025"/>
                  </a:cubicBezTo>
                  <a:close/>
                </a:path>
              </a:pathLst>
            </a:custGeom>
            <a:blipFill>
              <a:blip r:embed="rId6"/>
              <a:stretch>
                <a:fillRect l="-37975" r="-37975" b="-82"/>
              </a:stretch>
            </a:blipFill>
          </p:spPr>
        </p:sp>
      </p:grpSp>
      <p:grpSp>
        <p:nvGrpSpPr>
          <p:cNvPr id="21" name="Group 21"/>
          <p:cNvGrpSpPr/>
          <p:nvPr/>
        </p:nvGrpSpPr>
        <p:grpSpPr>
          <a:xfrm>
            <a:off x="3741048" y="4292551"/>
            <a:ext cx="1728581" cy="1311703"/>
            <a:chOff x="0" y="0"/>
            <a:chExt cx="1427909" cy="812658"/>
          </a:xfrm>
        </p:grpSpPr>
        <p:sp>
          <p:nvSpPr>
            <p:cNvPr id="22" name="Freeform 22"/>
            <p:cNvSpPr/>
            <p:nvPr/>
          </p:nvSpPr>
          <p:spPr>
            <a:xfrm>
              <a:off x="0" y="0"/>
              <a:ext cx="1427909" cy="812658"/>
            </a:xfrm>
            <a:custGeom>
              <a:avLst/>
              <a:gdLst/>
              <a:ahLst/>
              <a:cxnLst/>
              <a:rect l="l" t="t" r="r" b="b"/>
              <a:pathLst>
                <a:path w="1427909" h="812658">
                  <a:moveTo>
                    <a:pt x="223939" y="0"/>
                  </a:moveTo>
                  <a:lnTo>
                    <a:pt x="1203970" y="0"/>
                  </a:lnTo>
                  <a:cubicBezTo>
                    <a:pt x="1327648" y="0"/>
                    <a:pt x="1427909" y="100261"/>
                    <a:pt x="1427909" y="223939"/>
                  </a:cubicBezTo>
                  <a:lnTo>
                    <a:pt x="1427909" y="588719"/>
                  </a:lnTo>
                  <a:cubicBezTo>
                    <a:pt x="1427909" y="712397"/>
                    <a:pt x="1327648" y="812658"/>
                    <a:pt x="1203970" y="812658"/>
                  </a:cubicBezTo>
                  <a:lnTo>
                    <a:pt x="223939" y="812658"/>
                  </a:lnTo>
                  <a:cubicBezTo>
                    <a:pt x="100261" y="812658"/>
                    <a:pt x="0" y="712397"/>
                    <a:pt x="0" y="588719"/>
                  </a:cubicBezTo>
                  <a:lnTo>
                    <a:pt x="0" y="223939"/>
                  </a:lnTo>
                  <a:cubicBezTo>
                    <a:pt x="0" y="100261"/>
                    <a:pt x="100261" y="0"/>
                    <a:pt x="223939" y="0"/>
                  </a:cubicBezTo>
                  <a:close/>
                </a:path>
              </a:pathLst>
            </a:custGeom>
            <a:solidFill>
              <a:srgbClr val="1C3879"/>
            </a:solidFill>
          </p:spPr>
        </p:sp>
        <p:sp>
          <p:nvSpPr>
            <p:cNvPr id="23" name="TextBox 23"/>
            <p:cNvSpPr txBox="1"/>
            <p:nvPr/>
          </p:nvSpPr>
          <p:spPr>
            <a:xfrm>
              <a:off x="0" y="-38100"/>
              <a:ext cx="1427909" cy="850758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1489"/>
                </a:lnSpc>
              </a:pPr>
              <a:endParaRPr/>
            </a:p>
          </p:txBody>
        </p:sp>
      </p:grpSp>
      <p:grpSp>
        <p:nvGrpSpPr>
          <p:cNvPr id="24" name="Group 24"/>
          <p:cNvGrpSpPr/>
          <p:nvPr/>
        </p:nvGrpSpPr>
        <p:grpSpPr>
          <a:xfrm>
            <a:off x="6022201" y="4209831"/>
            <a:ext cx="1621776" cy="1170595"/>
            <a:chOff x="0" y="0"/>
            <a:chExt cx="1734388" cy="938908"/>
          </a:xfrm>
        </p:grpSpPr>
        <p:sp>
          <p:nvSpPr>
            <p:cNvPr id="25" name="Freeform 25"/>
            <p:cNvSpPr/>
            <p:nvPr/>
          </p:nvSpPr>
          <p:spPr>
            <a:xfrm>
              <a:off x="0" y="0"/>
              <a:ext cx="1734388" cy="938908"/>
            </a:xfrm>
            <a:custGeom>
              <a:avLst/>
              <a:gdLst/>
              <a:ahLst/>
              <a:cxnLst/>
              <a:rect l="l" t="t" r="r" b="b"/>
              <a:pathLst>
                <a:path w="1734388" h="938908">
                  <a:moveTo>
                    <a:pt x="238686" y="0"/>
                  </a:moveTo>
                  <a:lnTo>
                    <a:pt x="1495701" y="0"/>
                  </a:lnTo>
                  <a:cubicBezTo>
                    <a:pt x="1559005" y="0"/>
                    <a:pt x="1619716" y="25147"/>
                    <a:pt x="1664478" y="69910"/>
                  </a:cubicBezTo>
                  <a:cubicBezTo>
                    <a:pt x="1709240" y="114672"/>
                    <a:pt x="1734388" y="175383"/>
                    <a:pt x="1734388" y="238686"/>
                  </a:cubicBezTo>
                  <a:lnTo>
                    <a:pt x="1734388" y="700222"/>
                  </a:lnTo>
                  <a:cubicBezTo>
                    <a:pt x="1734388" y="763525"/>
                    <a:pt x="1709240" y="824236"/>
                    <a:pt x="1664478" y="868999"/>
                  </a:cubicBezTo>
                  <a:cubicBezTo>
                    <a:pt x="1619716" y="913761"/>
                    <a:pt x="1559005" y="938908"/>
                    <a:pt x="1495701" y="938908"/>
                  </a:cubicBezTo>
                  <a:lnTo>
                    <a:pt x="238686" y="938908"/>
                  </a:lnTo>
                  <a:cubicBezTo>
                    <a:pt x="175383" y="938908"/>
                    <a:pt x="114672" y="913761"/>
                    <a:pt x="69910" y="868999"/>
                  </a:cubicBezTo>
                  <a:cubicBezTo>
                    <a:pt x="25147" y="824236"/>
                    <a:pt x="0" y="763525"/>
                    <a:pt x="0" y="700222"/>
                  </a:cubicBezTo>
                  <a:lnTo>
                    <a:pt x="0" y="238686"/>
                  </a:lnTo>
                  <a:cubicBezTo>
                    <a:pt x="0" y="175383"/>
                    <a:pt x="25147" y="114672"/>
                    <a:pt x="69910" y="69910"/>
                  </a:cubicBezTo>
                  <a:cubicBezTo>
                    <a:pt x="114672" y="25147"/>
                    <a:pt x="175383" y="0"/>
                    <a:pt x="238686" y="0"/>
                  </a:cubicBezTo>
                  <a:close/>
                </a:path>
              </a:pathLst>
            </a:custGeom>
            <a:solidFill>
              <a:srgbClr val="1C3879"/>
            </a:solidFill>
          </p:spPr>
        </p:sp>
        <p:sp>
          <p:nvSpPr>
            <p:cNvPr id="26" name="TextBox 26"/>
            <p:cNvSpPr txBox="1"/>
            <p:nvPr/>
          </p:nvSpPr>
          <p:spPr>
            <a:xfrm>
              <a:off x="0" y="-38100"/>
              <a:ext cx="1734388" cy="977008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1489"/>
                </a:lnSpc>
              </a:pPr>
              <a:endParaRPr/>
            </a:p>
          </p:txBody>
        </p:sp>
      </p:grpSp>
      <p:grpSp>
        <p:nvGrpSpPr>
          <p:cNvPr id="27" name="Group 27"/>
          <p:cNvGrpSpPr/>
          <p:nvPr/>
        </p:nvGrpSpPr>
        <p:grpSpPr>
          <a:xfrm>
            <a:off x="1286180" y="4099924"/>
            <a:ext cx="2108916" cy="1280501"/>
            <a:chOff x="0" y="0"/>
            <a:chExt cx="2255353" cy="1027062"/>
          </a:xfrm>
        </p:grpSpPr>
        <p:sp>
          <p:nvSpPr>
            <p:cNvPr id="28" name="Freeform 28"/>
            <p:cNvSpPr/>
            <p:nvPr/>
          </p:nvSpPr>
          <p:spPr>
            <a:xfrm>
              <a:off x="0" y="0"/>
              <a:ext cx="2255353" cy="1027062"/>
            </a:xfrm>
            <a:custGeom>
              <a:avLst/>
              <a:gdLst/>
              <a:ahLst/>
              <a:cxnLst/>
              <a:rect l="l" t="t" r="r" b="b"/>
              <a:pathLst>
                <a:path w="2255353" h="1027062">
                  <a:moveTo>
                    <a:pt x="183552" y="0"/>
                  </a:moveTo>
                  <a:lnTo>
                    <a:pt x="2071801" y="0"/>
                  </a:lnTo>
                  <a:cubicBezTo>
                    <a:pt x="2120482" y="0"/>
                    <a:pt x="2167169" y="19338"/>
                    <a:pt x="2201592" y="53761"/>
                  </a:cubicBezTo>
                  <a:cubicBezTo>
                    <a:pt x="2236015" y="88184"/>
                    <a:pt x="2255353" y="134871"/>
                    <a:pt x="2255353" y="183552"/>
                  </a:cubicBezTo>
                  <a:lnTo>
                    <a:pt x="2255353" y="843510"/>
                  </a:lnTo>
                  <a:cubicBezTo>
                    <a:pt x="2255353" y="944883"/>
                    <a:pt x="2173174" y="1027062"/>
                    <a:pt x="2071801" y="1027062"/>
                  </a:cubicBezTo>
                  <a:lnTo>
                    <a:pt x="183552" y="1027062"/>
                  </a:lnTo>
                  <a:cubicBezTo>
                    <a:pt x="82179" y="1027062"/>
                    <a:pt x="0" y="944883"/>
                    <a:pt x="0" y="843510"/>
                  </a:cubicBezTo>
                  <a:lnTo>
                    <a:pt x="0" y="183552"/>
                  </a:lnTo>
                  <a:cubicBezTo>
                    <a:pt x="0" y="82179"/>
                    <a:pt x="82179" y="0"/>
                    <a:pt x="183552" y="0"/>
                  </a:cubicBezTo>
                  <a:close/>
                </a:path>
              </a:pathLst>
            </a:custGeom>
            <a:solidFill>
              <a:srgbClr val="1C3879"/>
            </a:solidFill>
          </p:spPr>
        </p:sp>
        <p:sp>
          <p:nvSpPr>
            <p:cNvPr id="29" name="TextBox 29"/>
            <p:cNvSpPr txBox="1"/>
            <p:nvPr/>
          </p:nvSpPr>
          <p:spPr>
            <a:xfrm>
              <a:off x="0" y="-38100"/>
              <a:ext cx="2255353" cy="1065162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1489"/>
                </a:lnSpc>
              </a:pPr>
              <a:endParaRPr/>
            </a:p>
          </p:txBody>
        </p:sp>
      </p:grpSp>
      <p:sp>
        <p:nvSpPr>
          <p:cNvPr id="30" name="Freeform 30"/>
          <p:cNvSpPr/>
          <p:nvPr/>
        </p:nvSpPr>
        <p:spPr>
          <a:xfrm rot="2932849">
            <a:off x="-3574302" y="4372874"/>
            <a:ext cx="8708782" cy="2669786"/>
          </a:xfrm>
          <a:custGeom>
            <a:avLst/>
            <a:gdLst/>
            <a:ahLst/>
            <a:cxnLst/>
            <a:rect l="l" t="t" r="r" b="b"/>
            <a:pathLst>
              <a:path w="13063173" h="5339572">
                <a:moveTo>
                  <a:pt x="0" y="0"/>
                </a:moveTo>
                <a:lnTo>
                  <a:pt x="13063173" y="0"/>
                </a:lnTo>
                <a:lnTo>
                  <a:pt x="13063173" y="5339572"/>
                </a:lnTo>
                <a:lnTo>
                  <a:pt x="0" y="5339572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xmlns="" r:embed="rId3"/>
                </a:ext>
              </a:extLst>
            </a:blip>
            <a:stretch>
              <a:fillRect/>
            </a:stretch>
          </a:blipFill>
        </p:spPr>
      </p:sp>
      <p:grpSp>
        <p:nvGrpSpPr>
          <p:cNvPr id="31" name="Group 31"/>
          <p:cNvGrpSpPr/>
          <p:nvPr/>
        </p:nvGrpSpPr>
        <p:grpSpPr>
          <a:xfrm>
            <a:off x="7643977" y="124704"/>
            <a:ext cx="1432037" cy="555041"/>
            <a:chOff x="0" y="0"/>
            <a:chExt cx="3818763" cy="1110083"/>
          </a:xfrm>
        </p:grpSpPr>
        <p:grpSp>
          <p:nvGrpSpPr>
            <p:cNvPr id="32" name="Group 32"/>
            <p:cNvGrpSpPr/>
            <p:nvPr/>
          </p:nvGrpSpPr>
          <p:grpSpPr>
            <a:xfrm>
              <a:off x="0" y="0"/>
              <a:ext cx="3818763" cy="1042557"/>
              <a:chOff x="0" y="0"/>
              <a:chExt cx="1147599" cy="313305"/>
            </a:xfrm>
          </p:grpSpPr>
          <p:sp>
            <p:nvSpPr>
              <p:cNvPr id="33" name="Freeform 33"/>
              <p:cNvSpPr/>
              <p:nvPr/>
            </p:nvSpPr>
            <p:spPr>
              <a:xfrm>
                <a:off x="0" y="0"/>
                <a:ext cx="1147599" cy="313305"/>
              </a:xfrm>
              <a:custGeom>
                <a:avLst/>
                <a:gdLst/>
                <a:ahLst/>
                <a:cxnLst/>
                <a:rect l="l" t="t" r="r" b="b"/>
                <a:pathLst>
                  <a:path w="1147599" h="313305">
                    <a:moveTo>
                      <a:pt x="944399" y="0"/>
                    </a:moveTo>
                    <a:cubicBezTo>
                      <a:pt x="1056623" y="0"/>
                      <a:pt x="1147599" y="70136"/>
                      <a:pt x="1147599" y="156652"/>
                    </a:cubicBezTo>
                    <a:cubicBezTo>
                      <a:pt x="1147599" y="243169"/>
                      <a:pt x="1056623" y="313305"/>
                      <a:pt x="944399" y="313305"/>
                    </a:cubicBezTo>
                    <a:lnTo>
                      <a:pt x="203200" y="313305"/>
                    </a:lnTo>
                    <a:cubicBezTo>
                      <a:pt x="90976" y="313305"/>
                      <a:pt x="0" y="243169"/>
                      <a:pt x="0" y="156652"/>
                    </a:cubicBezTo>
                    <a:cubicBezTo>
                      <a:pt x="0" y="70136"/>
                      <a:pt x="90976" y="0"/>
                      <a:pt x="203200" y="0"/>
                    </a:cubicBezTo>
                    <a:close/>
                  </a:path>
                </a:pathLst>
              </a:custGeom>
              <a:solidFill>
                <a:srgbClr val="FFFFFF"/>
              </a:solidFill>
            </p:spPr>
          </p:sp>
          <p:sp>
            <p:nvSpPr>
              <p:cNvPr id="34" name="TextBox 34"/>
              <p:cNvSpPr txBox="1"/>
              <p:nvPr/>
            </p:nvSpPr>
            <p:spPr>
              <a:xfrm>
                <a:off x="0" y="-38100"/>
                <a:ext cx="1147599" cy="351405"/>
              </a:xfrm>
              <a:prstGeom prst="rect">
                <a:avLst/>
              </a:prstGeom>
            </p:spPr>
            <p:txBody>
              <a:bodyPr lIns="50800" tIns="50800" rIns="50800" bIns="50800" rtlCol="0" anchor="ctr"/>
              <a:lstStyle/>
              <a:p>
                <a:pPr algn="ctr">
                  <a:lnSpc>
                    <a:spcPts val="1489"/>
                  </a:lnSpc>
                </a:pPr>
                <a:endParaRPr/>
              </a:p>
            </p:txBody>
          </p:sp>
        </p:grpSp>
        <p:sp>
          <p:nvSpPr>
            <p:cNvPr id="35" name="Freeform 35" descr="Изображение выглядит как текст  Автоматически созданное описание"/>
            <p:cNvSpPr/>
            <p:nvPr/>
          </p:nvSpPr>
          <p:spPr>
            <a:xfrm>
              <a:off x="347845" y="205563"/>
              <a:ext cx="2156949" cy="643795"/>
            </a:xfrm>
            <a:custGeom>
              <a:avLst/>
              <a:gdLst/>
              <a:ahLst/>
              <a:cxnLst/>
              <a:rect l="l" t="t" r="r" b="b"/>
              <a:pathLst>
                <a:path w="2156949" h="643795">
                  <a:moveTo>
                    <a:pt x="0" y="0"/>
                  </a:moveTo>
                  <a:lnTo>
                    <a:pt x="2156949" y="0"/>
                  </a:lnTo>
                  <a:lnTo>
                    <a:pt x="2156949" y="643795"/>
                  </a:lnTo>
                  <a:lnTo>
                    <a:pt x="0" y="643795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7"/>
              <a:stretch>
                <a:fillRect l="-6246" r="-42347" b="-2227"/>
              </a:stretch>
            </a:blipFill>
          </p:spPr>
        </p:sp>
        <p:sp>
          <p:nvSpPr>
            <p:cNvPr id="36" name="Freeform 36"/>
            <p:cNvSpPr/>
            <p:nvPr/>
          </p:nvSpPr>
          <p:spPr>
            <a:xfrm>
              <a:off x="2534078" y="154892"/>
              <a:ext cx="1109547" cy="955191"/>
            </a:xfrm>
            <a:custGeom>
              <a:avLst/>
              <a:gdLst/>
              <a:ahLst/>
              <a:cxnLst/>
              <a:rect l="l" t="t" r="r" b="b"/>
              <a:pathLst>
                <a:path w="1109547" h="955191">
                  <a:moveTo>
                    <a:pt x="0" y="0"/>
                  </a:moveTo>
                  <a:lnTo>
                    <a:pt x="1109548" y="0"/>
                  </a:lnTo>
                  <a:lnTo>
                    <a:pt x="1109548" y="955191"/>
                  </a:lnTo>
                  <a:lnTo>
                    <a:pt x="0" y="955191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8"/>
              <a:stretch>
                <a:fillRect l="-1468" t="-19572" r="-1468"/>
              </a:stretch>
            </a:blipFill>
          </p:spPr>
        </p:sp>
      </p:grpSp>
      <p:sp>
        <p:nvSpPr>
          <p:cNvPr id="37" name="Freeform 37"/>
          <p:cNvSpPr/>
          <p:nvPr/>
        </p:nvSpPr>
        <p:spPr>
          <a:xfrm rot="-4831231">
            <a:off x="3215065" y="3769291"/>
            <a:ext cx="360062" cy="566892"/>
          </a:xfrm>
          <a:custGeom>
            <a:avLst/>
            <a:gdLst/>
            <a:ahLst/>
            <a:cxnLst/>
            <a:rect l="l" t="t" r="r" b="b"/>
            <a:pathLst>
              <a:path w="540093" h="1133783">
                <a:moveTo>
                  <a:pt x="0" y="0"/>
                </a:moveTo>
                <a:lnTo>
                  <a:pt x="540093" y="0"/>
                </a:lnTo>
                <a:lnTo>
                  <a:pt x="540093" y="1133782"/>
                </a:lnTo>
                <a:lnTo>
                  <a:pt x="0" y="1133782"/>
                </a:lnTo>
                <a:lnTo>
                  <a:pt x="0" y="0"/>
                </a:lnTo>
                <a:close/>
              </a:path>
            </a:pathLst>
          </a:custGeom>
          <a:blipFill>
            <a:blip r:embed="rId9">
              <a:extLst>
                <a:ext uri="{96DAC541-7B7A-43D3-8B79-37D633B846F1}">
                  <asvg:svgBlip xmlns:asvg="http://schemas.microsoft.com/office/drawing/2016/SVG/main" xmlns="" r:embed="rId10"/>
                </a:ext>
              </a:extLst>
            </a:blip>
            <a:stretch>
              <a:fillRect/>
            </a:stretch>
          </a:blipFill>
        </p:spPr>
      </p:sp>
      <p:sp>
        <p:nvSpPr>
          <p:cNvPr id="38" name="TextBox 38"/>
          <p:cNvSpPr txBox="1"/>
          <p:nvPr/>
        </p:nvSpPr>
        <p:spPr>
          <a:xfrm>
            <a:off x="2030536" y="306974"/>
            <a:ext cx="5082929" cy="147405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6115"/>
              </a:lnSpc>
            </a:pPr>
            <a:r>
              <a:rPr lang="en-US" sz="3600" b="1" dirty="0">
                <a:solidFill>
                  <a:srgbClr val="FFFFFF"/>
                </a:solidFill>
                <a:latin typeface="Tex Gyre Adventor"/>
                <a:ea typeface="Tex Gyre Adventor"/>
                <a:cs typeface="Tex Gyre Adventor"/>
                <a:sym typeface="Tex Gyre Adventor"/>
              </a:rPr>
              <a:t>ГРУПОВИЙ ЗАЛІКОВИЙ ПРОЄКТ</a:t>
            </a:r>
          </a:p>
        </p:txBody>
      </p:sp>
      <p:sp>
        <p:nvSpPr>
          <p:cNvPr id="39" name="TextBox 39"/>
          <p:cNvSpPr txBox="1"/>
          <p:nvPr/>
        </p:nvSpPr>
        <p:spPr>
          <a:xfrm>
            <a:off x="1220031" y="4317951"/>
            <a:ext cx="2241213" cy="974626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891"/>
              </a:lnSpc>
            </a:pPr>
            <a:r>
              <a:rPr lang="en-US" sz="1700" spc="2">
                <a:solidFill>
                  <a:srgbClr val="FFFFFF"/>
                </a:solidFill>
                <a:latin typeface="Tex Gyre Adventor"/>
                <a:ea typeface="Tex Gyre Adventor"/>
                <a:cs typeface="Tex Gyre Adventor"/>
                <a:sym typeface="Tex Gyre Adventor"/>
              </a:rPr>
              <a:t>Формуємо команду</a:t>
            </a:r>
          </a:p>
          <a:p>
            <a:pPr algn="ctr">
              <a:lnSpc>
                <a:spcPts val="1891"/>
              </a:lnSpc>
            </a:pPr>
            <a:r>
              <a:rPr lang="en-US" sz="1700" spc="2">
                <a:solidFill>
                  <a:srgbClr val="FFFFFF"/>
                </a:solidFill>
                <a:latin typeface="Tex Gyre Adventor"/>
                <a:ea typeface="Tex Gyre Adventor"/>
                <a:cs typeface="Tex Gyre Adventor"/>
                <a:sym typeface="Tex Gyre Adventor"/>
              </a:rPr>
              <a:t>Встановлюємо правила</a:t>
            </a:r>
          </a:p>
          <a:p>
            <a:pPr algn="ctr">
              <a:lnSpc>
                <a:spcPts val="1891"/>
              </a:lnSpc>
            </a:pPr>
            <a:endParaRPr lang="en-US" sz="1700" spc="2">
              <a:solidFill>
                <a:srgbClr val="FFFFFF"/>
              </a:solidFill>
              <a:latin typeface="Tex Gyre Adventor"/>
              <a:ea typeface="Tex Gyre Adventor"/>
              <a:cs typeface="Tex Gyre Adventor"/>
              <a:sym typeface="Tex Gyre Adventor"/>
            </a:endParaRPr>
          </a:p>
        </p:txBody>
      </p:sp>
      <p:sp>
        <p:nvSpPr>
          <p:cNvPr id="40" name="TextBox 40"/>
          <p:cNvSpPr txBox="1"/>
          <p:nvPr/>
        </p:nvSpPr>
        <p:spPr>
          <a:xfrm>
            <a:off x="3900152" y="4552098"/>
            <a:ext cx="1525158" cy="769441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1967"/>
              </a:lnSpc>
            </a:pPr>
            <a:r>
              <a:rPr lang="en-US" dirty="0" err="1">
                <a:solidFill>
                  <a:srgbClr val="FFFFFF"/>
                </a:solidFill>
                <a:latin typeface="Tex Gyre Adventor"/>
                <a:ea typeface="Tex Gyre Adventor"/>
                <a:cs typeface="Tex Gyre Adventor"/>
                <a:sym typeface="Tex Gyre Adventor"/>
              </a:rPr>
              <a:t>Розподіляємо</a:t>
            </a:r>
            <a:r>
              <a:rPr lang="en-US" dirty="0">
                <a:solidFill>
                  <a:srgbClr val="FFFFFF"/>
                </a:solidFill>
                <a:latin typeface="Tex Gyre Adventor"/>
                <a:ea typeface="Tex Gyre Adventor"/>
                <a:cs typeface="Tex Gyre Adventor"/>
                <a:sym typeface="Tex Gyre Adventor"/>
              </a:rPr>
              <a:t> </a:t>
            </a:r>
            <a:r>
              <a:rPr lang="en-US" dirty="0" err="1">
                <a:solidFill>
                  <a:srgbClr val="FFFFFF"/>
                </a:solidFill>
                <a:latin typeface="Tex Gyre Adventor"/>
                <a:ea typeface="Tex Gyre Adventor"/>
                <a:cs typeface="Tex Gyre Adventor"/>
                <a:sym typeface="Tex Gyre Adventor"/>
              </a:rPr>
              <a:t>обов’язки</a:t>
            </a:r>
            <a:r>
              <a:rPr lang="en-US" dirty="0">
                <a:solidFill>
                  <a:srgbClr val="FFFFFF"/>
                </a:solidFill>
                <a:latin typeface="Tex Gyre Adventor"/>
                <a:ea typeface="Tex Gyre Adventor"/>
                <a:cs typeface="Tex Gyre Adventor"/>
                <a:sym typeface="Tex Gyre Adventor"/>
              </a:rPr>
              <a:t> </a:t>
            </a:r>
            <a:r>
              <a:rPr lang="en-US" dirty="0" err="1">
                <a:solidFill>
                  <a:srgbClr val="FFFFFF"/>
                </a:solidFill>
                <a:latin typeface="Tex Gyre Adventor"/>
                <a:ea typeface="Tex Gyre Adventor"/>
                <a:cs typeface="Tex Gyre Adventor"/>
                <a:sym typeface="Tex Gyre Adventor"/>
              </a:rPr>
              <a:t>та</a:t>
            </a:r>
            <a:r>
              <a:rPr lang="en-US" dirty="0">
                <a:solidFill>
                  <a:srgbClr val="FFFFFF"/>
                </a:solidFill>
                <a:latin typeface="Tex Gyre Adventor"/>
                <a:ea typeface="Tex Gyre Adventor"/>
                <a:cs typeface="Tex Gyre Adventor"/>
                <a:sym typeface="Tex Gyre Adventor"/>
              </a:rPr>
              <a:t> </a:t>
            </a:r>
            <a:r>
              <a:rPr lang="en-US" dirty="0" err="1">
                <a:solidFill>
                  <a:srgbClr val="FFFFFF"/>
                </a:solidFill>
                <a:latin typeface="Tex Gyre Adventor"/>
                <a:ea typeface="Tex Gyre Adventor"/>
                <a:cs typeface="Tex Gyre Adventor"/>
                <a:sym typeface="Tex Gyre Adventor"/>
              </a:rPr>
              <a:t>виконуємо</a:t>
            </a:r>
            <a:endParaRPr lang="en-US" dirty="0">
              <a:solidFill>
                <a:srgbClr val="FFFFFF"/>
              </a:solidFill>
              <a:latin typeface="Tex Gyre Adventor"/>
              <a:ea typeface="Tex Gyre Adventor"/>
              <a:cs typeface="Tex Gyre Adventor"/>
              <a:sym typeface="Tex Gyre Adventor"/>
            </a:endParaRPr>
          </a:p>
        </p:txBody>
      </p:sp>
      <p:sp>
        <p:nvSpPr>
          <p:cNvPr id="41" name="TextBox 41"/>
          <p:cNvSpPr txBox="1"/>
          <p:nvPr/>
        </p:nvSpPr>
        <p:spPr>
          <a:xfrm>
            <a:off x="6208347" y="4469305"/>
            <a:ext cx="1347423" cy="512961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952"/>
              </a:lnSpc>
            </a:pPr>
            <a:r>
              <a:rPr lang="en-US">
                <a:solidFill>
                  <a:srgbClr val="FFFFFF"/>
                </a:solidFill>
                <a:latin typeface="Tex Gyre Adventor"/>
                <a:ea typeface="Tex Gyre Adventor"/>
                <a:cs typeface="Tex Gyre Adventor"/>
                <a:sym typeface="Tex Gyre Adventor"/>
              </a:rPr>
              <a:t>Презентуємо результати</a:t>
            </a:r>
          </a:p>
        </p:txBody>
      </p:sp>
      <p:sp>
        <p:nvSpPr>
          <p:cNvPr id="42" name="Freeform 42"/>
          <p:cNvSpPr/>
          <p:nvPr/>
        </p:nvSpPr>
        <p:spPr>
          <a:xfrm rot="-7288984">
            <a:off x="5581021" y="3816479"/>
            <a:ext cx="360062" cy="566892"/>
          </a:xfrm>
          <a:custGeom>
            <a:avLst/>
            <a:gdLst/>
            <a:ahLst/>
            <a:cxnLst/>
            <a:rect l="l" t="t" r="r" b="b"/>
            <a:pathLst>
              <a:path w="540093" h="1133783">
                <a:moveTo>
                  <a:pt x="0" y="0"/>
                </a:moveTo>
                <a:lnTo>
                  <a:pt x="540093" y="0"/>
                </a:lnTo>
                <a:lnTo>
                  <a:pt x="540093" y="1133783"/>
                </a:lnTo>
                <a:lnTo>
                  <a:pt x="0" y="1133783"/>
                </a:lnTo>
                <a:lnTo>
                  <a:pt x="0" y="0"/>
                </a:lnTo>
                <a:close/>
              </a:path>
            </a:pathLst>
          </a:custGeom>
          <a:blipFill>
            <a:blip r:embed="rId9">
              <a:extLst>
                <a:ext uri="{96DAC541-7B7A-43D3-8B79-37D633B846F1}">
                  <asvg:svgBlip xmlns:asvg="http://schemas.microsoft.com/office/drawing/2016/SVG/main" xmlns="" r:embed="rId10"/>
                </a:ext>
              </a:extLst>
            </a:blip>
            <a:stretch>
              <a:fillRect/>
            </a:stretch>
          </a:blipFill>
        </p:spPr>
      </p:sp>
      <p:grpSp>
        <p:nvGrpSpPr>
          <p:cNvPr id="43" name="Group 43"/>
          <p:cNvGrpSpPr/>
          <p:nvPr/>
        </p:nvGrpSpPr>
        <p:grpSpPr>
          <a:xfrm>
            <a:off x="3663286" y="6068190"/>
            <a:ext cx="1817429" cy="529181"/>
            <a:chOff x="0" y="0"/>
            <a:chExt cx="1501303" cy="327851"/>
          </a:xfrm>
        </p:grpSpPr>
        <p:sp>
          <p:nvSpPr>
            <p:cNvPr id="44" name="Freeform 44"/>
            <p:cNvSpPr/>
            <p:nvPr/>
          </p:nvSpPr>
          <p:spPr>
            <a:xfrm>
              <a:off x="0" y="0"/>
              <a:ext cx="1501303" cy="327851"/>
            </a:xfrm>
            <a:custGeom>
              <a:avLst/>
              <a:gdLst/>
              <a:ahLst/>
              <a:cxnLst/>
              <a:rect l="l" t="t" r="r" b="b"/>
              <a:pathLst>
                <a:path w="1501303" h="327851">
                  <a:moveTo>
                    <a:pt x="163925" y="0"/>
                  </a:moveTo>
                  <a:lnTo>
                    <a:pt x="1337378" y="0"/>
                  </a:lnTo>
                  <a:cubicBezTo>
                    <a:pt x="1427911" y="0"/>
                    <a:pt x="1501303" y="73392"/>
                    <a:pt x="1501303" y="163925"/>
                  </a:cubicBezTo>
                  <a:lnTo>
                    <a:pt x="1501303" y="163925"/>
                  </a:lnTo>
                  <a:cubicBezTo>
                    <a:pt x="1501303" y="254459"/>
                    <a:pt x="1427911" y="327851"/>
                    <a:pt x="1337378" y="327851"/>
                  </a:cubicBezTo>
                  <a:lnTo>
                    <a:pt x="163925" y="327851"/>
                  </a:lnTo>
                  <a:cubicBezTo>
                    <a:pt x="73392" y="327851"/>
                    <a:pt x="0" y="254459"/>
                    <a:pt x="0" y="163925"/>
                  </a:cubicBezTo>
                  <a:lnTo>
                    <a:pt x="0" y="163925"/>
                  </a:lnTo>
                  <a:cubicBezTo>
                    <a:pt x="0" y="73392"/>
                    <a:pt x="73392" y="0"/>
                    <a:pt x="163925" y="0"/>
                  </a:cubicBezTo>
                  <a:close/>
                </a:path>
              </a:pathLst>
            </a:custGeom>
            <a:solidFill>
              <a:srgbClr val="1C3879"/>
            </a:solidFill>
          </p:spPr>
        </p:sp>
        <p:sp>
          <p:nvSpPr>
            <p:cNvPr id="45" name="TextBox 45"/>
            <p:cNvSpPr txBox="1"/>
            <p:nvPr/>
          </p:nvSpPr>
          <p:spPr>
            <a:xfrm>
              <a:off x="0" y="-38100"/>
              <a:ext cx="1501303" cy="365951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1489"/>
                </a:lnSpc>
              </a:pPr>
              <a:endParaRPr/>
            </a:p>
          </p:txBody>
        </p:sp>
      </p:grpSp>
      <p:sp>
        <p:nvSpPr>
          <p:cNvPr id="46" name="TextBox 46"/>
          <p:cNvSpPr txBox="1"/>
          <p:nvPr/>
        </p:nvSpPr>
        <p:spPr>
          <a:xfrm>
            <a:off x="3898289" y="6167352"/>
            <a:ext cx="1347423" cy="294953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2322"/>
              </a:lnSpc>
            </a:pPr>
            <a:r>
              <a:rPr lang="en-US" sz="2100">
                <a:solidFill>
                  <a:srgbClr val="FFFFFF"/>
                </a:solidFill>
                <a:latin typeface="Tex Gyre Adventor"/>
                <a:ea typeface="Tex Gyre Adventor"/>
                <a:cs typeface="Tex Gyre Adventor"/>
                <a:sym typeface="Tex Gyre Adventor"/>
              </a:rPr>
              <a:t>40 балів</a:t>
            </a:r>
          </a:p>
        </p:txBody>
      </p:sp>
    </p:spTree>
    <p:extLst>
      <p:ext uri="{BB962C8B-B14F-4D97-AF65-F5344CB8AC3E}">
        <p14:creationId xmlns:p14="http://schemas.microsoft.com/office/powerpoint/2010/main" val="3728055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120</Words>
  <Application>Microsoft Office PowerPoint</Application>
  <PresentationFormat>Экран (4:3)</PresentationFormat>
  <Paragraphs>45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Тема Office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Катерина</dc:creator>
  <cp:lastModifiedBy>Катерина</cp:lastModifiedBy>
  <cp:revision>2</cp:revision>
  <dcterms:created xsi:type="dcterms:W3CDTF">2024-11-10T20:33:38Z</dcterms:created>
  <dcterms:modified xsi:type="dcterms:W3CDTF">2024-11-10T20:45:45Z</dcterms:modified>
</cp:coreProperties>
</file>