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4F0B507-D31B-4425-A7EA-3C4DBB05C6CB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DD6251-AB53-4F3F-8BC1-A4D147379169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7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507-D31B-4425-A7EA-3C4DBB05C6CB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6251-AB53-4F3F-8BC1-A4D1473791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456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507-D31B-4425-A7EA-3C4DBB05C6CB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6251-AB53-4F3F-8BC1-A4D147379169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463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507-D31B-4425-A7EA-3C4DBB05C6CB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6251-AB53-4F3F-8BC1-A4D147379169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04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507-D31B-4425-A7EA-3C4DBB05C6CB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6251-AB53-4F3F-8BC1-A4D1473791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770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507-D31B-4425-A7EA-3C4DBB05C6CB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6251-AB53-4F3F-8BC1-A4D147379169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128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507-D31B-4425-A7EA-3C4DBB05C6CB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6251-AB53-4F3F-8BC1-A4D147379169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94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507-D31B-4425-A7EA-3C4DBB05C6CB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6251-AB53-4F3F-8BC1-A4D147379169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357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507-D31B-4425-A7EA-3C4DBB05C6CB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6251-AB53-4F3F-8BC1-A4D147379169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23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507-D31B-4425-A7EA-3C4DBB05C6CB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6251-AB53-4F3F-8BC1-A4D1473791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622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507-D31B-4425-A7EA-3C4DBB05C6CB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6251-AB53-4F3F-8BC1-A4D147379169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21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507-D31B-4425-A7EA-3C4DBB05C6CB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6251-AB53-4F3F-8BC1-A4D1473791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713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507-D31B-4425-A7EA-3C4DBB05C6CB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6251-AB53-4F3F-8BC1-A4D147379169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040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507-D31B-4425-A7EA-3C4DBB05C6CB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6251-AB53-4F3F-8BC1-A4D147379169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81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507-D31B-4425-A7EA-3C4DBB05C6CB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6251-AB53-4F3F-8BC1-A4D1473791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562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507-D31B-4425-A7EA-3C4DBB05C6CB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6251-AB53-4F3F-8BC1-A4D147379169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458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507-D31B-4425-A7EA-3C4DBB05C6CB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6251-AB53-4F3F-8BC1-A4D1473791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90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F0B507-D31B-4425-A7EA-3C4DBB05C6CB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DD6251-AB53-4F3F-8BC1-A4D1473791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064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5FA22-67A9-4B9D-B6FC-6399BE196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3096249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uk-UA" sz="6600" dirty="0"/>
              <a:t>ПСИХОЛОГІЯ БІЗНЕС-КОМУНІКАЦІЙ</a:t>
            </a:r>
          </a:p>
        </p:txBody>
      </p:sp>
    </p:spTree>
    <p:extLst>
      <p:ext uri="{BB962C8B-B14F-4D97-AF65-F5344CB8AC3E}">
        <p14:creationId xmlns:p14="http://schemas.microsoft.com/office/powerpoint/2010/main" val="4032075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5A1229-8AFC-4899-A9C8-5B965826D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1" y="656948"/>
            <a:ext cx="10466773" cy="54597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i="1" dirty="0"/>
              <a:t>Характер </a:t>
            </a:r>
            <a:r>
              <a:rPr lang="uk-UA" dirty="0"/>
              <a:t>(</a:t>
            </a:r>
            <a:r>
              <a:rPr lang="uk-UA" dirty="0" err="1"/>
              <a:t>грец</a:t>
            </a:r>
            <a:r>
              <a:rPr lang="uk-UA" dirty="0"/>
              <a:t>. – прикмета, риса, ознака) – це індивідуальна риса особистості, що є сукупністю характеристик і виявляється у ставленні до </a:t>
            </a:r>
            <a:r>
              <a:rPr lang="uk-UA" dirty="0" err="1"/>
              <a:t>дійсності</a:t>
            </a:r>
            <a:r>
              <a:rPr lang="uk-UA" dirty="0"/>
              <a:t>, поведінці та вчинках. Характер тісно </a:t>
            </a:r>
            <a:r>
              <a:rPr lang="uk-UA" dirty="0" err="1"/>
              <a:t>пов’язании</a:t>
            </a:r>
            <a:r>
              <a:rPr lang="uk-UA" dirty="0"/>
              <a:t>̆ з потребами та інтересами особистості. </a:t>
            </a:r>
          </a:p>
          <a:p>
            <a:pPr algn="just"/>
            <a:r>
              <a:rPr lang="ru-RU" dirty="0"/>
              <a:t>У </a:t>
            </a:r>
            <a:r>
              <a:rPr lang="ru-RU" dirty="0" err="1"/>
              <a:t>структурі</a:t>
            </a:r>
            <a:r>
              <a:rPr lang="ru-RU" dirty="0"/>
              <a:t> характеру </a:t>
            </a:r>
            <a:r>
              <a:rPr lang="ru-RU" dirty="0" err="1"/>
              <a:t>виокремлюють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його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: </a:t>
            </a:r>
            <a:r>
              <a:rPr lang="ru-RU" i="1" dirty="0" err="1"/>
              <a:t>спрямованість</a:t>
            </a:r>
            <a:r>
              <a:rPr lang="ru-RU" i="1" dirty="0"/>
              <a:t>, </a:t>
            </a:r>
            <a:r>
              <a:rPr lang="ru-RU" i="1" dirty="0" err="1"/>
              <a:t>переконання</a:t>
            </a:r>
            <a:r>
              <a:rPr lang="ru-RU" i="1" dirty="0"/>
              <a:t>, </a:t>
            </a:r>
            <a:r>
              <a:rPr lang="ru-RU" i="1" dirty="0" err="1"/>
              <a:t>емоції</a:t>
            </a:r>
            <a:r>
              <a:rPr lang="ru-RU" i="1" dirty="0"/>
              <a:t>, воля, </a:t>
            </a:r>
            <a:r>
              <a:rPr lang="ru-RU" i="1" dirty="0" err="1"/>
              <a:t>розумові</a:t>
            </a:r>
            <a:r>
              <a:rPr lang="ru-RU" i="1" dirty="0"/>
              <a:t> </a:t>
            </a:r>
            <a:r>
              <a:rPr lang="ru-RU" i="1" dirty="0" err="1"/>
              <a:t>риси</a:t>
            </a:r>
            <a:r>
              <a:rPr lang="ru-RU" i="1" dirty="0"/>
              <a:t>, сила, </a:t>
            </a:r>
            <a:r>
              <a:rPr lang="ru-RU" i="1" dirty="0" err="1"/>
              <a:t>діяльність</a:t>
            </a:r>
            <a:r>
              <a:rPr lang="ru-RU" i="1" dirty="0"/>
              <a:t> </a:t>
            </a:r>
            <a:r>
              <a:rPr lang="ru-RU" dirty="0"/>
              <a:t>та </a:t>
            </a:r>
            <a:r>
              <a:rPr lang="ru-RU" dirty="0" err="1"/>
              <a:t>ін</a:t>
            </a:r>
            <a:r>
              <a:rPr lang="ru-RU" dirty="0"/>
              <a:t>. </a:t>
            </a:r>
          </a:p>
          <a:p>
            <a:pPr algn="just"/>
            <a:r>
              <a:rPr lang="uk-UA" b="1" i="1" dirty="0"/>
              <a:t>Спрямованість </a:t>
            </a:r>
            <a:r>
              <a:rPr lang="uk-UA" dirty="0"/>
              <a:t>впливає на поведінку особистості, визначається спонуканнями та системою відносин. </a:t>
            </a:r>
            <a:r>
              <a:rPr lang="uk-UA" b="1" i="1" dirty="0"/>
              <a:t>Переконання </a:t>
            </a:r>
            <a:r>
              <a:rPr lang="uk-UA" dirty="0"/>
              <a:t>вказує на </a:t>
            </a:r>
            <a:r>
              <a:rPr lang="uk-UA" dirty="0" err="1"/>
              <a:t>стійкість</a:t>
            </a:r>
            <a:r>
              <a:rPr lang="uk-UA" dirty="0"/>
              <a:t> інтересів індивіда. </a:t>
            </a:r>
          </a:p>
          <a:p>
            <a:pPr algn="just"/>
            <a:r>
              <a:rPr lang="uk-UA" b="1" i="1" dirty="0"/>
              <a:t>Риси характеру особистості: </a:t>
            </a:r>
            <a:endParaRPr lang="uk-UA" dirty="0"/>
          </a:p>
          <a:p>
            <a:pPr algn="just"/>
            <a:r>
              <a:rPr lang="uk-UA" dirty="0"/>
              <a:t>· </a:t>
            </a:r>
            <a:r>
              <a:rPr lang="uk-UA" i="1" dirty="0"/>
              <a:t>інтелектуальні: </a:t>
            </a:r>
            <a:r>
              <a:rPr lang="uk-UA" dirty="0"/>
              <a:t>допитливість, кмітливість, критичність розуму, глибина думок та ін. Їх </a:t>
            </a:r>
            <a:r>
              <a:rPr lang="uk-UA" dirty="0" err="1"/>
              <a:t>високии</a:t>
            </a:r>
            <a:r>
              <a:rPr lang="uk-UA" dirty="0"/>
              <a:t>̆ розвиток багато в чому визначає відповідне ставлення людини до навколишньої </a:t>
            </a:r>
            <a:r>
              <a:rPr lang="uk-UA" dirty="0" err="1"/>
              <a:t>дійс</a:t>
            </a:r>
            <a:r>
              <a:rPr lang="uk-UA" dirty="0"/>
              <a:t>- </a:t>
            </a:r>
            <a:r>
              <a:rPr lang="uk-UA" dirty="0" err="1"/>
              <a:t>ності</a:t>
            </a:r>
            <a:r>
              <a:rPr lang="uk-UA" dirty="0"/>
              <a:t> (принциповість, упевненість, </a:t>
            </a:r>
            <a:r>
              <a:rPr lang="uk-UA" dirty="0" err="1"/>
              <a:t>самостійність</a:t>
            </a:r>
            <a:r>
              <a:rPr lang="uk-UA" dirty="0"/>
              <a:t> і т. ін.); </a:t>
            </a:r>
          </a:p>
          <a:p>
            <a:pPr algn="just"/>
            <a:r>
              <a:rPr lang="uk-UA" dirty="0"/>
              <a:t>· </a:t>
            </a:r>
            <a:r>
              <a:rPr lang="uk-UA" i="1" dirty="0" err="1"/>
              <a:t>емоційні</a:t>
            </a:r>
            <a:r>
              <a:rPr lang="uk-UA" i="1" dirty="0"/>
              <a:t>: </a:t>
            </a:r>
            <a:r>
              <a:rPr lang="uk-UA" dirty="0"/>
              <a:t>вразливість, запальність, </a:t>
            </a:r>
            <a:r>
              <a:rPr lang="uk-UA" dirty="0" err="1"/>
              <a:t>байдужість</a:t>
            </a:r>
            <a:r>
              <a:rPr lang="uk-UA" dirty="0"/>
              <a:t> та ін. Ці риси характеру виражають ставлення особистості до світу, діяльності, </a:t>
            </a:r>
            <a:r>
              <a:rPr lang="uk-UA" dirty="0" err="1"/>
              <a:t>речеи</a:t>
            </a:r>
            <a:r>
              <a:rPr lang="uk-UA" dirty="0"/>
              <a:t>̆, інших </a:t>
            </a:r>
            <a:r>
              <a:rPr lang="uk-UA" dirty="0" err="1"/>
              <a:t>людеи</a:t>
            </a:r>
            <a:r>
              <a:rPr lang="uk-UA" dirty="0"/>
              <a:t>̆, що виявляється в почуттях і емоціях; </a:t>
            </a:r>
          </a:p>
          <a:p>
            <a:pPr algn="just"/>
            <a:r>
              <a:rPr lang="ru-RU" dirty="0"/>
              <a:t>· </a:t>
            </a:r>
            <a:r>
              <a:rPr lang="ru-RU" i="1" dirty="0" err="1"/>
              <a:t>вольові</a:t>
            </a:r>
            <a:r>
              <a:rPr lang="ru-RU" i="1" dirty="0"/>
              <a:t> – </a:t>
            </a:r>
            <a:r>
              <a:rPr lang="ru-RU" dirty="0" err="1"/>
              <a:t>складають</a:t>
            </a:r>
            <a:r>
              <a:rPr lang="ru-RU" dirty="0"/>
              <a:t> силу характеру, </a:t>
            </a:r>
            <a:r>
              <a:rPr lang="ru-RU" dirty="0" err="1"/>
              <a:t>його</a:t>
            </a:r>
            <a:r>
              <a:rPr lang="ru-RU" dirty="0"/>
              <a:t> </a:t>
            </a:r>
            <a:r>
              <a:rPr lang="ru-RU" dirty="0" err="1"/>
              <a:t>твердість</a:t>
            </a:r>
            <a:r>
              <a:rPr lang="ru-RU" dirty="0"/>
              <a:t>: </a:t>
            </a:r>
            <a:r>
              <a:rPr lang="ru-RU" dirty="0" err="1"/>
              <a:t>цілеспрямованість</a:t>
            </a:r>
            <a:r>
              <a:rPr lang="ru-RU" dirty="0"/>
              <a:t>, </a:t>
            </a:r>
            <a:r>
              <a:rPr lang="ru-RU" dirty="0" err="1"/>
              <a:t>рішучість</a:t>
            </a:r>
            <a:r>
              <a:rPr lang="ru-RU" dirty="0"/>
              <a:t>, </a:t>
            </a:r>
            <a:r>
              <a:rPr lang="ru-RU" dirty="0" err="1"/>
              <a:t>наполегливість</a:t>
            </a:r>
            <a:r>
              <a:rPr lang="ru-RU" dirty="0"/>
              <a:t>, </a:t>
            </a:r>
            <a:r>
              <a:rPr lang="ru-RU" dirty="0" err="1"/>
              <a:t>самовладання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838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5A1229-8AFC-4899-A9C8-5B965826D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1" y="656948"/>
            <a:ext cx="10466773" cy="539762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b="1" dirty="0"/>
              <a:t>3.5. Специфіка міжособистісної комунікації 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Особливості та результати взаємодії між людьми значною мірою залежать від того, як вони </a:t>
            </a:r>
            <a:r>
              <a:rPr lang="uk-UA" dirty="0" err="1"/>
              <a:t>сприймають</a:t>
            </a:r>
            <a:r>
              <a:rPr lang="uk-UA" dirty="0"/>
              <a:t>, розуміють і відтворюють поведінку одне одного, оцінюють можливості інших учасників спілкування та власні.</a:t>
            </a:r>
          </a:p>
          <a:p>
            <a:pPr algn="just"/>
            <a:r>
              <a:rPr lang="uk-UA" b="1" i="1" dirty="0"/>
              <a:t>Аспекти специфіки міжособистісної комунікації: </a:t>
            </a:r>
            <a:endParaRPr lang="uk-UA" dirty="0"/>
          </a:p>
          <a:p>
            <a:pPr algn="just"/>
            <a:r>
              <a:rPr lang="uk-UA" dirty="0"/>
              <a:t>– наявність спільного комунікативного простору; </a:t>
            </a:r>
          </a:p>
          <a:p>
            <a:pPr algn="just"/>
            <a:r>
              <a:rPr lang="uk-UA" dirty="0"/>
              <a:t>– активність учасників комунікації;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орієнтація</a:t>
            </a:r>
            <a:r>
              <a:rPr lang="ru-RU" dirty="0"/>
              <a:t> на </a:t>
            </a:r>
            <a:r>
              <a:rPr lang="ru-RU" dirty="0" err="1"/>
              <a:t>мотиви</a:t>
            </a:r>
            <a:r>
              <a:rPr lang="ru-RU" dirty="0"/>
              <a:t>, </a:t>
            </a:r>
            <a:r>
              <a:rPr lang="ru-RU" dirty="0" err="1"/>
              <a:t>цілі</a:t>
            </a:r>
            <a:r>
              <a:rPr lang="ru-RU" dirty="0"/>
              <a:t>, установки партнера по </a:t>
            </a:r>
            <a:r>
              <a:rPr lang="ru-RU" dirty="0" err="1"/>
              <a:t>спілкуванню</a:t>
            </a:r>
            <a:r>
              <a:rPr lang="ru-RU" dirty="0"/>
              <a:t>; </a:t>
            </a:r>
          </a:p>
          <a:p>
            <a:pPr algn="just"/>
            <a:r>
              <a:rPr lang="uk-UA" dirty="0"/>
              <a:t>– налагодження спільної діяльності; </a:t>
            </a:r>
          </a:p>
          <a:p>
            <a:pPr algn="just"/>
            <a:r>
              <a:rPr lang="uk-UA" dirty="0"/>
              <a:t>– </a:t>
            </a:r>
            <a:r>
              <a:rPr lang="uk-UA" dirty="0" err="1"/>
              <a:t>активнии</a:t>
            </a:r>
            <a:r>
              <a:rPr lang="uk-UA" dirty="0"/>
              <a:t>̆ обмін інформацією.  </a:t>
            </a:r>
          </a:p>
          <a:p>
            <a:pPr algn="just"/>
            <a:r>
              <a:rPr lang="uk-UA" b="1" i="1" dirty="0"/>
              <a:t>Аспекти порушення комунікацій: </a:t>
            </a:r>
            <a:endParaRPr lang="uk-UA" dirty="0"/>
          </a:p>
          <a:p>
            <a:pPr algn="just"/>
            <a:r>
              <a:rPr lang="ru-RU" i="1" dirty="0" err="1"/>
              <a:t>технологічнии</a:t>
            </a:r>
            <a:r>
              <a:rPr lang="ru-RU" i="1" dirty="0"/>
              <a:t>̆ </a:t>
            </a:r>
            <a:r>
              <a:rPr lang="ru-RU" dirty="0"/>
              <a:t>– </a:t>
            </a:r>
            <a:r>
              <a:rPr lang="ru-RU" dirty="0" err="1"/>
              <a:t>точність</a:t>
            </a:r>
            <a:r>
              <a:rPr lang="ru-RU" dirty="0"/>
              <a:t> </a:t>
            </a:r>
            <a:r>
              <a:rPr lang="ru-RU" dirty="0" err="1"/>
              <a:t>переданих</a:t>
            </a:r>
            <a:r>
              <a:rPr lang="ru-RU" dirty="0"/>
              <a:t> </a:t>
            </a:r>
            <a:r>
              <a:rPr lang="ru-RU" dirty="0" err="1"/>
              <a:t>символів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; </a:t>
            </a:r>
          </a:p>
          <a:p>
            <a:pPr algn="just"/>
            <a:r>
              <a:rPr lang="ru-RU" i="1" dirty="0" err="1"/>
              <a:t>семантичнии</a:t>
            </a:r>
            <a:r>
              <a:rPr lang="ru-RU" i="1" dirty="0"/>
              <a:t>̆ </a:t>
            </a:r>
            <a:r>
              <a:rPr lang="ru-RU" dirty="0"/>
              <a:t>– </a:t>
            </a:r>
            <a:r>
              <a:rPr lang="ru-RU" dirty="0" err="1"/>
              <a:t>визначає</a:t>
            </a:r>
            <a:r>
              <a:rPr lang="ru-RU" dirty="0"/>
              <a:t> те, </a:t>
            </a:r>
            <a:r>
              <a:rPr lang="ru-RU" dirty="0" err="1"/>
              <a:t>наскільки</a:t>
            </a:r>
            <a:r>
              <a:rPr lang="ru-RU" dirty="0"/>
              <a:t> точно </a:t>
            </a:r>
            <a:r>
              <a:rPr lang="ru-RU" dirty="0" err="1"/>
              <a:t>передані</a:t>
            </a:r>
            <a:r>
              <a:rPr lang="ru-RU" dirty="0"/>
              <a:t> </a:t>
            </a:r>
            <a:r>
              <a:rPr lang="ru-RU" dirty="0" err="1"/>
              <a:t>символи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відображають</a:t>
            </a:r>
            <a:r>
              <a:rPr lang="ru-RU" dirty="0"/>
              <a:t> </a:t>
            </a:r>
            <a:r>
              <a:rPr lang="ru-RU" dirty="0" err="1"/>
              <a:t>бажане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; </a:t>
            </a:r>
          </a:p>
          <a:p>
            <a:pPr algn="just"/>
            <a:r>
              <a:rPr lang="uk-UA" i="1" dirty="0"/>
              <a:t>аспект ефективності </a:t>
            </a:r>
            <a:r>
              <a:rPr lang="uk-UA" dirty="0"/>
              <a:t>– показує, наскільки ефективно впливає зміст і значення </a:t>
            </a:r>
            <a:r>
              <a:rPr lang="uk-UA" dirty="0" err="1"/>
              <a:t>прийнятого</a:t>
            </a:r>
            <a:r>
              <a:rPr lang="uk-UA" dirty="0"/>
              <a:t> повідомлення та пов’язаних з цією метою фінансових ресурсів на розвиток </a:t>
            </a:r>
            <a:r>
              <a:rPr lang="uk-UA" dirty="0" err="1"/>
              <a:t>подіи</a:t>
            </a:r>
            <a:r>
              <a:rPr lang="uk-UA" dirty="0"/>
              <a:t>̆ у необхідному напрямі і на діяльність підприємства в цілому, оптимальність. </a:t>
            </a:r>
          </a:p>
        </p:txBody>
      </p:sp>
    </p:spTree>
    <p:extLst>
      <p:ext uri="{BB962C8B-B14F-4D97-AF65-F5344CB8AC3E}">
        <p14:creationId xmlns:p14="http://schemas.microsoft.com/office/powerpoint/2010/main" val="1057440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5A1229-8AFC-4899-A9C8-5B965826D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2" y="656948"/>
            <a:ext cx="10528916" cy="551303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/>
              <a:t>Першочергове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людеи</a:t>
            </a:r>
            <a:r>
              <a:rPr lang="ru-RU" dirty="0"/>
              <a:t>̆,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реалізують</a:t>
            </a:r>
            <a:r>
              <a:rPr lang="ru-RU" dirty="0"/>
              <a:t> себе через </a:t>
            </a:r>
            <a:r>
              <a:rPr lang="ru-RU" dirty="0" err="1"/>
              <a:t>професії</a:t>
            </a:r>
            <a:r>
              <a:rPr lang="ru-RU" dirty="0"/>
              <a:t> типу «</a:t>
            </a:r>
            <a:r>
              <a:rPr lang="ru-RU" dirty="0" err="1"/>
              <a:t>людина</a:t>
            </a:r>
            <a:r>
              <a:rPr lang="ru-RU" dirty="0"/>
              <a:t> – </a:t>
            </a:r>
            <a:r>
              <a:rPr lang="ru-RU" dirty="0" err="1"/>
              <a:t>людина</a:t>
            </a:r>
            <a:r>
              <a:rPr lang="ru-RU" dirty="0"/>
              <a:t>»,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удосконалення</a:t>
            </a:r>
            <a:r>
              <a:rPr lang="ru-RU" dirty="0"/>
              <a:t> </a:t>
            </a:r>
            <a:r>
              <a:rPr lang="ru-RU" dirty="0" err="1"/>
              <a:t>комунікативної</a:t>
            </a:r>
            <a:r>
              <a:rPr lang="ru-RU" dirty="0"/>
              <a:t> </a:t>
            </a:r>
            <a:r>
              <a:rPr lang="ru-RU" dirty="0" err="1"/>
              <a:t>толерантності</a:t>
            </a:r>
            <a:r>
              <a:rPr lang="ru-RU" dirty="0"/>
              <a:t>. </a:t>
            </a:r>
          </a:p>
          <a:p>
            <a:pPr algn="just"/>
            <a:r>
              <a:rPr lang="ru-RU" b="1" i="1" dirty="0" err="1"/>
              <a:t>Комунікативна</a:t>
            </a:r>
            <a:r>
              <a:rPr lang="ru-RU" b="1" i="1" dirty="0"/>
              <a:t> </a:t>
            </a:r>
            <a:r>
              <a:rPr lang="ru-RU" b="1" i="1" dirty="0" err="1"/>
              <a:t>толерантність</a:t>
            </a:r>
            <a:r>
              <a:rPr lang="ru-RU" b="1" i="1" dirty="0"/>
              <a:t> </a:t>
            </a:r>
            <a:r>
              <a:rPr lang="ru-RU" dirty="0"/>
              <a:t>–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терпимість</a:t>
            </a:r>
            <a:r>
              <a:rPr lang="ru-RU" i="1" dirty="0"/>
              <a:t> </a:t>
            </a:r>
            <a:r>
              <a:rPr lang="ru-RU" i="1" dirty="0" err="1"/>
              <a:t>людини</a:t>
            </a:r>
            <a:r>
              <a:rPr lang="ru-RU" i="1" dirty="0"/>
              <a:t> до </a:t>
            </a:r>
            <a:r>
              <a:rPr lang="ru-RU" i="1" dirty="0" err="1"/>
              <a:t>інших</a:t>
            </a:r>
            <a:r>
              <a:rPr lang="ru-RU" i="1" dirty="0"/>
              <a:t> </a:t>
            </a:r>
            <a:r>
              <a:rPr lang="ru-RU" i="1" dirty="0" err="1"/>
              <a:t>людеи</a:t>
            </a:r>
            <a:r>
              <a:rPr lang="ru-RU" i="1" dirty="0"/>
              <a:t>̆, </a:t>
            </a:r>
            <a:r>
              <a:rPr lang="ru-RU" i="1" dirty="0" err="1"/>
              <a:t>здатність</a:t>
            </a:r>
            <a:r>
              <a:rPr lang="ru-RU" i="1" dirty="0"/>
              <a:t> </a:t>
            </a:r>
            <a:r>
              <a:rPr lang="ru-RU" i="1" dirty="0" err="1"/>
              <a:t>приймати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такими, </a:t>
            </a:r>
            <a:r>
              <a:rPr lang="ru-RU" i="1" dirty="0" err="1"/>
              <a:t>якими</a:t>
            </a:r>
            <a:r>
              <a:rPr lang="ru-RU" i="1" dirty="0"/>
              <a:t> вони є, без </a:t>
            </a:r>
            <a:r>
              <a:rPr lang="ru-RU" i="1" dirty="0" err="1"/>
              <a:t>виникнення</a:t>
            </a:r>
            <a:r>
              <a:rPr lang="ru-RU" i="1" dirty="0"/>
              <a:t> </a:t>
            </a:r>
            <a:r>
              <a:rPr lang="ru-RU" i="1" dirty="0" err="1"/>
              <a:t>агресивних</a:t>
            </a:r>
            <a:r>
              <a:rPr lang="ru-RU" i="1" dirty="0"/>
              <a:t> </a:t>
            </a:r>
            <a:r>
              <a:rPr lang="ru-RU" i="1" dirty="0" err="1"/>
              <a:t>захисних</a:t>
            </a:r>
            <a:r>
              <a:rPr lang="ru-RU" i="1" dirty="0"/>
              <a:t> </a:t>
            </a:r>
            <a:r>
              <a:rPr lang="ru-RU" i="1" dirty="0" err="1"/>
              <a:t>діи</a:t>
            </a:r>
            <a:r>
              <a:rPr lang="ru-RU" i="1" dirty="0"/>
              <a:t>̆. </a:t>
            </a:r>
            <a:endParaRPr lang="ru-RU" dirty="0"/>
          </a:p>
          <a:p>
            <a:pPr algn="just"/>
            <a:r>
              <a:rPr lang="uk-UA" b="1" i="1" dirty="0"/>
              <a:t>Види комунікативної толерантності: </a:t>
            </a:r>
            <a:endParaRPr lang="uk-UA" dirty="0"/>
          </a:p>
          <a:p>
            <a:pPr algn="just"/>
            <a:r>
              <a:rPr lang="ru-RU" i="1" dirty="0" err="1"/>
              <a:t>ситуативна</a:t>
            </a:r>
            <a:r>
              <a:rPr lang="ru-RU" i="1" dirty="0"/>
              <a:t> </a:t>
            </a:r>
            <a:r>
              <a:rPr lang="ru-RU" dirty="0"/>
              <a:t>– до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; </a:t>
            </a:r>
          </a:p>
          <a:p>
            <a:pPr algn="just"/>
            <a:r>
              <a:rPr lang="ru-RU" i="1" dirty="0" err="1"/>
              <a:t>типологічна</a:t>
            </a:r>
            <a:r>
              <a:rPr lang="ru-RU" i="1" dirty="0"/>
              <a:t> </a:t>
            </a:r>
            <a:r>
              <a:rPr lang="ru-RU" dirty="0"/>
              <a:t>– до </a:t>
            </a:r>
            <a:r>
              <a:rPr lang="ru-RU" dirty="0" err="1"/>
              <a:t>збірних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особистостеи</a:t>
            </a:r>
            <a:r>
              <a:rPr lang="ru-RU" dirty="0"/>
              <a:t>̆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людеи</a:t>
            </a:r>
            <a:r>
              <a:rPr lang="ru-RU" dirty="0"/>
              <a:t>̆ (</a:t>
            </a:r>
            <a:r>
              <a:rPr lang="ru-RU" dirty="0" err="1"/>
              <a:t>наприклад</a:t>
            </a:r>
            <a:r>
              <a:rPr lang="ru-RU" dirty="0"/>
              <a:t>, до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/>
              <a:t>, </a:t>
            </a:r>
            <a:r>
              <a:rPr lang="ru-RU" dirty="0" err="1"/>
              <a:t>раси</a:t>
            </a:r>
            <a:r>
              <a:rPr lang="ru-RU" dirty="0"/>
              <a:t>, </a:t>
            </a:r>
            <a:r>
              <a:rPr lang="ru-RU" dirty="0" err="1"/>
              <a:t>професії</a:t>
            </a:r>
            <a:r>
              <a:rPr lang="ru-RU" dirty="0"/>
              <a:t>); </a:t>
            </a:r>
          </a:p>
          <a:p>
            <a:pPr algn="just"/>
            <a:r>
              <a:rPr lang="ru-RU" i="1" dirty="0" err="1"/>
              <a:t>професійна</a:t>
            </a:r>
            <a:r>
              <a:rPr lang="ru-RU" i="1" dirty="0"/>
              <a:t> </a:t>
            </a:r>
            <a:r>
              <a:rPr lang="ru-RU" dirty="0"/>
              <a:t>– до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людеи</a:t>
            </a:r>
            <a:r>
              <a:rPr lang="ru-RU" dirty="0"/>
              <a:t>̆, з </a:t>
            </a:r>
            <a:r>
              <a:rPr lang="ru-RU" dirty="0" err="1"/>
              <a:t>якими</a:t>
            </a:r>
            <a:r>
              <a:rPr lang="ru-RU" dirty="0"/>
              <a:t> доводиться </a:t>
            </a:r>
            <a:r>
              <a:rPr lang="ru-RU" dirty="0" err="1"/>
              <a:t>мати</a:t>
            </a:r>
            <a:r>
              <a:rPr lang="ru-RU" dirty="0"/>
              <a:t> справу за родом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За характером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спонукальною</a:t>
            </a:r>
            <a:r>
              <a:rPr lang="ru-RU" dirty="0"/>
              <a:t> і </a:t>
            </a:r>
            <a:r>
              <a:rPr lang="ru-RU" dirty="0" err="1"/>
              <a:t>констатувальною</a:t>
            </a:r>
            <a:r>
              <a:rPr lang="ru-RU" dirty="0"/>
              <a:t>. </a:t>
            </a:r>
          </a:p>
          <a:p>
            <a:pPr algn="just"/>
            <a:r>
              <a:rPr lang="uk-UA" b="1" i="1" dirty="0"/>
              <a:t>Спонукальну інформацію </a:t>
            </a:r>
            <a:r>
              <a:rPr lang="uk-UA" dirty="0"/>
              <a:t>висловлюють у наказі, проханні, пораді, інструкції, які призначені стимулювати певні дії. </a:t>
            </a:r>
          </a:p>
          <a:p>
            <a:pPr algn="just"/>
            <a:r>
              <a:rPr lang="ru-RU" b="1" i="1" dirty="0" err="1"/>
              <a:t>Констатувальна</a:t>
            </a:r>
            <a:r>
              <a:rPr lang="ru-RU" b="1" i="1" dirty="0"/>
              <a:t> </a:t>
            </a:r>
            <a:r>
              <a:rPr lang="ru-RU" b="1" i="1" dirty="0" err="1"/>
              <a:t>інформація</a:t>
            </a:r>
            <a:r>
              <a:rPr lang="ru-RU" b="1" i="1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не </a:t>
            </a:r>
            <a:r>
              <a:rPr lang="ru-RU" dirty="0" err="1"/>
              <a:t>безпосередньо</a:t>
            </a:r>
            <a:r>
              <a:rPr lang="ru-RU" dirty="0"/>
              <a:t>, а </a:t>
            </a:r>
            <a:r>
              <a:rPr lang="ru-RU" dirty="0" err="1"/>
              <a:t>опосередковано</a:t>
            </a:r>
            <a:r>
              <a:rPr lang="ru-RU" dirty="0"/>
              <a:t> і </a:t>
            </a:r>
            <a:r>
              <a:rPr lang="ru-RU" dirty="0" err="1"/>
              <a:t>поширюється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. </a:t>
            </a:r>
          </a:p>
          <a:p>
            <a:pPr algn="just"/>
            <a:r>
              <a:rPr lang="uk-UA" dirty="0"/>
              <a:t>Людину, яка володіє багатством комунікативної техніки і використовує її на різних рівнях спілкування, називають комунікабельною. Під </a:t>
            </a:r>
            <a:r>
              <a:rPr lang="uk-UA" b="1" i="1" dirty="0"/>
              <a:t>комунікабельністю </a:t>
            </a:r>
            <a:r>
              <a:rPr lang="uk-UA" dirty="0"/>
              <a:t>розуміють уміння спілкуватися. </a:t>
            </a:r>
          </a:p>
          <a:p>
            <a:pPr algn="just"/>
            <a:r>
              <a:rPr lang="uk-UA" dirty="0" err="1"/>
              <a:t>Комунікативність</a:t>
            </a:r>
            <a:r>
              <a:rPr lang="uk-UA" dirty="0"/>
              <a:t> (комунікабельність) фахівців з маркетингу формується під впливом багатьох чинників, серед яких переважають особистісні риси (емоції, ціннісні орієнтації, уміння говорити, слухати та ін.). </a:t>
            </a:r>
          </a:p>
        </p:txBody>
      </p:sp>
    </p:spTree>
    <p:extLst>
      <p:ext uri="{BB962C8B-B14F-4D97-AF65-F5344CB8AC3E}">
        <p14:creationId xmlns:p14="http://schemas.microsoft.com/office/powerpoint/2010/main" val="1734098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5A1229-8AFC-4899-A9C8-5B965826D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1" y="656948"/>
            <a:ext cx="10466773" cy="549527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/>
              <a:t>3.6. </a:t>
            </a:r>
            <a:r>
              <a:rPr lang="ru-RU" b="1" dirty="0" err="1"/>
              <a:t>Розуміння</a:t>
            </a:r>
            <a:r>
              <a:rPr lang="ru-RU" b="1" dirty="0"/>
              <a:t> у </a:t>
            </a:r>
            <a:r>
              <a:rPr lang="ru-RU" b="1" dirty="0" err="1"/>
              <a:t>процесі</a:t>
            </a:r>
            <a:r>
              <a:rPr lang="ru-RU" b="1" dirty="0"/>
              <a:t> </a:t>
            </a:r>
            <a:r>
              <a:rPr lang="ru-RU" b="1" dirty="0" err="1"/>
              <a:t>бізнес-комунікації</a:t>
            </a:r>
            <a:r>
              <a:rPr lang="ru-RU" b="1" dirty="0"/>
              <a:t> </a:t>
            </a:r>
          </a:p>
          <a:p>
            <a:pPr algn="just"/>
            <a:endParaRPr lang="ru-RU" dirty="0"/>
          </a:p>
          <a:p>
            <a:pPr algn="just"/>
            <a:r>
              <a:rPr lang="uk-UA" dirty="0"/>
              <a:t>У бізнес-комунікаціях дуже важливим є глибоке і об'єктивне розуміння партнера – </a:t>
            </a:r>
            <a:r>
              <a:rPr lang="uk-UA" dirty="0" err="1"/>
              <a:t>його</a:t>
            </a:r>
            <a:r>
              <a:rPr lang="uk-UA" dirty="0"/>
              <a:t> актуального </a:t>
            </a:r>
            <a:r>
              <a:rPr lang="uk-UA" dirty="0" err="1"/>
              <a:t>емоційного</a:t>
            </a:r>
            <a:r>
              <a:rPr lang="uk-UA" dirty="0"/>
              <a:t> стану, намірів, ставлення до нас. Тут </a:t>
            </a:r>
            <a:r>
              <a:rPr lang="uk-UA" dirty="0" err="1"/>
              <a:t>сприйняття</a:t>
            </a:r>
            <a:r>
              <a:rPr lang="uk-UA" dirty="0"/>
              <a:t> і розуміння партнера проходить на </a:t>
            </a:r>
            <a:r>
              <a:rPr lang="uk-UA" dirty="0" err="1"/>
              <a:t>іншіи</a:t>
            </a:r>
            <a:r>
              <a:rPr lang="uk-UA" dirty="0"/>
              <a:t>̆ основі. Під час спілкування як у бізнесі, так і у ході інших соціальних контактів необхідно позитивно ставитися до співрозмовника, бути </a:t>
            </a:r>
            <a:r>
              <a:rPr lang="uk-UA" dirty="0" err="1"/>
              <a:t>енергійним</a:t>
            </a:r>
            <a:r>
              <a:rPr lang="uk-UA" dirty="0"/>
              <a:t>, вміти </a:t>
            </a:r>
            <a:r>
              <a:rPr lang="uk-UA" dirty="0" err="1"/>
              <a:t>відчува</a:t>
            </a:r>
            <a:r>
              <a:rPr lang="uk-UA" dirty="0"/>
              <a:t>- ти співрозмовника, </a:t>
            </a:r>
            <a:r>
              <a:rPr lang="uk-UA" dirty="0" err="1"/>
              <a:t>його</a:t>
            </a:r>
            <a:r>
              <a:rPr lang="uk-UA" dirty="0"/>
              <a:t> реакцію на отриману інформацію. Усе це впливає на взаєморозуміння співрозмовників, що </a:t>
            </a:r>
            <a:r>
              <a:rPr lang="uk-UA" dirty="0" err="1"/>
              <a:t>надзвичайно</a:t>
            </a:r>
            <a:r>
              <a:rPr lang="uk-UA" dirty="0"/>
              <a:t> важливо для ефективності їх </a:t>
            </a:r>
            <a:r>
              <a:rPr lang="uk-UA" dirty="0" err="1"/>
              <a:t>комунікаціи</a:t>
            </a:r>
            <a:r>
              <a:rPr lang="uk-UA" dirty="0"/>
              <a:t>̆. </a:t>
            </a:r>
          </a:p>
          <a:p>
            <a:pPr algn="just"/>
            <a:r>
              <a:rPr lang="uk-UA" b="1" i="1" dirty="0"/>
              <a:t>Психологічні механізми розуміння: </a:t>
            </a:r>
            <a:endParaRPr lang="uk-UA" dirty="0"/>
          </a:p>
          <a:p>
            <a:pPr algn="just"/>
            <a:r>
              <a:rPr lang="uk-UA" dirty="0"/>
              <a:t>– емпатія (</a:t>
            </a:r>
            <a:r>
              <a:rPr lang="uk-UA" dirty="0" err="1"/>
              <a:t>емоційнии</a:t>
            </a:r>
            <a:r>
              <a:rPr lang="uk-UA" dirty="0"/>
              <a:t>̆ механізм);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рефлексія</a:t>
            </a:r>
            <a:r>
              <a:rPr lang="ru-RU" dirty="0"/>
              <a:t> (</a:t>
            </a:r>
            <a:r>
              <a:rPr lang="ru-RU" dirty="0" err="1"/>
              <a:t>когнітивнии</a:t>
            </a:r>
            <a:r>
              <a:rPr lang="ru-RU" dirty="0"/>
              <a:t>̆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пізнавальнии</a:t>
            </a:r>
            <a:r>
              <a:rPr lang="ru-RU" i="1" dirty="0"/>
              <a:t>̆ </a:t>
            </a:r>
            <a:r>
              <a:rPr lang="ru-RU" dirty="0" err="1"/>
              <a:t>механізм</a:t>
            </a:r>
            <a:r>
              <a:rPr lang="ru-RU" dirty="0"/>
              <a:t>, </a:t>
            </a:r>
            <a:r>
              <a:rPr lang="ru-RU" dirty="0" err="1"/>
              <a:t>спрямовании</a:t>
            </a:r>
            <a:r>
              <a:rPr lang="ru-RU" dirty="0"/>
              <a:t>̆ на себе); </a:t>
            </a:r>
          </a:p>
          <a:p>
            <a:pPr algn="just"/>
            <a:r>
              <a:rPr lang="uk-UA" dirty="0"/>
              <a:t>– ідентифікація (</a:t>
            </a:r>
            <a:r>
              <a:rPr lang="uk-UA" dirty="0" err="1"/>
              <a:t>поведінковии</a:t>
            </a:r>
            <a:r>
              <a:rPr lang="uk-UA" dirty="0"/>
              <a:t>̆ механізм, </a:t>
            </a:r>
            <a:r>
              <a:rPr lang="uk-UA" dirty="0" err="1"/>
              <a:t>пов’язании</a:t>
            </a:r>
            <a:r>
              <a:rPr lang="uk-UA" dirty="0"/>
              <a:t>̆ з наслідуванням). </a:t>
            </a:r>
          </a:p>
          <a:p>
            <a:pPr algn="just"/>
            <a:r>
              <a:rPr lang="uk-UA" b="1" i="1" dirty="0"/>
              <a:t>Емпатія </a:t>
            </a:r>
            <a:r>
              <a:rPr lang="uk-UA" dirty="0"/>
              <a:t>(</a:t>
            </a:r>
            <a:r>
              <a:rPr lang="uk-UA" dirty="0" err="1"/>
              <a:t>грец</a:t>
            </a:r>
            <a:r>
              <a:rPr lang="uk-UA" dirty="0"/>
              <a:t>. «</a:t>
            </a:r>
            <a:r>
              <a:rPr lang="en-US" dirty="0" err="1"/>
              <a:t>patho</a:t>
            </a:r>
            <a:r>
              <a:rPr lang="en-US" dirty="0"/>
              <a:t>» – </a:t>
            </a:r>
            <a:r>
              <a:rPr lang="uk-UA" dirty="0"/>
              <a:t>глибоке, сильне почуття) – це якість, що характеризується умінням </a:t>
            </a:r>
            <a:r>
              <a:rPr lang="uk-UA" dirty="0" err="1"/>
              <a:t>сприймати</a:t>
            </a:r>
            <a:r>
              <a:rPr lang="uk-UA" dirty="0"/>
              <a:t> і розуміти </a:t>
            </a:r>
            <a:r>
              <a:rPr lang="uk-UA" dirty="0" err="1"/>
              <a:t>внутрішніи</a:t>
            </a:r>
            <a:r>
              <a:rPr lang="uk-UA" dirty="0"/>
              <a:t>̆ стан співрозмовника, здатність налагоджувати з ним ефективну </a:t>
            </a:r>
            <a:r>
              <a:rPr lang="uk-UA" dirty="0" err="1"/>
              <a:t>професійну</a:t>
            </a:r>
            <a:r>
              <a:rPr lang="uk-UA" dirty="0"/>
              <a:t> взаємодію. </a:t>
            </a:r>
          </a:p>
        </p:txBody>
      </p:sp>
    </p:spTree>
    <p:extLst>
      <p:ext uri="{BB962C8B-B14F-4D97-AF65-F5344CB8AC3E}">
        <p14:creationId xmlns:p14="http://schemas.microsoft.com/office/powerpoint/2010/main" val="2205847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5A1229-8AFC-4899-A9C8-5B965826D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2" y="656948"/>
            <a:ext cx="10537794" cy="545089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• </a:t>
            </a:r>
            <a:r>
              <a:rPr lang="ru-RU" i="1" dirty="0" err="1"/>
              <a:t>співпереживання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переживання</a:t>
            </a:r>
            <a:r>
              <a:rPr lang="ru-RU" dirty="0"/>
              <a:t> тих самих </a:t>
            </a:r>
            <a:r>
              <a:rPr lang="ru-RU" dirty="0" err="1"/>
              <a:t>емоційних</a:t>
            </a:r>
            <a:r>
              <a:rPr lang="ru-RU" dirty="0"/>
              <a:t> </a:t>
            </a:r>
            <a:r>
              <a:rPr lang="ru-RU" dirty="0" err="1"/>
              <a:t>станів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й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через </a:t>
            </a:r>
            <a:r>
              <a:rPr lang="ru-RU" dirty="0" err="1"/>
              <a:t>ідентифікацію</a:t>
            </a:r>
            <a:r>
              <a:rPr lang="ru-RU" dirty="0"/>
              <a:t> з нею; </a:t>
            </a:r>
          </a:p>
          <a:p>
            <a:pPr algn="just"/>
            <a:r>
              <a:rPr lang="ru-RU" dirty="0"/>
              <a:t>• </a:t>
            </a:r>
            <a:r>
              <a:rPr lang="ru-RU" i="1" dirty="0" err="1"/>
              <a:t>співчуття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переживання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емоційних</a:t>
            </a:r>
            <a:r>
              <a:rPr lang="ru-RU" dirty="0"/>
              <a:t> </a:t>
            </a:r>
            <a:r>
              <a:rPr lang="ru-RU" dirty="0" err="1"/>
              <a:t>станів</a:t>
            </a:r>
            <a:r>
              <a:rPr lang="ru-RU" dirty="0"/>
              <a:t> 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почуттями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: </a:t>
            </a:r>
          </a:p>
          <a:p>
            <a:pPr algn="just"/>
            <a:r>
              <a:rPr lang="uk-UA" b="1" i="1" dirty="0"/>
              <a:t>Форми емпатії: </a:t>
            </a:r>
            <a:endParaRPr lang="uk-UA" dirty="0"/>
          </a:p>
          <a:p>
            <a:pPr algn="just"/>
            <a:r>
              <a:rPr lang="ru-RU" dirty="0"/>
              <a:t>1)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один одного </a:t>
            </a:r>
            <a:r>
              <a:rPr lang="ru-RU" dirty="0" err="1"/>
              <a:t>завдяки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ставить себе на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співрозмовника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2)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рефлексія</a:t>
            </a:r>
            <a:r>
              <a:rPr lang="ru-RU" dirty="0"/>
              <a:t> як </a:t>
            </a:r>
            <a:r>
              <a:rPr lang="ru-RU" dirty="0" err="1"/>
              <a:t>самопізнання</a:t>
            </a:r>
            <a:r>
              <a:rPr lang="ru-RU" dirty="0"/>
              <a:t> </a:t>
            </a:r>
            <a:r>
              <a:rPr lang="ru-RU" dirty="0" err="1"/>
              <a:t>очима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, «</a:t>
            </a:r>
            <a:r>
              <a:rPr lang="ru-RU" dirty="0" err="1"/>
              <a:t>усвідомлення</a:t>
            </a:r>
            <a:r>
              <a:rPr lang="ru-RU" dirty="0"/>
              <a:t> особою того, як вона </a:t>
            </a:r>
            <a:r>
              <a:rPr lang="ru-RU" dirty="0" err="1"/>
              <a:t>сприймається</a:t>
            </a:r>
            <a:r>
              <a:rPr lang="ru-RU" dirty="0"/>
              <a:t> партнером по </a:t>
            </a:r>
            <a:r>
              <a:rPr lang="ru-RU" dirty="0" err="1"/>
              <a:t>спілкуванню</a:t>
            </a:r>
            <a:r>
              <a:rPr lang="ru-RU" dirty="0"/>
              <a:t>». </a:t>
            </a:r>
          </a:p>
          <a:p>
            <a:pPr algn="just"/>
            <a:r>
              <a:rPr lang="uk-UA" b="1" i="1" dirty="0"/>
              <a:t>Види емпатії: </a:t>
            </a:r>
            <a:endParaRPr lang="uk-UA" dirty="0"/>
          </a:p>
          <a:p>
            <a:pPr algn="just"/>
            <a:r>
              <a:rPr lang="uk-UA" dirty="0"/>
              <a:t>• ·</a:t>
            </a:r>
            <a:r>
              <a:rPr lang="uk-UA" dirty="0" err="1"/>
              <a:t>емоційна</a:t>
            </a:r>
            <a:r>
              <a:rPr lang="uk-UA" dirty="0"/>
              <a:t> (наслідування </a:t>
            </a:r>
            <a:r>
              <a:rPr lang="uk-UA" dirty="0" err="1"/>
              <a:t>реакціи</a:t>
            </a:r>
            <a:r>
              <a:rPr lang="uk-UA" dirty="0"/>
              <a:t>̆); </a:t>
            </a:r>
          </a:p>
          <a:p>
            <a:pPr algn="just"/>
            <a:r>
              <a:rPr lang="ru-RU" dirty="0"/>
              <a:t>• ·</a:t>
            </a:r>
            <a:r>
              <a:rPr lang="ru-RU" dirty="0" err="1"/>
              <a:t>когнітивна</a:t>
            </a:r>
            <a:r>
              <a:rPr lang="ru-RU" dirty="0"/>
              <a:t> (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порівняння</a:t>
            </a:r>
            <a:r>
              <a:rPr lang="ru-RU" dirty="0"/>
              <a:t> та </a:t>
            </a:r>
            <a:r>
              <a:rPr lang="ru-RU" dirty="0" err="1"/>
              <a:t>аналогіи</a:t>
            </a:r>
            <a:r>
              <a:rPr lang="ru-RU" dirty="0"/>
              <a:t>̆); </a:t>
            </a:r>
          </a:p>
          <a:p>
            <a:pPr algn="just"/>
            <a:r>
              <a:rPr lang="uk-UA" dirty="0"/>
              <a:t>• ·предикативна (передбачення </a:t>
            </a:r>
            <a:r>
              <a:rPr lang="uk-UA" dirty="0" err="1"/>
              <a:t>реакціи</a:t>
            </a:r>
            <a:r>
              <a:rPr lang="uk-UA" dirty="0"/>
              <a:t>̆). </a:t>
            </a:r>
          </a:p>
          <a:p>
            <a:pPr algn="just"/>
            <a:r>
              <a:rPr lang="ru-RU" dirty="0" err="1"/>
              <a:t>Важливу</a:t>
            </a:r>
            <a:r>
              <a:rPr lang="ru-RU" dirty="0"/>
              <a:t> роль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самопізнання</a:t>
            </a:r>
            <a:r>
              <a:rPr lang="ru-RU" dirty="0"/>
              <a:t> та </a:t>
            </a:r>
            <a:r>
              <a:rPr lang="ru-RU" dirty="0" err="1"/>
              <a:t>розуміння</a:t>
            </a:r>
            <a:r>
              <a:rPr lang="ru-RU" dirty="0"/>
              <a:t> людьми </a:t>
            </a:r>
            <a:r>
              <a:rPr lang="ru-RU" dirty="0" err="1"/>
              <a:t>одне</a:t>
            </a:r>
            <a:r>
              <a:rPr lang="ru-RU" dirty="0"/>
              <a:t> одного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рефлексії</a:t>
            </a:r>
            <a:r>
              <a:rPr lang="ru-RU" dirty="0"/>
              <a:t>. </a:t>
            </a:r>
          </a:p>
          <a:p>
            <a:pPr algn="just"/>
            <a:r>
              <a:rPr lang="ru-RU" b="1" i="1" dirty="0" err="1"/>
              <a:t>Рефлексія</a:t>
            </a:r>
            <a:r>
              <a:rPr lang="ru-RU" b="1" i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усвідомлення</a:t>
            </a:r>
            <a:r>
              <a:rPr lang="ru-RU" dirty="0"/>
              <a:t> </a:t>
            </a:r>
            <a:r>
              <a:rPr lang="ru-RU" dirty="0" err="1"/>
              <a:t>суб’єктом</a:t>
            </a:r>
            <a:r>
              <a:rPr lang="ru-RU" dirty="0"/>
              <a:t> того, як </a:t>
            </a:r>
            <a:r>
              <a:rPr lang="ru-RU" dirty="0" err="1"/>
              <a:t>його</a:t>
            </a:r>
            <a:r>
              <a:rPr lang="ru-RU" dirty="0"/>
              <a:t> </a:t>
            </a:r>
            <a:r>
              <a:rPr lang="ru-RU" dirty="0" err="1"/>
              <a:t>сприймає</a:t>
            </a:r>
            <a:r>
              <a:rPr lang="ru-RU" dirty="0"/>
              <a:t> партнер по </a:t>
            </a:r>
            <a:r>
              <a:rPr lang="ru-RU" dirty="0" err="1"/>
              <a:t>спілкуванню</a:t>
            </a:r>
            <a:r>
              <a:rPr lang="ru-RU" dirty="0"/>
              <a:t> (</a:t>
            </a:r>
            <a:r>
              <a:rPr lang="ru-RU" dirty="0" err="1"/>
              <a:t>погляд</a:t>
            </a:r>
            <a:r>
              <a:rPr lang="ru-RU" dirty="0"/>
              <a:t> на себе з боку).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0475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5A1229-8AFC-4899-A9C8-5B965826D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1" y="656948"/>
            <a:ext cx="10511161" cy="545089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b="1" i="1" dirty="0"/>
              <a:t>Ідентифікація </a:t>
            </a:r>
            <a:r>
              <a:rPr lang="uk-UA" sz="1800" dirty="0"/>
              <a:t>(лат. тотожність, подібність, рівнозначність) </a:t>
            </a:r>
            <a:r>
              <a:rPr lang="uk-UA" sz="1800" i="1" dirty="0"/>
              <a:t>– </a:t>
            </a:r>
            <a:r>
              <a:rPr lang="uk-UA" sz="1800" dirty="0"/>
              <a:t>це розуміння іншої людини та уподібнення до неї.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/>
              <a:t>Розуміння</a:t>
            </a:r>
            <a:r>
              <a:rPr lang="ru-RU" sz="1800" dirty="0"/>
              <a:t> у </a:t>
            </a:r>
            <a:r>
              <a:rPr lang="ru-RU" sz="1800" dirty="0" err="1"/>
              <a:t>процесі</a:t>
            </a:r>
            <a:r>
              <a:rPr lang="ru-RU" sz="1800" dirty="0"/>
              <a:t> </a:t>
            </a:r>
            <a:r>
              <a:rPr lang="ru-RU" sz="1800" dirty="0" err="1"/>
              <a:t>бізнес-комунікаціи</a:t>
            </a:r>
            <a:r>
              <a:rPr lang="ru-RU" sz="1800" dirty="0"/>
              <a:t>̆ </a:t>
            </a:r>
            <a:r>
              <a:rPr lang="ru-RU" sz="1800" dirty="0" err="1"/>
              <a:t>досягається</a:t>
            </a:r>
            <a:r>
              <a:rPr lang="ru-RU" sz="1800" dirty="0"/>
              <a:t> </a:t>
            </a:r>
            <a:r>
              <a:rPr lang="ru-RU" sz="1800" dirty="0" err="1"/>
              <a:t>завдяки</a:t>
            </a:r>
            <a:r>
              <a:rPr lang="ru-RU" sz="1800" dirty="0"/>
              <a:t>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1) </a:t>
            </a:r>
            <a:r>
              <a:rPr lang="ru-RU" sz="1800" dirty="0" err="1"/>
              <a:t>умінню</a:t>
            </a:r>
            <a:r>
              <a:rPr lang="ru-RU" sz="1800" dirty="0"/>
              <a:t> </a:t>
            </a:r>
            <a:r>
              <a:rPr lang="ru-RU" sz="1800" dirty="0" err="1"/>
              <a:t>невербально</a:t>
            </a:r>
            <a:r>
              <a:rPr lang="ru-RU" sz="1800" dirty="0"/>
              <a:t> </a:t>
            </a:r>
            <a:r>
              <a:rPr lang="ru-RU" sz="1800" dirty="0" err="1"/>
              <a:t>налаштовуватись</a:t>
            </a:r>
            <a:r>
              <a:rPr lang="ru-RU" sz="1800" dirty="0"/>
              <a:t> на </a:t>
            </a:r>
            <a:r>
              <a:rPr lang="ru-RU" sz="1800" dirty="0" err="1"/>
              <a:t>співрозмовника</a:t>
            </a:r>
            <a:r>
              <a:rPr lang="ru-RU" sz="1800" dirty="0"/>
              <a:t>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2) </a:t>
            </a:r>
            <a:r>
              <a:rPr lang="ru-RU" sz="1800" dirty="0" err="1"/>
              <a:t>здібностям</a:t>
            </a:r>
            <a:r>
              <a:rPr lang="ru-RU" sz="1800" dirty="0"/>
              <a:t> </a:t>
            </a:r>
            <a:r>
              <a:rPr lang="ru-RU" sz="1800" dirty="0" err="1"/>
              <a:t>відчувати</a:t>
            </a:r>
            <a:r>
              <a:rPr lang="ru-RU" sz="1800" dirty="0"/>
              <a:t> </a:t>
            </a:r>
            <a:r>
              <a:rPr lang="ru-RU" sz="1800" dirty="0" err="1"/>
              <a:t>емоції</a:t>
            </a:r>
            <a:r>
              <a:rPr lang="ru-RU" sz="1800" dirty="0"/>
              <a:t> </a:t>
            </a:r>
            <a:r>
              <a:rPr lang="ru-RU" sz="1800" dirty="0" err="1"/>
              <a:t>співрозмовника</a:t>
            </a:r>
            <a:r>
              <a:rPr lang="ru-RU" sz="1800" dirty="0"/>
              <a:t>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3) </a:t>
            </a:r>
            <a:r>
              <a:rPr lang="ru-RU" sz="1800" dirty="0" err="1"/>
              <a:t>умінню</a:t>
            </a:r>
            <a:r>
              <a:rPr lang="ru-RU" sz="1800" dirty="0"/>
              <a:t> </a:t>
            </a:r>
            <a:r>
              <a:rPr lang="ru-RU" sz="1800" dirty="0" err="1"/>
              <a:t>розуміти</a:t>
            </a:r>
            <a:r>
              <a:rPr lang="ru-RU" sz="1800" dirty="0"/>
              <a:t> </a:t>
            </a:r>
            <a:r>
              <a:rPr lang="ru-RU" sz="1800" dirty="0" err="1"/>
              <a:t>співрозмовника</a:t>
            </a:r>
            <a:r>
              <a:rPr lang="ru-RU" sz="1800" dirty="0"/>
              <a:t>, </a:t>
            </a:r>
            <a:r>
              <a:rPr lang="ru-RU" sz="1800" dirty="0" err="1"/>
              <a:t>відчувати</a:t>
            </a:r>
            <a:r>
              <a:rPr lang="ru-RU" sz="1800" dirty="0"/>
              <a:t> </a:t>
            </a:r>
            <a:r>
              <a:rPr lang="ru-RU" sz="1800" dirty="0" err="1"/>
              <a:t>його</a:t>
            </a:r>
            <a:r>
              <a:rPr lang="ru-RU" sz="1800" dirty="0"/>
              <a:t> </a:t>
            </a:r>
            <a:r>
              <a:rPr lang="ru-RU" sz="1800" dirty="0" err="1"/>
              <a:t>бажання</a:t>
            </a:r>
            <a:r>
              <a:rPr lang="ru-RU" sz="1800" dirty="0"/>
              <a:t> і потреби;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4) </a:t>
            </a:r>
            <a:r>
              <a:rPr lang="ru-RU" sz="1800" dirty="0" err="1"/>
              <a:t>умінню</a:t>
            </a:r>
            <a:r>
              <a:rPr lang="ru-RU" sz="1800" dirty="0"/>
              <a:t> </a:t>
            </a:r>
            <a:r>
              <a:rPr lang="ru-RU" sz="1800" dirty="0" err="1"/>
              <a:t>керувати</a:t>
            </a:r>
            <a:r>
              <a:rPr lang="ru-RU" sz="1800" dirty="0"/>
              <a:t> </a:t>
            </a:r>
            <a:r>
              <a:rPr lang="ru-RU" sz="1800" dirty="0" err="1"/>
              <a:t>своїм</a:t>
            </a:r>
            <a:r>
              <a:rPr lang="ru-RU" sz="1800" dirty="0"/>
              <a:t> </a:t>
            </a:r>
            <a:r>
              <a:rPr lang="ru-RU" sz="1800" dirty="0" err="1"/>
              <a:t>емоційним</a:t>
            </a:r>
            <a:r>
              <a:rPr lang="ru-RU" sz="1800" dirty="0"/>
              <a:t> станом </a:t>
            </a:r>
            <a:r>
              <a:rPr lang="ru-RU" sz="1800" dirty="0" err="1"/>
              <a:t>під</a:t>
            </a:r>
            <a:r>
              <a:rPr lang="ru-RU" sz="1800" dirty="0"/>
              <a:t> час </a:t>
            </a:r>
            <a:r>
              <a:rPr lang="ru-RU" sz="1800" dirty="0" err="1"/>
              <a:t>ділової</a:t>
            </a:r>
            <a:r>
              <a:rPr lang="ru-RU" sz="1800" dirty="0"/>
              <a:t> </a:t>
            </a:r>
            <a:r>
              <a:rPr lang="ru-RU" sz="1800" dirty="0" err="1"/>
              <a:t>розмови</a:t>
            </a:r>
            <a:r>
              <a:rPr lang="ru-RU" sz="1800" dirty="0"/>
              <a:t>. </a:t>
            </a:r>
          </a:p>
          <a:p>
            <a:pPr algn="just"/>
            <a:endParaRPr lang="uk-UA" sz="1800" dirty="0"/>
          </a:p>
          <a:p>
            <a:pPr algn="ctr"/>
            <a:r>
              <a:rPr lang="uk-UA" sz="1800" b="1" dirty="0"/>
              <a:t>3.7. Правила ефективних бізнес-комунікацій </a:t>
            </a:r>
          </a:p>
          <a:p>
            <a:pPr algn="just"/>
            <a:endParaRPr lang="uk-UA" sz="1800" dirty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b="1" i="1" dirty="0"/>
              <a:t>Головна мета </a:t>
            </a:r>
            <a:r>
              <a:rPr lang="uk-UA" sz="1800" dirty="0"/>
              <a:t>бізнес-</a:t>
            </a:r>
            <a:r>
              <a:rPr lang="uk-UA" sz="1800" dirty="0" err="1"/>
              <a:t>комунікаціи</a:t>
            </a:r>
            <a:r>
              <a:rPr lang="uk-UA" sz="1800" dirty="0"/>
              <a:t>̆ полягає у встановленні, підтриманні та розвитку зв’язку, контакту із особами, які входять у сферу </a:t>
            </a:r>
            <a:r>
              <a:rPr lang="uk-UA" sz="1800" dirty="0" err="1"/>
              <a:t>професійних</a:t>
            </a:r>
            <a:r>
              <a:rPr lang="uk-UA" sz="1800" dirty="0"/>
              <a:t> інтересів (персонал, клієнти тощо), для ефективного вирішення службових завдань.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i="1" dirty="0"/>
              <a:t>Особливості бізнес-</a:t>
            </a:r>
            <a:r>
              <a:rPr lang="uk-UA" sz="1800" i="1" dirty="0" err="1"/>
              <a:t>комунікаціи</a:t>
            </a:r>
            <a:r>
              <a:rPr lang="uk-UA" sz="1800" i="1" dirty="0"/>
              <a:t>̆</a:t>
            </a:r>
            <a:r>
              <a:rPr lang="uk-UA" sz="1800" dirty="0"/>
              <a:t>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dirty="0"/>
              <a:t>- </a:t>
            </a:r>
            <a:r>
              <a:rPr lang="uk-UA" sz="1800" dirty="0" err="1"/>
              <a:t>Вимушении</a:t>
            </a:r>
            <a:r>
              <a:rPr lang="uk-UA" sz="1800" dirty="0"/>
              <a:t>̆ характер спілкування.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dirty="0"/>
              <a:t>- Часові обмеження.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dirty="0"/>
              <a:t>- Нормативна регламентація.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- </a:t>
            </a:r>
            <a:r>
              <a:rPr lang="ru-RU" sz="1800" dirty="0" err="1"/>
              <a:t>Владнии</a:t>
            </a:r>
            <a:r>
              <a:rPr lang="ru-RU" sz="1800" dirty="0"/>
              <a:t>̆ характер </a:t>
            </a:r>
            <a:r>
              <a:rPr lang="ru-RU" sz="1800" dirty="0" err="1"/>
              <a:t>професійних</a:t>
            </a:r>
            <a:r>
              <a:rPr lang="ru-RU" sz="1800" dirty="0"/>
              <a:t> </a:t>
            </a:r>
            <a:r>
              <a:rPr lang="ru-RU" sz="1800" dirty="0" err="1"/>
              <a:t>повноважень</a:t>
            </a:r>
            <a:r>
              <a:rPr lang="ru-RU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381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5A1229-8AFC-4899-A9C8-5B965826D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2" y="656947"/>
            <a:ext cx="10475650" cy="543313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/>
              <a:t>- </a:t>
            </a:r>
            <a:r>
              <a:rPr lang="uk-UA" dirty="0" err="1"/>
              <a:t>Рольовии</a:t>
            </a:r>
            <a:r>
              <a:rPr lang="uk-UA" dirty="0"/>
              <a:t>̆ характер спілкування. </a:t>
            </a:r>
          </a:p>
          <a:p>
            <a:pPr algn="just"/>
            <a:r>
              <a:rPr lang="uk-UA" dirty="0"/>
              <a:t>- Підвищена </a:t>
            </a:r>
            <a:r>
              <a:rPr lang="uk-UA" dirty="0" err="1"/>
              <a:t>стресогенність</a:t>
            </a:r>
            <a:r>
              <a:rPr lang="uk-UA" dirty="0"/>
              <a:t>. </a:t>
            </a:r>
          </a:p>
          <a:p>
            <a:pPr algn="just"/>
            <a:r>
              <a:rPr lang="uk-UA" b="1" i="1" dirty="0"/>
              <a:t>Техніка бізнес-комунікацій </a:t>
            </a:r>
            <a:r>
              <a:rPr lang="uk-UA" dirty="0"/>
              <a:t>– це сукупність правил та </a:t>
            </a:r>
            <a:r>
              <a:rPr lang="uk-UA" dirty="0" err="1"/>
              <a:t>прийомів</a:t>
            </a:r>
            <a:r>
              <a:rPr lang="uk-UA" dirty="0"/>
              <a:t> (включаючи різноманітні засоби - просторові, </a:t>
            </a:r>
            <a:r>
              <a:rPr lang="uk-UA" dirty="0" err="1"/>
              <a:t>мовні</a:t>
            </a:r>
            <a:r>
              <a:rPr lang="uk-UA" dirty="0"/>
              <a:t>, фізичні та ін.), застосування яких забезпечує досягнення мети, вирішення конкретного службового завдання. </a:t>
            </a:r>
          </a:p>
          <a:p>
            <a:pPr algn="just"/>
            <a:r>
              <a:rPr lang="uk-UA" b="1" dirty="0"/>
              <a:t>Правила бізнес-комунікацій на прикладі спілкування «керівник – співробітник» </a:t>
            </a:r>
            <a:r>
              <a:rPr lang="uk-UA" b="1" i="1" dirty="0"/>
              <a:t>Правило підготовки до комунікацій. </a:t>
            </a:r>
            <a:r>
              <a:rPr lang="uk-UA" dirty="0"/>
              <a:t>Воно передбачає </a:t>
            </a:r>
            <a:r>
              <a:rPr lang="uk-UA" dirty="0" err="1"/>
              <a:t>мисленеве</a:t>
            </a:r>
            <a:r>
              <a:rPr lang="uk-UA" dirty="0"/>
              <a:t> уявлення співробітника на основі інформації, якою вже володіє керівник. В уявному портреті треба передбачити </a:t>
            </a:r>
            <a:r>
              <a:rPr lang="uk-UA" dirty="0" err="1"/>
              <a:t>психічнии</a:t>
            </a:r>
            <a:r>
              <a:rPr lang="uk-UA" dirty="0"/>
              <a:t>̆ стан та позицію, яку </a:t>
            </a:r>
            <a:r>
              <a:rPr lang="uk-UA" dirty="0" err="1"/>
              <a:t>займе</a:t>
            </a:r>
            <a:r>
              <a:rPr lang="uk-UA" dirty="0"/>
              <a:t> співробітник у спілкуванні. Правило також передбачає визначення мети та завдань, основних питань, які будуть вирішуватися під час комунікації, її умов, прогнозування наслідків. </a:t>
            </a:r>
          </a:p>
          <a:p>
            <a:pPr algn="just"/>
            <a:r>
              <a:rPr lang="uk-UA" b="1" i="1" dirty="0"/>
              <a:t>Правило комплексного використання комунікаційних засобів. </a:t>
            </a:r>
            <a:r>
              <a:rPr lang="uk-UA" dirty="0"/>
              <a:t>Воно передбачає продумане, узгоджене застосування усього арсеналу психологічних інструментів: </a:t>
            </a:r>
            <a:r>
              <a:rPr lang="uk-UA" dirty="0" err="1"/>
              <a:t>мовних</a:t>
            </a:r>
            <a:r>
              <a:rPr lang="uk-UA" dirty="0"/>
              <a:t> (зміст, логічність, доступність, темп, голосність та ін.), немовних (вираз обличчя, жестикуляція, поза тощо), </a:t>
            </a:r>
            <a:r>
              <a:rPr lang="uk-UA" dirty="0" err="1"/>
              <a:t>просторово-дистанційних</a:t>
            </a:r>
            <a:r>
              <a:rPr lang="uk-UA" dirty="0"/>
              <a:t>, соціально-психологічних (поява або присутність певних осіб). </a:t>
            </a:r>
          </a:p>
          <a:p>
            <a:pPr algn="just"/>
            <a:r>
              <a:rPr lang="ru-RU" b="1" i="1" dirty="0"/>
              <a:t>Правило контролю та </a:t>
            </a:r>
            <a:r>
              <a:rPr lang="ru-RU" b="1" i="1" dirty="0" err="1"/>
              <a:t>володіння</a:t>
            </a:r>
            <a:r>
              <a:rPr lang="ru-RU" b="1" i="1" dirty="0"/>
              <a:t> </a:t>
            </a:r>
            <a:r>
              <a:rPr lang="ru-RU" b="1" i="1" dirty="0" err="1"/>
              <a:t>ініціативою</a:t>
            </a:r>
            <a:r>
              <a:rPr lang="ru-RU" b="1" i="1" dirty="0"/>
              <a:t> у </a:t>
            </a:r>
            <a:r>
              <a:rPr lang="ru-RU" b="1" i="1" dirty="0" err="1"/>
              <a:t>комунікаціях</a:t>
            </a:r>
            <a:r>
              <a:rPr lang="ru-RU" b="1" i="1" dirty="0"/>
              <a:t>. </a:t>
            </a:r>
            <a:r>
              <a:rPr lang="ru-RU" dirty="0" err="1"/>
              <a:t>Керівник</a:t>
            </a:r>
            <a:r>
              <a:rPr lang="ru-RU" dirty="0"/>
              <a:t> повинен </a:t>
            </a:r>
            <a:r>
              <a:rPr lang="ru-RU" dirty="0" err="1"/>
              <a:t>намагатися</a:t>
            </a:r>
            <a:r>
              <a:rPr lang="ru-RU" dirty="0"/>
              <a:t> не </a:t>
            </a:r>
            <a:r>
              <a:rPr lang="ru-RU" dirty="0" err="1"/>
              <a:t>втрачати</a:t>
            </a:r>
            <a:r>
              <a:rPr lang="ru-RU" dirty="0"/>
              <a:t> </a:t>
            </a:r>
            <a:r>
              <a:rPr lang="ru-RU" dirty="0" err="1"/>
              <a:t>зорового</a:t>
            </a:r>
            <a:r>
              <a:rPr lang="ru-RU" dirty="0"/>
              <a:t> та слухового контролю за </a:t>
            </a:r>
            <a:r>
              <a:rPr lang="ru-RU" dirty="0" err="1"/>
              <a:t>поведінкою</a:t>
            </a:r>
            <a:r>
              <a:rPr lang="ru-RU" dirty="0"/>
              <a:t> </a:t>
            </a:r>
            <a:r>
              <a:rPr lang="ru-RU" dirty="0" err="1"/>
              <a:t>співробітника</a:t>
            </a:r>
            <a:r>
              <a:rPr lang="ru-RU" dirty="0"/>
              <a:t>, особливо у </a:t>
            </a:r>
            <a:r>
              <a:rPr lang="ru-RU" dirty="0" err="1"/>
              <a:t>психологічно</a:t>
            </a:r>
            <a:r>
              <a:rPr lang="ru-RU" dirty="0"/>
              <a:t> </a:t>
            </a:r>
            <a:r>
              <a:rPr lang="ru-RU" dirty="0" err="1"/>
              <a:t>напружених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 та за </a:t>
            </a:r>
            <a:r>
              <a:rPr lang="ru-RU" dirty="0" err="1"/>
              <a:t>наявності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психічних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і </a:t>
            </a:r>
            <a:r>
              <a:rPr lang="ru-RU" dirty="0" err="1"/>
              <a:t>намірів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7689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5A1229-8AFC-4899-A9C8-5B965826D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2" y="656947"/>
            <a:ext cx="10484528" cy="542425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i="1" dirty="0"/>
              <a:t>Правило двобічної активності, діалогічності комунікацій. </a:t>
            </a:r>
            <a:r>
              <a:rPr lang="uk-UA" dirty="0"/>
              <a:t>Воно передбачає демонстрацію певного рівня </a:t>
            </a:r>
            <a:r>
              <a:rPr lang="uk-UA" dirty="0" err="1"/>
              <a:t>мовної</a:t>
            </a:r>
            <a:r>
              <a:rPr lang="uk-UA" dirty="0"/>
              <a:t> і немовної поведінки з боку керівника та стимулювання і контроль за відповідною поведінкою співробітника, зокрема, за допомогою активного слухання. </a:t>
            </a:r>
          </a:p>
          <a:p>
            <a:pPr algn="just"/>
            <a:r>
              <a:rPr lang="uk-UA" b="1" i="1" dirty="0"/>
              <a:t>Правило динамічності стилю та манери комунікацій. </a:t>
            </a:r>
            <a:r>
              <a:rPr lang="uk-UA" dirty="0"/>
              <a:t>Воно передбачає, що керівник повинен попередньо обрати </a:t>
            </a:r>
            <a:r>
              <a:rPr lang="uk-UA" dirty="0" err="1"/>
              <a:t>певнии</a:t>
            </a:r>
            <a:r>
              <a:rPr lang="uk-UA" dirty="0"/>
              <a:t>̆ стиль спілкування із колегою, але бути мобільним у процесі спілкування і при зміні ситуації, зокрема, поведінки співробітника, вносити відповідні корективи. </a:t>
            </a:r>
          </a:p>
          <a:p>
            <a:pPr algn="just"/>
            <a:r>
              <a:rPr lang="uk-UA" b="1" i="1" dirty="0"/>
              <a:t>Правило попередження та усунення психологічних перешкод у комунікаціях. </a:t>
            </a:r>
            <a:r>
              <a:rPr lang="uk-UA" dirty="0"/>
              <a:t>Воно передбачає завчасне визначення керівником можливих перешкод, зокрема, небажання співробітника спілкуватися, формальну участь у тому чи намагання психологічно тиснути на працівника, а також усунення перешкод, які виникають у ході </a:t>
            </a:r>
            <a:r>
              <a:rPr lang="uk-UA" dirty="0" err="1"/>
              <a:t>комунікаціи</a:t>
            </a:r>
            <a:r>
              <a:rPr lang="uk-UA" dirty="0"/>
              <a:t>̆. </a:t>
            </a:r>
          </a:p>
          <a:p>
            <a:pPr algn="just"/>
            <a:r>
              <a:rPr lang="uk-UA" b="1" i="1" dirty="0"/>
              <a:t>Правило встановлення і підтримання психологічного контакту. </a:t>
            </a:r>
            <a:r>
              <a:rPr lang="uk-UA" dirty="0"/>
              <a:t>Воно передбачає активні зусилля з боку керівника для виникнення специфічного стану </a:t>
            </a:r>
            <a:r>
              <a:rPr lang="uk-UA" dirty="0" err="1"/>
              <a:t>комунікаціи</a:t>
            </a:r>
            <a:r>
              <a:rPr lang="uk-UA" dirty="0"/>
              <a:t>̆. Зі сторони співробітника </a:t>
            </a:r>
            <a:r>
              <a:rPr lang="uk-UA" dirty="0" err="1"/>
              <a:t>цеи</a:t>
            </a:r>
            <a:r>
              <a:rPr lang="uk-UA" dirty="0"/>
              <a:t>̆ стан характеризується психологічною розкутістю, готовністю повідомити чи навпаки, </a:t>
            </a:r>
            <a:r>
              <a:rPr lang="uk-UA" dirty="0" err="1"/>
              <a:t>сприйняти</a:t>
            </a:r>
            <a:r>
              <a:rPr lang="uk-UA" dirty="0"/>
              <a:t> важливу інформації або пораду, очікуванням розуміння та підтримки з боку керівника. </a:t>
            </a:r>
          </a:p>
        </p:txBody>
      </p:sp>
    </p:spTree>
    <p:extLst>
      <p:ext uri="{BB962C8B-B14F-4D97-AF65-F5344CB8AC3E}">
        <p14:creationId xmlns:p14="http://schemas.microsoft.com/office/powerpoint/2010/main" val="311183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226D8-1791-4501-9630-8911B2C16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8988"/>
            <a:ext cx="9601200" cy="1485900"/>
          </a:xfrm>
        </p:spPr>
        <p:txBody>
          <a:bodyPr/>
          <a:lstStyle/>
          <a:p>
            <a:pPr algn="ctr"/>
            <a:r>
              <a:rPr lang="uk-UA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73394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6D6C3D8-7BF2-4096-9B30-ED6B71B74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89" y="568171"/>
            <a:ext cx="10493407" cy="557517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/>
              <a:t>3.1. </a:t>
            </a:r>
            <a:r>
              <a:rPr lang="ru-RU" b="1" dirty="0" err="1"/>
              <a:t>Психологічні</a:t>
            </a:r>
            <a:r>
              <a:rPr lang="ru-RU" b="1" dirty="0"/>
              <a:t> </a:t>
            </a:r>
            <a:r>
              <a:rPr lang="ru-RU" b="1" dirty="0" err="1"/>
              <a:t>особливості</a:t>
            </a:r>
            <a:r>
              <a:rPr lang="ru-RU" b="1" dirty="0"/>
              <a:t> та </a:t>
            </a:r>
            <a:r>
              <a:rPr lang="ru-RU" b="1" dirty="0" err="1"/>
              <a:t>фактори</a:t>
            </a:r>
            <a:r>
              <a:rPr lang="ru-RU" b="1" dirty="0"/>
              <a:t> </a:t>
            </a:r>
            <a:r>
              <a:rPr lang="ru-RU" b="1" dirty="0" err="1"/>
              <a:t>бізнес-комунікацій</a:t>
            </a:r>
            <a:r>
              <a:rPr lang="ru-RU" b="1" dirty="0"/>
              <a:t> </a:t>
            </a:r>
          </a:p>
          <a:p>
            <a:pPr algn="ctr"/>
            <a:endParaRPr lang="ru-RU" b="1" dirty="0"/>
          </a:p>
          <a:p>
            <a:pPr algn="just"/>
            <a:r>
              <a:rPr lang="uk-UA" dirty="0"/>
              <a:t>Суб’єктами </a:t>
            </a:r>
            <a:r>
              <a:rPr lang="uk-UA" dirty="0" err="1"/>
              <a:t>комунікаціи</a:t>
            </a:r>
            <a:r>
              <a:rPr lang="uk-UA" dirty="0"/>
              <a:t>̆ можуть виступати як і індивід, так і група. Якщо розглянути причини і цілі </a:t>
            </a:r>
            <a:r>
              <a:rPr lang="uk-UA" dirty="0" err="1"/>
              <a:t>комунікаціи</a:t>
            </a:r>
            <a:r>
              <a:rPr lang="uk-UA" dirty="0"/>
              <a:t>̆ </a:t>
            </a:r>
            <a:r>
              <a:rPr lang="uk-UA" dirty="0" err="1"/>
              <a:t>людеи</a:t>
            </a:r>
            <a:r>
              <a:rPr lang="uk-UA" dirty="0"/>
              <a:t>̆ і виділити всі можливі функціональні ситуації, то виявиться, що таких </a:t>
            </a:r>
            <a:r>
              <a:rPr lang="uk-UA" dirty="0" err="1"/>
              <a:t>ситуаціи</a:t>
            </a:r>
            <a:r>
              <a:rPr lang="uk-UA" dirty="0"/>
              <a:t>̆ може бути чотири:</a:t>
            </a:r>
          </a:p>
          <a:p>
            <a:pPr algn="just"/>
            <a:r>
              <a:rPr lang="uk-UA" dirty="0"/>
              <a:t>• мета комунікації – поза взаємодією суб’єктів;</a:t>
            </a:r>
          </a:p>
          <a:p>
            <a:pPr algn="just"/>
            <a:r>
              <a:rPr lang="uk-UA" dirty="0"/>
              <a:t>• мета комунікації – у них самих;</a:t>
            </a:r>
          </a:p>
          <a:p>
            <a:pPr algn="just"/>
            <a:r>
              <a:rPr lang="uk-UA" dirty="0"/>
              <a:t>• мета комунікації – залучення партнера до досвіду і </a:t>
            </a:r>
            <a:r>
              <a:rPr lang="uk-UA" dirty="0" err="1"/>
              <a:t>цінностеи</a:t>
            </a:r>
            <a:r>
              <a:rPr lang="uk-UA" dirty="0"/>
              <a:t>̆ ініціатора комунікації;</a:t>
            </a:r>
          </a:p>
          <a:p>
            <a:pPr algn="just"/>
            <a:r>
              <a:rPr lang="uk-UA" dirty="0"/>
              <a:t>• мета комунікації – залучення самого ініціатора до </a:t>
            </a:r>
            <a:r>
              <a:rPr lang="uk-UA" dirty="0" err="1"/>
              <a:t>цінностеи</a:t>
            </a:r>
            <a:r>
              <a:rPr lang="uk-UA" dirty="0"/>
              <a:t>̆ партнера.</a:t>
            </a:r>
          </a:p>
          <a:p>
            <a:pPr algn="just"/>
            <a:r>
              <a:rPr lang="uk-UA" dirty="0"/>
              <a:t>Бізнес-комунікація, тобто та, що має ціль поза собою і служить способом організації і оптимізації того чи іншого виду предметної діяльності: виробничої, наукової, </a:t>
            </a:r>
            <a:r>
              <a:rPr lang="uk-UA" dirty="0" err="1"/>
              <a:t>комерційної</a:t>
            </a:r>
            <a:r>
              <a:rPr lang="uk-UA" dirty="0"/>
              <a:t> і </a:t>
            </a:r>
            <a:r>
              <a:rPr lang="uk-UA" dirty="0" err="1"/>
              <a:t>т.д</a:t>
            </a:r>
            <a:r>
              <a:rPr lang="uk-UA" dirty="0"/>
              <a:t>.</a:t>
            </a:r>
          </a:p>
          <a:p>
            <a:pPr algn="just"/>
            <a:r>
              <a:rPr lang="uk-UA" dirty="0"/>
              <a:t>Будь-яка спільна діяльність передбачає </a:t>
            </a:r>
            <a:r>
              <a:rPr lang="uk-UA" dirty="0" err="1"/>
              <a:t>комунікування</a:t>
            </a:r>
            <a:r>
              <a:rPr lang="uk-UA" dirty="0"/>
              <a:t> і взаємодію учасників, як </a:t>
            </a:r>
            <a:r>
              <a:rPr lang="uk-UA" dirty="0" err="1"/>
              <a:t>необхіднии</a:t>
            </a:r>
            <a:r>
              <a:rPr lang="uk-UA" dirty="0"/>
              <a:t>̆ засіб забезпечення її ефективності.</a:t>
            </a:r>
          </a:p>
          <a:p>
            <a:pPr algn="just"/>
            <a:r>
              <a:rPr lang="uk-UA" dirty="0"/>
              <a:t>У бізнес-комунікаціях предметом спілкування є справа. Виробнича взаємодія може і не бути по </a:t>
            </a:r>
            <a:r>
              <a:rPr lang="uk-UA" dirty="0" err="1"/>
              <a:t>своїи</a:t>
            </a:r>
            <a:r>
              <a:rPr lang="uk-UA" dirty="0"/>
              <a:t>̆ суті спілкуванням в тому випадку, коли </a:t>
            </a:r>
            <a:r>
              <a:rPr lang="uk-UA" dirty="0" err="1"/>
              <a:t>другии</a:t>
            </a:r>
            <a:r>
              <a:rPr lang="uk-UA" dirty="0"/>
              <a:t>̆ суб’єкт виступає об’єктом. Наприклад, при жорсткому авторитарному стилі керівництва відносини керівника і підлеглого відбуваються головним чином як відносини суб’єкта до об’єкта.</a:t>
            </a:r>
          </a:p>
        </p:txBody>
      </p:sp>
    </p:spTree>
    <p:extLst>
      <p:ext uri="{BB962C8B-B14F-4D97-AF65-F5344CB8AC3E}">
        <p14:creationId xmlns:p14="http://schemas.microsoft.com/office/powerpoint/2010/main" val="159466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C40B5F-D966-4B75-9EB9-D2A4929A1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12" y="745724"/>
            <a:ext cx="10440140" cy="553078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/>
              <a:t>Особливості бізнес-</a:t>
            </a:r>
            <a:r>
              <a:rPr lang="uk-UA" dirty="0" err="1"/>
              <a:t>комунікаціи</a:t>
            </a:r>
            <a:r>
              <a:rPr lang="uk-UA" dirty="0"/>
              <a:t>̆ полягають у тому що:</a:t>
            </a:r>
          </a:p>
          <a:p>
            <a:pPr algn="just"/>
            <a:r>
              <a:rPr lang="uk-UA" dirty="0"/>
              <a:t>• партнер у бізнес-комунікаціях завжди виступає як особистість, яка має значення для суб'єкта;</a:t>
            </a:r>
          </a:p>
          <a:p>
            <a:pPr algn="just"/>
            <a:r>
              <a:rPr lang="uk-UA" dirty="0"/>
              <a:t>• </a:t>
            </a:r>
            <a:r>
              <a:rPr lang="uk-UA" dirty="0" err="1"/>
              <a:t>людеи</a:t>
            </a:r>
            <a:r>
              <a:rPr lang="uk-UA" dirty="0"/>
              <a:t>̆, які спілкуються між собою відрізняє добре взаєморозуміння у питаннях справи;</a:t>
            </a:r>
          </a:p>
          <a:p>
            <a:pPr algn="just"/>
            <a:r>
              <a:rPr lang="uk-UA" dirty="0"/>
              <a:t>• основне задача бізнес-</a:t>
            </a:r>
            <a:r>
              <a:rPr lang="uk-UA" dirty="0" err="1"/>
              <a:t>комунікаціи</a:t>
            </a:r>
            <a:r>
              <a:rPr lang="uk-UA" dirty="0"/>
              <a:t>̆ – це продуктивне співробітництво.</a:t>
            </a:r>
          </a:p>
          <a:p>
            <a:pPr algn="just"/>
            <a:r>
              <a:rPr lang="uk-UA" dirty="0"/>
              <a:t>Комунікація визначається тим враженням про партнера, яке складається під час </a:t>
            </a:r>
            <a:r>
              <a:rPr lang="uk-UA" dirty="0" err="1"/>
              <a:t>сприйняття</a:t>
            </a:r>
            <a:r>
              <a:rPr lang="uk-UA" dirty="0"/>
              <a:t>. Під </a:t>
            </a:r>
            <a:r>
              <a:rPr lang="uk-UA" dirty="0" err="1"/>
              <a:t>сприйняттям</a:t>
            </a:r>
            <a:r>
              <a:rPr lang="uk-UA" dirty="0"/>
              <a:t> у </a:t>
            </a:r>
            <a:r>
              <a:rPr lang="uk-UA" dirty="0" err="1"/>
              <a:t>соціальніи</a:t>
            </a:r>
            <a:r>
              <a:rPr lang="uk-UA" dirty="0"/>
              <a:t>̆ психології розуміється </a:t>
            </a:r>
            <a:r>
              <a:rPr lang="uk-UA" dirty="0" err="1"/>
              <a:t>ціліснии</a:t>
            </a:r>
            <a:r>
              <a:rPr lang="uk-UA" dirty="0"/>
              <a:t>̆ образ іншої людини </a:t>
            </a:r>
            <a:r>
              <a:rPr lang="uk-UA" dirty="0" err="1"/>
              <a:t>сформовании</a:t>
            </a:r>
            <a:r>
              <a:rPr lang="uk-UA" dirty="0"/>
              <a:t>̆ на основі оцінки зовнішнього вигляду і поведінки.</a:t>
            </a:r>
          </a:p>
          <a:p>
            <a:pPr algn="just"/>
            <a:r>
              <a:rPr lang="uk-UA" dirty="0"/>
              <a:t>У бізнес-комунікаціях відбувається взаємодіяти з людьми, яких бачиш вперше, і з давно </a:t>
            </a:r>
            <a:r>
              <a:rPr lang="uk-UA" dirty="0" err="1"/>
              <a:t>знайомими</a:t>
            </a:r>
            <a:r>
              <a:rPr lang="uk-UA" dirty="0"/>
              <a:t> людьми.</a:t>
            </a:r>
          </a:p>
          <a:p>
            <a:pPr algn="just"/>
            <a:r>
              <a:rPr lang="uk-UA" dirty="0"/>
              <a:t>Психологічні дослідження показали, що в основі </a:t>
            </a:r>
            <a:r>
              <a:rPr lang="uk-UA" dirty="0" err="1"/>
              <a:t>сприйняття</a:t>
            </a:r>
            <a:r>
              <a:rPr lang="uk-UA" dirty="0"/>
              <a:t> </a:t>
            </a:r>
            <a:r>
              <a:rPr lang="uk-UA" dirty="0" err="1"/>
              <a:t>людеи</a:t>
            </a:r>
            <a:r>
              <a:rPr lang="uk-UA" dirty="0"/>
              <a:t>̆ </a:t>
            </a:r>
            <a:r>
              <a:rPr lang="uk-UA" dirty="0" err="1"/>
              <a:t>незнайомих</a:t>
            </a:r>
            <a:r>
              <a:rPr lang="uk-UA" dirty="0"/>
              <a:t> і </a:t>
            </a:r>
            <a:r>
              <a:rPr lang="uk-UA" dirty="0" err="1"/>
              <a:t>знайомих</a:t>
            </a:r>
            <a:r>
              <a:rPr lang="uk-UA" dirty="0"/>
              <a:t> лежать різні психологічні механізми. У першому випадку </a:t>
            </a:r>
            <a:r>
              <a:rPr lang="uk-UA" dirty="0" err="1"/>
              <a:t>сприйняття</a:t>
            </a:r>
            <a:r>
              <a:rPr lang="uk-UA" dirty="0"/>
              <a:t> </a:t>
            </a:r>
            <a:r>
              <a:rPr lang="uk-UA" dirty="0" err="1"/>
              <a:t>здійснюється</a:t>
            </a:r>
            <a:r>
              <a:rPr lang="uk-UA" dirty="0"/>
              <a:t> на основі психологічних механізмів </a:t>
            </a:r>
            <a:r>
              <a:rPr lang="uk-UA" dirty="0" err="1"/>
              <a:t>міжгрупового</a:t>
            </a:r>
            <a:r>
              <a:rPr lang="uk-UA" dirty="0"/>
              <a:t> спілкування, а в другому – механізмів міжособистісного спілкування.</a:t>
            </a:r>
          </a:p>
          <a:p>
            <a:pPr algn="just"/>
            <a:r>
              <a:rPr lang="uk-UA" dirty="0"/>
              <a:t>До психологічних механізмів </a:t>
            </a:r>
            <a:r>
              <a:rPr lang="uk-UA" dirty="0" err="1"/>
              <a:t>сприйняття</a:t>
            </a:r>
            <a:r>
              <a:rPr lang="uk-UA" dirty="0"/>
              <a:t> в </a:t>
            </a:r>
            <a:r>
              <a:rPr lang="uk-UA" dirty="0" err="1"/>
              <a:t>міжгруповому</a:t>
            </a:r>
            <a:r>
              <a:rPr lang="uk-UA" dirty="0"/>
              <a:t> спілкуванні відносять процес соціальної </a:t>
            </a:r>
            <a:r>
              <a:rPr lang="uk-UA" dirty="0" err="1"/>
              <a:t>стереотипізації</a:t>
            </a:r>
            <a:r>
              <a:rPr lang="uk-UA" dirty="0"/>
              <a:t>, сутність якої полягає в тому, що образ іншої людини будується на базі тих чи інших типових схем.</a:t>
            </a:r>
          </a:p>
          <a:p>
            <a:pPr algn="just"/>
            <a:r>
              <a:rPr lang="uk-UA" dirty="0"/>
              <a:t>Під соціальним стереотипом розуміють </a:t>
            </a:r>
            <a:r>
              <a:rPr lang="uk-UA" dirty="0" err="1"/>
              <a:t>стійке</a:t>
            </a:r>
            <a:r>
              <a:rPr lang="uk-UA" dirty="0"/>
              <a:t> поняття про будь-яке явище чи </a:t>
            </a:r>
            <a:r>
              <a:rPr lang="uk-UA" dirty="0" err="1"/>
              <a:t>людеи</a:t>
            </a:r>
            <a:r>
              <a:rPr lang="uk-UA" dirty="0"/>
              <a:t>̆, які відносяться до певної соціальної групи.</a:t>
            </a:r>
          </a:p>
        </p:txBody>
      </p:sp>
    </p:spTree>
    <p:extLst>
      <p:ext uri="{BB962C8B-B14F-4D97-AF65-F5344CB8AC3E}">
        <p14:creationId xmlns:p14="http://schemas.microsoft.com/office/powerpoint/2010/main" val="301480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1CB04E-3CDD-439E-8B63-B53020715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68" y="727969"/>
            <a:ext cx="10573306" cy="537099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Люди,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вступають</a:t>
            </a:r>
            <a:r>
              <a:rPr lang="ru-RU" dirty="0"/>
              <a:t> у </a:t>
            </a:r>
            <a:r>
              <a:rPr lang="ru-RU" dirty="0" err="1"/>
              <a:t>комунікативнии</a:t>
            </a:r>
            <a:r>
              <a:rPr lang="ru-RU" dirty="0"/>
              <a:t>̆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: вони </a:t>
            </a:r>
            <a:r>
              <a:rPr lang="ru-RU" dirty="0" err="1"/>
              <a:t>відмінні</a:t>
            </a:r>
            <a:r>
              <a:rPr lang="ru-RU" dirty="0"/>
              <a:t> за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соціальним</a:t>
            </a:r>
            <a:r>
              <a:rPr lang="ru-RU" dirty="0"/>
              <a:t> статусом, </a:t>
            </a:r>
            <a:r>
              <a:rPr lang="ru-RU" dirty="0" err="1"/>
              <a:t>життєвим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, </a:t>
            </a:r>
            <a:r>
              <a:rPr lang="ru-RU" dirty="0" err="1"/>
              <a:t>інтелектуальним</a:t>
            </a:r>
            <a:r>
              <a:rPr lang="ru-RU" dirty="0"/>
              <a:t> </a:t>
            </a:r>
            <a:r>
              <a:rPr lang="ru-RU" dirty="0" err="1"/>
              <a:t>потенціалом</a:t>
            </a:r>
            <a:r>
              <a:rPr lang="ru-RU" dirty="0"/>
              <a:t>. При </a:t>
            </a:r>
            <a:r>
              <a:rPr lang="ru-RU" dirty="0" err="1"/>
              <a:t>нерівності</a:t>
            </a:r>
            <a:r>
              <a:rPr lang="ru-RU" dirty="0"/>
              <a:t> </a:t>
            </a:r>
            <a:r>
              <a:rPr lang="ru-RU" dirty="0" err="1"/>
              <a:t>партнерів</a:t>
            </a:r>
            <a:r>
              <a:rPr lang="ru-RU" dirty="0"/>
              <a:t> часто </a:t>
            </a:r>
            <a:r>
              <a:rPr lang="ru-RU" dirty="0" err="1"/>
              <a:t>застосовується</a:t>
            </a:r>
            <a:r>
              <a:rPr lang="ru-RU" dirty="0"/>
              <a:t> схема </a:t>
            </a:r>
            <a:r>
              <a:rPr lang="ru-RU" dirty="0" err="1"/>
              <a:t>сприйняття</a:t>
            </a:r>
            <a:r>
              <a:rPr lang="ru-RU" dirty="0"/>
              <a:t>, яка </a:t>
            </a:r>
            <a:r>
              <a:rPr lang="ru-RU" dirty="0" err="1"/>
              <a:t>веде</a:t>
            </a:r>
            <a:r>
              <a:rPr lang="ru-RU" dirty="0"/>
              <a:t> до </a:t>
            </a:r>
            <a:r>
              <a:rPr lang="ru-RU" dirty="0" err="1"/>
              <a:t>помилок</a:t>
            </a:r>
            <a:r>
              <a:rPr lang="ru-RU" dirty="0"/>
              <a:t> </a:t>
            </a:r>
            <a:r>
              <a:rPr lang="ru-RU" dirty="0" err="1"/>
              <a:t>нерівності</a:t>
            </a:r>
            <a:r>
              <a:rPr lang="ru-RU" dirty="0"/>
              <a:t>. У </a:t>
            </a:r>
            <a:r>
              <a:rPr lang="ru-RU" dirty="0" err="1"/>
              <a:t>психології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помилки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b="1" i="1" dirty="0"/>
              <a:t>фактора </a:t>
            </a:r>
            <a:r>
              <a:rPr lang="ru-RU" b="1" i="1" dirty="0" err="1"/>
              <a:t>переваги</a:t>
            </a:r>
            <a:r>
              <a:rPr lang="ru-RU" b="1" i="1" dirty="0"/>
              <a:t>. </a:t>
            </a:r>
          </a:p>
          <a:p>
            <a:pPr algn="just"/>
            <a:r>
              <a:rPr lang="uk-UA" dirty="0"/>
              <a:t>Дія </a:t>
            </a:r>
            <a:r>
              <a:rPr lang="uk-UA" dirty="0" err="1"/>
              <a:t>фактора</a:t>
            </a:r>
            <a:r>
              <a:rPr lang="uk-UA" dirty="0"/>
              <a:t> привабливості при </a:t>
            </a:r>
            <a:r>
              <a:rPr lang="uk-UA" dirty="0" err="1"/>
              <a:t>сприйнятті</a:t>
            </a:r>
            <a:r>
              <a:rPr lang="uk-UA" dirty="0"/>
              <a:t> людини полягає у тому, що під </a:t>
            </a:r>
            <a:r>
              <a:rPr lang="uk-UA" dirty="0" err="1"/>
              <a:t>його</a:t>
            </a:r>
            <a:r>
              <a:rPr lang="uk-UA" dirty="0"/>
              <a:t> впливом певні характеристики людини переоцінюються чи недооцінюються іншими. Помилка в тому, що якщо людина нам подобається зовнішньо, то одночасно ми схильні вважати її більш розумною, доброю і </a:t>
            </a:r>
            <a:r>
              <a:rPr lang="uk-UA" dirty="0" err="1"/>
              <a:t>т.д</a:t>
            </a:r>
            <a:r>
              <a:rPr lang="uk-UA" dirty="0"/>
              <a:t>.</a:t>
            </a:r>
          </a:p>
          <a:p>
            <a:pPr algn="just"/>
            <a:r>
              <a:rPr lang="ru-RU" dirty="0"/>
              <a:t>У </a:t>
            </a:r>
            <a:r>
              <a:rPr lang="ru-RU" dirty="0" err="1"/>
              <a:t>сприйнятті</a:t>
            </a:r>
            <a:r>
              <a:rPr lang="ru-RU" dirty="0"/>
              <a:t> партнера </a:t>
            </a:r>
            <a:r>
              <a:rPr lang="ru-RU" dirty="0" err="1"/>
              <a:t>важливу</a:t>
            </a:r>
            <a:r>
              <a:rPr lang="ru-RU" dirty="0"/>
              <a:t> роль </a:t>
            </a:r>
            <a:r>
              <a:rPr lang="ru-RU" dirty="0" err="1"/>
              <a:t>відіграє</a:t>
            </a:r>
            <a:r>
              <a:rPr lang="ru-RU" dirty="0"/>
              <a:t> фактор </a:t>
            </a:r>
            <a:r>
              <a:rPr lang="ru-RU" dirty="0" err="1"/>
              <a:t>ставлення</a:t>
            </a:r>
            <a:r>
              <a:rPr lang="ru-RU" dirty="0"/>
              <a:t> до нас.</a:t>
            </a:r>
          </a:p>
          <a:p>
            <a:pPr algn="just"/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таким чином, </a:t>
            </a:r>
            <a:r>
              <a:rPr lang="ru-RU" dirty="0" err="1"/>
              <a:t>що</a:t>
            </a:r>
            <a:r>
              <a:rPr lang="ru-RU" dirty="0"/>
              <a:t> люди, </a:t>
            </a:r>
            <a:r>
              <a:rPr lang="ru-RU" dirty="0" err="1"/>
              <a:t>які</a:t>
            </a:r>
            <a:r>
              <a:rPr lang="ru-RU" dirty="0"/>
              <a:t> добре до нас </a:t>
            </a:r>
            <a:r>
              <a:rPr lang="ru-RU" dirty="0" err="1"/>
              <a:t>ставляться</a:t>
            </a:r>
            <a:r>
              <a:rPr lang="ru-RU" dirty="0"/>
              <a:t> </a:t>
            </a:r>
            <a:r>
              <a:rPr lang="ru-RU" dirty="0" err="1"/>
              <a:t>оцінюються</a:t>
            </a:r>
            <a:r>
              <a:rPr lang="ru-RU" dirty="0"/>
              <a:t> нами </a:t>
            </a:r>
            <a:r>
              <a:rPr lang="ru-RU" dirty="0" err="1"/>
              <a:t>вище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ставляться</a:t>
            </a:r>
            <a:r>
              <a:rPr lang="ru-RU" dirty="0"/>
              <a:t> до нас погано.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нас, яка </a:t>
            </a:r>
            <a:r>
              <a:rPr lang="ru-RU" dirty="0" err="1"/>
              <a:t>запускає</a:t>
            </a:r>
            <a:r>
              <a:rPr lang="ru-RU" dirty="0"/>
              <a:t> </a:t>
            </a:r>
            <a:r>
              <a:rPr lang="ru-RU" dirty="0" err="1"/>
              <a:t>відповідну</a:t>
            </a:r>
            <a:r>
              <a:rPr lang="ru-RU" dirty="0"/>
              <a:t> схему </a:t>
            </a:r>
            <a:r>
              <a:rPr lang="ru-RU" dirty="0" err="1"/>
              <a:t>зустрічного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сприйняття</a:t>
            </a:r>
            <a:r>
              <a:rPr lang="ru-RU" dirty="0"/>
              <a:t> є все,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про </a:t>
            </a:r>
            <a:r>
              <a:rPr lang="ru-RU" dirty="0" err="1"/>
              <a:t>погодження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непогодження</a:t>
            </a:r>
            <a:r>
              <a:rPr lang="ru-RU" dirty="0"/>
              <a:t> партнера з нами.</a:t>
            </a:r>
          </a:p>
          <a:p>
            <a:pPr algn="just"/>
            <a:r>
              <a:rPr lang="uk-UA" dirty="0"/>
              <a:t>Завданням </a:t>
            </a:r>
            <a:r>
              <a:rPr lang="uk-UA" b="1" i="1" dirty="0"/>
              <a:t>першого враження </a:t>
            </a:r>
            <a:r>
              <a:rPr lang="uk-UA" dirty="0"/>
              <a:t>є швидка орієнтація в ситуації. Для </a:t>
            </a:r>
            <a:r>
              <a:rPr lang="uk-UA" dirty="0" err="1"/>
              <a:t>людеи</a:t>
            </a:r>
            <a:r>
              <a:rPr lang="uk-UA" dirty="0"/>
              <a:t>̆, як соціальних істот головне – це визначення групової приналежності партнера. Тому можна сказати, що перше враження </a:t>
            </a:r>
            <a:r>
              <a:rPr lang="uk-UA" dirty="0" err="1"/>
              <a:t>майже</a:t>
            </a:r>
            <a:r>
              <a:rPr lang="uk-UA" dirty="0"/>
              <a:t> завжди правильне. Помилка полягає в тому, що </a:t>
            </a:r>
            <a:r>
              <a:rPr lang="uk-UA" dirty="0" err="1"/>
              <a:t>стереотипізація</a:t>
            </a:r>
            <a:r>
              <a:rPr lang="uk-UA" dirty="0"/>
              <a:t> викликає певну оцінку і невідомих ще характеристик, що може призвести до неадекватних </a:t>
            </a:r>
            <a:r>
              <a:rPr lang="uk-UA" dirty="0" err="1"/>
              <a:t>комунікаціи</a:t>
            </a:r>
            <a:r>
              <a:rPr lang="uk-UA" dirty="0"/>
              <a:t>̆ пізніше. </a:t>
            </a:r>
          </a:p>
        </p:txBody>
      </p:sp>
    </p:spTree>
    <p:extLst>
      <p:ext uri="{BB962C8B-B14F-4D97-AF65-F5344CB8AC3E}">
        <p14:creationId xmlns:p14="http://schemas.microsoft.com/office/powerpoint/2010/main" val="420799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EC93C1-3840-4B9A-9536-8D3146C32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56" y="656948"/>
            <a:ext cx="10413507" cy="551303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/>
              <a:t>3.2. </a:t>
            </a:r>
            <a:r>
              <a:rPr lang="ru-RU" b="1" dirty="0" err="1"/>
              <a:t>Комунікації</a:t>
            </a:r>
            <a:r>
              <a:rPr lang="ru-RU" b="1" dirty="0"/>
              <a:t> та </a:t>
            </a:r>
            <a:r>
              <a:rPr lang="ru-RU" b="1" dirty="0" err="1"/>
              <a:t>професіональний</a:t>
            </a:r>
            <a:r>
              <a:rPr lang="ru-RU" b="1" dirty="0"/>
              <a:t> </a:t>
            </a:r>
            <a:r>
              <a:rPr lang="ru-RU" b="1" dirty="0" err="1"/>
              <a:t>розвиток</a:t>
            </a:r>
            <a:r>
              <a:rPr lang="ru-RU" b="1" dirty="0"/>
              <a:t> </a:t>
            </a:r>
          </a:p>
          <a:p>
            <a:pPr algn="just"/>
            <a:endParaRPr lang="ru-RU" dirty="0"/>
          </a:p>
          <a:p>
            <a:pPr algn="just"/>
            <a:r>
              <a:rPr lang="uk-UA" dirty="0"/>
              <a:t>Без </a:t>
            </a:r>
            <a:r>
              <a:rPr lang="uk-UA" dirty="0" err="1"/>
              <a:t>комунікаціи</a:t>
            </a:r>
            <a:r>
              <a:rPr lang="uk-UA" dirty="0"/>
              <a:t>̆ не може відбуватися </a:t>
            </a:r>
            <a:r>
              <a:rPr lang="uk-UA" dirty="0" err="1"/>
              <a:t>повноціннии</a:t>
            </a:r>
            <a:r>
              <a:rPr lang="uk-UA" dirty="0"/>
              <a:t>̆ розвиток людини ні як особистості, ні як індивідуальності, ні як професіонала. Можна назвати кілька </a:t>
            </a:r>
            <a:r>
              <a:rPr lang="uk-UA" dirty="0" err="1"/>
              <a:t>найважливіших</a:t>
            </a:r>
            <a:r>
              <a:rPr lang="uk-UA" dirty="0"/>
              <a:t> чинників, які </a:t>
            </a:r>
          </a:p>
          <a:p>
            <a:pPr algn="just"/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</a:t>
            </a:r>
            <a:r>
              <a:rPr lang="ru-RU" dirty="0" err="1"/>
              <a:t>необхідною</a:t>
            </a:r>
            <a:r>
              <a:rPr lang="ru-RU" dirty="0"/>
              <a:t> </a:t>
            </a:r>
            <a:r>
              <a:rPr lang="ru-RU" dirty="0" err="1"/>
              <a:t>складовою</a:t>
            </a:r>
            <a:r>
              <a:rPr lang="ru-RU" dirty="0"/>
              <a:t>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професіонала</a:t>
            </a:r>
            <a:r>
              <a:rPr lang="ru-RU" dirty="0"/>
              <a:t>. </a:t>
            </a:r>
            <a:r>
              <a:rPr lang="ru-RU" dirty="0" err="1"/>
              <a:t>Професіонал</a:t>
            </a:r>
            <a:r>
              <a:rPr lang="ru-RU" dirty="0"/>
              <a:t> у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/>
              <a:t>комунікаціи</a:t>
            </a:r>
            <a:r>
              <a:rPr lang="ru-RU" dirty="0"/>
              <a:t>̆ </a:t>
            </a:r>
            <a:r>
              <a:rPr lang="ru-RU" dirty="0" err="1"/>
              <a:t>реалізується</a:t>
            </a:r>
            <a:r>
              <a:rPr lang="ru-RU" dirty="0"/>
              <a:t> на таких </a:t>
            </a:r>
            <a:r>
              <a:rPr lang="ru-RU" dirty="0" err="1"/>
              <a:t>рівнях</a:t>
            </a:r>
            <a:r>
              <a:rPr lang="ru-RU" dirty="0"/>
              <a:t>: </a:t>
            </a:r>
          </a:p>
          <a:p>
            <a:pPr algn="just"/>
            <a:r>
              <a:rPr lang="uk-UA" b="1" i="1" dirty="0"/>
              <a:t>1. Комунікації – взаємовплив. </a:t>
            </a:r>
            <a:r>
              <a:rPr lang="uk-UA" dirty="0"/>
              <a:t>Становлення та розвиток професіонала за таких умов є результатом психологічного впливу одного суб’єкта на іншого у процесі взаємодії, діалогу. Спілкуючись, люди передають одне одному знання про навколишню </a:t>
            </a:r>
            <a:r>
              <a:rPr lang="uk-UA" dirty="0" err="1"/>
              <a:t>дійсність</a:t>
            </a:r>
            <a:r>
              <a:rPr lang="uk-UA" dirty="0"/>
              <a:t>, уміння та навички, необхідні для </a:t>
            </a:r>
            <a:r>
              <a:rPr lang="uk-UA" dirty="0" err="1"/>
              <a:t>здійснення</a:t>
            </a:r>
            <a:r>
              <a:rPr lang="uk-UA" dirty="0"/>
              <a:t> певного виду діяльності. У ході </a:t>
            </a:r>
            <a:r>
              <a:rPr lang="uk-UA" dirty="0" err="1"/>
              <a:t>комунікаціи</a:t>
            </a:r>
            <a:r>
              <a:rPr lang="uk-UA" dirty="0"/>
              <a:t>̆ відбувається активізація внутрішніх </a:t>
            </a:r>
            <a:r>
              <a:rPr lang="uk-UA" dirty="0" err="1"/>
              <a:t>особливостеи</a:t>
            </a:r>
            <a:r>
              <a:rPr lang="uk-UA" dirty="0"/>
              <a:t>̆ і станів особистості та актуалізація складових її комунікативного потенціалу. </a:t>
            </a:r>
          </a:p>
          <a:p>
            <a:pPr algn="just"/>
            <a:r>
              <a:rPr lang="uk-UA" b="1" i="1" dirty="0"/>
              <a:t>2. Комунікації – діяльність. </a:t>
            </a:r>
            <a:r>
              <a:rPr lang="uk-UA" dirty="0"/>
              <a:t>Залучення </a:t>
            </a:r>
            <a:r>
              <a:rPr lang="uk-UA" dirty="0" err="1"/>
              <a:t>професійного</a:t>
            </a:r>
            <a:r>
              <a:rPr lang="uk-UA" dirty="0"/>
              <a:t> досвіду до практики </a:t>
            </a:r>
            <a:r>
              <a:rPr lang="uk-UA" dirty="0" err="1"/>
              <a:t>комунікаціи</a:t>
            </a:r>
            <a:r>
              <a:rPr lang="uk-UA" dirty="0"/>
              <a:t>̆, реалізації діяльнісної сутності спілкування, в якому особистість є </a:t>
            </a:r>
            <a:r>
              <a:rPr lang="uk-UA" dirty="0" err="1"/>
              <a:t>його</a:t>
            </a:r>
            <a:r>
              <a:rPr lang="uk-UA" dirty="0"/>
              <a:t> учасником, унікальною і неповторною індивідуальністю, суб’єктом діяльності. Комунікації є неодмінною передумовою розвитку в </a:t>
            </a:r>
            <a:r>
              <a:rPr lang="uk-UA" dirty="0" err="1"/>
              <a:t>майбутнього</a:t>
            </a:r>
            <a:r>
              <a:rPr lang="uk-UA" dirty="0"/>
              <a:t> маркетолога, </a:t>
            </a:r>
            <a:r>
              <a:rPr lang="uk-UA" dirty="0" err="1"/>
              <a:t>компетентностеи</a:t>
            </a:r>
            <a:r>
              <a:rPr lang="uk-UA" dirty="0"/>
              <a:t>̆ і </a:t>
            </a:r>
            <a:r>
              <a:rPr lang="uk-UA" dirty="0" err="1"/>
              <a:t>здібностеи</a:t>
            </a:r>
            <a:r>
              <a:rPr lang="uk-UA" dirty="0"/>
              <a:t>̆, які роблять </a:t>
            </a:r>
            <a:r>
              <a:rPr lang="uk-UA" dirty="0" err="1"/>
              <a:t>його</a:t>
            </a:r>
            <a:r>
              <a:rPr lang="uk-UA" dirty="0"/>
              <a:t> фахівцем, здатним взаємодіяти, розуміти і впливати в процесі </a:t>
            </a:r>
            <a:r>
              <a:rPr lang="uk-UA" dirty="0" err="1"/>
              <a:t>професійної</a:t>
            </a:r>
            <a:r>
              <a:rPr lang="uk-UA" dirty="0"/>
              <a:t> комунікативної діяльності (розвиток </a:t>
            </a:r>
            <a:r>
              <a:rPr lang="uk-UA" dirty="0" err="1"/>
              <a:t>перцептивно</a:t>
            </a:r>
            <a:r>
              <a:rPr lang="uk-UA" dirty="0"/>
              <a:t>-рефлексивних </a:t>
            </a:r>
            <a:r>
              <a:rPr lang="uk-UA" dirty="0" err="1"/>
              <a:t>властивостеи</a:t>
            </a:r>
            <a:r>
              <a:rPr lang="uk-UA" dirty="0"/>
              <a:t>̆ та </a:t>
            </a:r>
            <a:r>
              <a:rPr lang="uk-UA" dirty="0" err="1"/>
              <a:t>емоційно-емпатійних</a:t>
            </a:r>
            <a:r>
              <a:rPr lang="uk-UA" dirty="0"/>
              <a:t> </a:t>
            </a:r>
            <a:r>
              <a:rPr lang="uk-UA" dirty="0" err="1"/>
              <a:t>можливостеи</a:t>
            </a:r>
            <a:r>
              <a:rPr lang="uk-UA" dirty="0"/>
              <a:t>̆). </a:t>
            </a:r>
          </a:p>
        </p:txBody>
      </p:sp>
    </p:spTree>
    <p:extLst>
      <p:ext uri="{BB962C8B-B14F-4D97-AF65-F5344CB8AC3E}">
        <p14:creationId xmlns:p14="http://schemas.microsoft.com/office/powerpoint/2010/main" val="210366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5A1229-8AFC-4899-A9C8-5B965826D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1" y="656948"/>
            <a:ext cx="10511161" cy="538874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b="1" i="1" dirty="0"/>
              <a:t>3. Комунікації – обмін інформацією. </a:t>
            </a:r>
            <a:r>
              <a:rPr lang="uk-UA" dirty="0"/>
              <a:t>Становлення професіонала відбувається у процесі реалізації </a:t>
            </a:r>
            <a:r>
              <a:rPr lang="uk-UA" dirty="0" err="1"/>
              <a:t>його</a:t>
            </a:r>
            <a:r>
              <a:rPr lang="uk-UA" dirty="0"/>
              <a:t> комунікативних </a:t>
            </a:r>
            <a:r>
              <a:rPr lang="uk-UA" dirty="0" err="1"/>
              <a:t>здібностеи</a:t>
            </a:r>
            <a:r>
              <a:rPr lang="uk-UA" dirty="0"/>
              <a:t>̆, характеристик, умінь, комунікативної програми поведінки. У ході </a:t>
            </a:r>
            <a:r>
              <a:rPr lang="uk-UA" dirty="0" err="1"/>
              <a:t>комунікаціи</a:t>
            </a:r>
            <a:r>
              <a:rPr lang="uk-UA" dirty="0"/>
              <a:t>̆ відбувається обмін цінностями, нормами, інформацією, необхідними спеціалісту для </a:t>
            </a:r>
            <a:r>
              <a:rPr lang="uk-UA" dirty="0" err="1"/>
              <a:t>його</a:t>
            </a:r>
            <a:r>
              <a:rPr lang="uk-UA" dirty="0"/>
              <a:t> повноцінного становлення у компанії та в соціумі загалом. Комунікації розширюють </a:t>
            </a:r>
            <a:r>
              <a:rPr lang="uk-UA" dirty="0" err="1"/>
              <a:t>загальнии</a:t>
            </a:r>
            <a:r>
              <a:rPr lang="uk-UA" dirty="0"/>
              <a:t>̆ світогляд людини та сприяють розвитку психічних утворень, необхідних </a:t>
            </a:r>
            <a:r>
              <a:rPr lang="uk-UA" dirty="0" err="1"/>
              <a:t>їи</a:t>
            </a:r>
            <a:r>
              <a:rPr lang="uk-UA" dirty="0"/>
              <a:t>̆ для життєдіяльності. </a:t>
            </a:r>
          </a:p>
          <a:p>
            <a:pPr algn="just"/>
            <a:r>
              <a:rPr lang="uk-UA" b="1" i="1" dirty="0"/>
              <a:t>4. Комунікації – сприймання </a:t>
            </a:r>
            <a:r>
              <a:rPr lang="uk-UA" dirty="0"/>
              <a:t>людьми одне одного. На цьому рівні виникає взаєморозуміння (непорозуміння) між учасниками </a:t>
            </a:r>
            <a:r>
              <a:rPr lang="uk-UA" dirty="0" err="1"/>
              <a:t>комунікаціи</a:t>
            </a:r>
            <a:r>
              <a:rPr lang="uk-UA" dirty="0"/>
              <a:t>̆. </a:t>
            </a:r>
          </a:p>
          <a:p>
            <a:pPr algn="just"/>
            <a:r>
              <a:rPr lang="uk-UA" b="1" i="1" dirty="0"/>
              <a:t>5. Комунікації – міжособистісні відносини. </a:t>
            </a:r>
            <a:r>
              <a:rPr lang="uk-UA" dirty="0"/>
              <a:t>Розвиток </a:t>
            </a:r>
            <a:r>
              <a:rPr lang="uk-UA" dirty="0" err="1"/>
              <a:t>статусно</a:t>
            </a:r>
            <a:r>
              <a:rPr lang="uk-UA" dirty="0"/>
              <a:t>-рольових характеристик індивіда, прояв соціально-психологічних стереотипів </a:t>
            </a:r>
            <a:r>
              <a:rPr lang="uk-UA" dirty="0" err="1"/>
              <a:t>його</a:t>
            </a:r>
            <a:r>
              <a:rPr lang="uk-UA" dirty="0"/>
              <a:t> поведінки, взаємовідносин у </a:t>
            </a:r>
            <a:r>
              <a:rPr lang="uk-UA" dirty="0" err="1"/>
              <a:t>колек</a:t>
            </a:r>
            <a:r>
              <a:rPr lang="uk-UA" dirty="0"/>
              <a:t>- </a:t>
            </a:r>
            <a:r>
              <a:rPr lang="uk-UA" dirty="0" err="1"/>
              <a:t>тиві</a:t>
            </a:r>
            <a:r>
              <a:rPr lang="uk-UA" dirty="0"/>
              <a:t>, вміння враховувати позиції співрозмовника. </a:t>
            </a:r>
          </a:p>
          <a:p>
            <a:pPr algn="just"/>
            <a:r>
              <a:rPr lang="uk-UA" b="1" i="1" dirty="0"/>
              <a:t>Індивідуальність </a:t>
            </a:r>
            <a:r>
              <a:rPr lang="uk-UA" dirty="0"/>
              <a:t>– це поєднання психічних </a:t>
            </a:r>
            <a:r>
              <a:rPr lang="uk-UA" dirty="0" err="1"/>
              <a:t>особливостеи</a:t>
            </a:r>
            <a:r>
              <a:rPr lang="uk-UA" dirty="0"/>
              <a:t>̆ людини, що утворюють її своєрідність, відмінність від інших </a:t>
            </a:r>
            <a:r>
              <a:rPr lang="uk-UA" dirty="0" err="1"/>
              <a:t>людеи</a:t>
            </a:r>
            <a:r>
              <a:rPr lang="uk-UA" dirty="0"/>
              <a:t>̆. </a:t>
            </a:r>
          </a:p>
          <a:p>
            <a:pPr algn="just"/>
            <a:r>
              <a:rPr lang="ru-RU" dirty="0"/>
              <a:t>У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типове</a:t>
            </a:r>
            <a:r>
              <a:rPr lang="ru-RU" dirty="0"/>
              <a:t> та </a:t>
            </a:r>
            <a:r>
              <a:rPr lang="ru-RU" dirty="0" err="1"/>
              <a:t>індивідуальне</a:t>
            </a:r>
            <a:r>
              <a:rPr lang="ru-RU" dirty="0"/>
              <a:t>. </a:t>
            </a:r>
          </a:p>
          <a:p>
            <a:pPr algn="just"/>
            <a:r>
              <a:rPr lang="uk-UA" b="1" i="1" dirty="0"/>
              <a:t>Типове </a:t>
            </a:r>
            <a:r>
              <a:rPr lang="uk-UA" dirty="0"/>
              <a:t>характеризує особистість узагалі: її свідомість, активність, розумові та </a:t>
            </a:r>
            <a:r>
              <a:rPr lang="uk-UA" dirty="0" err="1"/>
              <a:t>емоційно-вольові</a:t>
            </a:r>
            <a:r>
              <a:rPr lang="uk-UA" dirty="0"/>
              <a:t> прояви тощо. </a:t>
            </a:r>
          </a:p>
          <a:p>
            <a:pPr algn="just"/>
            <a:r>
              <a:rPr lang="uk-UA" b="1" i="1" dirty="0"/>
              <a:t>Індивідуальне </a:t>
            </a:r>
            <a:r>
              <a:rPr lang="uk-UA" i="1" dirty="0"/>
              <a:t>– </a:t>
            </a:r>
            <a:r>
              <a:rPr lang="uk-UA" dirty="0"/>
              <a:t>це те, що характеризує окрему людину: її фізичні та психологічні особливості, спрямованість, здібності, риси характеру. </a:t>
            </a:r>
          </a:p>
        </p:txBody>
      </p:sp>
    </p:spTree>
    <p:extLst>
      <p:ext uri="{BB962C8B-B14F-4D97-AF65-F5344CB8AC3E}">
        <p14:creationId xmlns:p14="http://schemas.microsoft.com/office/powerpoint/2010/main" val="176981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5A1229-8AFC-4899-A9C8-5B965826D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2" y="656947"/>
            <a:ext cx="10377996" cy="542425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b="1" i="1" dirty="0"/>
              <a:t>Фізичні індивідуальні особливості </a:t>
            </a:r>
            <a:r>
              <a:rPr lang="uk-UA" dirty="0"/>
              <a:t>– це конституція організму, </a:t>
            </a:r>
            <a:r>
              <a:rPr lang="uk-UA" dirty="0" err="1"/>
              <a:t>його</a:t>
            </a:r>
            <a:r>
              <a:rPr lang="uk-UA" dirty="0"/>
              <a:t> фізіологічні процеси. У кожному окремому організмі ці процеси відбуваються своєрідно, хоча у них є багато спільного для всіх </a:t>
            </a:r>
            <a:r>
              <a:rPr lang="uk-UA" dirty="0" err="1"/>
              <a:t>людеи</a:t>
            </a:r>
            <a:r>
              <a:rPr lang="uk-UA" dirty="0"/>
              <a:t>̆, що зумовлюється походженням і розвитком людини. </a:t>
            </a:r>
          </a:p>
          <a:p>
            <a:pPr algn="just"/>
            <a:r>
              <a:rPr lang="uk-UA" b="1" i="1" dirty="0"/>
              <a:t>Психічні індивідуальні особливості </a:t>
            </a:r>
            <a:r>
              <a:rPr lang="uk-UA" dirty="0"/>
              <a:t>виявляються в </a:t>
            </a:r>
            <a:r>
              <a:rPr lang="uk-UA" dirty="0" err="1"/>
              <a:t>різніи</a:t>
            </a:r>
            <a:r>
              <a:rPr lang="uk-UA" dirty="0"/>
              <a:t>̆ швидкості </a:t>
            </a:r>
            <a:r>
              <a:rPr lang="uk-UA" dirty="0" err="1"/>
              <a:t>реакціи</a:t>
            </a:r>
            <a:r>
              <a:rPr lang="uk-UA" dirty="0"/>
              <a:t>̆, порогах чутливості, у властивостях уваги, пам’яті, спостережливості, кмітливості та інтересах. </a:t>
            </a:r>
          </a:p>
          <a:p>
            <a:pPr algn="just"/>
            <a:r>
              <a:rPr lang="uk-UA" b="1" i="1" dirty="0"/>
              <a:t>Індивідуально-психологічні особливості </a:t>
            </a:r>
            <a:r>
              <a:rPr lang="uk-UA" b="1" dirty="0"/>
              <a:t>– </a:t>
            </a:r>
            <a:r>
              <a:rPr lang="uk-UA" dirty="0"/>
              <a:t>неповторна своєрідність </a:t>
            </a:r>
            <a:r>
              <a:rPr lang="uk-UA" dirty="0" err="1"/>
              <a:t>особливостеи</a:t>
            </a:r>
            <a:r>
              <a:rPr lang="uk-UA" dirty="0"/>
              <a:t>̆ людини. До них відносять спадкові та природжені біологічні особливості будови та </a:t>
            </a:r>
            <a:r>
              <a:rPr lang="uk-UA" dirty="0" err="1"/>
              <a:t>функціи</a:t>
            </a:r>
            <a:r>
              <a:rPr lang="uk-UA" dirty="0"/>
              <a:t>̆ організму (швидкість реакції, активність, імпульсивність, нестриманість тощо). </a:t>
            </a:r>
          </a:p>
          <a:p>
            <a:pPr algn="just"/>
            <a:endParaRPr lang="uk-UA" dirty="0"/>
          </a:p>
          <a:p>
            <a:pPr algn="ctr"/>
            <a:r>
              <a:rPr lang="ru-RU" b="1" dirty="0"/>
              <a:t>3.3. </a:t>
            </a:r>
            <a:r>
              <a:rPr lang="ru-RU" b="1" dirty="0" err="1"/>
              <a:t>Вплив</a:t>
            </a:r>
            <a:r>
              <a:rPr lang="ru-RU" b="1" dirty="0"/>
              <a:t> темпераменту на </a:t>
            </a:r>
            <a:r>
              <a:rPr lang="ru-RU" b="1" dirty="0" err="1"/>
              <a:t>бізнес-комунікації</a:t>
            </a:r>
            <a:r>
              <a:rPr lang="ru-RU" b="1" dirty="0"/>
              <a:t> </a:t>
            </a:r>
          </a:p>
          <a:p>
            <a:pPr algn="just"/>
            <a:endParaRPr lang="uk-UA" dirty="0"/>
          </a:p>
          <a:p>
            <a:pPr algn="just"/>
            <a:r>
              <a:rPr lang="uk-UA" b="1" i="1" dirty="0"/>
              <a:t>Темперамент </a:t>
            </a:r>
            <a:r>
              <a:rPr lang="uk-UA" dirty="0"/>
              <a:t>(лат. </a:t>
            </a:r>
            <a:r>
              <a:rPr lang="en-US" dirty="0" err="1"/>
              <a:t>tempere</a:t>
            </a:r>
            <a:r>
              <a:rPr lang="en-US" dirty="0"/>
              <a:t> – </a:t>
            </a:r>
            <a:r>
              <a:rPr lang="uk-UA" dirty="0"/>
              <a:t>змішувати в належних співвідношеннях, підігрівати, охолоджувати, уповільнювати, керувати) характеризує </a:t>
            </a:r>
            <a:r>
              <a:rPr lang="uk-UA" dirty="0" err="1"/>
              <a:t>динамічнии</a:t>
            </a:r>
            <a:r>
              <a:rPr lang="uk-UA" dirty="0"/>
              <a:t>̆ бік психічних </a:t>
            </a:r>
            <a:r>
              <a:rPr lang="uk-UA" dirty="0" err="1"/>
              <a:t>реакціи</a:t>
            </a:r>
            <a:r>
              <a:rPr lang="uk-UA" dirty="0"/>
              <a:t>̆ людини – </a:t>
            </a:r>
            <a:r>
              <a:rPr lang="uk-UA" dirty="0" err="1"/>
              <a:t>їіх</a:t>
            </a:r>
            <a:r>
              <a:rPr lang="uk-UA" dirty="0"/>
              <a:t> темп, швидкість, ритм, інтенсивність (С.Д. Максименко). </a:t>
            </a:r>
          </a:p>
          <a:p>
            <a:pPr algn="just"/>
            <a:r>
              <a:rPr lang="uk-UA" dirty="0"/>
              <a:t>Гіппократ класифікував усіх </a:t>
            </a:r>
            <a:r>
              <a:rPr lang="uk-UA" dirty="0" err="1"/>
              <a:t>людеи</a:t>
            </a:r>
            <a:r>
              <a:rPr lang="uk-UA" dirty="0"/>
              <a:t>̆ на чотири типи: сангвініки, холерики, флегматики, меланхоліки. </a:t>
            </a:r>
          </a:p>
          <a:p>
            <a:pPr algn="just"/>
            <a:r>
              <a:rPr lang="uk-UA" b="1" i="1" dirty="0"/>
              <a:t>Сангвініки </a:t>
            </a:r>
            <a:r>
              <a:rPr lang="uk-UA" dirty="0"/>
              <a:t>завжди готові до спілкування і </a:t>
            </a:r>
            <a:r>
              <a:rPr lang="uk-UA" dirty="0" err="1"/>
              <a:t>емоційно</a:t>
            </a:r>
            <a:r>
              <a:rPr lang="uk-UA" dirty="0"/>
              <a:t> розкриті по відношенню до партнера. Їм властиві швидкі рухи, гнучкість розуму, спритність. Вони легко сходяться з новими людьми, веселі й життєрадісні, безтурботні й рухливі, швидко звикають до нових вимог і обставин. Мова їх голосна, досить </a:t>
            </a:r>
            <a:r>
              <a:rPr lang="uk-UA" dirty="0" err="1"/>
              <a:t>емоційна</a:t>
            </a:r>
            <a:r>
              <a:rPr lang="uk-UA" dirty="0"/>
              <a:t>, виразна, супроводжується нерізкими жестами і плавною мімікою. </a:t>
            </a:r>
          </a:p>
        </p:txBody>
      </p:sp>
    </p:spTree>
    <p:extLst>
      <p:ext uri="{BB962C8B-B14F-4D97-AF65-F5344CB8AC3E}">
        <p14:creationId xmlns:p14="http://schemas.microsoft.com/office/powerpoint/2010/main" val="48200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5A1229-8AFC-4899-A9C8-5B965826D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1" y="656947"/>
            <a:ext cx="10466773" cy="553966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b="1" i="1" dirty="0"/>
              <a:t>Холерики </a:t>
            </a:r>
            <a:r>
              <a:rPr lang="uk-UA" dirty="0"/>
              <a:t>мають </a:t>
            </a:r>
            <a:r>
              <a:rPr lang="uk-UA" dirty="0" err="1"/>
              <a:t>сильнии</a:t>
            </a:r>
            <a:r>
              <a:rPr lang="uk-UA" dirty="0"/>
              <a:t>̆ </a:t>
            </a:r>
            <a:r>
              <a:rPr lang="uk-UA" dirty="0" err="1"/>
              <a:t>збудливии</a:t>
            </a:r>
            <a:r>
              <a:rPr lang="uk-UA" dirty="0"/>
              <a:t>̆ процес та слабкі гальмівні рефлекси. Швидко переходять від однієї справи до іншої, готові перебороти й </a:t>
            </a:r>
            <a:r>
              <a:rPr lang="uk-UA" dirty="0" err="1"/>
              <a:t>дійсно</a:t>
            </a:r>
            <a:r>
              <a:rPr lang="uk-UA" dirty="0"/>
              <a:t> переборюють будь-які труднощі на шляху до мети. </a:t>
            </a:r>
          </a:p>
          <a:p>
            <a:pPr algn="just"/>
            <a:r>
              <a:rPr lang="uk-UA" b="1" i="1" dirty="0"/>
              <a:t>Флегматик </a:t>
            </a:r>
            <a:r>
              <a:rPr lang="uk-UA" dirty="0"/>
              <a:t>– «</a:t>
            </a:r>
            <a:r>
              <a:rPr lang="uk-UA" dirty="0" err="1"/>
              <a:t>невтомнии</a:t>
            </a:r>
            <a:r>
              <a:rPr lang="uk-UA" dirty="0"/>
              <a:t>̆ працівник» (І. П. Павлов). Флегматики </a:t>
            </a:r>
            <a:r>
              <a:rPr lang="uk-UA" dirty="0" err="1"/>
              <a:t>спокійні</a:t>
            </a:r>
            <a:r>
              <a:rPr lang="uk-UA" dirty="0"/>
              <a:t>, стримані, врівноважені, не поспішають змінювати свої думки, звички, установки, вміють зосереджуватись, завжди уважні. Вони відрізняються терплячістю та витримкою. Як правило, флегматики важко сходяться з новими людьми, слабко реагують на зовнішні подразники. </a:t>
            </a:r>
          </a:p>
          <a:p>
            <a:pPr algn="just"/>
            <a:r>
              <a:rPr lang="uk-UA" b="1" i="1" dirty="0"/>
              <a:t>Меланхоліки. </a:t>
            </a:r>
            <a:r>
              <a:rPr lang="uk-UA" dirty="0"/>
              <a:t>В основі меланхолічного темпераменту лежить </a:t>
            </a:r>
            <a:r>
              <a:rPr lang="uk-UA" dirty="0" err="1"/>
              <a:t>слабкии</a:t>
            </a:r>
            <a:r>
              <a:rPr lang="uk-UA" dirty="0"/>
              <a:t>̆ тип нервової системи. Меланхолік дуже швидко втомлюється. Йому потрібне </a:t>
            </a:r>
            <a:r>
              <a:rPr lang="uk-UA" dirty="0" err="1"/>
              <a:t>спокійне</a:t>
            </a:r>
            <a:r>
              <a:rPr lang="uk-UA" dirty="0"/>
              <a:t>, звичне оточення, за таких умов він може старанно і успішно працювати. Меланхолік </a:t>
            </a:r>
            <a:r>
              <a:rPr lang="uk-UA" dirty="0" err="1"/>
              <a:t>схильнии</a:t>
            </a:r>
            <a:r>
              <a:rPr lang="uk-UA" dirty="0"/>
              <a:t>̆ до сильних переживань з несуттєвих причин, дуже </a:t>
            </a:r>
            <a:r>
              <a:rPr lang="uk-UA" dirty="0" err="1"/>
              <a:t>вразливии</a:t>
            </a:r>
            <a:r>
              <a:rPr lang="uk-UA" dirty="0"/>
              <a:t>̆, з </a:t>
            </a:r>
            <a:r>
              <a:rPr lang="uk-UA" dirty="0" err="1"/>
              <a:t>хворобливо</a:t>
            </a:r>
            <a:r>
              <a:rPr lang="uk-UA" dirty="0"/>
              <a:t>-образливим ставленням до критики. В екстремальних умовах у меланхоліка частіше, ніж у інших типів, виникає паніка, істерична поведінка, пригнічені стани. </a:t>
            </a:r>
          </a:p>
          <a:p>
            <a:endParaRPr lang="uk-UA" dirty="0"/>
          </a:p>
          <a:p>
            <a:pPr algn="ctr"/>
            <a:r>
              <a:rPr lang="ru-RU" b="1" dirty="0"/>
              <a:t>3.4. </a:t>
            </a:r>
            <a:r>
              <a:rPr lang="ru-RU" b="1" dirty="0" err="1"/>
              <a:t>Здібності</a:t>
            </a:r>
            <a:r>
              <a:rPr lang="ru-RU" b="1" dirty="0"/>
              <a:t> та характер як </a:t>
            </a:r>
            <a:r>
              <a:rPr lang="ru-RU" b="1" dirty="0" err="1"/>
              <a:t>чинники</a:t>
            </a:r>
            <a:r>
              <a:rPr lang="ru-RU" b="1" dirty="0"/>
              <a:t> </a:t>
            </a:r>
            <a:r>
              <a:rPr lang="ru-RU" b="1" dirty="0" err="1"/>
              <a:t>бізнес-комунікації</a:t>
            </a:r>
            <a:r>
              <a:rPr lang="ru-RU" b="1" dirty="0"/>
              <a:t> </a:t>
            </a:r>
          </a:p>
          <a:p>
            <a:endParaRPr lang="ru-RU" b="1" dirty="0"/>
          </a:p>
          <a:p>
            <a:r>
              <a:rPr lang="uk-UA" b="1" i="1" dirty="0"/>
              <a:t>Здібності </a:t>
            </a:r>
            <a:r>
              <a:rPr lang="uk-UA" dirty="0"/>
              <a:t>– це властивості людини, що виявляються у </a:t>
            </a:r>
            <a:r>
              <a:rPr lang="uk-UA" dirty="0" err="1"/>
              <a:t>навчальніи</a:t>
            </a:r>
            <a:r>
              <a:rPr lang="uk-UA" dirty="0"/>
              <a:t>̆, </a:t>
            </a:r>
            <a:r>
              <a:rPr lang="uk-UA" dirty="0" err="1"/>
              <a:t>науковіи</a:t>
            </a:r>
            <a:r>
              <a:rPr lang="uk-UA" dirty="0"/>
              <a:t>̆ та </a:t>
            </a:r>
            <a:r>
              <a:rPr lang="uk-UA" dirty="0" err="1"/>
              <a:t>іншіи</a:t>
            </a:r>
            <a:r>
              <a:rPr lang="uk-UA" dirty="0"/>
              <a:t>̆ діяльності і є необхідною умовою її успіху. </a:t>
            </a:r>
          </a:p>
        </p:txBody>
      </p:sp>
    </p:spTree>
    <p:extLst>
      <p:ext uri="{BB962C8B-B14F-4D97-AF65-F5344CB8AC3E}">
        <p14:creationId xmlns:p14="http://schemas.microsoft.com/office/powerpoint/2010/main" val="398588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5A1229-8AFC-4899-A9C8-5B965826D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2" y="656948"/>
            <a:ext cx="10440140" cy="539762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/>
              <a:t>Кожна здібність людини – це її складна властивість, внутрішня можливість відповідати вимогам, які ставить перед нею діяльність, спираючись на досвід, здобуті знання, уміння та навички. Здібності виявляються у процесі оволодіння знаннями та вироблення вмінь і навичок, необхідних для певного виду діяльності. </a:t>
            </a:r>
          </a:p>
          <a:p>
            <a:pPr algn="just"/>
            <a:r>
              <a:rPr lang="uk-UA" dirty="0"/>
              <a:t>Розрізняють </a:t>
            </a:r>
            <a:r>
              <a:rPr lang="uk-UA" i="1" dirty="0"/>
              <a:t>природні </a:t>
            </a:r>
            <a:r>
              <a:rPr lang="uk-UA" dirty="0"/>
              <a:t>(безпосередньо пов’язані з уродженими задатками елементи </a:t>
            </a:r>
            <a:r>
              <a:rPr lang="uk-UA" dirty="0" err="1"/>
              <a:t>сприймання</a:t>
            </a:r>
            <a:r>
              <a:rPr lang="uk-UA" dirty="0"/>
              <a:t>, пам’яті, мислення тощо) і </a:t>
            </a:r>
            <a:r>
              <a:rPr lang="uk-UA" i="1" dirty="0"/>
              <a:t>специфічні </a:t>
            </a:r>
            <a:r>
              <a:rPr lang="uk-UA" dirty="0"/>
              <a:t>людські здібності, що забезпечують життєдіяльність людини в соціальному середовищі. </a:t>
            </a:r>
          </a:p>
          <a:p>
            <a:pPr algn="just"/>
            <a:r>
              <a:rPr lang="uk-UA" dirty="0"/>
              <a:t>Виділяють загальні, спеціальні і комунікативні здібності особистості. </a:t>
            </a:r>
          </a:p>
          <a:p>
            <a:pPr algn="just"/>
            <a:r>
              <a:rPr lang="uk-UA" i="1" dirty="0"/>
              <a:t>1) Загальні здібності </a:t>
            </a:r>
            <a:r>
              <a:rPr lang="uk-UA" dirty="0"/>
              <a:t>визначають успіхи людини в </a:t>
            </a:r>
            <a:r>
              <a:rPr lang="uk-UA" dirty="0" err="1"/>
              <a:t>найважливіших</a:t>
            </a:r>
            <a:r>
              <a:rPr lang="uk-UA" dirty="0"/>
              <a:t> видах людської діяльності (наприклад, розвиток пам’яті, інтелектуальних задатків, здатність відчувати, думати, </a:t>
            </a:r>
            <a:r>
              <a:rPr lang="uk-UA" dirty="0" err="1"/>
              <a:t>сприймати</a:t>
            </a:r>
            <a:r>
              <a:rPr lang="uk-UA" dirty="0"/>
              <a:t> тощо). </a:t>
            </a:r>
          </a:p>
          <a:p>
            <a:pPr algn="just"/>
            <a:r>
              <a:rPr lang="uk-UA" i="1" dirty="0"/>
              <a:t>2) Спеціальні здібності </a:t>
            </a:r>
            <a:r>
              <a:rPr lang="uk-UA" dirty="0"/>
              <a:t>сприяють успіхам людини у специфічних видах діяльності, їх називають </a:t>
            </a:r>
            <a:r>
              <a:rPr lang="uk-UA" dirty="0" err="1"/>
              <a:t>професійними</a:t>
            </a:r>
            <a:r>
              <a:rPr lang="uk-UA" dirty="0"/>
              <a:t>, специфічними (наприклад, організаторські, спортивні, математичні тощо). </a:t>
            </a:r>
          </a:p>
          <a:p>
            <a:pPr algn="just"/>
            <a:r>
              <a:rPr lang="uk-UA" i="1" dirty="0"/>
              <a:t>3) Комунікативні здібності </a:t>
            </a:r>
            <a:r>
              <a:rPr lang="uk-UA" dirty="0"/>
              <a:t>– це індивідуально-психологічні особливості особистості, які характеризуються уміннями легко і швидко встановлювати контакти із суб’єктами спілкування. </a:t>
            </a:r>
          </a:p>
          <a:p>
            <a:pPr algn="just"/>
            <a:r>
              <a:rPr lang="uk-UA" b="1" i="1" dirty="0"/>
              <a:t>Талант </a:t>
            </a:r>
            <a:r>
              <a:rPr lang="uk-UA" dirty="0"/>
              <a:t>(</a:t>
            </a:r>
            <a:r>
              <a:rPr lang="uk-UA" dirty="0" err="1"/>
              <a:t>грец</a:t>
            </a:r>
            <a:r>
              <a:rPr lang="uk-UA" dirty="0"/>
              <a:t>. </a:t>
            </a:r>
            <a:r>
              <a:rPr lang="en-US" dirty="0" err="1"/>
              <a:t>talanton</a:t>
            </a:r>
            <a:r>
              <a:rPr lang="en-US" dirty="0"/>
              <a:t> – </a:t>
            </a:r>
            <a:r>
              <a:rPr lang="uk-UA" dirty="0"/>
              <a:t>вага, міра, рівень </a:t>
            </a:r>
            <a:r>
              <a:rPr lang="uk-UA" dirty="0" err="1"/>
              <a:t>здібностеи</a:t>
            </a:r>
            <a:r>
              <a:rPr lang="uk-UA" dirty="0"/>
              <a:t>̆) – це поєднання спеціальних </a:t>
            </a:r>
            <a:r>
              <a:rPr lang="uk-UA" dirty="0" err="1"/>
              <a:t>здібностеи</a:t>
            </a:r>
            <a:r>
              <a:rPr lang="uk-UA" dirty="0"/>
              <a:t>̆, що дає змогу створювати нові, суспільно значущі продукти діяльності. </a:t>
            </a:r>
          </a:p>
        </p:txBody>
      </p:sp>
    </p:spTree>
    <p:extLst>
      <p:ext uri="{BB962C8B-B14F-4D97-AF65-F5344CB8AC3E}">
        <p14:creationId xmlns:p14="http://schemas.microsoft.com/office/powerpoint/2010/main" val="4253492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29</TotalTime>
  <Words>3091</Words>
  <Application>Microsoft Office PowerPoint</Application>
  <PresentationFormat>Широкоэкранный</PresentationFormat>
  <Paragraphs>137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Garamond</vt:lpstr>
      <vt:lpstr>Натуральные материалы</vt:lpstr>
      <vt:lpstr>ПСИХОЛОГІЯ БІЗНЕС-КОМУНІКАЦІЙ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ПСИХОЛОГІЯ БІЗНЕС-КОМУНІКАЦІЙ</dc:title>
  <dc:creator>Admin</dc:creator>
  <cp:lastModifiedBy>Admin</cp:lastModifiedBy>
  <cp:revision>5</cp:revision>
  <dcterms:created xsi:type="dcterms:W3CDTF">2023-09-13T16:20:37Z</dcterms:created>
  <dcterms:modified xsi:type="dcterms:W3CDTF">2023-09-19T18:02:53Z</dcterms:modified>
</cp:coreProperties>
</file>