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5143500" type="screen16x9"/>
  <p:notesSz cx="9144000" cy="51435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6" d="100"/>
          <a:sy n="96" d="100"/>
        </p:scale>
        <p:origin x="-552" y="1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5B0F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5B0F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11/5/2021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5B0F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11/5/2021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4594225"/>
          </a:xfrm>
          <a:custGeom>
            <a:avLst/>
            <a:gdLst/>
            <a:ahLst/>
            <a:cxnLst/>
            <a:rect l="l" t="t" r="r" b="b"/>
            <a:pathLst>
              <a:path w="9144000" h="4594225">
                <a:moveTo>
                  <a:pt x="0" y="4593699"/>
                </a:moveTo>
                <a:lnTo>
                  <a:pt x="9143999" y="4593699"/>
                </a:lnTo>
                <a:lnTo>
                  <a:pt x="9143999" y="0"/>
                </a:lnTo>
                <a:lnTo>
                  <a:pt x="0" y="0"/>
                </a:lnTo>
                <a:lnTo>
                  <a:pt x="0" y="4593699"/>
                </a:lnTo>
                <a:close/>
              </a:path>
            </a:pathLst>
          </a:custGeom>
          <a:solidFill>
            <a:srgbClr val="FFEE95">
              <a:alpha val="9845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5143300"/>
            <a:ext cx="9144000" cy="635"/>
          </a:xfrm>
          <a:custGeom>
            <a:avLst/>
            <a:gdLst/>
            <a:ahLst/>
            <a:cxnLst/>
            <a:rect l="l" t="t" r="r" b="b"/>
            <a:pathLst>
              <a:path w="9144000" h="635">
                <a:moveTo>
                  <a:pt x="0" y="199"/>
                </a:moveTo>
                <a:lnTo>
                  <a:pt x="9143999" y="199"/>
                </a:lnTo>
                <a:lnTo>
                  <a:pt x="9143999" y="0"/>
                </a:lnTo>
                <a:lnTo>
                  <a:pt x="0" y="0"/>
                </a:lnTo>
                <a:lnTo>
                  <a:pt x="0" y="199"/>
                </a:lnTo>
                <a:close/>
              </a:path>
            </a:pathLst>
          </a:custGeom>
          <a:solidFill>
            <a:srgbClr val="FFEE95">
              <a:alpha val="9845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4593699"/>
            <a:ext cx="3474085" cy="549910"/>
          </a:xfrm>
          <a:custGeom>
            <a:avLst/>
            <a:gdLst/>
            <a:ahLst/>
            <a:cxnLst/>
            <a:rect l="l" t="t" r="r" b="b"/>
            <a:pathLst>
              <a:path w="3474085" h="549910">
                <a:moveTo>
                  <a:pt x="0" y="549599"/>
                </a:moveTo>
                <a:lnTo>
                  <a:pt x="3473699" y="549599"/>
                </a:lnTo>
                <a:lnTo>
                  <a:pt x="3473699" y="0"/>
                </a:lnTo>
                <a:lnTo>
                  <a:pt x="0" y="0"/>
                </a:lnTo>
                <a:lnTo>
                  <a:pt x="0" y="549599"/>
                </a:lnTo>
                <a:close/>
              </a:path>
            </a:pathLst>
          </a:custGeom>
          <a:solidFill>
            <a:srgbClr val="BA3B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5670300" y="4593699"/>
            <a:ext cx="3474085" cy="549910"/>
          </a:xfrm>
          <a:custGeom>
            <a:avLst/>
            <a:gdLst/>
            <a:ahLst/>
            <a:cxnLst/>
            <a:rect l="l" t="t" r="r" b="b"/>
            <a:pathLst>
              <a:path w="3474084" h="549910">
                <a:moveTo>
                  <a:pt x="0" y="549599"/>
                </a:moveTo>
                <a:lnTo>
                  <a:pt x="3473699" y="549599"/>
                </a:lnTo>
                <a:lnTo>
                  <a:pt x="3473699" y="0"/>
                </a:lnTo>
                <a:lnTo>
                  <a:pt x="0" y="0"/>
                </a:lnTo>
                <a:lnTo>
                  <a:pt x="0" y="549599"/>
                </a:lnTo>
                <a:close/>
              </a:path>
            </a:pathLst>
          </a:custGeom>
          <a:solidFill>
            <a:srgbClr val="BA3B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3473699" y="4593699"/>
            <a:ext cx="2197100" cy="549910"/>
          </a:xfrm>
          <a:custGeom>
            <a:avLst/>
            <a:gdLst/>
            <a:ahLst/>
            <a:cxnLst/>
            <a:rect l="l" t="t" r="r" b="b"/>
            <a:pathLst>
              <a:path w="2197100" h="549910">
                <a:moveTo>
                  <a:pt x="2196599" y="549599"/>
                </a:moveTo>
                <a:lnTo>
                  <a:pt x="0" y="549599"/>
                </a:lnTo>
                <a:lnTo>
                  <a:pt x="0" y="0"/>
                </a:lnTo>
                <a:lnTo>
                  <a:pt x="2196599" y="0"/>
                </a:lnTo>
                <a:lnTo>
                  <a:pt x="2196599" y="549599"/>
                </a:lnTo>
                <a:close/>
              </a:path>
            </a:pathLst>
          </a:custGeom>
          <a:solidFill>
            <a:srgbClr val="F45C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11/5/2021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3999" y="5143499"/>
                </a:moveTo>
                <a:lnTo>
                  <a:pt x="0" y="5143499"/>
                </a:lnTo>
                <a:lnTo>
                  <a:pt x="0" y="0"/>
                </a:lnTo>
                <a:lnTo>
                  <a:pt x="9143999" y="0"/>
                </a:lnTo>
                <a:lnTo>
                  <a:pt x="9143999" y="5143499"/>
                </a:lnTo>
                <a:close/>
              </a:path>
            </a:pathLst>
          </a:custGeom>
          <a:solidFill>
            <a:srgbClr val="FFEE95">
              <a:alpha val="9845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877675"/>
            <a:ext cx="7977505" cy="19050"/>
          </a:xfrm>
          <a:custGeom>
            <a:avLst/>
            <a:gdLst/>
            <a:ahLst/>
            <a:cxnLst/>
            <a:rect l="l" t="t" r="r" b="b"/>
            <a:pathLst>
              <a:path w="7977505" h="19050">
                <a:moveTo>
                  <a:pt x="7977150" y="19049"/>
                </a:moveTo>
                <a:lnTo>
                  <a:pt x="0" y="19049"/>
                </a:lnTo>
                <a:lnTo>
                  <a:pt x="0" y="0"/>
                </a:lnTo>
                <a:lnTo>
                  <a:pt x="7977150" y="0"/>
                </a:lnTo>
                <a:lnTo>
                  <a:pt x="7977150" y="19049"/>
                </a:lnTo>
                <a:close/>
              </a:path>
            </a:pathLst>
          </a:custGeom>
          <a:solidFill>
            <a:srgbClr val="BA3B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7977151" y="855862"/>
            <a:ext cx="62865" cy="62865"/>
          </a:xfrm>
          <a:custGeom>
            <a:avLst/>
            <a:gdLst/>
            <a:ahLst/>
            <a:cxnLst/>
            <a:rect l="l" t="t" r="r" b="b"/>
            <a:pathLst>
              <a:path w="62865" h="62865">
                <a:moveTo>
                  <a:pt x="62674" y="62674"/>
                </a:moveTo>
                <a:lnTo>
                  <a:pt x="0" y="62674"/>
                </a:lnTo>
                <a:lnTo>
                  <a:pt x="0" y="0"/>
                </a:lnTo>
                <a:lnTo>
                  <a:pt x="62674" y="0"/>
                </a:lnTo>
                <a:lnTo>
                  <a:pt x="62674" y="62674"/>
                </a:lnTo>
                <a:close/>
              </a:path>
            </a:pathLst>
          </a:custGeom>
          <a:solidFill>
            <a:srgbClr val="BA3B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549599" y="4593699"/>
            <a:ext cx="8594725" cy="549910"/>
          </a:xfrm>
          <a:custGeom>
            <a:avLst/>
            <a:gdLst/>
            <a:ahLst/>
            <a:cxnLst/>
            <a:rect l="l" t="t" r="r" b="b"/>
            <a:pathLst>
              <a:path w="8594725" h="549910">
                <a:moveTo>
                  <a:pt x="0" y="549599"/>
                </a:moveTo>
                <a:lnTo>
                  <a:pt x="8594399" y="549599"/>
                </a:lnTo>
                <a:lnTo>
                  <a:pt x="8594399" y="0"/>
                </a:lnTo>
                <a:lnTo>
                  <a:pt x="0" y="0"/>
                </a:lnTo>
                <a:lnTo>
                  <a:pt x="0" y="549599"/>
                </a:lnTo>
                <a:close/>
              </a:path>
            </a:pathLst>
          </a:custGeom>
          <a:solidFill>
            <a:srgbClr val="BA3B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0" y="4593699"/>
            <a:ext cx="549910" cy="549910"/>
          </a:xfrm>
          <a:custGeom>
            <a:avLst/>
            <a:gdLst/>
            <a:ahLst/>
            <a:cxnLst/>
            <a:rect l="l" t="t" r="r" b="b"/>
            <a:pathLst>
              <a:path w="549910" h="549910">
                <a:moveTo>
                  <a:pt x="549599" y="549599"/>
                </a:moveTo>
                <a:lnTo>
                  <a:pt x="0" y="549599"/>
                </a:lnTo>
                <a:lnTo>
                  <a:pt x="0" y="0"/>
                </a:lnTo>
                <a:lnTo>
                  <a:pt x="549599" y="0"/>
                </a:lnTo>
                <a:lnTo>
                  <a:pt x="549599" y="549599"/>
                </a:lnTo>
                <a:close/>
              </a:path>
            </a:pathLst>
          </a:custGeom>
          <a:solidFill>
            <a:srgbClr val="F45C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0" y="877675"/>
            <a:ext cx="542290" cy="19050"/>
          </a:xfrm>
          <a:custGeom>
            <a:avLst/>
            <a:gdLst/>
            <a:ahLst/>
            <a:cxnLst/>
            <a:rect l="l" t="t" r="r" b="b"/>
            <a:pathLst>
              <a:path w="542290" h="19050">
                <a:moveTo>
                  <a:pt x="541849" y="19049"/>
                </a:moveTo>
                <a:lnTo>
                  <a:pt x="0" y="19049"/>
                </a:lnTo>
                <a:lnTo>
                  <a:pt x="0" y="0"/>
                </a:lnTo>
                <a:lnTo>
                  <a:pt x="541849" y="0"/>
                </a:lnTo>
                <a:lnTo>
                  <a:pt x="541849" y="19049"/>
                </a:lnTo>
                <a:close/>
              </a:path>
            </a:pathLst>
          </a:custGeom>
          <a:solidFill>
            <a:srgbClr val="F45C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15075" y="201836"/>
            <a:ext cx="8513849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5B0F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5525" y="1095785"/>
            <a:ext cx="7932949" cy="21018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4600" y="742950"/>
            <a:ext cx="4572000" cy="280076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4400" dirty="0"/>
              <a:t>Тема 5. Мотивація до праці в системі-бізнес-менеджменту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7865472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5075" y="201836"/>
            <a:ext cx="53740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ТЕОРІЇ</a:t>
            </a:r>
            <a:r>
              <a:rPr spc="-120" dirty="0"/>
              <a:t> </a:t>
            </a:r>
            <a:r>
              <a:rPr spc="-30" dirty="0"/>
              <a:t>МОТИВУВАННЯ</a:t>
            </a:r>
            <a:r>
              <a:rPr spc="-30" dirty="0">
                <a:latin typeface="Tahoma"/>
                <a:cs typeface="Tahoma"/>
              </a:rPr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05525" y="1095785"/>
            <a:ext cx="7872730" cy="2559050"/>
          </a:xfrm>
          <a:prstGeom prst="rect">
            <a:avLst/>
          </a:prstGeom>
        </p:spPr>
        <p:txBody>
          <a:bodyPr vert="horz" wrap="square" lIns="0" tIns="1365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75"/>
              </a:spcBef>
            </a:pPr>
            <a:r>
              <a:rPr sz="3000" b="1" spc="-240" dirty="0">
                <a:solidFill>
                  <a:srgbClr val="5B0F00"/>
                </a:solidFill>
                <a:latin typeface="Tahoma"/>
                <a:cs typeface="Tahoma"/>
              </a:rPr>
              <a:t>7.</a:t>
            </a:r>
            <a:r>
              <a:rPr sz="3000" b="1" spc="-125" dirty="0">
                <a:solidFill>
                  <a:srgbClr val="5B0F00"/>
                </a:solidFill>
                <a:latin typeface="Tahoma"/>
                <a:cs typeface="Tahoma"/>
              </a:rPr>
              <a:t> </a:t>
            </a:r>
            <a:r>
              <a:rPr sz="3000" b="1" spc="-5" dirty="0">
                <a:solidFill>
                  <a:srgbClr val="5B0F00"/>
                </a:solidFill>
                <a:latin typeface="Arial"/>
                <a:cs typeface="Arial"/>
              </a:rPr>
              <a:t>Теорі</a:t>
            </a:r>
            <a:r>
              <a:rPr sz="3000" b="1" dirty="0">
                <a:solidFill>
                  <a:srgbClr val="5B0F00"/>
                </a:solidFill>
                <a:latin typeface="Arial"/>
                <a:cs typeface="Arial"/>
              </a:rPr>
              <a:t>я</a:t>
            </a:r>
            <a:r>
              <a:rPr sz="3000" b="1" spc="-70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5B0F00"/>
                </a:solidFill>
                <a:latin typeface="Arial"/>
                <a:cs typeface="Arial"/>
              </a:rPr>
              <a:t>очікуван</a:t>
            </a:r>
            <a:r>
              <a:rPr sz="3000" b="1" spc="20" dirty="0">
                <a:solidFill>
                  <a:srgbClr val="5B0F00"/>
                </a:solidFill>
                <a:latin typeface="Arial"/>
                <a:cs typeface="Arial"/>
              </a:rPr>
              <a:t>ь</a:t>
            </a:r>
            <a:r>
              <a:rPr sz="3000" b="1" spc="-105" dirty="0">
                <a:solidFill>
                  <a:srgbClr val="5B0F00"/>
                </a:solidFill>
                <a:latin typeface="Tahoma"/>
                <a:cs typeface="Tahoma"/>
              </a:rPr>
              <a:t>.</a:t>
            </a:r>
            <a:endParaRPr sz="3000">
              <a:latin typeface="Tahoma"/>
              <a:cs typeface="Tahoma"/>
            </a:endParaRPr>
          </a:p>
          <a:p>
            <a:pPr marL="12700" marR="5080">
              <a:lnSpc>
                <a:spcPct val="100000"/>
              </a:lnSpc>
              <a:spcBef>
                <a:spcPts val="975"/>
              </a:spcBef>
            </a:pP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Розглядає значимість </a:t>
            </a:r>
            <a:r>
              <a:rPr sz="3000" b="1" dirty="0">
                <a:solidFill>
                  <a:srgbClr val="BA3B21"/>
                </a:solidFill>
                <a:latin typeface="Arial"/>
                <a:cs typeface="Arial"/>
              </a:rPr>
              <a:t>потреби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та </a:t>
            </a:r>
            <a:r>
              <a:rPr sz="3000" b="1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значимість</a:t>
            </a:r>
            <a:r>
              <a:rPr sz="3000" b="1" spc="-9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сподівання</a:t>
            </a:r>
            <a:r>
              <a:rPr sz="3000" b="1" spc="-9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dirty="0">
                <a:solidFill>
                  <a:srgbClr val="BA3B21"/>
                </a:solidFill>
                <a:latin typeface="Arial"/>
                <a:cs typeface="Arial"/>
              </a:rPr>
              <a:t>на</a:t>
            </a:r>
            <a:r>
              <a:rPr sz="3000" b="1" spc="-9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40" dirty="0">
                <a:solidFill>
                  <a:srgbClr val="BA3B21"/>
                </a:solidFill>
                <a:latin typeface="Arial"/>
                <a:cs typeface="Arial"/>
              </a:rPr>
              <a:t>те</a:t>
            </a:r>
            <a:r>
              <a:rPr sz="3000" b="1" spc="-40" dirty="0">
                <a:solidFill>
                  <a:srgbClr val="BA3B21"/>
                </a:solidFill>
                <a:latin typeface="Tahoma"/>
                <a:cs typeface="Tahoma"/>
              </a:rPr>
              <a:t>,</a:t>
            </a:r>
            <a:r>
              <a:rPr sz="3000" b="1" spc="-140" dirty="0">
                <a:solidFill>
                  <a:srgbClr val="BA3B21"/>
                </a:solidFill>
                <a:latin typeface="Tahoma"/>
                <a:cs typeface="Tahoma"/>
              </a:rPr>
              <a:t>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що</a:t>
            </a:r>
            <a:r>
              <a:rPr sz="3000" b="1" spc="-9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обраний </a:t>
            </a:r>
            <a:r>
              <a:rPr sz="3000" b="1" spc="-819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тип </a:t>
            </a:r>
            <a:r>
              <a:rPr sz="3000" b="1" dirty="0">
                <a:solidFill>
                  <a:srgbClr val="BA3B21"/>
                </a:solidFill>
                <a:latin typeface="Arial"/>
                <a:cs typeface="Arial"/>
              </a:rPr>
              <a:t>поведінки призведе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до задоволення </a:t>
            </a:r>
            <a:r>
              <a:rPr sz="3000" b="1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даної</a:t>
            </a:r>
            <a:r>
              <a:rPr sz="3000" b="1" spc="-7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15" dirty="0">
                <a:solidFill>
                  <a:srgbClr val="BA3B21"/>
                </a:solidFill>
                <a:latin typeface="Arial"/>
                <a:cs typeface="Arial"/>
              </a:rPr>
              <a:t>потреби</a:t>
            </a:r>
            <a:r>
              <a:rPr sz="3000" b="1" spc="-15" dirty="0">
                <a:solidFill>
                  <a:srgbClr val="BA3B21"/>
                </a:solidFill>
                <a:latin typeface="Tahoma"/>
                <a:cs typeface="Tahoma"/>
              </a:rPr>
              <a:t>.</a:t>
            </a:r>
            <a:endParaRPr sz="30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5075" y="201836"/>
            <a:ext cx="53740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ТЕОРІЇ</a:t>
            </a:r>
            <a:r>
              <a:rPr spc="-120" dirty="0"/>
              <a:t> </a:t>
            </a:r>
            <a:r>
              <a:rPr spc="-30" dirty="0"/>
              <a:t>МОТИВУВАННЯ</a:t>
            </a:r>
            <a:r>
              <a:rPr spc="-30" dirty="0">
                <a:latin typeface="Tahoma"/>
                <a:cs typeface="Tahoma"/>
              </a:rPr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05525" y="1095785"/>
            <a:ext cx="7855584" cy="2559050"/>
          </a:xfrm>
          <a:prstGeom prst="rect">
            <a:avLst/>
          </a:prstGeom>
        </p:spPr>
        <p:txBody>
          <a:bodyPr vert="horz" wrap="square" lIns="0" tIns="1365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75"/>
              </a:spcBef>
            </a:pPr>
            <a:r>
              <a:rPr sz="3000" b="1" spc="-5" dirty="0">
                <a:solidFill>
                  <a:srgbClr val="5B0F00"/>
                </a:solidFill>
                <a:latin typeface="Tahoma"/>
                <a:cs typeface="Tahoma"/>
              </a:rPr>
              <a:t>8.</a:t>
            </a:r>
            <a:r>
              <a:rPr sz="3000" b="1" spc="-135" dirty="0">
                <a:solidFill>
                  <a:srgbClr val="5B0F00"/>
                </a:solidFill>
                <a:latin typeface="Tahoma"/>
                <a:cs typeface="Tahoma"/>
              </a:rPr>
              <a:t> </a:t>
            </a:r>
            <a:r>
              <a:rPr sz="3000" b="1" spc="-5" dirty="0">
                <a:solidFill>
                  <a:srgbClr val="5B0F00"/>
                </a:solidFill>
                <a:latin typeface="Arial"/>
                <a:cs typeface="Arial"/>
              </a:rPr>
              <a:t>Теорія</a:t>
            </a:r>
            <a:r>
              <a:rPr sz="3000" b="1" spc="-80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3000" b="1" spc="-15" dirty="0">
                <a:solidFill>
                  <a:srgbClr val="5B0F00"/>
                </a:solidFill>
                <a:latin typeface="Arial"/>
                <a:cs typeface="Arial"/>
              </a:rPr>
              <a:t>справедливості</a:t>
            </a:r>
            <a:r>
              <a:rPr sz="3000" b="1" spc="-15" dirty="0">
                <a:solidFill>
                  <a:srgbClr val="5B0F00"/>
                </a:solidFill>
                <a:latin typeface="Tahoma"/>
                <a:cs typeface="Tahoma"/>
              </a:rPr>
              <a:t>.</a:t>
            </a:r>
            <a:endParaRPr sz="3000">
              <a:latin typeface="Tahoma"/>
              <a:cs typeface="Tahoma"/>
            </a:endParaRPr>
          </a:p>
          <a:p>
            <a:pPr marL="12700" marR="5080">
              <a:lnSpc>
                <a:spcPct val="100000"/>
              </a:lnSpc>
              <a:spcBef>
                <a:spcPts val="975"/>
              </a:spcBef>
            </a:pP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Люди суб</a:t>
            </a:r>
            <a:r>
              <a:rPr sz="3000" b="1" spc="-5" dirty="0">
                <a:solidFill>
                  <a:srgbClr val="BA3B21"/>
                </a:solidFill>
                <a:latin typeface="Tahoma"/>
                <a:cs typeface="Tahoma"/>
              </a:rPr>
              <a:t>’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єктивно визначають рівень </a:t>
            </a:r>
            <a:r>
              <a:rPr sz="3000" b="1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витрачених </a:t>
            </a:r>
            <a:r>
              <a:rPr sz="3000" b="1" spc="-20" dirty="0">
                <a:solidFill>
                  <a:srgbClr val="BA3B21"/>
                </a:solidFill>
                <a:latin typeface="Arial"/>
                <a:cs typeface="Arial"/>
              </a:rPr>
              <a:t>зусиль</a:t>
            </a:r>
            <a:r>
              <a:rPr sz="3000" b="1" spc="-20" dirty="0">
                <a:solidFill>
                  <a:srgbClr val="BA3B21"/>
                </a:solidFill>
                <a:latin typeface="Tahoma"/>
                <a:cs typeface="Tahoma"/>
              </a:rPr>
              <a:t>,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як </a:t>
            </a:r>
            <a:r>
              <a:rPr sz="3000" b="1" spc="-20" dirty="0">
                <a:solidFill>
                  <a:srgbClr val="BA3B21"/>
                </a:solidFill>
                <a:latin typeface="Arial"/>
                <a:cs typeface="Arial"/>
              </a:rPr>
              <a:t>власних</a:t>
            </a:r>
            <a:r>
              <a:rPr sz="3000" b="1" spc="-20" dirty="0">
                <a:solidFill>
                  <a:srgbClr val="BA3B21"/>
                </a:solidFill>
                <a:latin typeface="Tahoma"/>
                <a:cs typeface="Tahoma"/>
              </a:rPr>
              <a:t>,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так </a:t>
            </a:r>
            <a:r>
              <a:rPr sz="3000" b="1" dirty="0">
                <a:solidFill>
                  <a:srgbClr val="BA3B21"/>
                </a:solidFill>
                <a:latin typeface="Arial"/>
                <a:cs typeface="Arial"/>
              </a:rPr>
              <a:t>і </a:t>
            </a:r>
            <a:r>
              <a:rPr sz="3000" b="1" spc="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інших</a:t>
            </a:r>
            <a:r>
              <a:rPr sz="3000" b="1" spc="-8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25" dirty="0">
                <a:solidFill>
                  <a:srgbClr val="BA3B21"/>
                </a:solidFill>
                <a:latin typeface="Arial"/>
                <a:cs typeface="Arial"/>
              </a:rPr>
              <a:t>людей</a:t>
            </a:r>
            <a:r>
              <a:rPr sz="3000" b="1" spc="-25" dirty="0">
                <a:solidFill>
                  <a:srgbClr val="BA3B21"/>
                </a:solidFill>
                <a:latin typeface="Tahoma"/>
                <a:cs typeface="Tahoma"/>
              </a:rPr>
              <a:t>,</a:t>
            </a:r>
            <a:r>
              <a:rPr sz="3000" b="1" spc="-135" dirty="0">
                <a:solidFill>
                  <a:srgbClr val="BA3B21"/>
                </a:solidFill>
                <a:latin typeface="Tahoma"/>
                <a:cs typeface="Tahoma"/>
              </a:rPr>
              <a:t> </a:t>
            </a:r>
            <a:r>
              <a:rPr sz="3000" b="1" dirty="0">
                <a:solidFill>
                  <a:srgbClr val="BA3B21"/>
                </a:solidFill>
                <a:latin typeface="Arial"/>
                <a:cs typeface="Arial"/>
              </a:rPr>
              <a:t>на</a:t>
            </a:r>
            <a:r>
              <a:rPr sz="3000" b="1" spc="-9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виконання</a:t>
            </a:r>
            <a:r>
              <a:rPr sz="3000" b="1" spc="-7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тієї</a:t>
            </a:r>
            <a:r>
              <a:rPr sz="3000" b="1" spc="-8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самої</a:t>
            </a:r>
            <a:r>
              <a:rPr sz="3000" b="1" spc="-9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або </a:t>
            </a:r>
            <a:r>
              <a:rPr sz="3000" b="1" spc="-81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dirty="0">
                <a:solidFill>
                  <a:srgbClr val="BA3B21"/>
                </a:solidFill>
                <a:latin typeface="Arial"/>
                <a:cs typeface="Arial"/>
              </a:rPr>
              <a:t>подібної</a:t>
            </a:r>
            <a:r>
              <a:rPr sz="3000" b="1" spc="-8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20" dirty="0">
                <a:solidFill>
                  <a:srgbClr val="BA3B21"/>
                </a:solidFill>
                <a:latin typeface="Arial"/>
                <a:cs typeface="Arial"/>
              </a:rPr>
              <a:t>роботи</a:t>
            </a:r>
            <a:r>
              <a:rPr sz="3000" b="1" spc="-20" dirty="0">
                <a:solidFill>
                  <a:srgbClr val="BA3B21"/>
                </a:solidFill>
                <a:latin typeface="Tahoma"/>
                <a:cs typeface="Tahoma"/>
              </a:rPr>
              <a:t>.</a:t>
            </a:r>
            <a:endParaRPr sz="30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5075" y="201836"/>
            <a:ext cx="53740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ТЕОРІЇ</a:t>
            </a:r>
            <a:r>
              <a:rPr spc="-120" dirty="0"/>
              <a:t> </a:t>
            </a:r>
            <a:r>
              <a:rPr spc="-30" dirty="0"/>
              <a:t>МОТИВУВАННЯ</a:t>
            </a:r>
            <a:r>
              <a:rPr spc="-30" dirty="0">
                <a:latin typeface="Tahoma"/>
                <a:cs typeface="Tahoma"/>
              </a:rPr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05525" y="1095785"/>
            <a:ext cx="7097395" cy="2101850"/>
          </a:xfrm>
          <a:prstGeom prst="rect">
            <a:avLst/>
          </a:prstGeom>
        </p:spPr>
        <p:txBody>
          <a:bodyPr vert="horz" wrap="square" lIns="0" tIns="1365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75"/>
              </a:spcBef>
            </a:pPr>
            <a:r>
              <a:rPr sz="3000" b="1" spc="-75" dirty="0">
                <a:solidFill>
                  <a:srgbClr val="5B0F00"/>
                </a:solidFill>
                <a:latin typeface="Tahoma"/>
                <a:cs typeface="Tahoma"/>
              </a:rPr>
              <a:t>9.</a:t>
            </a:r>
            <a:r>
              <a:rPr sz="3000" b="1" spc="-145" dirty="0">
                <a:solidFill>
                  <a:srgbClr val="5B0F00"/>
                </a:solidFill>
                <a:latin typeface="Tahoma"/>
                <a:cs typeface="Tahoma"/>
              </a:rPr>
              <a:t> </a:t>
            </a:r>
            <a:r>
              <a:rPr sz="3000" b="1" spc="-5" dirty="0">
                <a:solidFill>
                  <a:srgbClr val="5B0F00"/>
                </a:solidFill>
                <a:latin typeface="Arial"/>
                <a:cs typeface="Arial"/>
              </a:rPr>
              <a:t>Теорія</a:t>
            </a:r>
            <a:r>
              <a:rPr sz="3000" b="1" spc="-85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5B0F00"/>
                </a:solidFill>
                <a:latin typeface="Arial"/>
                <a:cs typeface="Arial"/>
              </a:rPr>
              <a:t>мотиваційних</a:t>
            </a:r>
            <a:r>
              <a:rPr sz="3000" b="1" spc="-75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3000" b="1" spc="-15" dirty="0">
                <a:solidFill>
                  <a:srgbClr val="5B0F00"/>
                </a:solidFill>
                <a:latin typeface="Arial"/>
                <a:cs typeface="Arial"/>
              </a:rPr>
              <a:t>ансамблів</a:t>
            </a:r>
            <a:r>
              <a:rPr sz="3000" b="1" spc="-15" dirty="0">
                <a:solidFill>
                  <a:srgbClr val="5B0F00"/>
                </a:solidFill>
                <a:latin typeface="Tahoma"/>
                <a:cs typeface="Tahoma"/>
              </a:rPr>
              <a:t>.</a:t>
            </a:r>
            <a:endParaRPr sz="3000">
              <a:latin typeface="Tahoma"/>
              <a:cs typeface="Tahoma"/>
            </a:endParaRPr>
          </a:p>
          <a:p>
            <a:pPr marL="12700" marR="5080">
              <a:lnSpc>
                <a:spcPct val="100000"/>
              </a:lnSpc>
              <a:spcBef>
                <a:spcPts val="975"/>
              </a:spcBef>
            </a:pPr>
            <a:r>
              <a:rPr sz="3000" b="1" dirty="0">
                <a:solidFill>
                  <a:srgbClr val="BA3B21"/>
                </a:solidFill>
                <a:latin typeface="Arial"/>
                <a:cs typeface="Arial"/>
              </a:rPr>
              <a:t>Мотивація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відбувається шляхом </a:t>
            </a:r>
            <a:r>
              <a:rPr sz="3000" b="1" dirty="0">
                <a:solidFill>
                  <a:srgbClr val="BA3B21"/>
                </a:solidFill>
                <a:latin typeface="Arial"/>
                <a:cs typeface="Arial"/>
              </a:rPr>
              <a:t> накладання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зовнішніх символів </a:t>
            </a:r>
            <a:r>
              <a:rPr sz="3000" b="1" dirty="0">
                <a:solidFill>
                  <a:srgbClr val="BA3B21"/>
                </a:solidFill>
                <a:latin typeface="Arial"/>
                <a:cs typeface="Arial"/>
              </a:rPr>
              <a:t>на </a:t>
            </a:r>
            <a:r>
              <a:rPr sz="3000" b="1" spc="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внутрішні</a:t>
            </a:r>
            <a:r>
              <a:rPr sz="3000" b="1" spc="-9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мотиви</a:t>
            </a:r>
            <a:r>
              <a:rPr sz="3000" b="1" spc="-9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dirty="0">
                <a:solidFill>
                  <a:srgbClr val="BA3B21"/>
                </a:solidFill>
                <a:latin typeface="Arial"/>
                <a:cs typeface="Arial"/>
              </a:rPr>
              <a:t>поведінки</a:t>
            </a:r>
            <a:r>
              <a:rPr sz="3000" b="1" spc="-10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20" dirty="0">
                <a:solidFill>
                  <a:srgbClr val="BA3B21"/>
                </a:solidFill>
                <a:latin typeface="Arial"/>
                <a:cs typeface="Arial"/>
              </a:rPr>
              <a:t>людини</a:t>
            </a:r>
            <a:r>
              <a:rPr sz="3000" b="1" spc="-20" dirty="0">
                <a:solidFill>
                  <a:srgbClr val="BA3B21"/>
                </a:solidFill>
                <a:latin typeface="Tahoma"/>
                <a:cs typeface="Tahoma"/>
              </a:rPr>
              <a:t>.</a:t>
            </a:r>
            <a:endParaRPr sz="30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2800" y="1244362"/>
            <a:ext cx="6849109" cy="18764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5B0F00"/>
                </a:solidFill>
                <a:latin typeface="Arial"/>
                <a:cs typeface="Arial"/>
              </a:rPr>
              <a:t>ЗМІСТОВНІ</a:t>
            </a:r>
            <a:r>
              <a:rPr sz="3000" b="1" spc="-85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5B0F00"/>
                </a:solidFill>
                <a:latin typeface="Arial"/>
                <a:cs typeface="Arial"/>
              </a:rPr>
              <a:t>ТЕОРІЇ</a:t>
            </a:r>
            <a:r>
              <a:rPr sz="3000" b="1" spc="-85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3000" b="1" spc="-25" dirty="0">
                <a:solidFill>
                  <a:srgbClr val="5B0F00"/>
                </a:solidFill>
                <a:latin typeface="Arial"/>
                <a:cs typeface="Arial"/>
              </a:rPr>
              <a:t>МОТИВУВАННЯ</a:t>
            </a:r>
            <a:r>
              <a:rPr sz="3000" b="1" spc="-25" dirty="0">
                <a:solidFill>
                  <a:srgbClr val="5B0F00"/>
                </a:solidFill>
                <a:latin typeface="Tahoma"/>
                <a:cs typeface="Tahoma"/>
              </a:rPr>
              <a:t>:</a:t>
            </a:r>
            <a:endParaRPr sz="3000">
              <a:latin typeface="Tahoma"/>
              <a:cs typeface="Tahoma"/>
            </a:endParaRPr>
          </a:p>
          <a:p>
            <a:pPr marL="12700" marR="5080">
              <a:lnSpc>
                <a:spcPct val="100000"/>
              </a:lnSpc>
              <a:spcBef>
                <a:spcPts val="170"/>
              </a:spcBef>
            </a:pPr>
            <a:r>
              <a:rPr sz="3000" b="1" dirty="0">
                <a:solidFill>
                  <a:srgbClr val="BA3B21"/>
                </a:solidFill>
                <a:latin typeface="Arial"/>
                <a:cs typeface="Arial"/>
              </a:rPr>
              <a:t>приділяють</a:t>
            </a:r>
            <a:r>
              <a:rPr sz="3000" b="1" spc="-10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основну</a:t>
            </a:r>
            <a:r>
              <a:rPr sz="3000" b="1" spc="-8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увагу</a:t>
            </a:r>
            <a:r>
              <a:rPr sz="3000" b="1" spc="-10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25" dirty="0">
                <a:solidFill>
                  <a:srgbClr val="BA3B21"/>
                </a:solidFill>
                <a:latin typeface="Arial"/>
                <a:cs typeface="Arial"/>
              </a:rPr>
              <a:t>тому</a:t>
            </a:r>
            <a:r>
              <a:rPr sz="3000" b="1" spc="-25" dirty="0">
                <a:solidFill>
                  <a:srgbClr val="BA3B21"/>
                </a:solidFill>
                <a:latin typeface="Tahoma"/>
                <a:cs typeface="Tahoma"/>
              </a:rPr>
              <a:t>,</a:t>
            </a:r>
            <a:r>
              <a:rPr sz="3000" b="1" spc="-145" dirty="0">
                <a:solidFill>
                  <a:srgbClr val="BA3B21"/>
                </a:solidFill>
                <a:latin typeface="Tahoma"/>
                <a:cs typeface="Tahoma"/>
              </a:rPr>
              <a:t>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що </a:t>
            </a:r>
            <a:r>
              <a:rPr sz="3000" b="1" spc="-81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саме лежить </a:t>
            </a:r>
            <a:r>
              <a:rPr sz="3000" b="1" dirty="0">
                <a:solidFill>
                  <a:srgbClr val="BA3B21"/>
                </a:solidFill>
                <a:latin typeface="Arial"/>
                <a:cs typeface="Arial"/>
              </a:rPr>
              <a:t>в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основі спонукання </a:t>
            </a:r>
            <a:r>
              <a:rPr sz="3000" b="1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людини</a:t>
            </a:r>
            <a:r>
              <a:rPr sz="3000" b="1" spc="-8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до</a:t>
            </a:r>
            <a:r>
              <a:rPr sz="3000" b="1" spc="-8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тих</a:t>
            </a:r>
            <a:r>
              <a:rPr sz="3000" b="1" spc="-7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чи</a:t>
            </a:r>
            <a:r>
              <a:rPr sz="3000" b="1" spc="-8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інших</a:t>
            </a:r>
            <a:r>
              <a:rPr sz="3000" b="1" spc="-7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30" dirty="0">
                <a:solidFill>
                  <a:srgbClr val="BA3B21"/>
                </a:solidFill>
                <a:latin typeface="Arial"/>
                <a:cs typeface="Arial"/>
              </a:rPr>
              <a:t>дій</a:t>
            </a:r>
            <a:r>
              <a:rPr sz="3000" b="1" spc="-30" dirty="0">
                <a:solidFill>
                  <a:srgbClr val="BA3B21"/>
                </a:solidFill>
                <a:latin typeface="Tahoma"/>
                <a:cs typeface="Tahoma"/>
              </a:rPr>
              <a:t>.</a:t>
            </a:r>
            <a:endParaRPr sz="30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5525" y="917587"/>
            <a:ext cx="7854950" cy="23336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5B0F00"/>
                </a:solidFill>
                <a:latin typeface="Arial"/>
                <a:cs typeface="Arial"/>
              </a:rPr>
              <a:t>ПРОЦЕСУАЛЬНІ</a:t>
            </a:r>
            <a:r>
              <a:rPr sz="3000" b="1" spc="-70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5B0F00"/>
                </a:solidFill>
                <a:latin typeface="Arial"/>
                <a:cs typeface="Arial"/>
              </a:rPr>
              <a:t>ТЕОРІЇ</a:t>
            </a:r>
            <a:r>
              <a:rPr sz="3000" b="1" spc="-85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3000" b="1" spc="-25" dirty="0">
                <a:solidFill>
                  <a:srgbClr val="5B0F00"/>
                </a:solidFill>
                <a:latin typeface="Arial"/>
                <a:cs typeface="Arial"/>
              </a:rPr>
              <a:t>МОТИВУВАННЯ</a:t>
            </a:r>
            <a:r>
              <a:rPr sz="3000" b="1" spc="-25" dirty="0">
                <a:solidFill>
                  <a:srgbClr val="5B0F00"/>
                </a:solidFill>
                <a:latin typeface="Tahoma"/>
                <a:cs typeface="Tahoma"/>
              </a:rPr>
              <a:t>:</a:t>
            </a:r>
            <a:endParaRPr sz="3000">
              <a:latin typeface="Tahoma"/>
              <a:cs typeface="Tahoma"/>
            </a:endParaRPr>
          </a:p>
          <a:p>
            <a:pPr marL="12700" marR="5080">
              <a:lnSpc>
                <a:spcPct val="100000"/>
              </a:lnSpc>
              <a:spcBef>
                <a:spcPts val="170"/>
              </a:spcBef>
            </a:pP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розглядають </a:t>
            </a:r>
            <a:r>
              <a:rPr sz="3000" b="1" dirty="0">
                <a:solidFill>
                  <a:srgbClr val="BA3B21"/>
                </a:solidFill>
                <a:latin typeface="Arial"/>
                <a:cs typeface="Arial"/>
              </a:rPr>
              <a:t>процес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мотивування як </a:t>
            </a:r>
            <a:r>
              <a:rPr sz="3000" b="1" dirty="0">
                <a:solidFill>
                  <a:srgbClr val="BA3B21"/>
                </a:solidFill>
                <a:latin typeface="Arial"/>
                <a:cs typeface="Arial"/>
              </a:rPr>
              <a:t> послідовність певних </a:t>
            </a:r>
            <a:r>
              <a:rPr sz="3000" b="1" spc="-15" dirty="0">
                <a:solidFill>
                  <a:srgbClr val="BA3B21"/>
                </a:solidFill>
                <a:latin typeface="Arial"/>
                <a:cs typeface="Arial"/>
              </a:rPr>
              <a:t>причин</a:t>
            </a:r>
            <a:r>
              <a:rPr sz="3000" b="1" spc="-15" dirty="0">
                <a:solidFill>
                  <a:srgbClr val="BA3B21"/>
                </a:solidFill>
                <a:latin typeface="Tahoma"/>
                <a:cs typeface="Tahoma"/>
              </a:rPr>
              <a:t>,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що </a:t>
            </a:r>
            <a:r>
              <a:rPr sz="3000" b="1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зумовлюють</a:t>
            </a:r>
            <a:r>
              <a:rPr sz="3000" b="1" spc="-10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зміну</a:t>
            </a:r>
            <a:r>
              <a:rPr sz="3000" b="1" spc="-10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ставлення</a:t>
            </a:r>
            <a:r>
              <a:rPr sz="3000" b="1" spc="-10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людини</a:t>
            </a:r>
            <a:r>
              <a:rPr sz="3000" b="1" spc="-10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до </a:t>
            </a:r>
            <a:r>
              <a:rPr sz="3000" b="1" spc="-81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20" dirty="0">
                <a:solidFill>
                  <a:srgbClr val="BA3B21"/>
                </a:solidFill>
                <a:latin typeface="Arial"/>
                <a:cs typeface="Arial"/>
              </a:rPr>
              <a:t>роботи</a:t>
            </a:r>
            <a:r>
              <a:rPr sz="3000" b="1" spc="-20" dirty="0">
                <a:solidFill>
                  <a:srgbClr val="BA3B21"/>
                </a:solidFill>
                <a:latin typeface="Tahoma"/>
                <a:cs typeface="Tahoma"/>
              </a:rPr>
              <a:t>,</a:t>
            </a:r>
            <a:r>
              <a:rPr sz="3000" b="1" spc="-130" dirty="0">
                <a:solidFill>
                  <a:srgbClr val="BA3B21"/>
                </a:solidFill>
                <a:latin typeface="Tahoma"/>
                <a:cs typeface="Tahoma"/>
              </a:rPr>
              <a:t>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що</a:t>
            </a:r>
            <a:r>
              <a:rPr sz="3000" b="1" spc="-8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виконується</a:t>
            </a:r>
            <a:r>
              <a:rPr sz="3000" b="1" spc="-6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30" dirty="0">
                <a:solidFill>
                  <a:srgbClr val="BA3B21"/>
                </a:solidFill>
                <a:latin typeface="Arial"/>
                <a:cs typeface="Arial"/>
              </a:rPr>
              <a:t>нею</a:t>
            </a:r>
            <a:r>
              <a:rPr sz="3000" b="1" spc="-30" dirty="0">
                <a:solidFill>
                  <a:srgbClr val="BA3B21"/>
                </a:solidFill>
                <a:latin typeface="Tahoma"/>
                <a:cs typeface="Tahoma"/>
              </a:rPr>
              <a:t>.</a:t>
            </a:r>
            <a:endParaRPr sz="30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5075" y="201836"/>
            <a:ext cx="53740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ТЕОРІЇ</a:t>
            </a:r>
            <a:r>
              <a:rPr spc="-120" dirty="0"/>
              <a:t> </a:t>
            </a:r>
            <a:r>
              <a:rPr spc="-30" dirty="0"/>
              <a:t>МОТИВУВАННЯ</a:t>
            </a:r>
            <a:r>
              <a:rPr spc="-30" dirty="0">
                <a:latin typeface="Tahoma"/>
                <a:cs typeface="Tahoma"/>
              </a:rPr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05525" y="1095785"/>
            <a:ext cx="7131684" cy="2559050"/>
          </a:xfrm>
          <a:prstGeom prst="rect">
            <a:avLst/>
          </a:prstGeom>
        </p:spPr>
        <p:txBody>
          <a:bodyPr vert="horz" wrap="square" lIns="0" tIns="1365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75"/>
              </a:spcBef>
            </a:pPr>
            <a:r>
              <a:rPr sz="3000" b="1" spc="-520" dirty="0">
                <a:solidFill>
                  <a:srgbClr val="5B0F00"/>
                </a:solidFill>
                <a:latin typeface="Tahoma"/>
                <a:cs typeface="Tahoma"/>
              </a:rPr>
              <a:t>1</a:t>
            </a:r>
            <a:r>
              <a:rPr sz="3000" b="1" spc="-254" dirty="0">
                <a:solidFill>
                  <a:srgbClr val="5B0F00"/>
                </a:solidFill>
                <a:latin typeface="Tahoma"/>
                <a:cs typeface="Tahoma"/>
              </a:rPr>
              <a:t>.</a:t>
            </a:r>
            <a:r>
              <a:rPr sz="3000" b="1" spc="-125" dirty="0">
                <a:solidFill>
                  <a:srgbClr val="5B0F00"/>
                </a:solidFill>
                <a:latin typeface="Tahoma"/>
                <a:cs typeface="Tahoma"/>
              </a:rPr>
              <a:t> </a:t>
            </a:r>
            <a:r>
              <a:rPr sz="3000" b="1" spc="-5" dirty="0">
                <a:solidFill>
                  <a:srgbClr val="5B0F00"/>
                </a:solidFill>
                <a:latin typeface="Arial"/>
                <a:cs typeface="Arial"/>
              </a:rPr>
              <a:t>Теорі</a:t>
            </a:r>
            <a:r>
              <a:rPr sz="3000" b="1" dirty="0">
                <a:solidFill>
                  <a:srgbClr val="5B0F00"/>
                </a:solidFill>
                <a:latin typeface="Arial"/>
                <a:cs typeface="Arial"/>
              </a:rPr>
              <a:t>я</a:t>
            </a:r>
            <a:r>
              <a:rPr sz="3000" b="1" spc="-70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5B0F00"/>
                </a:solidFill>
                <a:latin typeface="Arial"/>
                <a:cs typeface="Arial"/>
              </a:rPr>
              <a:t>управлінн</a:t>
            </a:r>
            <a:r>
              <a:rPr sz="3000" b="1" dirty="0">
                <a:solidFill>
                  <a:srgbClr val="5B0F00"/>
                </a:solidFill>
                <a:latin typeface="Arial"/>
                <a:cs typeface="Arial"/>
              </a:rPr>
              <a:t>я</a:t>
            </a:r>
            <a:r>
              <a:rPr sz="3000" b="1" spc="-75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5B0F00"/>
                </a:solidFill>
                <a:latin typeface="Arial"/>
                <a:cs typeface="Arial"/>
              </a:rPr>
              <a:t>з</a:t>
            </a:r>
            <a:r>
              <a:rPr sz="3000" b="1" dirty="0">
                <a:solidFill>
                  <a:srgbClr val="5B0F00"/>
                </a:solidFill>
                <a:latin typeface="Arial"/>
                <a:cs typeface="Arial"/>
              </a:rPr>
              <a:t>а</a:t>
            </a:r>
            <a:r>
              <a:rPr sz="3000" b="1" spc="-80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5B0F00"/>
                </a:solidFill>
                <a:latin typeface="Arial"/>
                <a:cs typeface="Arial"/>
              </a:rPr>
              <a:t>цілям</a:t>
            </a:r>
            <a:r>
              <a:rPr sz="3000" b="1" spc="10" dirty="0">
                <a:solidFill>
                  <a:srgbClr val="5B0F00"/>
                </a:solidFill>
                <a:latin typeface="Arial"/>
                <a:cs typeface="Arial"/>
              </a:rPr>
              <a:t>и</a:t>
            </a:r>
            <a:r>
              <a:rPr sz="3000" b="1" spc="-105" dirty="0">
                <a:solidFill>
                  <a:srgbClr val="5B0F00"/>
                </a:solidFill>
                <a:latin typeface="Tahoma"/>
                <a:cs typeface="Tahoma"/>
              </a:rPr>
              <a:t>.</a:t>
            </a:r>
            <a:endParaRPr sz="3000">
              <a:latin typeface="Tahoma"/>
              <a:cs typeface="Tahoma"/>
            </a:endParaRPr>
          </a:p>
          <a:p>
            <a:pPr marL="12700" marR="5080">
              <a:lnSpc>
                <a:spcPct val="100000"/>
              </a:lnSpc>
              <a:spcBef>
                <a:spcPts val="975"/>
              </a:spcBef>
            </a:pP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Як</a:t>
            </a:r>
            <a:r>
              <a:rPr sz="3000" b="1" spc="-10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саме</a:t>
            </a:r>
            <a:r>
              <a:rPr sz="3000" b="1" spc="-10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конкретність</a:t>
            </a:r>
            <a:r>
              <a:rPr sz="3000" b="1" spc="-8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та</a:t>
            </a:r>
            <a:r>
              <a:rPr sz="3000" b="1" spc="-10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визначеність </a:t>
            </a:r>
            <a:r>
              <a:rPr sz="3000" b="1" spc="-819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мети </a:t>
            </a:r>
            <a:r>
              <a:rPr sz="3000" b="1" dirty="0">
                <a:solidFill>
                  <a:srgbClr val="BA3B21"/>
                </a:solidFill>
                <a:latin typeface="Arial"/>
                <a:cs typeface="Arial"/>
              </a:rPr>
              <a:t>у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взаємодії між керівником та </a:t>
            </a:r>
            <a:r>
              <a:rPr sz="3000" b="1" dirty="0">
                <a:solidFill>
                  <a:srgbClr val="BA3B21"/>
                </a:solidFill>
                <a:latin typeface="Arial"/>
                <a:cs typeface="Arial"/>
              </a:rPr>
              <a:t> підлеглими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сприяє успішності </a:t>
            </a:r>
            <a:r>
              <a:rPr sz="3000" b="1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15" dirty="0">
                <a:solidFill>
                  <a:srgbClr val="BA3B21"/>
                </a:solidFill>
                <a:latin typeface="Arial"/>
                <a:cs typeface="Arial"/>
              </a:rPr>
              <a:t>діяльності</a:t>
            </a:r>
            <a:r>
              <a:rPr sz="3000" b="1" spc="-15" dirty="0">
                <a:solidFill>
                  <a:srgbClr val="BA3B21"/>
                </a:solidFill>
                <a:latin typeface="Tahoma"/>
                <a:cs typeface="Tahoma"/>
              </a:rPr>
              <a:t>.</a:t>
            </a:r>
            <a:endParaRPr sz="30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5075" y="201836"/>
            <a:ext cx="53740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ТЕОРІЇ</a:t>
            </a:r>
            <a:r>
              <a:rPr spc="-120" dirty="0"/>
              <a:t> </a:t>
            </a:r>
            <a:r>
              <a:rPr spc="-30" dirty="0"/>
              <a:t>МОТИВУВАННЯ</a:t>
            </a:r>
            <a:r>
              <a:rPr spc="-30" dirty="0">
                <a:latin typeface="Tahoma"/>
                <a:cs typeface="Tahoma"/>
              </a:rPr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05525" y="1095785"/>
            <a:ext cx="7281545" cy="3016250"/>
          </a:xfrm>
          <a:prstGeom prst="rect">
            <a:avLst/>
          </a:prstGeom>
        </p:spPr>
        <p:txBody>
          <a:bodyPr vert="horz" wrap="square" lIns="0" tIns="1365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75"/>
              </a:spcBef>
            </a:pPr>
            <a:r>
              <a:rPr sz="3000" b="1" spc="-204" dirty="0">
                <a:solidFill>
                  <a:srgbClr val="5B0F00"/>
                </a:solidFill>
                <a:latin typeface="Tahoma"/>
                <a:cs typeface="Tahoma"/>
              </a:rPr>
              <a:t>2.</a:t>
            </a:r>
            <a:r>
              <a:rPr sz="3000" b="1" spc="-125" dirty="0">
                <a:solidFill>
                  <a:srgbClr val="5B0F00"/>
                </a:solidFill>
                <a:latin typeface="Tahoma"/>
                <a:cs typeface="Tahoma"/>
              </a:rPr>
              <a:t> </a:t>
            </a:r>
            <a:r>
              <a:rPr sz="3000" b="1" spc="-5" dirty="0">
                <a:solidFill>
                  <a:srgbClr val="5B0F00"/>
                </a:solidFill>
                <a:latin typeface="Arial"/>
                <a:cs typeface="Arial"/>
              </a:rPr>
              <a:t>Теорі</a:t>
            </a:r>
            <a:r>
              <a:rPr sz="3000" b="1" dirty="0">
                <a:solidFill>
                  <a:srgbClr val="5B0F00"/>
                </a:solidFill>
                <a:latin typeface="Arial"/>
                <a:cs typeface="Arial"/>
              </a:rPr>
              <a:t>я</a:t>
            </a:r>
            <a:r>
              <a:rPr sz="3000" b="1" spc="-70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3000" b="1" dirty="0">
                <a:solidFill>
                  <a:srgbClr val="5B0F00"/>
                </a:solidFill>
                <a:latin typeface="Arial"/>
                <a:cs typeface="Arial"/>
              </a:rPr>
              <a:t>підкріплення</a:t>
            </a:r>
            <a:r>
              <a:rPr sz="3000" b="1" spc="-105" dirty="0">
                <a:solidFill>
                  <a:srgbClr val="5B0F00"/>
                </a:solidFill>
                <a:latin typeface="Tahoma"/>
                <a:cs typeface="Tahoma"/>
              </a:rPr>
              <a:t>.</a:t>
            </a:r>
            <a:endParaRPr sz="3000">
              <a:latin typeface="Tahoma"/>
              <a:cs typeface="Tahoma"/>
            </a:endParaRPr>
          </a:p>
          <a:p>
            <a:pPr marL="12700" marR="5080">
              <a:lnSpc>
                <a:spcPct val="100000"/>
              </a:lnSpc>
              <a:spcBef>
                <a:spcPts val="975"/>
              </a:spcBef>
            </a:pP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Розглядає </a:t>
            </a:r>
            <a:r>
              <a:rPr sz="3000" b="1" dirty="0">
                <a:solidFill>
                  <a:srgbClr val="BA3B21"/>
                </a:solidFill>
                <a:latin typeface="Arial"/>
                <a:cs typeface="Arial"/>
              </a:rPr>
              <a:t>поведінку працівника в </a:t>
            </a:r>
            <a:r>
              <a:rPr sz="3000" b="1" spc="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залежності</a:t>
            </a:r>
            <a:r>
              <a:rPr sz="3000" b="1" spc="-10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від</a:t>
            </a:r>
            <a:r>
              <a:rPr sz="3000" b="1" spc="-9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зовнішніх</a:t>
            </a:r>
            <a:r>
              <a:rPr sz="3000" b="1" spc="-10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15" dirty="0">
                <a:solidFill>
                  <a:srgbClr val="BA3B21"/>
                </a:solidFill>
                <a:latin typeface="Arial"/>
                <a:cs typeface="Arial"/>
              </a:rPr>
              <a:t>чинників</a:t>
            </a:r>
            <a:r>
              <a:rPr sz="3000" b="1" spc="-15" dirty="0">
                <a:solidFill>
                  <a:srgbClr val="BA3B21"/>
                </a:solidFill>
                <a:latin typeface="Tahoma"/>
                <a:cs typeface="Tahoma"/>
              </a:rPr>
              <a:t>,</a:t>
            </a:r>
            <a:r>
              <a:rPr sz="3000" b="1" spc="-140" dirty="0">
                <a:solidFill>
                  <a:srgbClr val="BA3B21"/>
                </a:solidFill>
                <a:latin typeface="Tahoma"/>
                <a:cs typeface="Tahoma"/>
              </a:rPr>
              <a:t>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що </a:t>
            </a:r>
            <a:r>
              <a:rPr sz="3000" b="1" spc="-819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спонукають його до визначених дій </a:t>
            </a:r>
            <a:r>
              <a:rPr sz="3000" b="1" dirty="0">
                <a:solidFill>
                  <a:srgbClr val="BA3B21"/>
                </a:solidFill>
                <a:latin typeface="Arial"/>
                <a:cs typeface="Arial"/>
              </a:rPr>
              <a:t>і </a:t>
            </a:r>
            <a:r>
              <a:rPr sz="3000" b="1" spc="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dirty="0">
                <a:solidFill>
                  <a:srgbClr val="BA3B21"/>
                </a:solidFill>
                <a:latin typeface="Arial"/>
                <a:cs typeface="Arial"/>
              </a:rPr>
              <a:t>переконують в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обранні </a:t>
            </a:r>
            <a:r>
              <a:rPr sz="3000" b="1" dirty="0">
                <a:solidFill>
                  <a:srgbClr val="BA3B21"/>
                </a:solidFill>
                <a:latin typeface="Arial"/>
                <a:cs typeface="Arial"/>
              </a:rPr>
              <a:t>правильного </a:t>
            </a:r>
            <a:r>
              <a:rPr sz="3000" b="1" spc="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шляху</a:t>
            </a:r>
            <a:r>
              <a:rPr sz="3000" b="1" spc="-8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dirty="0">
                <a:solidFill>
                  <a:srgbClr val="BA3B21"/>
                </a:solidFill>
                <a:latin typeface="Arial"/>
                <a:cs typeface="Arial"/>
              </a:rPr>
              <a:t>у</a:t>
            </a:r>
            <a:r>
              <a:rPr sz="3000" b="1" spc="-8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своїй</a:t>
            </a:r>
            <a:r>
              <a:rPr sz="3000" b="1" spc="-8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15" dirty="0">
                <a:solidFill>
                  <a:srgbClr val="BA3B21"/>
                </a:solidFill>
                <a:latin typeface="Arial"/>
                <a:cs typeface="Arial"/>
              </a:rPr>
              <a:t>діяльності</a:t>
            </a:r>
            <a:r>
              <a:rPr sz="3000" b="1" spc="-15" dirty="0">
                <a:solidFill>
                  <a:srgbClr val="BA3B21"/>
                </a:solidFill>
                <a:latin typeface="Tahoma"/>
                <a:cs typeface="Tahoma"/>
              </a:rPr>
              <a:t>.</a:t>
            </a:r>
            <a:endParaRPr sz="30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5075" y="201836"/>
            <a:ext cx="53740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ТЕОРІЇ</a:t>
            </a:r>
            <a:r>
              <a:rPr spc="-120" dirty="0"/>
              <a:t> </a:t>
            </a:r>
            <a:r>
              <a:rPr spc="-30" dirty="0"/>
              <a:t>МОТИВУВАННЯ</a:t>
            </a:r>
            <a:r>
              <a:rPr spc="-30" dirty="0">
                <a:latin typeface="Tahoma"/>
                <a:cs typeface="Tahoma"/>
              </a:rPr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05525" y="1095785"/>
            <a:ext cx="7543165" cy="2101850"/>
          </a:xfrm>
          <a:prstGeom prst="rect">
            <a:avLst/>
          </a:prstGeom>
        </p:spPr>
        <p:txBody>
          <a:bodyPr vert="horz" wrap="square" lIns="0" tIns="1365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75"/>
              </a:spcBef>
            </a:pPr>
            <a:r>
              <a:rPr sz="3000" b="1" spc="-195" dirty="0">
                <a:solidFill>
                  <a:srgbClr val="5B0F00"/>
                </a:solidFill>
                <a:latin typeface="Tahoma"/>
                <a:cs typeface="Tahoma"/>
              </a:rPr>
              <a:t>3.</a:t>
            </a:r>
            <a:r>
              <a:rPr sz="3000" b="1" spc="-125" dirty="0">
                <a:solidFill>
                  <a:srgbClr val="5B0F00"/>
                </a:solidFill>
                <a:latin typeface="Tahoma"/>
                <a:cs typeface="Tahoma"/>
              </a:rPr>
              <a:t> </a:t>
            </a:r>
            <a:r>
              <a:rPr sz="3000" b="1" spc="-5" dirty="0">
                <a:solidFill>
                  <a:srgbClr val="5B0F00"/>
                </a:solidFill>
                <a:latin typeface="Arial"/>
                <a:cs typeface="Arial"/>
              </a:rPr>
              <a:t>Пірамід</a:t>
            </a:r>
            <a:r>
              <a:rPr sz="3000" b="1" dirty="0">
                <a:solidFill>
                  <a:srgbClr val="5B0F00"/>
                </a:solidFill>
                <a:latin typeface="Arial"/>
                <a:cs typeface="Arial"/>
              </a:rPr>
              <a:t>а</a:t>
            </a:r>
            <a:r>
              <a:rPr sz="3000" b="1" spc="-65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3000" b="1" dirty="0">
                <a:solidFill>
                  <a:srgbClr val="5B0F00"/>
                </a:solidFill>
                <a:latin typeface="Arial"/>
                <a:cs typeface="Arial"/>
              </a:rPr>
              <a:t>потреб</a:t>
            </a:r>
            <a:r>
              <a:rPr sz="3000" b="1" spc="-80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3000" b="1" dirty="0">
                <a:solidFill>
                  <a:srgbClr val="5B0F00"/>
                </a:solidFill>
                <a:latin typeface="Arial"/>
                <a:cs typeface="Arial"/>
              </a:rPr>
              <a:t>Маслоу</a:t>
            </a:r>
            <a:r>
              <a:rPr sz="3000" b="1" spc="-105" dirty="0">
                <a:solidFill>
                  <a:srgbClr val="5B0F00"/>
                </a:solidFill>
                <a:latin typeface="Tahoma"/>
                <a:cs typeface="Tahoma"/>
              </a:rPr>
              <a:t>.</a:t>
            </a:r>
            <a:endParaRPr sz="3000">
              <a:latin typeface="Tahoma"/>
              <a:cs typeface="Tahoma"/>
            </a:endParaRPr>
          </a:p>
          <a:p>
            <a:pPr marL="12700" marR="5080">
              <a:lnSpc>
                <a:spcPct val="100000"/>
              </a:lnSpc>
              <a:spcBef>
                <a:spcPts val="975"/>
              </a:spcBef>
            </a:pP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Описує ієрархію </a:t>
            </a:r>
            <a:r>
              <a:rPr sz="3000" b="1" dirty="0">
                <a:solidFill>
                  <a:srgbClr val="BA3B21"/>
                </a:solidFill>
                <a:latin typeface="Arial"/>
                <a:cs typeface="Arial"/>
              </a:rPr>
              <a:t>фізіологічних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та </a:t>
            </a:r>
            <a:r>
              <a:rPr sz="3000" b="1" dirty="0">
                <a:solidFill>
                  <a:srgbClr val="BA3B21"/>
                </a:solidFill>
                <a:latin typeface="Arial"/>
                <a:cs typeface="Arial"/>
              </a:rPr>
              <a:t> психологічних</a:t>
            </a:r>
            <a:r>
              <a:rPr sz="3000" b="1" spc="-114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dirty="0">
                <a:solidFill>
                  <a:srgbClr val="BA3B21"/>
                </a:solidFill>
                <a:latin typeface="Arial"/>
                <a:cs typeface="Arial"/>
              </a:rPr>
              <a:t>первинних</a:t>
            </a:r>
            <a:r>
              <a:rPr sz="3000" b="1" spc="-11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та</a:t>
            </a:r>
            <a:r>
              <a:rPr sz="3000" b="1" spc="-11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вторинних </a:t>
            </a:r>
            <a:r>
              <a:rPr sz="3000" b="1" spc="-819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dirty="0">
                <a:solidFill>
                  <a:srgbClr val="BA3B21"/>
                </a:solidFill>
                <a:latin typeface="Arial"/>
                <a:cs typeface="Arial"/>
              </a:rPr>
              <a:t>потреб</a:t>
            </a:r>
            <a:r>
              <a:rPr sz="3000" b="1" spc="-8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20" dirty="0">
                <a:solidFill>
                  <a:srgbClr val="BA3B21"/>
                </a:solidFill>
                <a:latin typeface="Arial"/>
                <a:cs typeface="Arial"/>
              </a:rPr>
              <a:t>людини</a:t>
            </a:r>
            <a:r>
              <a:rPr sz="3000" b="1" spc="-20" dirty="0">
                <a:solidFill>
                  <a:srgbClr val="BA3B21"/>
                </a:solidFill>
                <a:latin typeface="Tahoma"/>
                <a:cs typeface="Tahoma"/>
              </a:rPr>
              <a:t>.</a:t>
            </a:r>
            <a:endParaRPr sz="30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5075" y="201836"/>
            <a:ext cx="53740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ТЕОРІЇ</a:t>
            </a:r>
            <a:r>
              <a:rPr spc="-120" dirty="0"/>
              <a:t> </a:t>
            </a:r>
            <a:r>
              <a:rPr spc="-30" dirty="0"/>
              <a:t>МОТИВУВАННЯ</a:t>
            </a:r>
            <a:r>
              <a:rPr spc="-30" dirty="0">
                <a:latin typeface="Tahoma"/>
                <a:cs typeface="Tahoma"/>
              </a:rPr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05525" y="1219610"/>
            <a:ext cx="7687309" cy="22066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5" dirty="0">
                <a:solidFill>
                  <a:srgbClr val="5B0F00"/>
                </a:solidFill>
                <a:latin typeface="Tahoma"/>
                <a:cs typeface="Tahoma"/>
              </a:rPr>
              <a:t>4.</a:t>
            </a:r>
            <a:r>
              <a:rPr sz="3000" b="1" spc="-155" dirty="0">
                <a:solidFill>
                  <a:srgbClr val="5B0F00"/>
                </a:solidFill>
                <a:latin typeface="Tahoma"/>
                <a:cs typeface="Tahoma"/>
              </a:rPr>
              <a:t> </a:t>
            </a:r>
            <a:r>
              <a:rPr sz="3000" b="1" spc="-5" dirty="0">
                <a:solidFill>
                  <a:srgbClr val="5B0F00"/>
                </a:solidFill>
                <a:latin typeface="Arial"/>
                <a:cs typeface="Arial"/>
              </a:rPr>
              <a:t>Теорія</a:t>
            </a:r>
            <a:r>
              <a:rPr sz="3000" b="1" spc="-95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3000" b="1" spc="-75" dirty="0">
                <a:solidFill>
                  <a:srgbClr val="5B0F00"/>
                </a:solidFill>
                <a:latin typeface="Tahoma"/>
                <a:cs typeface="Tahoma"/>
              </a:rPr>
              <a:t>ERG.</a:t>
            </a:r>
            <a:endParaRPr sz="3000">
              <a:latin typeface="Tahoma"/>
              <a:cs typeface="Tahoma"/>
            </a:endParaRPr>
          </a:p>
          <a:p>
            <a:pPr marL="12700" marR="5080">
              <a:lnSpc>
                <a:spcPct val="100000"/>
              </a:lnSpc>
              <a:spcBef>
                <a:spcPts val="2775"/>
              </a:spcBef>
            </a:pPr>
            <a:r>
              <a:rPr sz="3000" b="1" spc="-20" dirty="0">
                <a:solidFill>
                  <a:srgbClr val="BA3B21"/>
                </a:solidFill>
                <a:latin typeface="Arial"/>
                <a:cs typeface="Arial"/>
              </a:rPr>
              <a:t>Пояснює</a:t>
            </a:r>
            <a:r>
              <a:rPr sz="3000" b="1" spc="-20" dirty="0">
                <a:solidFill>
                  <a:srgbClr val="BA3B21"/>
                </a:solidFill>
                <a:latin typeface="Tahoma"/>
                <a:cs typeface="Tahoma"/>
              </a:rPr>
              <a:t>,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як можуть змінюватися </a:t>
            </a:r>
            <a:r>
              <a:rPr sz="3000" b="1" dirty="0">
                <a:solidFill>
                  <a:srgbClr val="BA3B21"/>
                </a:solidFill>
                <a:latin typeface="Arial"/>
                <a:cs typeface="Arial"/>
              </a:rPr>
              <a:t> потреби</a:t>
            </a:r>
            <a:r>
              <a:rPr sz="3000" b="1" spc="-11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20" dirty="0">
                <a:solidFill>
                  <a:srgbClr val="BA3B21"/>
                </a:solidFill>
                <a:latin typeface="Arial"/>
                <a:cs typeface="Arial"/>
              </a:rPr>
              <a:t>людини</a:t>
            </a:r>
            <a:r>
              <a:rPr sz="3000" b="1" spc="-20" dirty="0">
                <a:solidFill>
                  <a:srgbClr val="BA3B21"/>
                </a:solidFill>
                <a:latin typeface="Tahoma"/>
                <a:cs typeface="Tahoma"/>
              </a:rPr>
              <a:t>,</a:t>
            </a:r>
            <a:r>
              <a:rPr sz="3000" b="1" spc="-150" dirty="0">
                <a:solidFill>
                  <a:srgbClr val="BA3B21"/>
                </a:solidFill>
                <a:latin typeface="Tahoma"/>
                <a:cs typeface="Tahoma"/>
              </a:rPr>
              <a:t>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розглядаючи</a:t>
            </a:r>
            <a:r>
              <a:rPr sz="3000" b="1" spc="-8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вторинні </a:t>
            </a:r>
            <a:r>
              <a:rPr sz="3000" b="1" spc="-819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15" dirty="0">
                <a:solidFill>
                  <a:srgbClr val="BA3B21"/>
                </a:solidFill>
                <a:latin typeface="Arial"/>
                <a:cs typeface="Arial"/>
              </a:rPr>
              <a:t>потреби</a:t>
            </a:r>
            <a:r>
              <a:rPr sz="3000" b="1" spc="-15" dirty="0">
                <a:solidFill>
                  <a:srgbClr val="BA3B21"/>
                </a:solidFill>
                <a:latin typeface="Tahoma"/>
                <a:cs typeface="Tahoma"/>
              </a:rPr>
              <a:t>.</a:t>
            </a:r>
            <a:endParaRPr sz="30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5075" y="201836"/>
            <a:ext cx="53740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ТЕОРІЇ</a:t>
            </a:r>
            <a:r>
              <a:rPr spc="-120" dirty="0"/>
              <a:t> </a:t>
            </a:r>
            <a:r>
              <a:rPr spc="-30" dirty="0"/>
              <a:t>МОТИВУВАННЯ</a:t>
            </a:r>
            <a:r>
              <a:rPr spc="-30" dirty="0">
                <a:latin typeface="Tahoma"/>
                <a:cs typeface="Tahoma"/>
              </a:rPr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05525" y="1219610"/>
            <a:ext cx="7284084" cy="17494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250" dirty="0">
                <a:solidFill>
                  <a:srgbClr val="5B0F00"/>
                </a:solidFill>
                <a:latin typeface="Tahoma"/>
                <a:cs typeface="Tahoma"/>
              </a:rPr>
              <a:t>5</a:t>
            </a:r>
            <a:r>
              <a:rPr sz="3000" b="1" spc="-120" dirty="0">
                <a:solidFill>
                  <a:srgbClr val="5B0F00"/>
                </a:solidFill>
                <a:latin typeface="Tahoma"/>
                <a:cs typeface="Tahoma"/>
              </a:rPr>
              <a:t>.</a:t>
            </a:r>
            <a:r>
              <a:rPr sz="3000" b="1" spc="-125" dirty="0">
                <a:solidFill>
                  <a:srgbClr val="5B0F00"/>
                </a:solidFill>
                <a:latin typeface="Tahoma"/>
                <a:cs typeface="Tahoma"/>
              </a:rPr>
              <a:t> </a:t>
            </a:r>
            <a:r>
              <a:rPr sz="3000" b="1" spc="-5" dirty="0">
                <a:solidFill>
                  <a:srgbClr val="5B0F00"/>
                </a:solidFill>
                <a:latin typeface="Arial"/>
                <a:cs typeface="Arial"/>
              </a:rPr>
              <a:t>Теорі</a:t>
            </a:r>
            <a:r>
              <a:rPr sz="3000" b="1" dirty="0">
                <a:solidFill>
                  <a:srgbClr val="5B0F00"/>
                </a:solidFill>
                <a:latin typeface="Arial"/>
                <a:cs typeface="Arial"/>
              </a:rPr>
              <a:t>я</a:t>
            </a:r>
            <a:r>
              <a:rPr sz="3000" b="1" spc="-70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5B0F00"/>
                </a:solidFill>
                <a:latin typeface="Arial"/>
                <a:cs typeface="Arial"/>
              </a:rPr>
              <a:t>трьо</a:t>
            </a:r>
            <a:r>
              <a:rPr sz="3000" b="1" dirty="0">
                <a:solidFill>
                  <a:srgbClr val="5B0F00"/>
                </a:solidFill>
                <a:latin typeface="Arial"/>
                <a:cs typeface="Arial"/>
              </a:rPr>
              <a:t>х</a:t>
            </a:r>
            <a:r>
              <a:rPr sz="3000" b="1" spc="-70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3000" b="1" dirty="0">
                <a:solidFill>
                  <a:srgbClr val="5B0F00"/>
                </a:solidFill>
                <a:latin typeface="Arial"/>
                <a:cs typeface="Arial"/>
              </a:rPr>
              <a:t>потреб</a:t>
            </a:r>
            <a:r>
              <a:rPr sz="3000" b="1" spc="-105" dirty="0">
                <a:solidFill>
                  <a:srgbClr val="5B0F00"/>
                </a:solidFill>
                <a:latin typeface="Tahoma"/>
                <a:cs typeface="Tahoma"/>
              </a:rPr>
              <a:t>.</a:t>
            </a:r>
            <a:endParaRPr sz="3000">
              <a:latin typeface="Tahoma"/>
              <a:cs typeface="Tahoma"/>
            </a:endParaRPr>
          </a:p>
          <a:p>
            <a:pPr marL="12700" marR="5080">
              <a:lnSpc>
                <a:spcPct val="100000"/>
              </a:lnSpc>
              <a:spcBef>
                <a:spcPts val="2775"/>
              </a:spcBef>
            </a:pP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Розглядає</a:t>
            </a:r>
            <a:r>
              <a:rPr sz="3000" b="1" spc="-8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вторинні</a:t>
            </a:r>
            <a:r>
              <a:rPr sz="3000" b="1" spc="-8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dirty="0">
                <a:solidFill>
                  <a:srgbClr val="BA3B21"/>
                </a:solidFill>
                <a:latin typeface="Arial"/>
                <a:cs typeface="Arial"/>
              </a:rPr>
              <a:t>потреби</a:t>
            </a:r>
            <a:r>
              <a:rPr sz="3000" b="1" spc="-10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dirty="0">
                <a:solidFill>
                  <a:srgbClr val="BA3B21"/>
                </a:solidFill>
                <a:latin typeface="Arial"/>
                <a:cs typeface="Arial"/>
              </a:rPr>
              <a:t>у</a:t>
            </a:r>
            <a:r>
              <a:rPr sz="3000" b="1" spc="-9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20" dirty="0">
                <a:solidFill>
                  <a:srgbClr val="BA3B21"/>
                </a:solidFill>
                <a:latin typeface="Arial"/>
                <a:cs typeface="Arial"/>
              </a:rPr>
              <a:t>владі</a:t>
            </a:r>
            <a:r>
              <a:rPr sz="3000" b="1" spc="-20" dirty="0">
                <a:solidFill>
                  <a:srgbClr val="BA3B21"/>
                </a:solidFill>
                <a:latin typeface="Tahoma"/>
                <a:cs typeface="Tahoma"/>
              </a:rPr>
              <a:t>,</a:t>
            </a:r>
            <a:r>
              <a:rPr sz="3000" b="1" spc="-145" dirty="0">
                <a:solidFill>
                  <a:srgbClr val="BA3B21"/>
                </a:solidFill>
                <a:latin typeface="Tahoma"/>
                <a:cs typeface="Tahoma"/>
              </a:rPr>
              <a:t> </a:t>
            </a:r>
            <a:r>
              <a:rPr sz="3000" b="1" dirty="0">
                <a:solidFill>
                  <a:srgbClr val="BA3B21"/>
                </a:solidFill>
                <a:latin typeface="Arial"/>
                <a:cs typeface="Arial"/>
              </a:rPr>
              <a:t>у </a:t>
            </a:r>
            <a:r>
              <a:rPr sz="3000" b="1" spc="-81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dirty="0">
                <a:solidFill>
                  <a:srgbClr val="BA3B21"/>
                </a:solidFill>
                <a:latin typeface="Arial"/>
                <a:cs typeface="Arial"/>
              </a:rPr>
              <a:t>приналежності</a:t>
            </a:r>
            <a:r>
              <a:rPr sz="3000" b="1" spc="-8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BA3B21"/>
                </a:solidFill>
                <a:latin typeface="Arial"/>
                <a:cs typeface="Arial"/>
              </a:rPr>
              <a:t>та</a:t>
            </a:r>
            <a:r>
              <a:rPr sz="3000" b="1" spc="-8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3000" b="1" spc="-15" dirty="0">
                <a:solidFill>
                  <a:srgbClr val="BA3B21"/>
                </a:solidFill>
                <a:latin typeface="Arial"/>
                <a:cs typeface="Arial"/>
              </a:rPr>
              <a:t>успішності</a:t>
            </a:r>
            <a:r>
              <a:rPr sz="3000" b="1" spc="-15" dirty="0">
                <a:solidFill>
                  <a:srgbClr val="BA3B21"/>
                </a:solidFill>
                <a:latin typeface="Tahoma"/>
                <a:cs typeface="Tahoma"/>
              </a:rPr>
              <a:t>.</a:t>
            </a:r>
            <a:endParaRPr sz="30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5075" y="201836"/>
            <a:ext cx="53740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ТЕОРІЇ</a:t>
            </a:r>
            <a:r>
              <a:rPr spc="-120" dirty="0"/>
              <a:t> </a:t>
            </a:r>
            <a:r>
              <a:rPr spc="-30" dirty="0"/>
              <a:t>МОТИВУВАННЯ</a:t>
            </a:r>
            <a:r>
              <a:rPr spc="-30" dirty="0">
                <a:latin typeface="Tahoma"/>
                <a:cs typeface="Tahoma"/>
              </a:rPr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05525" y="1074390"/>
            <a:ext cx="7351395" cy="3397885"/>
          </a:xfrm>
          <a:prstGeom prst="rect">
            <a:avLst/>
          </a:prstGeom>
        </p:spPr>
        <p:txBody>
          <a:bodyPr vert="horz" wrap="square" lIns="0" tIns="1574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40"/>
              </a:spcBef>
            </a:pPr>
            <a:r>
              <a:rPr sz="3000" b="1" spc="-75" dirty="0">
                <a:solidFill>
                  <a:srgbClr val="5B0F00"/>
                </a:solidFill>
                <a:latin typeface="Tahoma"/>
                <a:cs typeface="Tahoma"/>
              </a:rPr>
              <a:t>6.</a:t>
            </a:r>
            <a:r>
              <a:rPr sz="3000" b="1" spc="-140" dirty="0">
                <a:solidFill>
                  <a:srgbClr val="5B0F00"/>
                </a:solidFill>
                <a:latin typeface="Tahoma"/>
                <a:cs typeface="Tahoma"/>
              </a:rPr>
              <a:t> </a:t>
            </a:r>
            <a:r>
              <a:rPr sz="3000" b="1" spc="-5" dirty="0">
                <a:solidFill>
                  <a:srgbClr val="5B0F00"/>
                </a:solidFill>
                <a:latin typeface="Arial"/>
                <a:cs typeface="Arial"/>
              </a:rPr>
              <a:t>Двохфакторна</a:t>
            </a:r>
            <a:r>
              <a:rPr sz="3000" b="1" spc="-85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3000" b="1" spc="-5" dirty="0">
                <a:solidFill>
                  <a:srgbClr val="5B0F00"/>
                </a:solidFill>
                <a:latin typeface="Arial"/>
                <a:cs typeface="Arial"/>
              </a:rPr>
              <a:t>теорія</a:t>
            </a:r>
            <a:r>
              <a:rPr sz="3000" b="1" spc="-85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3000" b="1" spc="-20" dirty="0">
                <a:solidFill>
                  <a:srgbClr val="5B0F00"/>
                </a:solidFill>
                <a:latin typeface="Arial"/>
                <a:cs typeface="Arial"/>
              </a:rPr>
              <a:t>Ф</a:t>
            </a:r>
            <a:r>
              <a:rPr sz="3000" b="1" spc="-20" dirty="0">
                <a:solidFill>
                  <a:srgbClr val="5B0F00"/>
                </a:solidFill>
                <a:latin typeface="Tahoma"/>
                <a:cs typeface="Tahoma"/>
              </a:rPr>
              <a:t>.</a:t>
            </a:r>
            <a:r>
              <a:rPr sz="3000" b="1" spc="-20" dirty="0">
                <a:solidFill>
                  <a:srgbClr val="5B0F00"/>
                </a:solidFill>
                <a:latin typeface="Arial"/>
                <a:cs typeface="Arial"/>
              </a:rPr>
              <a:t>Герцберга</a:t>
            </a:r>
            <a:r>
              <a:rPr sz="3000" b="1" spc="-20" dirty="0">
                <a:solidFill>
                  <a:srgbClr val="5B0F00"/>
                </a:solidFill>
                <a:latin typeface="Tahoma"/>
                <a:cs typeface="Tahoma"/>
              </a:rPr>
              <a:t>.</a:t>
            </a:r>
            <a:endParaRPr sz="3000">
              <a:latin typeface="Tahoma"/>
              <a:cs typeface="Tahoma"/>
            </a:endParaRPr>
          </a:p>
          <a:p>
            <a:pPr marL="12700" marR="5080">
              <a:lnSpc>
                <a:spcPct val="101000"/>
              </a:lnSpc>
              <a:spcBef>
                <a:spcPts val="960"/>
              </a:spcBef>
            </a:pPr>
            <a:r>
              <a:rPr sz="2600" b="1" spc="-5" dirty="0">
                <a:solidFill>
                  <a:srgbClr val="BA3B21"/>
                </a:solidFill>
                <a:latin typeface="Arial"/>
                <a:cs typeface="Arial"/>
              </a:rPr>
              <a:t>Розділяє</a:t>
            </a:r>
            <a:r>
              <a:rPr sz="2600" b="1" spc="-7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600" b="1" spc="-15" dirty="0">
                <a:solidFill>
                  <a:srgbClr val="BA3B21"/>
                </a:solidFill>
                <a:latin typeface="Arial"/>
                <a:cs typeface="Arial"/>
              </a:rPr>
              <a:t>фактори</a:t>
            </a:r>
            <a:r>
              <a:rPr sz="2600" b="1" spc="-15" dirty="0">
                <a:solidFill>
                  <a:srgbClr val="BA3B21"/>
                </a:solidFill>
                <a:latin typeface="Tahoma"/>
                <a:cs typeface="Tahoma"/>
              </a:rPr>
              <a:t>,</a:t>
            </a:r>
            <a:r>
              <a:rPr sz="2600" b="1" spc="-120" dirty="0">
                <a:solidFill>
                  <a:srgbClr val="BA3B21"/>
                </a:solidFill>
                <a:latin typeface="Tahoma"/>
                <a:cs typeface="Tahoma"/>
              </a:rPr>
              <a:t> </a:t>
            </a:r>
            <a:r>
              <a:rPr sz="2600" b="1" spc="-5" dirty="0">
                <a:solidFill>
                  <a:srgbClr val="BA3B21"/>
                </a:solidFill>
                <a:latin typeface="Arial"/>
                <a:cs typeface="Arial"/>
              </a:rPr>
              <a:t>що</a:t>
            </a:r>
            <a:r>
              <a:rPr sz="2600" b="1" spc="-8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600" b="1" spc="-5" dirty="0">
                <a:solidFill>
                  <a:srgbClr val="BA3B21"/>
                </a:solidFill>
                <a:latin typeface="Arial"/>
                <a:cs typeface="Arial"/>
              </a:rPr>
              <a:t>спонукають</a:t>
            </a:r>
            <a:r>
              <a:rPr sz="2600" b="1" spc="-8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600" b="1" spc="-5" dirty="0">
                <a:solidFill>
                  <a:srgbClr val="BA3B21"/>
                </a:solidFill>
                <a:latin typeface="Arial"/>
                <a:cs typeface="Arial"/>
              </a:rPr>
              <a:t>людей</a:t>
            </a:r>
            <a:r>
              <a:rPr sz="2600" b="1" spc="-8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600" b="1" spc="-5" dirty="0">
                <a:solidFill>
                  <a:srgbClr val="BA3B21"/>
                </a:solidFill>
                <a:latin typeface="Arial"/>
                <a:cs typeface="Arial"/>
              </a:rPr>
              <a:t>до </a:t>
            </a:r>
            <a:r>
              <a:rPr sz="2600" b="1" spc="-70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600" b="1" spc="-25" dirty="0">
                <a:solidFill>
                  <a:srgbClr val="BA3B21"/>
                </a:solidFill>
                <a:latin typeface="Arial"/>
                <a:cs typeface="Arial"/>
              </a:rPr>
              <a:t>дій</a:t>
            </a:r>
            <a:r>
              <a:rPr sz="2600" b="1" spc="-25" dirty="0">
                <a:solidFill>
                  <a:srgbClr val="BA3B21"/>
                </a:solidFill>
                <a:latin typeface="Tahoma"/>
                <a:cs typeface="Tahoma"/>
              </a:rPr>
              <a:t>,</a:t>
            </a:r>
            <a:r>
              <a:rPr sz="2600" b="1" spc="-114" dirty="0">
                <a:solidFill>
                  <a:srgbClr val="BA3B21"/>
                </a:solidFill>
                <a:latin typeface="Tahoma"/>
                <a:cs typeface="Tahoma"/>
              </a:rPr>
              <a:t> </a:t>
            </a:r>
            <a:r>
              <a:rPr sz="2600" b="1" dirty="0">
                <a:solidFill>
                  <a:srgbClr val="BA3B21"/>
                </a:solidFill>
                <a:latin typeface="Arial"/>
                <a:cs typeface="Arial"/>
              </a:rPr>
              <a:t>на</a:t>
            </a:r>
            <a:r>
              <a:rPr sz="2600" b="1" spc="-7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600" b="1" spc="-5" dirty="0">
                <a:solidFill>
                  <a:srgbClr val="BA3B21"/>
                </a:solidFill>
                <a:latin typeface="Arial"/>
                <a:cs typeface="Arial"/>
              </a:rPr>
              <a:t>гігієнічні</a:t>
            </a:r>
            <a:r>
              <a:rPr sz="2600" b="1" spc="-6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BA3B21"/>
                </a:solidFill>
                <a:latin typeface="Arial"/>
                <a:cs typeface="Arial"/>
              </a:rPr>
              <a:t>фактори</a:t>
            </a:r>
            <a:r>
              <a:rPr sz="2600" b="1" spc="-8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600" b="1" spc="-5" dirty="0">
                <a:solidFill>
                  <a:srgbClr val="BA3B21"/>
                </a:solidFill>
                <a:latin typeface="Arial"/>
                <a:cs typeface="Arial"/>
              </a:rPr>
              <a:t>та</a:t>
            </a:r>
            <a:r>
              <a:rPr sz="2600" b="1" spc="-7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600" b="1" spc="-15" dirty="0">
                <a:solidFill>
                  <a:srgbClr val="BA3B21"/>
                </a:solidFill>
                <a:latin typeface="Arial"/>
                <a:cs typeface="Arial"/>
              </a:rPr>
              <a:t>мотивації</a:t>
            </a:r>
            <a:r>
              <a:rPr sz="2600" b="1" spc="-15" dirty="0">
                <a:solidFill>
                  <a:srgbClr val="BA3B21"/>
                </a:solidFill>
                <a:latin typeface="Tahoma"/>
                <a:cs typeface="Tahoma"/>
              </a:rPr>
              <a:t>.</a:t>
            </a:r>
            <a:endParaRPr sz="2600">
              <a:latin typeface="Tahoma"/>
              <a:cs typeface="Tahoma"/>
            </a:endParaRPr>
          </a:p>
          <a:p>
            <a:pPr marL="12700" marR="190500">
              <a:lnSpc>
                <a:spcPct val="101000"/>
              </a:lnSpc>
              <a:spcBef>
                <a:spcPts val="975"/>
              </a:spcBef>
            </a:pPr>
            <a:r>
              <a:rPr sz="2600" b="1" spc="-5" dirty="0">
                <a:solidFill>
                  <a:srgbClr val="5B0F00"/>
                </a:solidFill>
                <a:latin typeface="Arial"/>
                <a:cs typeface="Arial"/>
              </a:rPr>
              <a:t>Гігієнічні</a:t>
            </a:r>
            <a:r>
              <a:rPr sz="2600" b="1" spc="-80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2600" b="1" spc="-25" dirty="0">
                <a:solidFill>
                  <a:srgbClr val="BA3B21"/>
                </a:solidFill>
                <a:latin typeface="Tahoma"/>
                <a:cs typeface="Tahoma"/>
              </a:rPr>
              <a:t>—</a:t>
            </a:r>
            <a:r>
              <a:rPr sz="2600" b="1" spc="-125" dirty="0">
                <a:solidFill>
                  <a:srgbClr val="BA3B21"/>
                </a:solidFill>
                <a:latin typeface="Tahoma"/>
                <a:cs typeface="Tahoma"/>
              </a:rPr>
              <a:t> </a:t>
            </a:r>
            <a:r>
              <a:rPr sz="2600" b="1" spc="-5" dirty="0">
                <a:solidFill>
                  <a:srgbClr val="BA3B21"/>
                </a:solidFill>
                <a:latin typeface="Arial"/>
                <a:cs typeface="Arial"/>
              </a:rPr>
              <a:t>комфортність</a:t>
            </a:r>
            <a:r>
              <a:rPr sz="2600" b="1" spc="-8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600" b="1" spc="-5" dirty="0">
                <a:solidFill>
                  <a:srgbClr val="BA3B21"/>
                </a:solidFill>
                <a:latin typeface="Arial"/>
                <a:cs typeface="Arial"/>
              </a:rPr>
              <a:t>та</a:t>
            </a:r>
            <a:r>
              <a:rPr sz="2600" b="1" spc="-9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600" b="1" spc="-5" dirty="0">
                <a:solidFill>
                  <a:srgbClr val="BA3B21"/>
                </a:solidFill>
                <a:latin typeface="Arial"/>
                <a:cs typeface="Arial"/>
              </a:rPr>
              <a:t>сприятливість </a:t>
            </a:r>
            <a:r>
              <a:rPr sz="2600" b="1" spc="-71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600" b="1" spc="-15" dirty="0">
                <a:solidFill>
                  <a:srgbClr val="BA3B21"/>
                </a:solidFill>
                <a:latin typeface="Arial"/>
                <a:cs typeface="Arial"/>
              </a:rPr>
              <a:t>середовища</a:t>
            </a:r>
            <a:r>
              <a:rPr sz="2600" b="1" spc="-15" dirty="0">
                <a:solidFill>
                  <a:srgbClr val="BA3B21"/>
                </a:solidFill>
                <a:latin typeface="Tahoma"/>
                <a:cs typeface="Tahoma"/>
              </a:rPr>
              <a:t>.</a:t>
            </a:r>
            <a:endParaRPr sz="2600">
              <a:latin typeface="Tahoma"/>
              <a:cs typeface="Tahoma"/>
            </a:endParaRPr>
          </a:p>
          <a:p>
            <a:pPr marL="12700" marR="425450">
              <a:lnSpc>
                <a:spcPct val="101000"/>
              </a:lnSpc>
              <a:spcBef>
                <a:spcPts val="975"/>
              </a:spcBef>
            </a:pPr>
            <a:r>
              <a:rPr sz="2600" b="1" dirty="0">
                <a:solidFill>
                  <a:srgbClr val="5B0F00"/>
                </a:solidFill>
                <a:latin typeface="Arial"/>
                <a:cs typeface="Arial"/>
              </a:rPr>
              <a:t>Мотивації</a:t>
            </a:r>
            <a:r>
              <a:rPr sz="2600" b="1" spc="-90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2600" b="1" spc="-25" dirty="0">
                <a:solidFill>
                  <a:srgbClr val="BA3B21"/>
                </a:solidFill>
                <a:latin typeface="Tahoma"/>
                <a:cs typeface="Tahoma"/>
              </a:rPr>
              <a:t>—</a:t>
            </a:r>
            <a:r>
              <a:rPr sz="2600" b="1" spc="-125" dirty="0">
                <a:solidFill>
                  <a:srgbClr val="BA3B21"/>
                </a:solidFill>
                <a:latin typeface="Tahoma"/>
                <a:cs typeface="Tahoma"/>
              </a:rPr>
              <a:t> </a:t>
            </a:r>
            <a:r>
              <a:rPr sz="2600" b="1" spc="-5" dirty="0">
                <a:solidFill>
                  <a:srgbClr val="BA3B21"/>
                </a:solidFill>
                <a:latin typeface="Arial"/>
                <a:cs typeface="Arial"/>
              </a:rPr>
              <a:t>дійсно</a:t>
            </a:r>
            <a:r>
              <a:rPr sz="2600" b="1" spc="-7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600" b="1" spc="-5" dirty="0">
                <a:solidFill>
                  <a:srgbClr val="BA3B21"/>
                </a:solidFill>
                <a:latin typeface="Arial"/>
                <a:cs typeface="Arial"/>
              </a:rPr>
              <a:t>важливе</a:t>
            </a:r>
            <a:r>
              <a:rPr sz="2600" b="1" spc="-8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600" b="1" spc="-5" dirty="0">
                <a:solidFill>
                  <a:srgbClr val="BA3B21"/>
                </a:solidFill>
                <a:latin typeface="Arial"/>
                <a:cs typeface="Arial"/>
              </a:rPr>
              <a:t>та</a:t>
            </a:r>
            <a:r>
              <a:rPr sz="2600" b="1" spc="-8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600" b="1" spc="-5" dirty="0">
                <a:solidFill>
                  <a:srgbClr val="BA3B21"/>
                </a:solidFill>
                <a:latin typeface="Arial"/>
                <a:cs typeface="Arial"/>
              </a:rPr>
              <a:t>цікаве</a:t>
            </a:r>
            <a:r>
              <a:rPr sz="2600" b="1" spc="-8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600" b="1" spc="-5" dirty="0">
                <a:solidFill>
                  <a:srgbClr val="BA3B21"/>
                </a:solidFill>
                <a:latin typeface="Arial"/>
                <a:cs typeface="Arial"/>
              </a:rPr>
              <a:t>для </a:t>
            </a:r>
            <a:r>
              <a:rPr sz="2600" b="1" spc="-70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600" b="1" spc="-20" dirty="0">
                <a:solidFill>
                  <a:srgbClr val="BA3B21"/>
                </a:solidFill>
                <a:latin typeface="Arial"/>
                <a:cs typeface="Arial"/>
              </a:rPr>
              <a:t>людини</a:t>
            </a:r>
            <a:r>
              <a:rPr sz="2600" b="1" spc="-20" dirty="0">
                <a:solidFill>
                  <a:srgbClr val="BA3B21"/>
                </a:solidFill>
                <a:latin typeface="Tahoma"/>
                <a:cs typeface="Tahoma"/>
              </a:rPr>
              <a:t>.</a:t>
            </a:r>
            <a:endParaRPr sz="26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292</Words>
  <Application>Microsoft Office PowerPoint</Application>
  <PresentationFormat>Экран (16:9)</PresentationFormat>
  <Paragraphs>34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Office Theme</vt:lpstr>
      <vt:lpstr>Презентация PowerPoint</vt:lpstr>
      <vt:lpstr>Презентация PowerPoint</vt:lpstr>
      <vt:lpstr>Презентация PowerPoint</vt:lpstr>
      <vt:lpstr>ТЕОРІЇ МОТИВУВАННЯ:</vt:lpstr>
      <vt:lpstr>ТЕОРІЇ МОТИВУВАННЯ:</vt:lpstr>
      <vt:lpstr>ТЕОРІЇ МОТИВУВАННЯ:</vt:lpstr>
      <vt:lpstr>ТЕОРІЇ МОТИВУВАННЯ:</vt:lpstr>
      <vt:lpstr>ТЕОРІЇ МОТИВУВАННЯ:</vt:lpstr>
      <vt:lpstr>ТЕОРІЇ МОТИВУВАННЯ:</vt:lpstr>
      <vt:lpstr>ТЕОРІЇ МОТИВУВАННЯ:</vt:lpstr>
      <vt:lpstr>ТЕОРІЇ МОТИВУВАННЯ:</vt:lpstr>
      <vt:lpstr>ТЕОРІЇ МОТИВУВАННЯ: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Владелец</dc:creator>
  <cp:lastModifiedBy>Владелец</cp:lastModifiedBy>
  <cp:revision>1</cp:revision>
  <dcterms:created xsi:type="dcterms:W3CDTF">2021-11-04T22:22:55Z</dcterms:created>
  <dcterms:modified xsi:type="dcterms:W3CDTF">2021-11-04T22:27:01Z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Google</vt:lpwstr>
  </property>
</Properties>
</file>