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21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21.01.2021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18087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4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xmlns="" val="3723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10041790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агресії та злочинності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Сучасні дослідження злочинності та агресивної поведінки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263352" y="5370227"/>
            <a:ext cx="8215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Виконала студентка 1 курсу </a:t>
            </a:r>
            <a:r>
              <a:rPr lang="uk-UA" altLang="uk-UA" b="1" dirty="0" err="1" smtClean="0">
                <a:latin typeface="George" pitchFamily="50" charset="0"/>
                <a:cs typeface="Times New Roman" pitchFamily="18" charset="0"/>
              </a:rPr>
              <a:t>Петреній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 Юлія</a:t>
            </a:r>
          </a:p>
          <a:p>
            <a:pPr eaLnBrk="1" hangingPunct="1"/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Група 6.0540смк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448" y="47667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C2E43"/>
                </a:solidFill>
              </a:rPr>
              <a:t>Вважається</a:t>
            </a:r>
            <a:r>
              <a:rPr lang="ru-RU" b="1" dirty="0">
                <a:solidFill>
                  <a:srgbClr val="3C2E43"/>
                </a:solidFill>
              </a:rPr>
              <a:t>, </a:t>
            </a:r>
            <a:r>
              <a:rPr lang="ru-RU" b="1" dirty="0" err="1">
                <a:solidFill>
                  <a:srgbClr val="3C2E43"/>
                </a:solidFill>
              </a:rPr>
              <a:t>що</a:t>
            </a:r>
            <a:r>
              <a:rPr lang="ru-RU" b="1" dirty="0">
                <a:solidFill>
                  <a:srgbClr val="3C2E43"/>
                </a:solidFill>
              </a:rPr>
              <a:t> першими </a:t>
            </a:r>
            <a:r>
              <a:rPr lang="ru-RU" b="1" dirty="0" err="1">
                <a:solidFill>
                  <a:srgbClr val="3C2E43"/>
                </a:solidFill>
              </a:rPr>
              <a:t>серед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західних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вчених</a:t>
            </a:r>
            <a:r>
              <a:rPr lang="ru-RU" b="1" dirty="0">
                <a:solidFill>
                  <a:srgbClr val="3C2E43"/>
                </a:solidFill>
              </a:rPr>
              <a:t>, </a:t>
            </a:r>
            <a:r>
              <a:rPr lang="ru-RU" b="1" dirty="0" err="1">
                <a:solidFill>
                  <a:srgbClr val="3C2E43"/>
                </a:solidFill>
              </a:rPr>
              <a:t>хто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досить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всебічно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займається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вивченням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явища</a:t>
            </a:r>
            <a:r>
              <a:rPr lang="ru-RU" b="1" dirty="0">
                <a:solidFill>
                  <a:srgbClr val="3C2E43"/>
                </a:solidFill>
              </a:rPr>
              <a:t> "</a:t>
            </a:r>
            <a:r>
              <a:rPr lang="ru-RU" b="1" dirty="0" err="1">
                <a:solidFill>
                  <a:srgbClr val="3C2E43"/>
                </a:solidFill>
              </a:rPr>
              <a:t>тролінгу</a:t>
            </a:r>
            <a:r>
              <a:rPr lang="ru-RU" b="1" dirty="0">
                <a:solidFill>
                  <a:srgbClr val="3C2E43"/>
                </a:solidFill>
              </a:rPr>
              <a:t>", є Дж. </a:t>
            </a:r>
            <a:r>
              <a:rPr lang="ru-RU" b="1" dirty="0" err="1">
                <a:solidFill>
                  <a:srgbClr val="3C2E43"/>
                </a:solidFill>
              </a:rPr>
              <a:t>Донат</a:t>
            </a:r>
            <a:r>
              <a:rPr lang="ru-RU" b="1" dirty="0">
                <a:solidFill>
                  <a:srgbClr val="3C2E43"/>
                </a:solidFill>
              </a:rPr>
              <a:t>, Дж. </a:t>
            </a:r>
            <a:r>
              <a:rPr lang="ru-RU" b="1" dirty="0" err="1">
                <a:solidFill>
                  <a:srgbClr val="3C2E43"/>
                </a:solidFill>
              </a:rPr>
              <a:t>Гірш</a:t>
            </a:r>
            <a:r>
              <a:rPr lang="ru-RU" b="1" dirty="0">
                <a:solidFill>
                  <a:srgbClr val="3C2E43"/>
                </a:solidFill>
              </a:rPr>
              <a:t> та А. </a:t>
            </a:r>
            <a:r>
              <a:rPr lang="ru-RU" b="1" dirty="0" err="1" smtClean="0">
                <a:solidFill>
                  <a:srgbClr val="3C2E43"/>
                </a:solidFill>
              </a:rPr>
              <a:t>Галінськй</a:t>
            </a:r>
            <a:endParaRPr lang="ru-RU" b="1" dirty="0">
              <a:solidFill>
                <a:srgbClr val="3C2E4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2276872"/>
            <a:ext cx="9865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3C2E43"/>
                </a:solidFill>
              </a:rPr>
              <a:t>Недавні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дослідження</a:t>
            </a:r>
            <a:r>
              <a:rPr lang="ru-RU" sz="2000" dirty="0">
                <a:solidFill>
                  <a:srgbClr val="3C2E43"/>
                </a:solidFill>
              </a:rPr>
              <a:t> Дж. </a:t>
            </a:r>
            <a:r>
              <a:rPr lang="ru-RU" sz="2000" dirty="0" err="1">
                <a:solidFill>
                  <a:srgbClr val="3C2E43"/>
                </a:solidFill>
              </a:rPr>
              <a:t>Гірша</a:t>
            </a:r>
            <a:r>
              <a:rPr lang="ru-RU" sz="2000" dirty="0">
                <a:solidFill>
                  <a:srgbClr val="3C2E43"/>
                </a:solidFill>
              </a:rPr>
              <a:t> і А. </a:t>
            </a:r>
            <a:r>
              <a:rPr lang="ru-RU" sz="2000" dirty="0" err="1">
                <a:solidFill>
                  <a:srgbClr val="3C2E43"/>
                </a:solidFill>
              </a:rPr>
              <a:t>Галінського</a:t>
            </a:r>
            <a:r>
              <a:rPr lang="ru-RU" sz="2000" dirty="0">
                <a:solidFill>
                  <a:srgbClr val="3C2E43"/>
                </a:solidFill>
              </a:rPr>
              <a:t> з </a:t>
            </a:r>
            <a:r>
              <a:rPr lang="ru-RU" sz="2000" dirty="0" err="1">
                <a:solidFill>
                  <a:srgbClr val="3C2E43"/>
                </a:solidFill>
              </a:rPr>
              <a:t>Північно-західного</a:t>
            </a:r>
            <a:endParaRPr lang="ru-RU" sz="2000" dirty="0">
              <a:solidFill>
                <a:srgbClr val="3C2E43"/>
              </a:solidFill>
            </a:endParaRPr>
          </a:p>
          <a:p>
            <a:pPr algn="just"/>
            <a:r>
              <a:rPr lang="ru-RU" sz="2000" dirty="0" err="1">
                <a:solidFill>
                  <a:srgbClr val="3C2E43"/>
                </a:solidFill>
              </a:rPr>
              <a:t>університету</a:t>
            </a:r>
            <a:r>
              <a:rPr lang="ru-RU" sz="2000" dirty="0">
                <a:solidFill>
                  <a:srgbClr val="3C2E43"/>
                </a:solidFill>
              </a:rPr>
              <a:t> США, </a:t>
            </a:r>
            <a:r>
              <a:rPr lang="ru-RU" sz="2000" dirty="0" err="1">
                <a:solidFill>
                  <a:srgbClr val="3C2E43"/>
                </a:solidFill>
              </a:rPr>
              <a:t>присвячені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аналізу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психології</a:t>
            </a:r>
            <a:r>
              <a:rPr lang="ru-RU" sz="2000" dirty="0">
                <a:solidFill>
                  <a:srgbClr val="3C2E43"/>
                </a:solidFill>
              </a:rPr>
              <a:t> "</a:t>
            </a:r>
            <a:r>
              <a:rPr lang="ru-RU" sz="2000" dirty="0" err="1">
                <a:solidFill>
                  <a:srgbClr val="3C2E43"/>
                </a:solidFill>
              </a:rPr>
              <a:t>тролінгу</a:t>
            </a:r>
            <a:r>
              <a:rPr lang="ru-RU" sz="2000" dirty="0">
                <a:solidFill>
                  <a:srgbClr val="3C2E43"/>
                </a:solidFill>
              </a:rPr>
              <a:t>" і </a:t>
            </a:r>
            <a:r>
              <a:rPr lang="ru-RU" sz="2000" dirty="0" err="1">
                <a:solidFill>
                  <a:srgbClr val="3C2E43"/>
                </a:solidFill>
              </a:rPr>
              <a:t>незвично</a:t>
            </a:r>
            <a:endParaRPr lang="ru-RU" sz="2000" dirty="0">
              <a:solidFill>
                <a:srgbClr val="3C2E43"/>
              </a:solidFill>
            </a:endParaRPr>
          </a:p>
          <a:p>
            <a:pPr algn="just"/>
            <a:r>
              <a:rPr lang="ru-RU" sz="2000" dirty="0">
                <a:solidFill>
                  <a:srgbClr val="3C2E43"/>
                </a:solidFill>
              </a:rPr>
              <a:t>сильного </a:t>
            </a:r>
            <a:r>
              <a:rPr lang="ru-RU" sz="2000" dirty="0" err="1">
                <a:solidFill>
                  <a:srgbClr val="3C2E43"/>
                </a:solidFill>
              </a:rPr>
              <a:t>впливу</a:t>
            </a:r>
            <a:r>
              <a:rPr lang="ru-RU" sz="2000" dirty="0">
                <a:solidFill>
                  <a:srgbClr val="3C2E43"/>
                </a:solidFill>
              </a:rPr>
              <a:t> "</a:t>
            </a:r>
            <a:r>
              <a:rPr lang="ru-RU" sz="2000" dirty="0" err="1">
                <a:solidFill>
                  <a:srgbClr val="3C2E43"/>
                </a:solidFill>
              </a:rPr>
              <a:t>тролів</a:t>
            </a:r>
            <a:r>
              <a:rPr lang="ru-RU" sz="2000" dirty="0">
                <a:solidFill>
                  <a:srgbClr val="3C2E43"/>
                </a:solidFill>
              </a:rPr>
              <a:t>" на </a:t>
            </a:r>
            <a:r>
              <a:rPr lang="ru-RU" sz="2000" dirty="0" err="1">
                <a:solidFill>
                  <a:srgbClr val="3C2E43"/>
                </a:solidFill>
              </a:rPr>
              <a:t>учасників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мережевого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спілкування</a:t>
            </a:r>
            <a:r>
              <a:rPr lang="ru-RU" sz="2000" dirty="0">
                <a:solidFill>
                  <a:srgbClr val="3C2E43"/>
                </a:solidFill>
              </a:rPr>
              <a:t>, дозволили</a:t>
            </a:r>
          </a:p>
          <a:p>
            <a:pPr algn="just"/>
            <a:r>
              <a:rPr lang="ru-RU" sz="2000" dirty="0" err="1">
                <a:solidFill>
                  <a:srgbClr val="3C2E43"/>
                </a:solidFill>
              </a:rPr>
              <a:t>з’ясувати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певні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моменти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smtClean="0">
                <a:solidFill>
                  <a:srgbClr val="3C2E43"/>
                </a:solidFill>
              </a:rPr>
              <a:t>в </a:t>
            </a:r>
            <a:r>
              <a:rPr lang="ru-RU" sz="2000" dirty="0" err="1" smtClean="0">
                <a:solidFill>
                  <a:srgbClr val="3C2E43"/>
                </a:solidFill>
              </a:rPr>
              <a:t>поведінці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>
                <a:solidFill>
                  <a:srgbClr val="3C2E43"/>
                </a:solidFill>
              </a:rPr>
              <a:t>в межах </a:t>
            </a:r>
            <a:r>
              <a:rPr lang="ru-RU" sz="2000" dirty="0" err="1">
                <a:solidFill>
                  <a:srgbClr val="3C2E43"/>
                </a:solidFill>
              </a:rPr>
              <a:t>інтернет-дискусій</a:t>
            </a:r>
            <a:r>
              <a:rPr lang="ru-RU" sz="2000" dirty="0">
                <a:solidFill>
                  <a:srgbClr val="3C2E43"/>
                </a:solidFill>
              </a:rPr>
              <a:t>. На</a:t>
            </a:r>
          </a:p>
          <a:p>
            <a:pPr algn="just"/>
            <a:r>
              <a:rPr lang="ru-RU" sz="2000" dirty="0">
                <a:solidFill>
                  <a:srgbClr val="3C2E43"/>
                </a:solidFill>
              </a:rPr>
              <a:t>думку </a:t>
            </a:r>
            <a:r>
              <a:rPr lang="ru-RU" sz="2000" dirty="0" err="1">
                <a:solidFill>
                  <a:srgbClr val="3C2E43"/>
                </a:solidFill>
              </a:rPr>
              <a:t>вчених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спонтанне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занурення</a:t>
            </a:r>
            <a:r>
              <a:rPr lang="ru-RU" sz="2000" dirty="0">
                <a:solidFill>
                  <a:srgbClr val="3C2E43"/>
                </a:solidFill>
              </a:rPr>
              <a:t> в режим </a:t>
            </a:r>
            <a:r>
              <a:rPr lang="ru-RU" sz="2000" dirty="0" err="1">
                <a:solidFill>
                  <a:srgbClr val="3C2E43"/>
                </a:solidFill>
              </a:rPr>
              <a:t>тролінгу</a:t>
            </a:r>
            <a:r>
              <a:rPr lang="ru-RU" sz="2000" dirty="0">
                <a:solidFill>
                  <a:srgbClr val="3C2E43"/>
                </a:solidFill>
              </a:rPr>
              <a:t> практично неминуче</a:t>
            </a:r>
          </a:p>
          <a:p>
            <a:pPr algn="just"/>
            <a:r>
              <a:rPr lang="ru-RU" sz="2000" dirty="0">
                <a:solidFill>
                  <a:srgbClr val="3C2E43"/>
                </a:solidFill>
              </a:rPr>
              <a:t>для </a:t>
            </a:r>
            <a:r>
              <a:rPr lang="ru-RU" sz="2000" dirty="0" err="1">
                <a:solidFill>
                  <a:srgbClr val="3C2E43"/>
                </a:solidFill>
              </a:rPr>
              <a:t>користувачів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які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обрали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анонімну</a:t>
            </a:r>
            <a:r>
              <a:rPr lang="ru-RU" sz="2000" dirty="0">
                <a:solidFill>
                  <a:srgbClr val="3C2E43"/>
                </a:solidFill>
              </a:rPr>
              <a:t> форму </a:t>
            </a:r>
            <a:r>
              <a:rPr lang="ru-RU" sz="2000" dirty="0" err="1">
                <a:solidFill>
                  <a:srgbClr val="3C2E43"/>
                </a:solidFill>
              </a:rPr>
              <a:t>спілкування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якщо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їхня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здатність</a:t>
            </a:r>
            <a:r>
              <a:rPr lang="ru-RU" sz="2000" dirty="0">
                <a:solidFill>
                  <a:srgbClr val="3C2E43"/>
                </a:solidFill>
              </a:rPr>
              <a:t> до самоконтролю </a:t>
            </a:r>
            <a:r>
              <a:rPr lang="ru-RU" sz="2000" dirty="0" err="1">
                <a:solidFill>
                  <a:srgbClr val="3C2E43"/>
                </a:solidFill>
              </a:rPr>
              <a:t>недостатньо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розвинена</a:t>
            </a:r>
            <a:r>
              <a:rPr lang="ru-RU" sz="2000" dirty="0">
                <a:solidFill>
                  <a:srgbClr val="3C2E43"/>
                </a:solidFill>
              </a:rPr>
              <a:t>. У </a:t>
            </a:r>
            <a:r>
              <a:rPr lang="ru-RU" sz="2000" dirty="0" err="1">
                <a:solidFill>
                  <a:srgbClr val="3C2E43"/>
                </a:solidFill>
              </a:rPr>
              <a:t>цілому</a:t>
            </a:r>
            <a:r>
              <a:rPr lang="ru-RU" sz="2000" dirty="0">
                <a:solidFill>
                  <a:srgbClr val="3C2E43"/>
                </a:solidFill>
              </a:rPr>
              <a:t>, "</a:t>
            </a:r>
            <a:r>
              <a:rPr lang="ru-RU" sz="2000" dirty="0" err="1">
                <a:solidFill>
                  <a:srgbClr val="3C2E43"/>
                </a:solidFill>
              </a:rPr>
              <a:t>тролі</a:t>
            </a:r>
            <a:r>
              <a:rPr lang="ru-RU" sz="2000" dirty="0">
                <a:solidFill>
                  <a:srgbClr val="3C2E43"/>
                </a:solidFill>
              </a:rPr>
              <a:t>" </a:t>
            </a:r>
            <a:r>
              <a:rPr lang="ru-RU" sz="2000" dirty="0" err="1">
                <a:solidFill>
                  <a:srgbClr val="3C2E43"/>
                </a:solidFill>
              </a:rPr>
              <a:t>демонструють</a:t>
            </a:r>
            <a:r>
              <a:rPr lang="ru-RU" sz="2000" dirty="0">
                <a:solidFill>
                  <a:srgbClr val="3C2E43"/>
                </a:solidFill>
              </a:rPr>
              <a:t> весь </a:t>
            </a:r>
            <a:r>
              <a:rPr lang="ru-RU" sz="2000" dirty="0" err="1">
                <a:solidFill>
                  <a:srgbClr val="3C2E43"/>
                </a:solidFill>
              </a:rPr>
              <a:t>набір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поведінкових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реакцій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характерних</a:t>
            </a:r>
            <a:r>
              <a:rPr lang="ru-RU" sz="2000" dirty="0">
                <a:solidFill>
                  <a:srgbClr val="3C2E43"/>
                </a:solidFill>
              </a:rPr>
              <a:t> для </a:t>
            </a:r>
            <a:r>
              <a:rPr lang="ru-RU" sz="2000" dirty="0" err="1">
                <a:solidFill>
                  <a:srgbClr val="3C2E43"/>
                </a:solidFill>
              </a:rPr>
              <a:t>людини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що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перебуває</a:t>
            </a:r>
            <a:endParaRPr lang="ru-RU" sz="2000" dirty="0">
              <a:solidFill>
                <a:srgbClr val="3C2E43"/>
              </a:solidFill>
            </a:endParaRPr>
          </a:p>
          <a:p>
            <a:pPr algn="just"/>
            <a:r>
              <a:rPr lang="ru-RU" sz="2000" dirty="0" err="1">
                <a:solidFill>
                  <a:srgbClr val="3C2E43"/>
                </a:solidFill>
              </a:rPr>
              <a:t>під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впливом</a:t>
            </a:r>
            <a:r>
              <a:rPr lang="ru-RU" sz="2000" dirty="0">
                <a:solidFill>
                  <a:srgbClr val="3C2E43"/>
                </a:solidFill>
              </a:rPr>
              <a:t> алкоголю</a:t>
            </a:r>
            <a:r>
              <a:rPr lang="ru-RU" sz="2000" dirty="0" smtClean="0">
                <a:solidFill>
                  <a:srgbClr val="3C2E43"/>
                </a:solidFill>
              </a:rPr>
              <a:t>.</a:t>
            </a:r>
            <a:endParaRPr lang="ru-RU" sz="2000" dirty="0">
              <a:solidFill>
                <a:srgbClr val="3C2E4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2375" y="-3865496"/>
            <a:ext cx="20636749" cy="145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81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4509120"/>
            <a:ext cx="22436949" cy="130047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404591"/>
            <a:ext cx="80165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3C2E43"/>
                </a:solidFill>
              </a:rPr>
              <a:t>Т</a:t>
            </a:r>
            <a:r>
              <a:rPr lang="ru-RU" sz="2400" b="1" dirty="0" err="1" smtClean="0">
                <a:solidFill>
                  <a:srgbClr val="3C2E43"/>
                </a:solidFill>
              </a:rPr>
              <a:t>ролінг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2E43"/>
                </a:solidFill>
              </a:rPr>
              <a:t>як форма </a:t>
            </a:r>
            <a:r>
              <a:rPr lang="ru-RU" b="1" dirty="0" err="1">
                <a:solidFill>
                  <a:srgbClr val="3C2E43"/>
                </a:solidFill>
              </a:rPr>
              <a:t>соціальної</a:t>
            </a:r>
            <a:endParaRPr lang="ru-RU" b="1" dirty="0">
              <a:solidFill>
                <a:srgbClr val="3C2E43"/>
              </a:solidFill>
            </a:endParaRPr>
          </a:p>
          <a:p>
            <a:r>
              <a:rPr lang="ru-RU" b="1" dirty="0" err="1">
                <a:solidFill>
                  <a:srgbClr val="3C2E43"/>
                </a:solidFill>
              </a:rPr>
              <a:t>агресії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має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свої</a:t>
            </a:r>
            <a:r>
              <a:rPr lang="ru-RU" b="1" dirty="0">
                <a:solidFill>
                  <a:srgbClr val="3C2E43"/>
                </a:solidFill>
              </a:rPr>
              <a:t> </a:t>
            </a:r>
            <a:r>
              <a:rPr lang="ru-RU" b="1" dirty="0" err="1">
                <a:solidFill>
                  <a:srgbClr val="3C2E43"/>
                </a:solidFill>
              </a:rPr>
              <a:t>унікальні</a:t>
            </a:r>
            <a:r>
              <a:rPr lang="ru-RU" b="1" dirty="0">
                <a:solidFill>
                  <a:srgbClr val="3C2E43"/>
                </a:solidFill>
              </a:rPr>
              <a:t> характеристики</a:t>
            </a:r>
            <a:r>
              <a:rPr lang="ru-RU" b="1" dirty="0" smtClean="0">
                <a:solidFill>
                  <a:srgbClr val="3C2E43"/>
                </a:solidFill>
              </a:rPr>
              <a:t>:</a:t>
            </a:r>
          </a:p>
          <a:p>
            <a:endParaRPr lang="ru-RU" dirty="0">
              <a:solidFill>
                <a:srgbClr val="3C2E43"/>
              </a:solidFill>
            </a:endParaRP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по-перше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>
                <a:solidFill>
                  <a:srgbClr val="3C2E43"/>
                </a:solidFill>
              </a:rPr>
              <a:t>"</a:t>
            </a:r>
            <a:r>
              <a:rPr lang="ru-RU" sz="2000" dirty="0" err="1">
                <a:solidFill>
                  <a:srgbClr val="3C2E43"/>
                </a:solidFill>
              </a:rPr>
              <a:t>тролінг</a:t>
            </a:r>
            <a:r>
              <a:rPr lang="ru-RU" sz="2000" dirty="0">
                <a:solidFill>
                  <a:srgbClr val="3C2E43"/>
                </a:solidFill>
              </a:rPr>
              <a:t>" </a:t>
            </a:r>
            <a:r>
              <a:rPr lang="ru-RU" sz="2000" dirty="0" err="1">
                <a:solidFill>
                  <a:srgbClr val="3C2E43"/>
                </a:solidFill>
              </a:rPr>
              <a:t>може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існувати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виключно</a:t>
            </a:r>
            <a:r>
              <a:rPr lang="ru-RU" sz="2000" dirty="0">
                <a:solidFill>
                  <a:srgbClr val="3C2E43"/>
                </a:solidFill>
              </a:rPr>
              <a:t> у </a:t>
            </a:r>
            <a:r>
              <a:rPr lang="ru-RU" sz="2000" dirty="0" err="1">
                <a:solidFill>
                  <a:srgbClr val="3C2E43"/>
                </a:solidFill>
              </a:rPr>
              <a:t>віртуальних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спільнотах</a:t>
            </a:r>
            <a:r>
              <a:rPr lang="ru-RU" sz="2000" dirty="0" smtClean="0">
                <a:solidFill>
                  <a:srgbClr val="3C2E43"/>
                </a:solidFill>
              </a:rPr>
              <a:t>;</a:t>
            </a:r>
          </a:p>
          <a:p>
            <a:endParaRPr lang="ru-RU" sz="2000" dirty="0">
              <a:solidFill>
                <a:srgbClr val="3C2E43"/>
              </a:solidFill>
            </a:endParaRP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по-друге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він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володіє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специфічними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механізмами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швидкого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 smtClean="0">
                <a:solidFill>
                  <a:srgbClr val="3C2E43"/>
                </a:solidFill>
              </a:rPr>
              <a:t>збудження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 err="1" smtClean="0">
                <a:solidFill>
                  <a:srgbClr val="3C2E43"/>
                </a:solidFill>
              </a:rPr>
              <a:t>агресії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миттєвого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розповсюдження</a:t>
            </a:r>
            <a:r>
              <a:rPr lang="ru-RU" sz="2000" dirty="0">
                <a:solidFill>
                  <a:srgbClr val="3C2E43"/>
                </a:solidFill>
              </a:rPr>
              <a:t> на </a:t>
            </a:r>
            <a:r>
              <a:rPr lang="ru-RU" sz="2000" dirty="0" err="1">
                <a:solidFill>
                  <a:srgbClr val="3C2E43"/>
                </a:solidFill>
              </a:rPr>
              <a:t>більшість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учасників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віртуального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співтовариства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по-третє</a:t>
            </a:r>
            <a:r>
              <a:rPr lang="ru-RU" sz="2000" dirty="0"/>
              <a:t>, </a:t>
            </a:r>
            <a:r>
              <a:rPr lang="ru-RU" sz="2000" dirty="0" err="1">
                <a:solidFill>
                  <a:srgbClr val="3C2E43"/>
                </a:solidFill>
              </a:rPr>
              <a:t>необхідно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врахувати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що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унікальність</a:t>
            </a:r>
            <a:r>
              <a:rPr lang="ru-RU" sz="2000" dirty="0">
                <a:solidFill>
                  <a:srgbClr val="3C2E43"/>
                </a:solidFill>
              </a:rPr>
              <a:t> "</a:t>
            </a:r>
            <a:r>
              <a:rPr lang="ru-RU" sz="2000" dirty="0" err="1">
                <a:solidFill>
                  <a:srgbClr val="3C2E43"/>
                </a:solidFill>
              </a:rPr>
              <a:t>тролінгу</a:t>
            </a:r>
            <a:r>
              <a:rPr lang="ru-RU" sz="2000" dirty="0">
                <a:solidFill>
                  <a:srgbClr val="3C2E43"/>
                </a:solidFill>
              </a:rPr>
              <a:t>" як </a:t>
            </a:r>
            <a:r>
              <a:rPr lang="ru-RU" sz="2000" dirty="0" err="1" smtClean="0">
                <a:solidFill>
                  <a:srgbClr val="3C2E43"/>
                </a:solidFill>
              </a:rPr>
              <a:t>форми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 err="1" smtClean="0">
                <a:solidFill>
                  <a:srgbClr val="3C2E43"/>
                </a:solidFill>
              </a:rPr>
              <a:t>соціальної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агресії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полягає</a:t>
            </a:r>
            <a:r>
              <a:rPr lang="ru-RU" sz="2000" dirty="0">
                <a:solidFill>
                  <a:srgbClr val="3C2E43"/>
                </a:solidFill>
              </a:rPr>
              <a:t> в тому, </a:t>
            </a:r>
            <a:r>
              <a:rPr lang="ru-RU" sz="2000" dirty="0" err="1">
                <a:solidFill>
                  <a:srgbClr val="3C2E43"/>
                </a:solidFill>
              </a:rPr>
              <a:t>що</a:t>
            </a:r>
            <a:r>
              <a:rPr lang="ru-RU" sz="2000" dirty="0">
                <a:solidFill>
                  <a:srgbClr val="3C2E43"/>
                </a:solidFill>
              </a:rPr>
              <a:t> в </a:t>
            </a:r>
            <a:r>
              <a:rPr lang="ru-RU" sz="2000" dirty="0" err="1">
                <a:solidFill>
                  <a:srgbClr val="3C2E43"/>
                </a:solidFill>
              </a:rPr>
              <a:t>потенційної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жертви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 smtClean="0">
                <a:solidFill>
                  <a:srgbClr val="3C2E43"/>
                </a:solidFill>
              </a:rPr>
              <a:t>конфлікту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 err="1" smtClean="0">
                <a:solidFill>
                  <a:srgbClr val="3C2E43"/>
                </a:solidFill>
              </a:rPr>
              <a:t>відсутня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можливість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фізичного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або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візуального</a:t>
            </a:r>
            <a:r>
              <a:rPr lang="ru-RU" sz="2000" dirty="0">
                <a:solidFill>
                  <a:srgbClr val="3C2E43"/>
                </a:solidFill>
              </a:rPr>
              <a:t> контакту з </a:t>
            </a:r>
            <a:r>
              <a:rPr lang="ru-RU" sz="2000" dirty="0" err="1" smtClean="0">
                <a:solidFill>
                  <a:srgbClr val="3C2E43"/>
                </a:solidFill>
              </a:rPr>
              <a:t>ініціатором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 err="1" smtClean="0">
                <a:solidFill>
                  <a:srgbClr val="3C2E43"/>
                </a:solidFill>
              </a:rPr>
              <a:t>самої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конфліктної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 smtClean="0">
                <a:solidFill>
                  <a:srgbClr val="3C2E43"/>
                </a:solidFill>
              </a:rPr>
              <a:t>ситуації</a:t>
            </a:r>
            <a:r>
              <a:rPr lang="ru-RU" sz="2000" dirty="0" smtClean="0">
                <a:solidFill>
                  <a:srgbClr val="3C2E43"/>
                </a:solidFill>
              </a:rPr>
              <a:t>.</a:t>
            </a:r>
            <a:endParaRPr lang="ru-RU" sz="2000" dirty="0">
              <a:solidFill>
                <a:srgbClr val="3C2E43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5760" y="53605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3C2E43"/>
                </a:solidFill>
              </a:rPr>
              <a:t>У </a:t>
            </a:r>
            <a:r>
              <a:rPr lang="ru-RU" i="1" dirty="0" err="1">
                <a:solidFill>
                  <a:srgbClr val="3C2E43"/>
                </a:solidFill>
              </a:rPr>
              <a:t>соціологічному</a:t>
            </a:r>
            <a:r>
              <a:rPr lang="ru-RU" i="1" dirty="0">
                <a:solidFill>
                  <a:srgbClr val="3C2E43"/>
                </a:solidFill>
              </a:rPr>
              <a:t> </a:t>
            </a:r>
            <a:r>
              <a:rPr lang="ru-RU" i="1" dirty="0" err="1">
                <a:solidFill>
                  <a:srgbClr val="3C2E43"/>
                </a:solidFill>
              </a:rPr>
              <a:t>плані</a:t>
            </a:r>
            <a:r>
              <a:rPr lang="ru-RU" i="1" dirty="0">
                <a:solidFill>
                  <a:srgbClr val="3C2E43"/>
                </a:solidFill>
              </a:rPr>
              <a:t> </a:t>
            </a:r>
            <a:r>
              <a:rPr lang="ru-RU" i="1" dirty="0" err="1">
                <a:solidFill>
                  <a:srgbClr val="3C2E43"/>
                </a:solidFill>
              </a:rPr>
              <a:t>важливо</a:t>
            </a:r>
            <a:r>
              <a:rPr lang="ru-RU" i="1" dirty="0">
                <a:solidFill>
                  <a:srgbClr val="3C2E43"/>
                </a:solidFill>
              </a:rPr>
              <a:t> </a:t>
            </a:r>
            <a:r>
              <a:rPr lang="ru-RU" i="1" dirty="0" err="1">
                <a:solidFill>
                  <a:srgbClr val="3C2E43"/>
                </a:solidFill>
              </a:rPr>
              <a:t>розуміти</a:t>
            </a:r>
            <a:r>
              <a:rPr lang="ru-RU" i="1" dirty="0">
                <a:solidFill>
                  <a:srgbClr val="3C2E43"/>
                </a:solidFill>
              </a:rPr>
              <a:t>, </a:t>
            </a:r>
            <a:r>
              <a:rPr lang="ru-RU" i="1" dirty="0" err="1">
                <a:solidFill>
                  <a:srgbClr val="3C2E43"/>
                </a:solidFill>
              </a:rPr>
              <a:t>що</a:t>
            </a:r>
            <a:r>
              <a:rPr lang="ru-RU" i="1" dirty="0">
                <a:solidFill>
                  <a:srgbClr val="3C2E43"/>
                </a:solidFill>
              </a:rPr>
              <a:t> "</a:t>
            </a:r>
            <a:r>
              <a:rPr lang="ru-RU" i="1" dirty="0" err="1">
                <a:solidFill>
                  <a:srgbClr val="3C2E43"/>
                </a:solidFill>
              </a:rPr>
              <a:t>тролем</a:t>
            </a:r>
            <a:r>
              <a:rPr lang="ru-RU" i="1" dirty="0">
                <a:solidFill>
                  <a:srgbClr val="3C2E43"/>
                </a:solidFill>
              </a:rPr>
              <a:t>" </a:t>
            </a:r>
            <a:r>
              <a:rPr lang="ru-RU" i="1" dirty="0" err="1">
                <a:solidFill>
                  <a:srgbClr val="3C2E43"/>
                </a:solidFill>
              </a:rPr>
              <a:t>може</a:t>
            </a:r>
            <a:r>
              <a:rPr lang="ru-RU" i="1" dirty="0">
                <a:solidFill>
                  <a:srgbClr val="3C2E43"/>
                </a:solidFill>
              </a:rPr>
              <a:t> бути не</a:t>
            </a:r>
          </a:p>
          <a:p>
            <a:r>
              <a:rPr lang="ru-RU" i="1" dirty="0" err="1">
                <a:solidFill>
                  <a:srgbClr val="3C2E43"/>
                </a:solidFill>
              </a:rPr>
              <a:t>тільки</a:t>
            </a:r>
            <a:r>
              <a:rPr lang="ru-RU" i="1" dirty="0">
                <a:solidFill>
                  <a:srgbClr val="3C2E43"/>
                </a:solidFill>
              </a:rPr>
              <a:t> </a:t>
            </a:r>
            <a:r>
              <a:rPr lang="ru-RU" i="1" dirty="0" err="1">
                <a:solidFill>
                  <a:srgbClr val="3C2E43"/>
                </a:solidFill>
              </a:rPr>
              <a:t>окрема</a:t>
            </a:r>
            <a:r>
              <a:rPr lang="ru-RU" i="1" dirty="0">
                <a:solidFill>
                  <a:srgbClr val="3C2E43"/>
                </a:solidFill>
              </a:rPr>
              <a:t> </a:t>
            </a:r>
            <a:r>
              <a:rPr lang="ru-RU" i="1" dirty="0" err="1">
                <a:solidFill>
                  <a:srgbClr val="3C2E43"/>
                </a:solidFill>
              </a:rPr>
              <a:t>людина</a:t>
            </a:r>
            <a:r>
              <a:rPr lang="ru-RU" i="1" dirty="0">
                <a:solidFill>
                  <a:srgbClr val="3C2E43"/>
                </a:solidFill>
              </a:rPr>
              <a:t>, а й </a:t>
            </a:r>
            <a:r>
              <a:rPr lang="ru-RU" i="1" dirty="0" err="1">
                <a:solidFill>
                  <a:srgbClr val="3C2E43"/>
                </a:solidFill>
              </a:rPr>
              <a:t>певна</a:t>
            </a:r>
            <a:r>
              <a:rPr lang="ru-RU" i="1" dirty="0">
                <a:solidFill>
                  <a:srgbClr val="3C2E43"/>
                </a:solidFill>
              </a:rPr>
              <a:t> </a:t>
            </a:r>
            <a:r>
              <a:rPr lang="ru-RU" i="1" dirty="0" err="1">
                <a:solidFill>
                  <a:srgbClr val="3C2E43"/>
                </a:solidFill>
              </a:rPr>
              <a:t>група</a:t>
            </a:r>
            <a:r>
              <a:rPr lang="ru-RU" i="1" dirty="0">
                <a:solidFill>
                  <a:srgbClr val="3C2E43"/>
                </a:solidFill>
              </a:rPr>
              <a:t> людей, </a:t>
            </a:r>
            <a:r>
              <a:rPr lang="ru-RU" i="1" dirty="0" err="1">
                <a:solidFill>
                  <a:srgbClr val="3C2E43"/>
                </a:solidFill>
              </a:rPr>
              <a:t>навіть</a:t>
            </a:r>
            <a:r>
              <a:rPr lang="ru-RU" i="1" dirty="0">
                <a:solidFill>
                  <a:srgbClr val="3C2E43"/>
                </a:solidFill>
              </a:rPr>
              <a:t> </a:t>
            </a:r>
            <a:r>
              <a:rPr lang="ru-RU" i="1" dirty="0" err="1">
                <a:solidFill>
                  <a:srgbClr val="3C2E43"/>
                </a:solidFill>
              </a:rPr>
              <a:t>організація</a:t>
            </a:r>
            <a:endParaRPr lang="ru-RU" i="1" dirty="0">
              <a:solidFill>
                <a:srgbClr val="3C2E4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07" y="423919"/>
            <a:ext cx="3341587" cy="2175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82" y="3308201"/>
            <a:ext cx="3360712" cy="19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049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6808" y="-69401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63735" y="-707386"/>
            <a:ext cx="10544706" cy="2706728"/>
          </a:xfrm>
        </p:spPr>
        <p:txBody>
          <a:bodyPr rtlCol="0">
            <a:noAutofit/>
          </a:bodyPr>
          <a:lstStyle/>
          <a:p>
            <a:pPr lvl="0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Експериментальні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дослідження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злочинності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Експерименти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Ф. 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Зімбардо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послідовників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555" y="1671498"/>
            <a:ext cx="6438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3C2E43"/>
                </a:solidFill>
              </a:rPr>
              <a:t>Експеримент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en-US" sz="2000" dirty="0" smtClean="0">
                <a:solidFill>
                  <a:srgbClr val="3C2E43"/>
                </a:solidFill>
              </a:rPr>
              <a:t>— </a:t>
            </a:r>
            <a:r>
              <a:rPr lang="ru-RU" sz="2000" dirty="0" err="1">
                <a:solidFill>
                  <a:srgbClr val="3C2E43"/>
                </a:solidFill>
              </a:rPr>
              <a:t>сукупність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дослідів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об'єднаних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однією</a:t>
            </a:r>
            <a:r>
              <a:rPr lang="ru-RU" sz="2000" dirty="0">
                <a:solidFill>
                  <a:srgbClr val="3C2E43"/>
                </a:solidFill>
              </a:rPr>
              <a:t> системою </a:t>
            </a:r>
            <a:r>
              <a:rPr lang="ru-RU" sz="2000" dirty="0" err="1">
                <a:solidFill>
                  <a:srgbClr val="3C2E43"/>
                </a:solidFill>
              </a:rPr>
              <a:t>їх</a:t>
            </a:r>
            <a:r>
              <a:rPr lang="ru-RU" sz="2000" dirty="0">
                <a:solidFill>
                  <a:srgbClr val="3C2E43"/>
                </a:solidFill>
              </a:rPr>
              <a:t> постановки, </a:t>
            </a:r>
            <a:r>
              <a:rPr lang="ru-RU" sz="2000" dirty="0" err="1">
                <a:solidFill>
                  <a:srgbClr val="3C2E43"/>
                </a:solidFill>
              </a:rPr>
              <a:t>взаємозв'язком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результатів</a:t>
            </a:r>
            <a:r>
              <a:rPr lang="ru-RU" sz="2000" dirty="0">
                <a:solidFill>
                  <a:srgbClr val="3C2E43"/>
                </a:solidFill>
              </a:rPr>
              <a:t> і способом </a:t>
            </a:r>
            <a:r>
              <a:rPr lang="ru-RU" sz="2000" dirty="0" err="1">
                <a:solidFill>
                  <a:srgbClr val="3C2E43"/>
                </a:solidFill>
              </a:rPr>
              <a:t>їх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обробки</a:t>
            </a:r>
            <a:r>
              <a:rPr lang="ru-RU" sz="2000" dirty="0">
                <a:solidFill>
                  <a:srgbClr val="3C2E43"/>
                </a:solidFill>
              </a:rPr>
              <a:t>. </a:t>
            </a:r>
            <a:r>
              <a:rPr lang="ru-RU" sz="2000" dirty="0" err="1">
                <a:solidFill>
                  <a:srgbClr val="3C2E43"/>
                </a:solidFill>
              </a:rPr>
              <a:t>Унаслідок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експерименту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отримують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сукупність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результатів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які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допускають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їхню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сумісну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обробку</a:t>
            </a:r>
            <a:r>
              <a:rPr lang="ru-RU" sz="2000" dirty="0">
                <a:solidFill>
                  <a:srgbClr val="3C2E43"/>
                </a:solidFill>
              </a:rPr>
              <a:t> і </a:t>
            </a:r>
            <a:r>
              <a:rPr lang="ru-RU" sz="2000" dirty="0" err="1">
                <a:solidFill>
                  <a:srgbClr val="3C2E43"/>
                </a:solidFill>
              </a:rPr>
              <a:t>зіставлення</a:t>
            </a:r>
            <a:r>
              <a:rPr lang="ru-RU" sz="2000" dirty="0">
                <a:solidFill>
                  <a:srgbClr val="3C2E43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55" y="3789040"/>
            <a:ext cx="4746104" cy="2446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416" y="4288343"/>
            <a:ext cx="3809468" cy="2232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062" y="1355024"/>
            <a:ext cx="4153644" cy="25920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5793" y="-540843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47728" y="332656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3C2E43"/>
                </a:solidFill>
              </a:rPr>
              <a:t>Стенфордський</a:t>
            </a:r>
            <a:r>
              <a:rPr lang="ru-RU" sz="2800" b="1" dirty="0">
                <a:solidFill>
                  <a:srgbClr val="3C2E43"/>
                </a:solidFill>
              </a:rPr>
              <a:t> </a:t>
            </a:r>
            <a:r>
              <a:rPr lang="ru-RU" sz="2800" b="1" dirty="0" err="1">
                <a:solidFill>
                  <a:srgbClr val="3C2E43"/>
                </a:solidFill>
              </a:rPr>
              <a:t>тюремний</a:t>
            </a:r>
            <a:r>
              <a:rPr lang="ru-RU" sz="2800" b="1" dirty="0">
                <a:solidFill>
                  <a:srgbClr val="3C2E43"/>
                </a:solidFill>
              </a:rPr>
              <a:t> </a:t>
            </a:r>
            <a:r>
              <a:rPr lang="ru-RU" sz="2800" b="1" dirty="0" err="1">
                <a:solidFill>
                  <a:srgbClr val="3C2E43"/>
                </a:solidFill>
              </a:rPr>
              <a:t>експеримент</a:t>
            </a:r>
            <a:r>
              <a:rPr lang="ru-RU" sz="2800" b="1" dirty="0">
                <a:solidFill>
                  <a:srgbClr val="3C2E43"/>
                </a:solidFill>
              </a:rPr>
              <a:t> </a:t>
            </a:r>
            <a:r>
              <a:rPr lang="ru-RU" sz="2800" dirty="0">
                <a:solidFill>
                  <a:srgbClr val="3C2E43"/>
                </a:solidFill>
              </a:rPr>
              <a:t>— </a:t>
            </a:r>
            <a:r>
              <a:rPr lang="ru-RU" sz="2800" dirty="0" err="1">
                <a:solidFill>
                  <a:srgbClr val="3C2E43"/>
                </a:solidFill>
              </a:rPr>
              <a:t>психологічний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експеримент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smtClean="0">
                <a:solidFill>
                  <a:srgbClr val="3C2E43"/>
                </a:solidFill>
              </a:rPr>
              <a:t>, </a:t>
            </a:r>
            <a:r>
              <a:rPr lang="ru-RU" sz="2800" dirty="0" err="1" smtClean="0">
                <a:solidFill>
                  <a:srgbClr val="3C2E43"/>
                </a:solidFill>
              </a:rPr>
              <a:t>який</a:t>
            </a:r>
            <a:r>
              <a:rPr lang="ru-RU" sz="2800" dirty="0" smtClean="0">
                <a:solidFill>
                  <a:srgbClr val="3C2E43"/>
                </a:solidFill>
              </a:rPr>
              <a:t> </a:t>
            </a:r>
            <a:r>
              <a:rPr lang="ru-RU" sz="2800" dirty="0">
                <a:solidFill>
                  <a:srgbClr val="3C2E43"/>
                </a:solidFill>
              </a:rPr>
              <a:t>1971 </a:t>
            </a:r>
            <a:r>
              <a:rPr lang="ru-RU" sz="2800" dirty="0" err="1">
                <a:solidFill>
                  <a:srgbClr val="3C2E43"/>
                </a:solidFill>
              </a:rPr>
              <a:t>здійснив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американський</a:t>
            </a:r>
            <a:r>
              <a:rPr lang="ru-RU" sz="2800" dirty="0">
                <a:solidFill>
                  <a:srgbClr val="3C2E43"/>
                </a:solidFill>
              </a:rPr>
              <a:t> психолог </a:t>
            </a:r>
            <a:r>
              <a:rPr lang="ru-RU" sz="2800" dirty="0" err="1">
                <a:solidFill>
                  <a:srgbClr val="3C2E43"/>
                </a:solidFill>
              </a:rPr>
              <a:t>Філіп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Зімбардо</a:t>
            </a:r>
            <a:r>
              <a:rPr lang="ru-RU" sz="2800" dirty="0">
                <a:solidFill>
                  <a:srgbClr val="3C2E43"/>
                </a:solidFill>
              </a:rPr>
              <a:t>, </a:t>
            </a:r>
            <a:r>
              <a:rPr lang="ru-RU" sz="2800" dirty="0" err="1">
                <a:solidFill>
                  <a:srgbClr val="3C2E43"/>
                </a:solidFill>
              </a:rPr>
              <a:t>досліджуючи</a:t>
            </a:r>
            <a:r>
              <a:rPr lang="ru-RU" sz="2800" dirty="0">
                <a:solidFill>
                  <a:srgbClr val="3C2E43"/>
                </a:solidFill>
              </a:rPr>
              <a:t> як </a:t>
            </a:r>
            <a:r>
              <a:rPr lang="ru-RU" sz="2800" dirty="0" err="1">
                <a:solidFill>
                  <a:srgbClr val="3C2E43"/>
                </a:solidFill>
              </a:rPr>
              <a:t>впливає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обмеження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свободи</a:t>
            </a:r>
            <a:r>
              <a:rPr lang="ru-RU" sz="2800" dirty="0">
                <a:solidFill>
                  <a:srgbClr val="3C2E43"/>
                </a:solidFill>
              </a:rPr>
              <a:t> та </a:t>
            </a:r>
            <a:r>
              <a:rPr lang="ru-RU" sz="2800" dirty="0" err="1">
                <a:solidFill>
                  <a:srgbClr val="3C2E43"/>
                </a:solidFill>
              </a:rPr>
              <a:t>тюремне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оточення</a:t>
            </a:r>
            <a:r>
              <a:rPr lang="ru-RU" sz="2800" dirty="0">
                <a:solidFill>
                  <a:srgbClr val="3C2E43"/>
                </a:solidFill>
              </a:rPr>
              <a:t> на </a:t>
            </a:r>
            <a:r>
              <a:rPr lang="ru-RU" sz="2800" dirty="0" err="1">
                <a:solidFill>
                  <a:srgbClr val="3C2E43"/>
                </a:solidFill>
              </a:rPr>
              <a:t>психіку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людини</a:t>
            </a:r>
            <a:r>
              <a:rPr lang="ru-RU" sz="2800" dirty="0">
                <a:solidFill>
                  <a:srgbClr val="3C2E43"/>
                </a:solidFill>
              </a:rPr>
              <a:t>, а </a:t>
            </a:r>
            <a:r>
              <a:rPr lang="ru-RU" sz="2800" dirty="0" err="1">
                <a:solidFill>
                  <a:srgbClr val="3C2E43"/>
                </a:solidFill>
              </a:rPr>
              <a:t>також</a:t>
            </a:r>
            <a:r>
              <a:rPr lang="ru-RU" sz="2800" dirty="0">
                <a:solidFill>
                  <a:srgbClr val="3C2E43"/>
                </a:solidFill>
              </a:rPr>
              <a:t> як </a:t>
            </a:r>
            <a:r>
              <a:rPr lang="ru-RU" sz="2800" dirty="0" err="1">
                <a:solidFill>
                  <a:srgbClr val="3C2E43"/>
                </a:solidFill>
              </a:rPr>
              <a:t>впливає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нав'язана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людині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соціальна</a:t>
            </a:r>
            <a:r>
              <a:rPr lang="ru-RU" sz="2800" dirty="0">
                <a:solidFill>
                  <a:srgbClr val="3C2E43"/>
                </a:solidFill>
              </a:rPr>
              <a:t> роль на </a:t>
            </a:r>
            <a:r>
              <a:rPr lang="ru-RU" sz="2800" dirty="0" err="1">
                <a:solidFill>
                  <a:srgbClr val="3C2E43"/>
                </a:solidFill>
              </a:rPr>
              <a:t>її</a:t>
            </a:r>
            <a:r>
              <a:rPr lang="ru-RU" sz="2800" dirty="0">
                <a:solidFill>
                  <a:srgbClr val="3C2E43"/>
                </a:solidFill>
              </a:rPr>
              <a:t> </a:t>
            </a:r>
            <a:r>
              <a:rPr lang="ru-RU" sz="2800" dirty="0" err="1">
                <a:solidFill>
                  <a:srgbClr val="3C2E43"/>
                </a:solidFill>
              </a:rPr>
              <a:t>поведінку</a:t>
            </a:r>
            <a:r>
              <a:rPr lang="ru-RU" sz="2800" dirty="0">
                <a:solidFill>
                  <a:srgbClr val="3C2E43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420888"/>
            <a:ext cx="2520280" cy="3815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085" y="3441199"/>
            <a:ext cx="4047640" cy="36740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2832" y="-6889832"/>
            <a:ext cx="20636749" cy="14588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36" y="573954"/>
            <a:ext cx="63603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3C2E43"/>
                </a:solidFill>
              </a:rPr>
              <a:t>Стенфордський </a:t>
            </a:r>
            <a:r>
              <a:rPr lang="uk-UA" sz="2400" b="1" dirty="0">
                <a:solidFill>
                  <a:srgbClr val="3C2E43"/>
                </a:solidFill>
              </a:rPr>
              <a:t>тюремний </a:t>
            </a:r>
            <a:r>
              <a:rPr lang="uk-UA" sz="2400" b="1" dirty="0" smtClean="0">
                <a:solidFill>
                  <a:srgbClr val="3C2E43"/>
                </a:solidFill>
              </a:rPr>
              <a:t>експеримент</a:t>
            </a:r>
            <a:endParaRPr lang="ru-RU" sz="2400" b="1" dirty="0">
              <a:solidFill>
                <a:srgbClr val="3C2E43"/>
              </a:solidFill>
            </a:endParaRPr>
          </a:p>
          <a:p>
            <a:endParaRPr lang="ru-RU" dirty="0" smtClean="0">
              <a:solidFill>
                <a:srgbClr val="3C2E43"/>
              </a:solidFill>
            </a:endParaRPr>
          </a:p>
          <a:p>
            <a:r>
              <a:rPr lang="ru-RU" sz="2400" dirty="0" err="1" smtClean="0">
                <a:solidFill>
                  <a:srgbClr val="3C2E43"/>
                </a:solidFill>
              </a:rPr>
              <a:t>Добровольці</a:t>
            </a:r>
            <a:r>
              <a:rPr lang="ru-RU" sz="2400" dirty="0" smtClean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грали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ролі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в'язнів</a:t>
            </a:r>
            <a:r>
              <a:rPr lang="ru-RU" sz="2400" dirty="0">
                <a:solidFill>
                  <a:srgbClr val="3C2E43"/>
                </a:solidFill>
              </a:rPr>
              <a:t> та </a:t>
            </a:r>
            <a:r>
              <a:rPr lang="ru-RU" sz="2400" dirty="0" err="1">
                <a:solidFill>
                  <a:srgbClr val="3C2E43"/>
                </a:solidFill>
              </a:rPr>
              <a:t>охоронців</a:t>
            </a:r>
            <a:r>
              <a:rPr lang="ru-RU" sz="2400" dirty="0">
                <a:solidFill>
                  <a:srgbClr val="3C2E43"/>
                </a:solidFill>
              </a:rPr>
              <a:t> в </a:t>
            </a:r>
            <a:r>
              <a:rPr lang="ru-RU" sz="2400" dirty="0" err="1">
                <a:solidFill>
                  <a:srgbClr val="3C2E43"/>
                </a:solidFill>
              </a:rPr>
              <a:t>імпровізованій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в'язниці</a:t>
            </a:r>
            <a:r>
              <a:rPr lang="ru-RU" sz="2400" dirty="0">
                <a:solidFill>
                  <a:srgbClr val="3C2E43"/>
                </a:solidFill>
              </a:rPr>
              <a:t>, </a:t>
            </a:r>
            <a:r>
              <a:rPr lang="ru-RU" sz="2400" dirty="0" err="1">
                <a:solidFill>
                  <a:srgbClr val="3C2E43"/>
                </a:solidFill>
              </a:rPr>
              <a:t>облаштованій</a:t>
            </a:r>
            <a:r>
              <a:rPr lang="ru-RU" sz="2400" dirty="0">
                <a:solidFill>
                  <a:srgbClr val="3C2E43"/>
                </a:solidFill>
              </a:rPr>
              <a:t> у </a:t>
            </a:r>
            <a:r>
              <a:rPr lang="ru-RU" sz="2400" dirty="0" err="1">
                <a:solidFill>
                  <a:srgbClr val="3C2E43"/>
                </a:solidFill>
              </a:rPr>
              <a:t>корпусі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кафедри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психології</a:t>
            </a:r>
            <a:r>
              <a:rPr lang="ru-RU" sz="2400" dirty="0">
                <a:solidFill>
                  <a:srgbClr val="3C2E43"/>
                </a:solidFill>
              </a:rPr>
              <a:t>. </a:t>
            </a:r>
            <a:r>
              <a:rPr lang="ru-RU" sz="2400" dirty="0" err="1">
                <a:solidFill>
                  <a:srgbClr val="3C2E43"/>
                </a:solidFill>
              </a:rPr>
              <a:t>Учасники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швидко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адаптувалися</a:t>
            </a:r>
            <a:r>
              <a:rPr lang="ru-RU" sz="2400" dirty="0">
                <a:solidFill>
                  <a:srgbClr val="3C2E43"/>
                </a:solidFill>
              </a:rPr>
              <a:t> до </a:t>
            </a:r>
            <a:r>
              <a:rPr lang="ru-RU" sz="2400" dirty="0" err="1">
                <a:solidFill>
                  <a:srgbClr val="3C2E43"/>
                </a:solidFill>
              </a:rPr>
              <a:t>своїх</a:t>
            </a:r>
            <a:r>
              <a:rPr lang="ru-RU" sz="2400" dirty="0">
                <a:solidFill>
                  <a:srgbClr val="3C2E43"/>
                </a:solidFill>
              </a:rPr>
              <a:t> ролей. </a:t>
            </a:r>
            <a:r>
              <a:rPr lang="ru-RU" sz="2400" dirty="0" err="1">
                <a:solidFill>
                  <a:srgbClr val="3C2E43"/>
                </a:solidFill>
              </a:rPr>
              <a:t>Ніхто</a:t>
            </a:r>
            <a:r>
              <a:rPr lang="ru-RU" sz="2400" dirty="0">
                <a:solidFill>
                  <a:srgbClr val="3C2E43"/>
                </a:solidFill>
              </a:rPr>
              <a:t> не </a:t>
            </a:r>
            <a:r>
              <a:rPr lang="ru-RU" sz="2400" dirty="0" err="1">
                <a:solidFill>
                  <a:srgbClr val="3C2E43"/>
                </a:solidFill>
              </a:rPr>
              <a:t>сподівався</a:t>
            </a:r>
            <a:r>
              <a:rPr lang="ru-RU" sz="2400" dirty="0">
                <a:solidFill>
                  <a:srgbClr val="3C2E43"/>
                </a:solidFill>
              </a:rPr>
              <a:t>, </a:t>
            </a:r>
            <a:r>
              <a:rPr lang="ru-RU" sz="2400" dirty="0" err="1">
                <a:solidFill>
                  <a:srgbClr val="3C2E43"/>
                </a:solidFill>
              </a:rPr>
              <a:t>проте</a:t>
            </a:r>
            <a:r>
              <a:rPr lang="ru-RU" sz="2400" dirty="0">
                <a:solidFill>
                  <a:srgbClr val="3C2E43"/>
                </a:solidFill>
              </a:rPr>
              <a:t> почали </a:t>
            </a:r>
            <a:r>
              <a:rPr lang="ru-RU" sz="2400" dirty="0" err="1">
                <a:solidFill>
                  <a:srgbClr val="3C2E43"/>
                </a:solidFill>
              </a:rPr>
              <a:t>виникати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по-справжньому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небезпечні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ситуації</a:t>
            </a:r>
            <a:r>
              <a:rPr lang="ru-RU" sz="2400" dirty="0">
                <a:solidFill>
                  <a:srgbClr val="3C2E43"/>
                </a:solidFill>
              </a:rPr>
              <a:t>. </a:t>
            </a:r>
            <a:r>
              <a:rPr lang="ru-RU" sz="2400" dirty="0" err="1">
                <a:solidFill>
                  <a:srgbClr val="3C2E43"/>
                </a:solidFill>
              </a:rPr>
              <a:t>Кожен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третій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охоронець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виявився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схильним</a:t>
            </a:r>
            <a:r>
              <a:rPr lang="ru-RU" sz="2400" dirty="0">
                <a:solidFill>
                  <a:srgbClr val="3C2E43"/>
                </a:solidFill>
              </a:rPr>
              <a:t> до садизму, а </a:t>
            </a:r>
            <a:r>
              <a:rPr lang="ru-RU" sz="2400" dirty="0" err="1">
                <a:solidFill>
                  <a:srgbClr val="3C2E43"/>
                </a:solidFill>
              </a:rPr>
              <a:t>в'язні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були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надто</a:t>
            </a:r>
            <a:r>
              <a:rPr lang="ru-RU" sz="2400" dirty="0">
                <a:solidFill>
                  <a:srgbClr val="3C2E43"/>
                </a:solidFill>
              </a:rPr>
              <a:t> морально </a:t>
            </a:r>
            <a:r>
              <a:rPr lang="ru-RU" sz="2400" dirty="0" err="1">
                <a:solidFill>
                  <a:srgbClr val="3C2E43"/>
                </a:solidFill>
              </a:rPr>
              <a:t>травмовані</a:t>
            </a:r>
            <a:r>
              <a:rPr lang="ru-RU" sz="2400" dirty="0">
                <a:solidFill>
                  <a:srgbClr val="3C2E43"/>
                </a:solidFill>
              </a:rPr>
              <a:t>, </a:t>
            </a:r>
            <a:r>
              <a:rPr lang="ru-RU" sz="2400" dirty="0" err="1">
                <a:solidFill>
                  <a:srgbClr val="3C2E43"/>
                </a:solidFill>
              </a:rPr>
              <a:t>двоє</a:t>
            </a:r>
            <a:r>
              <a:rPr lang="ru-RU" sz="2400" dirty="0">
                <a:solidFill>
                  <a:srgbClr val="3C2E43"/>
                </a:solidFill>
              </a:rPr>
              <a:t> з них завершили </a:t>
            </a:r>
            <a:r>
              <a:rPr lang="ru-RU" sz="2400" dirty="0" err="1">
                <a:solidFill>
                  <a:srgbClr val="3C2E43"/>
                </a:solidFill>
              </a:rPr>
              <a:t>експеримент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достроково</a:t>
            </a:r>
            <a:r>
              <a:rPr lang="ru-RU" sz="2400" dirty="0">
                <a:solidFill>
                  <a:srgbClr val="3C2E43"/>
                </a:solidFill>
              </a:rPr>
              <a:t>. </a:t>
            </a:r>
            <a:r>
              <a:rPr lang="ru-RU" sz="2400" dirty="0" err="1" smtClean="0">
                <a:solidFill>
                  <a:srgbClr val="3C2E43"/>
                </a:solidFill>
              </a:rPr>
              <a:t>Зімбардо</a:t>
            </a:r>
            <a:r>
              <a:rPr lang="ru-RU" sz="2400" dirty="0" smtClean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припинив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експеримент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достроково</a:t>
            </a:r>
            <a:r>
              <a:rPr lang="ru-RU" sz="2400" dirty="0">
                <a:solidFill>
                  <a:srgbClr val="3C2E43"/>
                </a:solidFill>
              </a:rPr>
              <a:t>, через </a:t>
            </a:r>
            <a:r>
              <a:rPr lang="ru-RU" sz="2400" dirty="0" err="1">
                <a:solidFill>
                  <a:srgbClr val="3C2E43"/>
                </a:solidFill>
              </a:rPr>
              <a:t>шість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днів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після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його</a:t>
            </a:r>
            <a:r>
              <a:rPr lang="ru-RU" sz="2400" dirty="0">
                <a:solidFill>
                  <a:srgbClr val="3C2E43"/>
                </a:solidFill>
              </a:rPr>
              <a:t> початку.</a:t>
            </a:r>
          </a:p>
          <a:p>
            <a:r>
              <a:rPr lang="ru-RU" sz="2400" dirty="0" err="1" smtClean="0">
                <a:solidFill>
                  <a:srgbClr val="3C2E43"/>
                </a:solidFill>
              </a:rPr>
              <a:t>Наслідки</a:t>
            </a:r>
            <a:r>
              <a:rPr lang="ru-RU" sz="2400" dirty="0" smtClean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експерименту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вразили</a:t>
            </a:r>
            <a:r>
              <a:rPr lang="ru-RU" sz="2400" dirty="0">
                <a:solidFill>
                  <a:srgbClr val="3C2E43"/>
                </a:solidFill>
              </a:rPr>
              <a:t> і </a:t>
            </a:r>
            <a:r>
              <a:rPr lang="ru-RU" sz="2400" dirty="0" err="1">
                <a:solidFill>
                  <a:srgbClr val="3C2E43"/>
                </a:solidFill>
              </a:rPr>
              <a:t>його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smtClean="0">
                <a:solidFill>
                  <a:srgbClr val="3C2E43"/>
                </a:solidFill>
              </a:rPr>
              <a:t>автора.</a:t>
            </a:r>
            <a:endParaRPr lang="ru-RU" sz="2400" dirty="0">
              <a:solidFill>
                <a:srgbClr val="3C2E4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1628800"/>
            <a:ext cx="4866641" cy="27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81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548680"/>
            <a:ext cx="1044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Дослідження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мобінгу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тролінгу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(Х. Лейман, Дж.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Гірш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, і А.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Галінський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7568" y="1772816"/>
            <a:ext cx="7656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3C2E43"/>
                </a:solidFill>
              </a:rPr>
              <a:t>Мобінг</a:t>
            </a:r>
            <a:r>
              <a:rPr lang="ru-RU" sz="2000" b="1" dirty="0" smtClean="0">
                <a:solidFill>
                  <a:srgbClr val="3C2E43"/>
                </a:solidFill>
              </a:rPr>
              <a:t> 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>
                <a:solidFill>
                  <a:srgbClr val="3C2E43"/>
                </a:solidFill>
              </a:rPr>
              <a:t>— </a:t>
            </a:r>
            <a:r>
              <a:rPr lang="ru-RU" sz="2000" dirty="0" err="1">
                <a:solidFill>
                  <a:srgbClr val="3C2E43"/>
                </a:solidFill>
              </a:rPr>
              <a:t>систематичне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цькування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психологічний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терор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форми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зниження</a:t>
            </a:r>
            <a:r>
              <a:rPr lang="ru-RU" sz="2000" dirty="0">
                <a:solidFill>
                  <a:srgbClr val="3C2E43"/>
                </a:solidFill>
              </a:rPr>
              <a:t> авторитета, форма </a:t>
            </a:r>
            <a:r>
              <a:rPr lang="ru-RU" sz="2000" dirty="0" err="1">
                <a:solidFill>
                  <a:srgbClr val="3C2E43"/>
                </a:solidFill>
              </a:rPr>
              <a:t>психологічного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тиску</a:t>
            </a:r>
            <a:r>
              <a:rPr lang="ru-RU" sz="2000" dirty="0">
                <a:solidFill>
                  <a:srgbClr val="3C2E43"/>
                </a:solidFill>
              </a:rPr>
              <a:t> у </a:t>
            </a:r>
            <a:r>
              <a:rPr lang="ru-RU" sz="2000" dirty="0" err="1">
                <a:solidFill>
                  <a:srgbClr val="3C2E43"/>
                </a:solidFill>
              </a:rPr>
              <a:t>вигляді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цькування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співробітника</a:t>
            </a:r>
            <a:r>
              <a:rPr lang="ru-RU" sz="2000" dirty="0">
                <a:solidFill>
                  <a:srgbClr val="3C2E43"/>
                </a:solidFill>
              </a:rPr>
              <a:t> у </a:t>
            </a:r>
            <a:r>
              <a:rPr lang="ru-RU" sz="2000" dirty="0" err="1">
                <a:solidFill>
                  <a:srgbClr val="3C2E43"/>
                </a:solidFill>
              </a:rPr>
              <a:t>колективі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зазвичай</a:t>
            </a:r>
            <a:r>
              <a:rPr lang="ru-RU" sz="2000" dirty="0">
                <a:solidFill>
                  <a:srgbClr val="3C2E43"/>
                </a:solidFill>
              </a:rPr>
              <a:t> з метою </a:t>
            </a:r>
            <a:r>
              <a:rPr lang="ru-RU" sz="2000" dirty="0" err="1">
                <a:solidFill>
                  <a:srgbClr val="3C2E43"/>
                </a:solidFill>
              </a:rPr>
              <a:t>його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звільнення</a:t>
            </a:r>
            <a:r>
              <a:rPr lang="ru-RU" sz="2000" dirty="0">
                <a:solidFill>
                  <a:srgbClr val="3C2E43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356566"/>
            <a:ext cx="4104456" cy="2799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356566"/>
            <a:ext cx="4608512" cy="2799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3072" y="-4347864"/>
            <a:ext cx="20636749" cy="145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73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9176" y="-4203848"/>
            <a:ext cx="20636749" cy="14588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980728"/>
            <a:ext cx="6408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3C2E43"/>
                </a:solidFill>
              </a:rPr>
              <a:t>Уперше</a:t>
            </a:r>
            <a:r>
              <a:rPr lang="ru-RU" sz="2000" b="1" dirty="0">
                <a:solidFill>
                  <a:srgbClr val="3C2E43"/>
                </a:solidFill>
              </a:rPr>
              <a:t> </a:t>
            </a:r>
            <a:r>
              <a:rPr lang="ru-RU" sz="2000" b="1" dirty="0" err="1">
                <a:solidFill>
                  <a:srgbClr val="3C2E43"/>
                </a:solidFill>
              </a:rPr>
              <a:t>явище</a:t>
            </a:r>
            <a:r>
              <a:rPr lang="ru-RU" sz="2000" b="1" dirty="0">
                <a:solidFill>
                  <a:srgbClr val="3C2E43"/>
                </a:solidFill>
              </a:rPr>
              <a:t> описано на початку 80-х </a:t>
            </a:r>
            <a:r>
              <a:rPr lang="ru-RU" sz="2000" b="1" dirty="0" err="1">
                <a:solidFill>
                  <a:srgbClr val="3C2E43"/>
                </a:solidFill>
              </a:rPr>
              <a:t>рр</a:t>
            </a:r>
            <a:r>
              <a:rPr lang="ru-RU" sz="2000" b="1" dirty="0">
                <a:solidFill>
                  <a:srgbClr val="3C2E43"/>
                </a:solidFill>
              </a:rPr>
              <a:t>. XX ст. </a:t>
            </a:r>
            <a:endParaRPr lang="ru-RU" sz="2000" b="1" dirty="0" smtClean="0">
              <a:solidFill>
                <a:srgbClr val="3C2E43"/>
              </a:solidFill>
            </a:endParaRPr>
          </a:p>
          <a:p>
            <a:endParaRPr lang="ru-RU" sz="2000" dirty="0" smtClean="0">
              <a:solidFill>
                <a:srgbClr val="3C2E43"/>
              </a:solidFill>
            </a:endParaRPr>
          </a:p>
          <a:p>
            <a:endParaRPr lang="ru-RU" sz="2000" dirty="0">
              <a:solidFill>
                <a:srgbClr val="3C2E43"/>
              </a:solidFill>
            </a:endParaRPr>
          </a:p>
          <a:p>
            <a:r>
              <a:rPr lang="ru-RU" sz="2000" dirty="0" err="1" smtClean="0">
                <a:solidFill>
                  <a:srgbClr val="3C2E43"/>
                </a:solidFill>
              </a:rPr>
              <a:t>Німецький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фахівець</a:t>
            </a:r>
            <a:r>
              <a:rPr lang="ru-RU" sz="2000" dirty="0">
                <a:solidFill>
                  <a:srgbClr val="3C2E43"/>
                </a:solidFill>
              </a:rPr>
              <a:t> в </a:t>
            </a:r>
            <a:r>
              <a:rPr lang="ru-RU" sz="2000" dirty="0" err="1">
                <a:solidFill>
                  <a:srgbClr val="3C2E43"/>
                </a:solidFill>
              </a:rPr>
              <a:t>галузі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індустріальної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психології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b="1" dirty="0">
                <a:solidFill>
                  <a:srgbClr val="3C2E43"/>
                </a:solidFill>
              </a:rPr>
              <a:t>Хайнц </a:t>
            </a:r>
            <a:r>
              <a:rPr lang="ru-RU" sz="2000" b="1" dirty="0" err="1">
                <a:solidFill>
                  <a:srgbClr val="3C2E43"/>
                </a:solidFill>
              </a:rPr>
              <a:t>Лейманн</a:t>
            </a:r>
            <a:r>
              <a:rPr lang="ru-RU" sz="2000" b="1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після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проведених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досліджень</a:t>
            </a:r>
            <a:r>
              <a:rPr lang="ru-RU" sz="2000" dirty="0">
                <a:solidFill>
                  <a:srgbClr val="3C2E43"/>
                </a:solidFill>
              </a:rPr>
              <a:t> у </a:t>
            </a:r>
            <a:r>
              <a:rPr lang="ru-RU" sz="2000" dirty="0" err="1">
                <a:solidFill>
                  <a:srgbClr val="3C2E43"/>
                </a:solidFill>
              </a:rPr>
              <a:t>скандинавських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країнах</a:t>
            </a:r>
            <a:r>
              <a:rPr lang="ru-RU" sz="2000" dirty="0">
                <a:solidFill>
                  <a:srgbClr val="3C2E43"/>
                </a:solidFill>
              </a:rPr>
              <a:t> описав </a:t>
            </a:r>
            <a:r>
              <a:rPr lang="ru-RU" sz="2000" dirty="0" err="1">
                <a:solidFill>
                  <a:srgbClr val="3C2E43"/>
                </a:solidFill>
              </a:rPr>
              <a:t>мобінг</a:t>
            </a:r>
            <a:r>
              <a:rPr lang="ru-RU" sz="2000" dirty="0">
                <a:solidFill>
                  <a:srgbClr val="3C2E43"/>
                </a:solidFill>
              </a:rPr>
              <a:t> і </a:t>
            </a:r>
            <a:r>
              <a:rPr lang="ru-RU" sz="2000" dirty="0" err="1">
                <a:solidFill>
                  <a:srgbClr val="3C2E43"/>
                </a:solidFill>
              </a:rPr>
              <a:t>охарактеризував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його</a:t>
            </a:r>
            <a:r>
              <a:rPr lang="ru-RU" sz="2000" dirty="0">
                <a:solidFill>
                  <a:srgbClr val="3C2E43"/>
                </a:solidFill>
              </a:rPr>
              <a:t> як </a:t>
            </a:r>
            <a:r>
              <a:rPr lang="ru-RU" sz="2000" dirty="0" err="1">
                <a:solidFill>
                  <a:srgbClr val="3C2E43"/>
                </a:solidFill>
              </a:rPr>
              <a:t>психологічний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терор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що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включає</a:t>
            </a:r>
            <a:r>
              <a:rPr lang="ru-RU" sz="2000" dirty="0">
                <a:solidFill>
                  <a:srgbClr val="3C2E43"/>
                </a:solidFill>
              </a:rPr>
              <a:t> систематично </a:t>
            </a:r>
            <a:r>
              <a:rPr lang="ru-RU" sz="2000" dirty="0" err="1">
                <a:solidFill>
                  <a:srgbClr val="3C2E43"/>
                </a:solidFill>
              </a:rPr>
              <a:t>повторюване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вороже</a:t>
            </a:r>
            <a:r>
              <a:rPr lang="ru-RU" sz="2000" dirty="0">
                <a:solidFill>
                  <a:srgbClr val="3C2E43"/>
                </a:solidFill>
              </a:rPr>
              <a:t> й </a:t>
            </a:r>
            <a:r>
              <a:rPr lang="ru-RU" sz="2000" dirty="0" err="1">
                <a:solidFill>
                  <a:srgbClr val="3C2E43"/>
                </a:solidFill>
              </a:rPr>
              <a:t>неетичне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поводження</a:t>
            </a:r>
            <a:r>
              <a:rPr lang="ru-RU" sz="2000" dirty="0">
                <a:solidFill>
                  <a:srgbClr val="3C2E43"/>
                </a:solidFill>
              </a:rPr>
              <a:t> одного </a:t>
            </a:r>
            <a:r>
              <a:rPr lang="ru-RU" sz="2000" dirty="0" err="1">
                <a:solidFill>
                  <a:srgbClr val="3C2E43"/>
                </a:solidFill>
              </a:rPr>
              <a:t>або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декількох</a:t>
            </a:r>
            <a:r>
              <a:rPr lang="ru-RU" sz="2000" dirty="0">
                <a:solidFill>
                  <a:srgbClr val="3C2E43"/>
                </a:solidFill>
              </a:rPr>
              <a:t> людей, </a:t>
            </a:r>
            <a:r>
              <a:rPr lang="ru-RU" sz="2000" dirty="0" err="1">
                <a:solidFill>
                  <a:srgbClr val="3C2E43"/>
                </a:solidFill>
              </a:rPr>
              <a:t>спрямоване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проти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іншої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людини</a:t>
            </a:r>
            <a:r>
              <a:rPr lang="ru-RU" sz="2000" dirty="0">
                <a:solidFill>
                  <a:srgbClr val="3C2E43"/>
                </a:solidFill>
              </a:rPr>
              <a:t>, в основному </a:t>
            </a:r>
            <a:r>
              <a:rPr lang="ru-RU" sz="2000" dirty="0" err="1">
                <a:solidFill>
                  <a:srgbClr val="3C2E43"/>
                </a:solidFill>
              </a:rPr>
              <a:t>однієї</a:t>
            </a:r>
            <a:r>
              <a:rPr lang="ru-RU" sz="2000" dirty="0">
                <a:solidFill>
                  <a:srgbClr val="3C2E43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2420888"/>
            <a:ext cx="4248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39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760" y="-6220072"/>
            <a:ext cx="20636749" cy="14588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60648"/>
            <a:ext cx="109452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Розрізняють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Вертикальний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мобінг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/>
              <a:t>– коли </a:t>
            </a:r>
            <a:r>
              <a:rPr lang="ru-RU" sz="2000" dirty="0" err="1" smtClean="0"/>
              <a:t>колектив</a:t>
            </a:r>
            <a:r>
              <a:rPr lang="ru-RU" sz="2000" dirty="0" smtClean="0"/>
              <a:t> </a:t>
            </a:r>
            <a:r>
              <a:rPr lang="ru-RU" sz="2000" dirty="0" err="1" smtClean="0"/>
              <a:t>іде</a:t>
            </a:r>
            <a:r>
              <a:rPr lang="ru-RU" sz="2000" dirty="0" smtClean="0"/>
              <a:t> </a:t>
            </a:r>
            <a:r>
              <a:rPr lang="ru-RU" sz="2000" dirty="0" err="1"/>
              <a:t>війною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начальника </a:t>
            </a:r>
            <a:r>
              <a:rPr lang="ru-RU" sz="2000" dirty="0" err="1"/>
              <a:t>або</a:t>
            </a:r>
            <a:r>
              <a:rPr lang="ru-RU" sz="2000" dirty="0"/>
              <a:t> ж шеф </a:t>
            </a:r>
            <a:r>
              <a:rPr lang="ru-RU" sz="2000" dirty="0" err="1"/>
              <a:t>виживає</a:t>
            </a:r>
            <a:r>
              <a:rPr lang="ru-RU" sz="2000" dirty="0"/>
              <a:t> неугодного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 smtClean="0"/>
              <a:t>працівника</a:t>
            </a:r>
            <a:r>
              <a:rPr lang="ru-RU" sz="2000" dirty="0" smtClean="0"/>
              <a:t>. 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Горизонтальний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цькування</a:t>
            </a:r>
            <a:r>
              <a:rPr lang="ru-RU" sz="2000" dirty="0"/>
              <a:t> </a:t>
            </a:r>
            <a:r>
              <a:rPr lang="ru-RU" sz="2000" dirty="0" err="1"/>
              <a:t>колективом</a:t>
            </a:r>
            <a:r>
              <a:rPr lang="ru-RU" sz="2000" dirty="0"/>
              <a:t> одного з </a:t>
            </a:r>
            <a:r>
              <a:rPr lang="ru-RU" sz="2000" dirty="0" err="1"/>
              <a:t>працівників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Сендвіч-мобінг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одночасне</a:t>
            </a:r>
            <a:r>
              <a:rPr lang="ru-RU" sz="2000" dirty="0"/>
              <a:t> </a:t>
            </a:r>
            <a:r>
              <a:rPr lang="ru-RU" sz="2000" dirty="0" err="1"/>
              <a:t>цькування</a:t>
            </a:r>
            <a:r>
              <a:rPr lang="ru-RU" sz="2000" dirty="0"/>
              <a:t> і по </a:t>
            </a:r>
            <a:r>
              <a:rPr lang="ru-RU" sz="2000" dirty="0" err="1"/>
              <a:t>вертикалі</a:t>
            </a:r>
            <a:r>
              <a:rPr lang="ru-RU" sz="2000" dirty="0"/>
              <a:t>, і по </a:t>
            </a:r>
            <a:r>
              <a:rPr lang="ru-RU" sz="2000" dirty="0" err="1"/>
              <a:t>горизонталі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осинг</a:t>
            </a:r>
            <a:r>
              <a:rPr lang="en-US" sz="2000" dirty="0" smtClean="0"/>
              <a:t>–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зловживанні</a:t>
            </a:r>
            <a:r>
              <a:rPr lang="ru-RU" sz="2000" dirty="0"/>
              <a:t> </a:t>
            </a:r>
            <a:r>
              <a:rPr lang="ru-RU" sz="2000" dirty="0" err="1"/>
              <a:t>керівника</a:t>
            </a:r>
            <a:r>
              <a:rPr lang="ru-RU" sz="2000" dirty="0"/>
              <a:t> </a:t>
            </a:r>
            <a:r>
              <a:rPr lang="ru-RU" sz="2000" dirty="0" err="1"/>
              <a:t>владою</a:t>
            </a:r>
            <a:r>
              <a:rPr lang="ru-RU" sz="2000" dirty="0" smtClean="0"/>
              <a:t>,, </a:t>
            </a:r>
            <a:r>
              <a:rPr lang="ru-RU" sz="2000" dirty="0"/>
              <a:t>часто </a:t>
            </a:r>
            <a:r>
              <a:rPr lang="ru-RU" sz="2000" dirty="0" err="1"/>
              <a:t>несправедливій</a:t>
            </a:r>
            <a:r>
              <a:rPr lang="ru-RU" sz="2000" dirty="0"/>
              <a:t> </a:t>
            </a:r>
            <a:r>
              <a:rPr lang="ru-RU" sz="2000" dirty="0" err="1"/>
              <a:t>критиці</a:t>
            </a:r>
            <a:r>
              <a:rPr lang="ru-RU" sz="2000" dirty="0"/>
              <a:t> </a:t>
            </a:r>
            <a:r>
              <a:rPr lang="ru-RU" sz="2000" dirty="0" err="1"/>
              <a:t>співробітників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вказівкою</a:t>
            </a:r>
            <a:r>
              <a:rPr lang="ru-RU" sz="2000" dirty="0"/>
              <a:t> на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службову</a:t>
            </a:r>
            <a:r>
              <a:rPr lang="ru-RU" sz="2000" dirty="0"/>
              <a:t> </a:t>
            </a:r>
            <a:r>
              <a:rPr lang="ru-RU" sz="2000" dirty="0" err="1" smtClean="0"/>
              <a:t>невідповідність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Булінг</a:t>
            </a:r>
            <a:r>
              <a:rPr lang="ru-RU" sz="2000" dirty="0" smtClean="0"/>
              <a:t>– </a:t>
            </a:r>
            <a:r>
              <a:rPr lang="ru-RU" sz="2000" dirty="0"/>
              <a:t>вид </a:t>
            </a:r>
            <a:r>
              <a:rPr lang="ru-RU" sz="2000" dirty="0" err="1"/>
              <a:t>психологічної</a:t>
            </a:r>
            <a:r>
              <a:rPr lang="ru-RU" sz="2000" dirty="0"/>
              <a:t> </a:t>
            </a:r>
            <a:r>
              <a:rPr lang="ru-RU" sz="2000" dirty="0" err="1"/>
              <a:t>агресії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у </a:t>
            </a:r>
            <a:r>
              <a:rPr lang="ru-RU" sz="2000" dirty="0" err="1"/>
              <a:t>приниженні</a:t>
            </a:r>
            <a:r>
              <a:rPr lang="ru-RU" sz="2000" dirty="0"/>
              <a:t> одного члена </a:t>
            </a:r>
            <a:r>
              <a:rPr lang="ru-RU" sz="2000" dirty="0" err="1"/>
              <a:t>робочого</a:t>
            </a:r>
            <a:r>
              <a:rPr lang="ru-RU" sz="2000" dirty="0"/>
              <a:t> </a:t>
            </a:r>
            <a:r>
              <a:rPr lang="ru-RU" sz="2000" dirty="0" err="1"/>
              <a:t>колективу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відомий</a:t>
            </a:r>
            <a:r>
              <a:rPr lang="ru-RU" sz="2000" dirty="0" smtClean="0"/>
              <a:t> –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конкретну</a:t>
            </a:r>
            <a:r>
              <a:rPr lang="ru-RU" sz="2000" dirty="0"/>
              <a:t>, </a:t>
            </a:r>
            <a:r>
              <a:rPr lang="ru-RU" sz="2000" dirty="0" err="1"/>
              <a:t>чітко</a:t>
            </a:r>
            <a:r>
              <a:rPr lang="ru-RU" sz="2000" dirty="0"/>
              <a:t> </a:t>
            </a:r>
            <a:r>
              <a:rPr lang="ru-RU" sz="2000" dirty="0" err="1"/>
              <a:t>сформульовану</a:t>
            </a:r>
            <a:r>
              <a:rPr lang="ru-RU" sz="2000" dirty="0"/>
              <a:t> мету </a:t>
            </a:r>
            <a:r>
              <a:rPr lang="ru-RU" sz="2000" dirty="0" err="1"/>
              <a:t>створити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вона </a:t>
            </a:r>
            <a:r>
              <a:rPr lang="ru-RU" sz="2000" dirty="0" err="1"/>
              <a:t>звільнилась</a:t>
            </a:r>
            <a:r>
              <a:rPr lang="ru-RU" sz="2000" dirty="0"/>
              <a:t> з </a:t>
            </a:r>
            <a:r>
              <a:rPr lang="ru-RU" sz="2000" dirty="0" err="1"/>
              <a:t>займаної</a:t>
            </a:r>
            <a:r>
              <a:rPr lang="ru-RU" sz="2000" dirty="0"/>
              <a:t> </a:t>
            </a:r>
            <a:r>
              <a:rPr lang="ru-RU" sz="2000" dirty="0" smtClean="0"/>
              <a:t>посади.</a:t>
            </a:r>
          </a:p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Неусвідомлений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/>
              <a:t>за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 не </a:t>
            </a:r>
            <a:r>
              <a:rPr lang="ru-RU" sz="2000" dirty="0" err="1"/>
              <a:t>усвідомлює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займається</a:t>
            </a:r>
            <a:r>
              <a:rPr lang="ru-RU" sz="2000" dirty="0"/>
              <a:t> </a:t>
            </a:r>
            <a:r>
              <a:rPr lang="ru-RU" sz="2000" dirty="0" err="1"/>
              <a:t>цькуванням</a:t>
            </a:r>
            <a:r>
              <a:rPr lang="ru-RU" sz="2000" dirty="0"/>
              <a:t> і </a:t>
            </a:r>
            <a:r>
              <a:rPr lang="ru-RU" sz="2000" dirty="0" err="1"/>
              <a:t>які</a:t>
            </a:r>
            <a:r>
              <a:rPr lang="ru-RU" sz="2000" dirty="0"/>
              <a:t> є </a:t>
            </a:r>
            <a:r>
              <a:rPr lang="ru-RU" sz="2000" dirty="0" err="1"/>
              <a:t>наслідком</a:t>
            </a:r>
            <a:r>
              <a:rPr lang="ru-RU" sz="2000" dirty="0"/>
              <a:t> не толерантного </a:t>
            </a:r>
            <a:r>
              <a:rPr lang="ru-RU" sz="2000" dirty="0" err="1"/>
              <a:t>ставлення</a:t>
            </a:r>
            <a:r>
              <a:rPr lang="ru-RU" sz="2000" dirty="0"/>
              <a:t>, </a:t>
            </a:r>
            <a:r>
              <a:rPr lang="ru-RU" sz="2000" dirty="0" err="1"/>
              <a:t>постійного</a:t>
            </a:r>
            <a:r>
              <a:rPr lang="ru-RU" sz="2000" dirty="0"/>
              <a:t> </a:t>
            </a:r>
            <a:r>
              <a:rPr lang="ru-RU" sz="2000" dirty="0" err="1" smtClean="0"/>
              <a:t>роздратування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6900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764704"/>
            <a:ext cx="97210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Чим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небезпечний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мобінг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err="1" smtClean="0">
                <a:solidFill>
                  <a:srgbClr val="3C2E43"/>
                </a:solidFill>
              </a:rPr>
              <a:t>Ізоляція</a:t>
            </a:r>
            <a:r>
              <a:rPr lang="ru-RU" sz="2000" dirty="0" smtClean="0">
                <a:solidFill>
                  <a:srgbClr val="3C2E43"/>
                </a:solidFill>
              </a:rPr>
              <a:t> </a:t>
            </a:r>
            <a:r>
              <a:rPr lang="ru-RU" sz="2000" dirty="0">
                <a:solidFill>
                  <a:srgbClr val="3C2E43"/>
                </a:solidFill>
              </a:rPr>
              <a:t>й </a:t>
            </a:r>
            <a:r>
              <a:rPr lang="ru-RU" sz="2000" dirty="0" err="1">
                <a:solidFill>
                  <a:srgbClr val="3C2E43"/>
                </a:solidFill>
              </a:rPr>
              <a:t>цькування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можуть</a:t>
            </a:r>
            <a:r>
              <a:rPr lang="ru-RU" sz="2000" dirty="0">
                <a:solidFill>
                  <a:srgbClr val="3C2E43"/>
                </a:solidFill>
              </a:rPr>
              <a:t> стати причиною </a:t>
            </a:r>
            <a:r>
              <a:rPr lang="ru-RU" sz="2000" dirty="0" err="1">
                <a:solidFill>
                  <a:srgbClr val="3C2E43"/>
                </a:solidFill>
              </a:rPr>
              <a:t>психічних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розладів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появи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невпевненості</a:t>
            </a:r>
            <a:r>
              <a:rPr lang="ru-RU" sz="2000" dirty="0">
                <a:solidFill>
                  <a:srgbClr val="3C2E43"/>
                </a:solidFill>
              </a:rPr>
              <a:t> в </a:t>
            </a:r>
            <a:r>
              <a:rPr lang="ru-RU" sz="2000" dirty="0" err="1">
                <a:solidFill>
                  <a:srgbClr val="3C2E43"/>
                </a:solidFill>
              </a:rPr>
              <a:t>собі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вразливості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тривожності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падіння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самооцінки</a:t>
            </a:r>
            <a:r>
              <a:rPr lang="ru-RU" sz="2000" dirty="0">
                <a:solidFill>
                  <a:srgbClr val="3C2E43"/>
                </a:solidFill>
              </a:rPr>
              <a:t>. </a:t>
            </a:r>
            <a:r>
              <a:rPr lang="ru-RU" sz="2000" dirty="0" err="1">
                <a:solidFill>
                  <a:srgbClr val="3C2E43"/>
                </a:solidFill>
              </a:rPr>
              <a:t>Працівник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постійно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перебуває</a:t>
            </a:r>
            <a:r>
              <a:rPr lang="ru-RU" sz="2000" dirty="0">
                <a:solidFill>
                  <a:srgbClr val="3C2E43"/>
                </a:solidFill>
              </a:rPr>
              <a:t> в </a:t>
            </a:r>
            <a:r>
              <a:rPr lang="ru-RU" sz="2000" dirty="0" err="1">
                <a:solidFill>
                  <a:srgbClr val="3C2E43"/>
                </a:solidFill>
              </a:rPr>
              <a:t>стресовій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ситуації</a:t>
            </a:r>
            <a:r>
              <a:rPr lang="ru-RU" sz="2000" dirty="0">
                <a:solidFill>
                  <a:srgbClr val="3C2E43"/>
                </a:solidFill>
              </a:rPr>
              <a:t>, а </a:t>
            </a:r>
            <a:r>
              <a:rPr lang="ru-RU" sz="2000" dirty="0" err="1">
                <a:solidFill>
                  <a:srgbClr val="3C2E43"/>
                </a:solidFill>
              </a:rPr>
              <a:t>це</a:t>
            </a:r>
            <a:r>
              <a:rPr lang="ru-RU" sz="2000" dirty="0">
                <a:solidFill>
                  <a:srgbClr val="3C2E43"/>
                </a:solidFill>
              </a:rPr>
              <a:t>, у свою </a:t>
            </a:r>
            <a:r>
              <a:rPr lang="ru-RU" sz="2000" dirty="0" err="1">
                <a:solidFill>
                  <a:srgbClr val="3C2E43"/>
                </a:solidFill>
              </a:rPr>
              <a:t>чергу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>
                <a:solidFill>
                  <a:srgbClr val="3C2E43"/>
                </a:solidFill>
              </a:rPr>
              <a:t>може</a:t>
            </a:r>
            <a:r>
              <a:rPr lang="ru-RU" sz="2000" dirty="0">
                <a:solidFill>
                  <a:srgbClr val="3C2E43"/>
                </a:solidFill>
              </a:rPr>
              <a:t> стати причиною головного болю, </a:t>
            </a:r>
            <a:r>
              <a:rPr lang="ru-RU" sz="2000" dirty="0" err="1">
                <a:solidFill>
                  <a:srgbClr val="3C2E43"/>
                </a:solidFill>
              </a:rPr>
              <a:t>підвищення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або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зниження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артеріального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тиску</a:t>
            </a:r>
            <a:r>
              <a:rPr lang="ru-RU" sz="2000" dirty="0">
                <a:solidFill>
                  <a:srgbClr val="3C2E43"/>
                </a:solidFill>
              </a:rPr>
              <a:t>, </a:t>
            </a:r>
            <a:r>
              <a:rPr lang="ru-RU" sz="2000" dirty="0" err="1" smtClean="0">
                <a:solidFill>
                  <a:srgbClr val="3C2E43"/>
                </a:solidFill>
              </a:rPr>
              <a:t>безсоння</a:t>
            </a:r>
            <a:r>
              <a:rPr lang="ru-RU" sz="2000" dirty="0" smtClean="0">
                <a:solidFill>
                  <a:srgbClr val="3C2E43"/>
                </a:solidFill>
              </a:rPr>
              <a:t>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І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того, як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людина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змінить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місце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роботи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згадка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про те,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відбулося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буде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впродовж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багатьох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позначатися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самопочутті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самооцінці</a:t>
            </a:r>
            <a:r>
              <a:rPr lang="ru-RU" sz="2000" dirty="0">
                <a:solidFill>
                  <a:srgbClr val="3C2E43"/>
                </a:solidFill>
              </a:rPr>
              <a:t>.</a:t>
            </a:r>
          </a:p>
          <a:p>
            <a:endParaRPr lang="ru-RU" sz="2000" dirty="0"/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мобінгу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страждає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і сам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колектив</a:t>
            </a:r>
            <a:r>
              <a:rPr lang="ru-RU" sz="2000" dirty="0"/>
              <a:t>. </a:t>
            </a:r>
            <a:r>
              <a:rPr lang="ru-RU" sz="2000" dirty="0" err="1">
                <a:solidFill>
                  <a:srgbClr val="3C2E43"/>
                </a:solidFill>
              </a:rPr>
              <a:t>Продуктивність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праці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знижується</a:t>
            </a:r>
            <a:r>
              <a:rPr lang="ru-RU" sz="2000" dirty="0">
                <a:solidFill>
                  <a:srgbClr val="3C2E43"/>
                </a:solidFill>
              </a:rPr>
              <a:t> через те, </a:t>
            </a:r>
            <a:r>
              <a:rPr lang="ru-RU" sz="2000" dirty="0" err="1">
                <a:solidFill>
                  <a:srgbClr val="3C2E43"/>
                </a:solidFill>
              </a:rPr>
              <a:t>що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працівники</a:t>
            </a:r>
            <a:r>
              <a:rPr lang="ru-RU" sz="2000" dirty="0">
                <a:solidFill>
                  <a:srgbClr val="3C2E43"/>
                </a:solidFill>
              </a:rPr>
              <a:t> не </a:t>
            </a:r>
            <a:r>
              <a:rPr lang="ru-RU" sz="2000" dirty="0" err="1">
                <a:solidFill>
                  <a:srgbClr val="3C2E43"/>
                </a:solidFill>
              </a:rPr>
              <a:t>контактують</a:t>
            </a:r>
            <a:r>
              <a:rPr lang="ru-RU" sz="2000" dirty="0">
                <a:solidFill>
                  <a:srgbClr val="3C2E43"/>
                </a:solidFill>
              </a:rPr>
              <a:t> і, </a:t>
            </a:r>
            <a:r>
              <a:rPr lang="ru-RU" sz="2000" dirty="0" err="1">
                <a:solidFill>
                  <a:srgbClr val="3C2E43"/>
                </a:solidFill>
              </a:rPr>
              <a:t>відповідно</a:t>
            </a:r>
            <a:r>
              <a:rPr lang="ru-RU" sz="2000" dirty="0">
                <a:solidFill>
                  <a:srgbClr val="3C2E43"/>
                </a:solidFill>
              </a:rPr>
              <a:t>, не </a:t>
            </a:r>
            <a:r>
              <a:rPr lang="ru-RU" sz="2000" dirty="0" err="1">
                <a:solidFill>
                  <a:srgbClr val="3C2E43"/>
                </a:solidFill>
              </a:rPr>
              <a:t>можуть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повноцінно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обмінюватися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інформацією</a:t>
            </a:r>
            <a:r>
              <a:rPr lang="ru-RU" sz="2000" dirty="0">
                <a:solidFill>
                  <a:srgbClr val="3C2E43"/>
                </a:solidFill>
              </a:rPr>
              <a:t> та </a:t>
            </a:r>
            <a:r>
              <a:rPr lang="ru-RU" sz="2000" dirty="0" err="1">
                <a:solidFill>
                  <a:srgbClr val="3C2E43"/>
                </a:solidFill>
              </a:rPr>
              <a:t>ідеями</a:t>
            </a:r>
            <a:r>
              <a:rPr lang="ru-RU" sz="2000" dirty="0">
                <a:solidFill>
                  <a:srgbClr val="3C2E43"/>
                </a:solidFill>
              </a:rPr>
              <a:t>. Вони часто </a:t>
            </a:r>
            <a:r>
              <a:rPr lang="ru-RU" sz="2000" dirty="0" err="1">
                <a:solidFill>
                  <a:srgbClr val="3C2E43"/>
                </a:solidFill>
              </a:rPr>
              <a:t>витрачають</a:t>
            </a:r>
            <a:r>
              <a:rPr lang="ru-RU" sz="2000" dirty="0">
                <a:solidFill>
                  <a:srgbClr val="3C2E43"/>
                </a:solidFill>
              </a:rPr>
              <a:t> час і </a:t>
            </a:r>
            <a:r>
              <a:rPr lang="ru-RU" sz="2000" dirty="0" err="1">
                <a:solidFill>
                  <a:srgbClr val="3C2E43"/>
                </a:solidFill>
              </a:rPr>
              <a:t>сили</a:t>
            </a:r>
            <a:r>
              <a:rPr lang="ru-RU" sz="2000" dirty="0">
                <a:solidFill>
                  <a:srgbClr val="3C2E43"/>
                </a:solidFill>
              </a:rPr>
              <a:t> на </a:t>
            </a:r>
            <a:r>
              <a:rPr lang="ru-RU" sz="2000" dirty="0" err="1">
                <a:solidFill>
                  <a:srgbClr val="3C2E43"/>
                </a:solidFill>
              </a:rPr>
              <a:t>конфлікти</a:t>
            </a:r>
            <a:r>
              <a:rPr lang="ru-RU" sz="2000" dirty="0">
                <a:solidFill>
                  <a:srgbClr val="3C2E43"/>
                </a:solidFill>
              </a:rPr>
              <a:t>, а не на </a:t>
            </a:r>
            <a:r>
              <a:rPr lang="ru-RU" sz="2000" dirty="0" err="1">
                <a:solidFill>
                  <a:srgbClr val="3C2E43"/>
                </a:solidFill>
              </a:rPr>
              <a:t>виконання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роботи</a:t>
            </a:r>
            <a:r>
              <a:rPr lang="ru-RU" sz="2000" dirty="0">
                <a:solidFill>
                  <a:srgbClr val="3C2E43"/>
                </a:solidFill>
              </a:rPr>
              <a:t>. Тому </a:t>
            </a:r>
            <a:r>
              <a:rPr lang="ru-RU" sz="2000" dirty="0" err="1">
                <a:solidFill>
                  <a:srgbClr val="3C2E43"/>
                </a:solidFill>
              </a:rPr>
              <a:t>знижується</a:t>
            </a:r>
            <a:r>
              <a:rPr lang="ru-RU" sz="2000" dirty="0">
                <a:solidFill>
                  <a:srgbClr val="3C2E43"/>
                </a:solidFill>
              </a:rPr>
              <a:t> і </a:t>
            </a:r>
            <a:r>
              <a:rPr lang="ru-RU" sz="2000" dirty="0" err="1">
                <a:solidFill>
                  <a:srgbClr val="3C2E43"/>
                </a:solidFill>
              </a:rPr>
              <a:t>результативність</a:t>
            </a:r>
            <a:r>
              <a:rPr lang="ru-RU" sz="2000" dirty="0">
                <a:solidFill>
                  <a:srgbClr val="3C2E43"/>
                </a:solidFill>
              </a:rPr>
              <a:t> </a:t>
            </a:r>
            <a:r>
              <a:rPr lang="ru-RU" sz="2000" dirty="0" err="1">
                <a:solidFill>
                  <a:srgbClr val="3C2E43"/>
                </a:solidFill>
              </a:rPr>
              <a:t>роботи</a:t>
            </a:r>
            <a:r>
              <a:rPr lang="ru-RU" sz="2000" dirty="0">
                <a:solidFill>
                  <a:srgbClr val="3C2E43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1224" y="-3771800"/>
            <a:ext cx="20636749" cy="145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34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2255" y="-6292080"/>
            <a:ext cx="20636749" cy="145889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648392"/>
            <a:ext cx="7080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3C2E43"/>
                </a:solidFill>
              </a:rPr>
              <a:t>Тролінг</a:t>
            </a:r>
            <a:r>
              <a:rPr lang="ru-RU" sz="2400" b="1" dirty="0">
                <a:solidFill>
                  <a:srgbClr val="3C2E43"/>
                </a:solidFill>
              </a:rPr>
              <a:t> </a:t>
            </a:r>
            <a:r>
              <a:rPr lang="ru-RU" sz="2400" dirty="0">
                <a:solidFill>
                  <a:srgbClr val="3C2E43"/>
                </a:solidFill>
              </a:rPr>
              <a:t>-  як вид </a:t>
            </a:r>
            <a:r>
              <a:rPr lang="ru-RU" sz="2400" dirty="0" err="1">
                <a:solidFill>
                  <a:srgbClr val="3C2E43"/>
                </a:solidFill>
              </a:rPr>
              <a:t>віртуального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спілкування</a:t>
            </a:r>
            <a:r>
              <a:rPr lang="ru-RU" sz="2400" dirty="0">
                <a:solidFill>
                  <a:srgbClr val="3C2E43"/>
                </a:solidFill>
              </a:rPr>
              <a:t> з </a:t>
            </a:r>
            <a:r>
              <a:rPr lang="ru-RU" sz="2400" dirty="0" err="1">
                <a:solidFill>
                  <a:srgbClr val="3C2E43"/>
                </a:solidFill>
              </a:rPr>
              <a:t>порушенням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етики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мережевої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взаємодії</a:t>
            </a:r>
            <a:r>
              <a:rPr lang="ru-RU" sz="2400" dirty="0">
                <a:solidFill>
                  <a:srgbClr val="3C2E43"/>
                </a:solidFill>
              </a:rPr>
              <a:t>, </a:t>
            </a:r>
            <a:r>
              <a:rPr lang="ru-RU" sz="2400" dirty="0" err="1">
                <a:solidFill>
                  <a:srgbClr val="3C2E43"/>
                </a:solidFill>
              </a:rPr>
              <a:t>що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виражається</a:t>
            </a:r>
            <a:r>
              <a:rPr lang="ru-RU" sz="2400" dirty="0">
                <a:solidFill>
                  <a:srgbClr val="3C2E43"/>
                </a:solidFill>
              </a:rPr>
              <a:t> у </a:t>
            </a:r>
            <a:r>
              <a:rPr lang="ru-RU" sz="2400" dirty="0" err="1">
                <a:solidFill>
                  <a:srgbClr val="3C2E43"/>
                </a:solidFill>
              </a:rPr>
              <a:t>вигляді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прояву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різних</a:t>
            </a:r>
            <a:r>
              <a:rPr lang="ru-RU" sz="2400" dirty="0">
                <a:solidFill>
                  <a:srgbClr val="3C2E43"/>
                </a:solidFill>
              </a:rPr>
              <a:t> форм </a:t>
            </a:r>
            <a:r>
              <a:rPr lang="ru-RU" sz="2400" dirty="0" err="1">
                <a:solidFill>
                  <a:srgbClr val="3C2E43"/>
                </a:solidFill>
              </a:rPr>
              <a:t>агресивної</a:t>
            </a:r>
            <a:r>
              <a:rPr lang="ru-RU" sz="2400" dirty="0">
                <a:solidFill>
                  <a:srgbClr val="3C2E43"/>
                </a:solidFill>
              </a:rPr>
              <a:t>, </a:t>
            </a:r>
            <a:r>
              <a:rPr lang="ru-RU" sz="2400" dirty="0" err="1">
                <a:solidFill>
                  <a:srgbClr val="3C2E43"/>
                </a:solidFill>
              </a:rPr>
              <a:t>знущальної</a:t>
            </a:r>
            <a:r>
              <a:rPr lang="ru-RU" sz="2400" dirty="0">
                <a:solidFill>
                  <a:srgbClr val="3C2E43"/>
                </a:solidFill>
              </a:rPr>
              <a:t> і </a:t>
            </a:r>
            <a:r>
              <a:rPr lang="ru-RU" sz="2400" dirty="0" err="1">
                <a:solidFill>
                  <a:srgbClr val="3C2E43"/>
                </a:solidFill>
              </a:rPr>
              <a:t>образливої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поведінки</a:t>
            </a:r>
            <a:r>
              <a:rPr lang="ru-RU" sz="2400" dirty="0">
                <a:solidFill>
                  <a:srgbClr val="3C2E43"/>
                </a:solidFill>
              </a:rPr>
              <a:t> для </a:t>
            </a:r>
            <a:r>
              <a:rPr lang="ru-RU" sz="2400" dirty="0" err="1">
                <a:solidFill>
                  <a:srgbClr val="3C2E43"/>
                </a:solidFill>
              </a:rPr>
              <a:t>нагнітання</a:t>
            </a:r>
            <a:r>
              <a:rPr lang="ru-RU" sz="2400" dirty="0">
                <a:solidFill>
                  <a:srgbClr val="3C2E43"/>
                </a:solidFill>
              </a:rPr>
              <a:t> </a:t>
            </a:r>
            <a:r>
              <a:rPr lang="ru-RU" sz="2400" dirty="0" err="1">
                <a:solidFill>
                  <a:srgbClr val="3C2E43"/>
                </a:solidFill>
              </a:rPr>
              <a:t>конфліктів</a:t>
            </a:r>
            <a:endParaRPr lang="ru-RU" sz="2400" dirty="0">
              <a:solidFill>
                <a:srgbClr val="3C2E4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587384"/>
            <a:ext cx="3960440" cy="2348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3789040"/>
            <a:ext cx="472826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475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756</Words>
  <Application>Microsoft Office PowerPoint</Application>
  <PresentationFormat>Произвольный</PresentationFormat>
  <Paragraphs>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Соціологія агресії та злочинності  Сучасні дослідження злочинності та агресивної поведінки</vt:lpstr>
      <vt:lpstr> Експериментальні дослідження злочинності (Експерименти Ф. Зімбардо та його послідовників)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339</cp:revision>
  <dcterms:created xsi:type="dcterms:W3CDTF">2014-05-17T18:57:21Z</dcterms:created>
  <dcterms:modified xsi:type="dcterms:W3CDTF">2021-01-21T13:40:49Z</dcterms:modified>
</cp:coreProperties>
</file>