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3" r:id="rId19"/>
    <p:sldId id="295" r:id="rId20"/>
    <p:sldId id="296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2D14"/>
    <a:srgbClr val="4D4D4D"/>
    <a:srgbClr val="35759D"/>
    <a:srgbClr val="35B19D"/>
    <a:srgbClr val="000000"/>
    <a:srgbClr val="E8E8E8"/>
    <a:srgbClr val="1E1E20"/>
    <a:srgbClr val="D5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5596" autoAdjust="0"/>
  </p:normalViewPr>
  <p:slideViewPr>
    <p:cSldViewPr>
      <p:cViewPr varScale="1">
        <p:scale>
          <a:sx n="127" d="100"/>
          <a:sy n="127" d="100"/>
        </p:scale>
        <p:origin x="13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A65F78-C1F1-4F4A-B09E-F23B7259C94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5659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1C583A-8437-4AA9-A77B-6B4CB8853C9C}" type="slidenum">
              <a:rPr lang="en-US" altLang="ru-RU" smtClean="0"/>
              <a:pPr>
                <a:spcBef>
                  <a:spcPct val="0"/>
                </a:spcBef>
              </a:pPr>
              <a:t>1</a:t>
            </a:fld>
            <a:endParaRPr lang="en-US" altLang="ru-RU" smtClean="0"/>
          </a:p>
        </p:txBody>
      </p:sp>
      <p:sp>
        <p:nvSpPr>
          <p:cNvPr id="4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26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C52EDB-6EBC-4FF6-8240-69E3E2E98DB6}" type="slidenum">
              <a:rPr lang="en-US" altLang="ru-RU" smtClean="0"/>
              <a:pPr>
                <a:spcBef>
                  <a:spcPct val="0"/>
                </a:spcBef>
              </a:pPr>
              <a:t>10</a:t>
            </a:fld>
            <a:endParaRPr lang="en-US" altLang="ru-RU" smtClean="0"/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5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27B327-F5DA-4BD9-9677-BD3F46490966}" type="slidenum">
              <a:rPr lang="en-US" altLang="ru-RU" smtClean="0"/>
              <a:pPr>
                <a:spcBef>
                  <a:spcPct val="0"/>
                </a:spcBef>
              </a:pPr>
              <a:t>11</a:t>
            </a:fld>
            <a:endParaRPr lang="en-US" altLang="ru-RU" smtClean="0"/>
          </a:p>
        </p:txBody>
      </p:sp>
      <p:sp>
        <p:nvSpPr>
          <p:cNvPr id="245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8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60C141F-1DA6-4FD8-BBEB-ADAE47C893B5}" type="slidenum">
              <a:rPr lang="en-US" altLang="ru-RU" smtClean="0"/>
              <a:pPr>
                <a:spcBef>
                  <a:spcPct val="0"/>
                </a:spcBef>
              </a:pPr>
              <a:t>12</a:t>
            </a:fld>
            <a:endParaRPr lang="en-US" altLang="ru-RU" smtClean="0"/>
          </a:p>
        </p:txBody>
      </p:sp>
      <p:sp>
        <p:nvSpPr>
          <p:cNvPr id="266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14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7AD9E3-0686-4FDF-A68F-193DBEDC48EC}" type="slidenum">
              <a:rPr lang="en-US" altLang="ru-RU" smtClean="0"/>
              <a:pPr>
                <a:spcBef>
                  <a:spcPct val="0"/>
                </a:spcBef>
              </a:pPr>
              <a:t>13</a:t>
            </a:fld>
            <a:endParaRPr lang="en-US" altLang="ru-RU" smtClean="0"/>
          </a:p>
        </p:txBody>
      </p:sp>
      <p:sp>
        <p:nvSpPr>
          <p:cNvPr id="286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73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194867-FAF5-4FC7-8550-802082B70DB6}" type="slidenum">
              <a:rPr lang="en-US" altLang="ru-RU" smtClean="0"/>
              <a:pPr>
                <a:spcBef>
                  <a:spcPct val="0"/>
                </a:spcBef>
              </a:pPr>
              <a:t>14</a:t>
            </a:fld>
            <a:endParaRPr lang="en-US" altLang="ru-RU" smtClean="0"/>
          </a:p>
        </p:txBody>
      </p:sp>
      <p:sp>
        <p:nvSpPr>
          <p:cNvPr id="307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94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234C92-4377-453A-8E76-974F64E7424C}" type="slidenum">
              <a:rPr lang="en-US" altLang="ru-RU" smtClean="0"/>
              <a:pPr>
                <a:spcBef>
                  <a:spcPct val="0"/>
                </a:spcBef>
              </a:pPr>
              <a:t>15</a:t>
            </a:fld>
            <a:endParaRPr lang="en-US" altLang="ru-RU" smtClean="0"/>
          </a:p>
        </p:txBody>
      </p:sp>
      <p:sp>
        <p:nvSpPr>
          <p:cNvPr id="327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300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D39110-34F1-42E3-B81D-5C8F344123C8}" type="slidenum">
              <a:rPr lang="en-US" altLang="ru-RU" smtClean="0"/>
              <a:pPr>
                <a:spcBef>
                  <a:spcPct val="0"/>
                </a:spcBef>
              </a:pPr>
              <a:t>16</a:t>
            </a:fld>
            <a:endParaRPr lang="en-US" altLang="ru-RU" smtClean="0"/>
          </a:p>
        </p:txBody>
      </p:sp>
      <p:sp>
        <p:nvSpPr>
          <p:cNvPr id="348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80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80A506-C82E-4903-BDB8-08D8B589C8F4}" type="slidenum">
              <a:rPr lang="en-US" altLang="ru-RU" smtClean="0"/>
              <a:pPr>
                <a:spcBef>
                  <a:spcPct val="0"/>
                </a:spcBef>
              </a:pPr>
              <a:t>17</a:t>
            </a:fld>
            <a:endParaRPr lang="en-US" altLang="ru-RU" smtClean="0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48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3A1F3C-7447-42E6-B59C-C87EE4EACEB9}" type="slidenum">
              <a:rPr lang="en-US" altLang="ru-RU" smtClean="0"/>
              <a:pPr>
                <a:spcBef>
                  <a:spcPct val="0"/>
                </a:spcBef>
              </a:pPr>
              <a:t>18</a:t>
            </a:fld>
            <a:endParaRPr lang="en-US" altLang="ru-RU" smtClean="0"/>
          </a:p>
        </p:txBody>
      </p:sp>
      <p:sp>
        <p:nvSpPr>
          <p:cNvPr id="389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68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243544-4DC9-46D0-9114-7D46B9F59686}" type="slidenum">
              <a:rPr lang="en-US" altLang="ru-RU" smtClean="0"/>
              <a:pPr>
                <a:spcBef>
                  <a:spcPct val="0"/>
                </a:spcBef>
              </a:pPr>
              <a:t>19</a:t>
            </a:fld>
            <a:endParaRPr lang="en-US" altLang="ru-RU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7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A4138F-5CFE-4791-8E28-BC51BA2A8CB5}" type="slidenum">
              <a:rPr lang="en-US" altLang="ru-RU" smtClean="0"/>
              <a:pPr>
                <a:spcBef>
                  <a:spcPct val="0"/>
                </a:spcBef>
              </a:pPr>
              <a:t>2</a:t>
            </a:fld>
            <a:endParaRPr lang="en-US" altLang="ru-RU" smtClean="0"/>
          </a:p>
        </p:txBody>
      </p:sp>
      <p:sp>
        <p:nvSpPr>
          <p:cNvPr id="6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9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1CD01A-11D7-4D98-9707-971B8DA2FC18}" type="slidenum">
              <a:rPr lang="en-US" altLang="ru-RU" smtClean="0"/>
              <a:pPr>
                <a:spcBef>
                  <a:spcPct val="0"/>
                </a:spcBef>
              </a:pPr>
              <a:t>20</a:t>
            </a:fld>
            <a:endParaRPr lang="en-US" altLang="ru-RU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764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E07416-C3F9-49AA-887B-FC034EB8A49E}" type="slidenum">
              <a:rPr lang="en-US" altLang="ru-RU" smtClean="0"/>
              <a:pPr>
                <a:spcBef>
                  <a:spcPct val="0"/>
                </a:spcBef>
              </a:pPr>
              <a:t>3</a:t>
            </a:fld>
            <a:endParaRPr lang="en-US" altLang="ru-RU" smtClean="0"/>
          </a:p>
        </p:txBody>
      </p:sp>
      <p:sp>
        <p:nvSpPr>
          <p:cNvPr id="8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58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BF538F-FAC6-4D48-AE1E-78FF1AA876C1}" type="slidenum">
              <a:rPr lang="en-US" altLang="ru-RU" smtClean="0"/>
              <a:pPr>
                <a:spcBef>
                  <a:spcPct val="0"/>
                </a:spcBef>
              </a:pPr>
              <a:t>4</a:t>
            </a:fld>
            <a:endParaRPr lang="en-US" altLang="ru-RU" smtClean="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17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4126F3-F0B3-4DA5-B827-98CEE268885A}" type="slidenum">
              <a:rPr lang="en-US" altLang="ru-RU" smtClean="0"/>
              <a:pPr>
                <a:spcBef>
                  <a:spcPct val="0"/>
                </a:spcBef>
              </a:pPr>
              <a:t>5</a:t>
            </a:fld>
            <a:endParaRPr lang="en-US" altLang="ru-RU" smtClean="0"/>
          </a:p>
        </p:txBody>
      </p:sp>
      <p:sp>
        <p:nvSpPr>
          <p:cNvPr id="122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0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ADE97F-1A57-49F5-A16D-74D848A1BBED}" type="slidenum">
              <a:rPr lang="en-US" altLang="ru-RU" smtClean="0"/>
              <a:pPr>
                <a:spcBef>
                  <a:spcPct val="0"/>
                </a:spcBef>
              </a:pPr>
              <a:t>6</a:t>
            </a:fld>
            <a:endParaRPr lang="en-US" altLang="ru-RU" smtClean="0"/>
          </a:p>
        </p:txBody>
      </p:sp>
      <p:sp>
        <p:nvSpPr>
          <p:cNvPr id="143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09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265CD4-4CEA-46B8-BFE4-9DA40F2D5196}" type="slidenum">
              <a:rPr lang="en-US" altLang="ru-RU" smtClean="0"/>
              <a:pPr>
                <a:spcBef>
                  <a:spcPct val="0"/>
                </a:spcBef>
              </a:pPr>
              <a:t>7</a:t>
            </a:fld>
            <a:endParaRPr lang="en-US" altLang="ru-RU" smtClean="0"/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0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D0D08C-F155-4A31-B6C3-778A2321D1DB}" type="slidenum">
              <a:rPr lang="en-US" altLang="ru-RU" smtClean="0"/>
              <a:pPr>
                <a:spcBef>
                  <a:spcPct val="0"/>
                </a:spcBef>
              </a:pPr>
              <a:t>8</a:t>
            </a:fld>
            <a:endParaRPr lang="en-US" altLang="ru-RU" smtClean="0"/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86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B39463-5512-4CF5-A545-5BE33E766129}" type="slidenum">
              <a:rPr lang="en-US" altLang="ru-RU" smtClean="0"/>
              <a:pPr>
                <a:spcBef>
                  <a:spcPct val="0"/>
                </a:spcBef>
              </a:pPr>
              <a:t>9</a:t>
            </a:fld>
            <a:endParaRPr lang="en-US" altLang="ru-RU" smtClean="0"/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128500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80811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8802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7391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216321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350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24103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08088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988307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22775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474406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3400" y="547688"/>
            <a:ext cx="6629400" cy="51911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uk-UA" altLang="ru-RU" sz="4400" smtClean="0"/>
              <a:t>Як створити власний тренінг</a:t>
            </a:r>
            <a:endParaRPr lang="ru-RU" altLang="ru-RU" sz="4400" smtClean="0"/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762000" y="1600200"/>
            <a:ext cx="28956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/>
            <a:r>
              <a:rPr lang="uk-UA" altLang="ru-RU" smtClean="0"/>
              <a:t>Лекція 3</a:t>
            </a:r>
            <a:endParaRPr lang="ru-RU" altLang="ru-RU" smtClean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Вступна частина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447800"/>
            <a:ext cx="7124700" cy="3124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не більше 10-20 хвилин!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актуалізація матеріалу попереднього заняття: опитування, експрес-перевірка;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з’ясування очікувань;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створення продуктивної атмосфери («знайомство»);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підтримання демократичної дисципліни: прийняття, уточнення або повторення правил групи.</a:t>
            </a:r>
          </a:p>
        </p:txBody>
      </p:sp>
      <p:pic>
        <p:nvPicPr>
          <p:cNvPr id="2150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81488"/>
            <a:ext cx="4416425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802188"/>
            <a:ext cx="205422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Основна частина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2450" y="1066800"/>
            <a:ext cx="7124700" cy="4038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кілька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тематичних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завдань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у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поєднанні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з «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руханками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»!!!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ko-KR" sz="900" b="1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теоретичний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блок: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розповідь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демонстрування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пояснення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(5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хв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.);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практичний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блок: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міні-лекції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бесіди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мультимедійна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презентація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взаємонавчання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виконання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проекту, робота у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групах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дискусія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мозковий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штурм,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аналіз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історій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дебати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ko-KR" sz="900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Для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відпрацювання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умінь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рольові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ігри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Кожна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інтерактивна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вправа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завершується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коротким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обговоренням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Заключна частина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2450" y="1066800"/>
            <a:ext cx="7169150" cy="2590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підбиття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підсумків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заняття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-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отримання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зворотного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зв’язку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релаксація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 процедура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завершення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тренінгу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ru-RU" altLang="ko-KR" sz="900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Можна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: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рекомендувати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літературу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відеоматеріали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сайти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в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інтернеті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для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самостійного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опрацювання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</a:p>
        </p:txBody>
      </p:sp>
      <p:pic>
        <p:nvPicPr>
          <p:cNvPr id="2560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0045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bg1"/>
                </a:solidFill>
              </a:rPr>
              <a:t>Результативність. </a:t>
            </a:r>
            <a:br>
              <a:rPr lang="ru-RU" altLang="ru-RU" sz="4000" smtClean="0">
                <a:solidFill>
                  <a:schemeClr val="bg1"/>
                </a:solidFill>
              </a:rPr>
            </a:br>
            <a:r>
              <a:rPr lang="ru-RU" altLang="ru-RU" sz="4000" smtClean="0">
                <a:solidFill>
                  <a:schemeClr val="bg1"/>
                </a:solidFill>
              </a:rPr>
              <a:t>«Тягни» -«штовхай»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001000" cy="33988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Фактори,що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впливають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на </a:t>
            </a:r>
            <a:r>
              <a:rPr lang="ru-RU" altLang="ko-KR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результативність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очікуваний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результат;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тривалість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кількість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учасників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Окремо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слід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задуматися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над стилями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впливу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на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аудиторію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їх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є два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типи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: “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штовхай”і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“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тягни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” та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комбінацією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їх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для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максимальної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ефективності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«</a:t>
            </a:r>
            <a:r>
              <a:rPr lang="ru-RU" altLang="ko-KR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Штовхай</a:t>
            </a:r>
            <a:r>
              <a:rPr lang="ru-RU" altLang="ko-KR" sz="2400" dirty="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» 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–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це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коли тренер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читає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лекцію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пояснює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демонструє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інструктує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ділиться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роздумами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Тобто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він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пропонує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штовхає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свої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знання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вміння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«</a:t>
            </a:r>
            <a:r>
              <a:rPr lang="ru-RU" altLang="ko-KR" sz="2400" dirty="0" err="1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Тягни</a:t>
            </a:r>
            <a:r>
              <a:rPr lang="ru-RU" altLang="ko-KR" sz="2400" dirty="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» 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–  тренер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залучає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учасників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пропонує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щось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зробити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самостійно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підтримує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надихає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запитує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Тобто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витягує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знання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емоції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щоб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перетворити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їх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у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нові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знання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 </a:t>
            </a:r>
            <a:r>
              <a:rPr lang="ru-RU" altLang="ko-KR" sz="2400" dirty="0" err="1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навички</a:t>
            </a:r>
            <a:r>
              <a:rPr lang="ru-RU" altLang="ko-KR" sz="2400" dirty="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  <a:endParaRPr lang="ru-RU" altLang="ru-RU" sz="24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bg1"/>
                </a:solidFill>
              </a:rPr>
              <a:t>«Тягни» -«штовхай»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001000" cy="33988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Стилі впливу на аудиторію: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«Штовхай» </a:t>
            </a: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– це коли тренер читає лекцію, пояснює, демонструє, інструктує, ділиться роздумами. Тобто він пропонує, штовхає свої знання і вміння.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«Тягни» </a:t>
            </a: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–  тренер залучає учасників, пропонує щось зробити самостійно, підтримує, надихає, запитує. Тобто – витягує знання і емоції, щоб перетворити їх у нові знання і навички.</a:t>
            </a:r>
            <a:endParaRPr lang="ru-RU" altLang="ru-RU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Оцінювання ефективності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7162800" cy="2971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вхідне та вихідне опитування!!!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24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Опитування «до» і «після» здійснюють анонімно, їхні результати опрацьовуються загалом, і вони є індикатором ефективності тренінгів, показують, яка інформація засвоєна краще/гірше та чи відбулася бажана зміна психологічних установок (ставлень).</a:t>
            </a: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61010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4953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Поради тренеру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7162800" cy="38862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1. Якнайбільше власної діяльності.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2. Зрозумілі і прості інструкції.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3. Відкритість до діалогу.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4. Стежте за часом.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5. Оцінюйте дії учасників максимально лояльно.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6. Ніколи не застосовувати слово «розподілятися» на групи тощо. ОБ'ЄДНАТИСЯ! 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913313"/>
            <a:ext cx="46482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2288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Детальний анонс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7162800" cy="4114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Що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має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бути у гарному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анонсі</a:t>
            </a:r>
            <a:r>
              <a:rPr lang="ru-RU" altLang="ko-KR" sz="2400" b="1" dirty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:</a:t>
            </a:r>
            <a:endParaRPr lang="ru-RU" altLang="ko-KR" sz="2400" b="1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ko-KR" sz="900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дата,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місце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проведення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тривалість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ема, мета,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очікувані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результати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програма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тренінгу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цільова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аудиторія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організатор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/ донор;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ренери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та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експерти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(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інформація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);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у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мови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участі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(платно /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безкоштовно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);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л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інк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на анкету-заявку;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едлайни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подачі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заявок;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контакти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організаторів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bg1"/>
                </a:solidFill>
              </a:rPr>
              <a:t>БРИФ!!!!</a:t>
            </a: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686800" cy="2895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Бриф – короткий опис з основними деталями. У ньому зазвичаю вказують тему тренінгу, мету, тривалість, цільову аудиторію, тренерів та очікувані результати.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chemeClr val="tx2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Мета має бути сформульована за принципом  </a:t>
            </a:r>
            <a:r>
              <a:rPr lang="en-US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SMART</a:t>
            </a:r>
            <a:r>
              <a:rPr lang="uk-UA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(</a:t>
            </a:r>
            <a:r>
              <a:rPr lang="en-US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Specific, Measurable, Achievable, Realistic, and Timely), </a:t>
            </a:r>
            <a:r>
              <a:rPr lang="ru-RU" altLang="ko-KR" sz="2400" smtClean="0">
                <a:solidFill>
                  <a:schemeClr val="tx2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кожна буква якої означає критерій поставлених цілей: конкретність, вимірність, значущість, досягненість та обмеження в часі.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2288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Як встановити довіру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7086600" cy="2971800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Постарайтеся запам’ятати імена більшості учасників. 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Якщо не можете подолати незручностей або переживаєте за свій авторитет, назвіться Тренером або умовним персонажем (Суперменом, Білосніжкою тощо).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Намагайтеся ставитись однаково до всіх учасників. </a:t>
            </a:r>
          </a:p>
        </p:txBody>
      </p:sp>
      <p:pic>
        <p:nvPicPr>
          <p:cNvPr id="39940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3886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chemeClr val="bg1"/>
                </a:solidFill>
              </a:rPr>
              <a:t>Вводна термінологія</a:t>
            </a:r>
            <a:endParaRPr lang="ru-RU" altLang="ru-RU" sz="4000" smtClean="0">
              <a:solidFill>
                <a:schemeClr val="bg1"/>
              </a:solidFill>
            </a:endParaRP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325563"/>
            <a:ext cx="7924800" cy="29416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ko-KR" sz="2400" b="1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</a:t>
            </a:r>
            <a:r>
              <a:rPr lang="ru-RU" altLang="ko-KR" sz="2400" smtClean="0">
                <a:solidFill>
                  <a:srgbClr val="FF0000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– це форма групової роботи, яка забезпечує активну участь і творчу взаємодію учасників між собою і з учителем.</a:t>
            </a:r>
          </a:p>
          <a:p>
            <a:pPr eaLnBrk="1" hangingPunct="1">
              <a:lnSpc>
                <a:spcPct val="80000"/>
              </a:lnSpc>
            </a:pPr>
            <a:endParaRPr lang="uk-UA" altLang="ru-RU" sz="2400" smtClean="0"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smtClean="0"/>
              <a:t>На тренінгу вчитель відіграє важливу роль </a:t>
            </a:r>
            <a:r>
              <a:rPr lang="ru-RU" altLang="ru-RU" sz="2400" b="1" smtClean="0">
                <a:solidFill>
                  <a:srgbClr val="FF0000"/>
                </a:solidFill>
              </a:rPr>
              <a:t>фасилітатора</a:t>
            </a:r>
            <a:r>
              <a:rPr lang="ru-RU" altLang="ru-RU" sz="2400" smtClean="0">
                <a:solidFill>
                  <a:srgbClr val="FF0000"/>
                </a:solidFill>
              </a:rPr>
              <a:t> </a:t>
            </a:r>
            <a:r>
              <a:rPr lang="ru-RU" altLang="ru-RU" sz="2400" smtClean="0"/>
              <a:t>(від англ. </a:t>
            </a:r>
            <a:r>
              <a:rPr lang="en-US" altLang="ru-RU" sz="2400" smtClean="0"/>
              <a:t>facilitate — </a:t>
            </a:r>
            <a:r>
              <a:rPr lang="ru-RU" altLang="ru-RU" sz="2400" smtClean="0"/>
              <a:t>допомагати, полегшувати, сприяти). Він скеровує діяльність та взаємодію учасників на вивчення теми та досягнення мети тренінгу.</a:t>
            </a:r>
          </a:p>
        </p:txBody>
      </p:sp>
      <p:pic>
        <p:nvPicPr>
          <p:cNvPr id="5124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4191000"/>
            <a:ext cx="43434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2288" y="3048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Питання на семінарське заняття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1175" y="1524000"/>
            <a:ext cx="7086600" cy="29718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ko-KR" sz="2400" u="sng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Теоретичні питання:</a:t>
            </a:r>
          </a:p>
          <a:p>
            <a:pPr marL="457200" indent="-457200" eaLnBrk="1" hangingPunct="1">
              <a:lnSpc>
                <a:spcPct val="80000"/>
              </a:lnSpc>
              <a:buFontTx/>
              <a:buAutoNum type="arabicPeriod"/>
              <a:defRPr/>
            </a:pP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Психолого-педагогічна характеристика та сутність основних видів ігрової діяльності.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ko-KR" sz="2400" u="sng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Творче завдання: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Знайдіть та проведіть в аудиторії не менше двох коротких «</a:t>
            </a:r>
            <a:r>
              <a:rPr lang="uk-UA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руханок</a:t>
            </a: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» (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вправи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на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зняття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м’язового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психологічного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напруження</a:t>
            </a: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), щоб зняти перевантаження аудиторії </a:t>
            </a:r>
            <a:r>
              <a:rPr lang="uk-UA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прротягом</a:t>
            </a: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лекції </a:t>
            </a: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  <a:sym typeface="Wingdings" panose="05000000000000000000" pitchFamily="2" charset="2"/>
              </a:rPr>
              <a:t></a:t>
            </a:r>
            <a:r>
              <a:rPr lang="ru-RU" altLang="ko-KR" sz="2400" dirty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  <a:sym typeface="Wingdings" panose="05000000000000000000" pitchFamily="2" charset="2"/>
              </a:rPr>
              <a:t>.</a:t>
            </a:r>
            <a:endParaRPr lang="uk-UA" altLang="ko-KR" sz="2400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  <a:sym typeface="Wingdings" panose="05000000000000000000" pitchFamily="2" charset="2"/>
            </a:endParaRPr>
          </a:p>
        </p:txBody>
      </p:sp>
      <p:pic>
        <p:nvPicPr>
          <p:cNvPr id="4198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4445000"/>
            <a:ext cx="18097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040313"/>
            <a:ext cx="4800600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Крок №1. Метафоризація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7086600" cy="370363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1. </a:t>
            </a:r>
            <a:r>
              <a:rPr lang="ru-RU" altLang="ko-KR" sz="2400" b="1" u="sng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Виокремлення проблеми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яку необхідно розв'язати на тренінгу.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Наприклад: 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як зменшити конфлікти серед молоді?; як допомогти швидше адаптуватися дітям мігрантів у чужому культурному і мовному середовищі?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2. </a:t>
            </a:r>
            <a:r>
              <a:rPr lang="ru-RU" altLang="ko-KR" sz="2400" b="1" u="sng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Формулювання мети 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майбутньої психотехніки, яка зумовлюється усвідомленою проблемою.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3. </a:t>
            </a:r>
            <a:r>
              <a:rPr lang="ru-RU" altLang="ko-KR" sz="2400" b="1" u="sng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Вибір тренінгового методу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в межах якого найдоцільніше розробляти психотехніку.</a:t>
            </a:r>
            <a:endParaRPr lang="en-US" altLang="ru-RU" sz="2400" smtClean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Крок №2. Підбір психотехніки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6900" y="1447800"/>
            <a:ext cx="7086600" cy="37036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1. Створення «психотехнічного конструктора».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2. Перестановка складових частин у структурі психотехніки.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3. Створення психотехніки на основі випадкових обраних компонентів за аналогією з відомими іграми і вправами.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4. Послідовна зміна всіх елементів психотехніки.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5. Психотехніка-калька (створення вправи за наявною моделлю).</a:t>
            </a:r>
          </a:p>
        </p:txBody>
      </p:sp>
      <p:pic>
        <p:nvPicPr>
          <p:cNvPr id="9220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14913"/>
            <a:ext cx="350520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chemeClr val="bg1"/>
                </a:solidFill>
              </a:rPr>
              <a:t>Компетенція тенера:</a:t>
            </a:r>
            <a:endParaRPr lang="ru-RU" altLang="ru-RU" sz="4000" smtClean="0">
              <a:solidFill>
                <a:schemeClr val="bg1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325563"/>
            <a:ext cx="8001000" cy="33988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володіння темою на експертному рівні;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комунікація,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аналітичне мислення,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гнучкість,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побудова взаємовідносин,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стресостійкість,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здатність впливати і переконувати,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планування і організація,</a:t>
            </a:r>
          </a:p>
          <a:p>
            <a:pPr eaLnBrk="1" hangingPunct="1">
              <a:lnSpc>
                <a:spcPct val="80000"/>
              </a:lnSpc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креативність.</a:t>
            </a:r>
            <a:endParaRPr lang="ru-RU" altLang="ru-RU" sz="2400" smtClean="0"/>
          </a:p>
        </p:txBody>
      </p:sp>
      <p:pic>
        <p:nvPicPr>
          <p:cNvPr id="1126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30688"/>
            <a:ext cx="525462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64000"/>
            <a:ext cx="4191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Тривалість тренінгу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66900" y="1447800"/>
            <a:ext cx="7086600" cy="37036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від 20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хвилин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до 7-8 годин.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ko-KR" sz="900" dirty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Для </a:t>
            </a:r>
            <a:r>
              <a:rPr lang="ru-RU" altLang="ko-KR" sz="2400" b="1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школярів</a:t>
            </a:r>
            <a:r>
              <a:rPr lang="ru-RU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найкраща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тривалість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становить 60-90 </a:t>
            </a:r>
            <a:r>
              <a:rPr lang="ru-RU" altLang="ko-KR" sz="2400" dirty="0" err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хвилин</a:t>
            </a:r>
            <a:r>
              <a:rPr lang="ru-RU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uk-UA" altLang="ko-KR" sz="900" dirty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ko-KR" sz="2400" b="1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Для дорослих</a:t>
            </a: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, особливо вузьких спеціалістів – не обмежена.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Важливо: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використання всіх елементів;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uk-UA" altLang="ko-KR" sz="2400" dirty="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зворотний зв’язок. </a:t>
            </a:r>
            <a:endParaRPr lang="uk-UA" altLang="ko-KR" sz="2400" dirty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altLang="ko-KR" sz="2400" dirty="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Аудиторія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7048500" cy="28956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Існує 4 типи людей за сприйняттям нової інформації: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solidFill>
                <a:srgbClr val="4D4D4D"/>
              </a:solidFill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Активісти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хочуть практики.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Аналітики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–спостерігають.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Теоретики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зіставляють знання практичні і теорію.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b="1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Прагматики</a:t>
            </a:r>
            <a:r>
              <a:rPr lang="ru-RU" altLang="ko-KR" sz="2400" smtClean="0">
                <a:solidFill>
                  <a:srgbClr val="4D4D4D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 – шукають прикладну цінність знань.</a:t>
            </a:r>
          </a:p>
        </p:txBody>
      </p:sp>
      <p:pic>
        <p:nvPicPr>
          <p:cNvPr id="15364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962400"/>
            <a:ext cx="44196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3152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bg1"/>
                </a:solidFill>
              </a:rPr>
              <a:t>Типи тренінгів відповідно очікуваного результату: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001000" cy="3398838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B92D14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 знань:</a:t>
            </a: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 дає знання, осмислення.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B92D14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 навичок: </a:t>
            </a: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дає вміння, практичний досвід.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solidFill>
                  <a:srgbClr val="B92D14"/>
                </a:solidFill>
                <a:latin typeface="Verdana" panose="020B0604030504040204" pitchFamily="34" charset="0"/>
                <a:ea typeface="굴림" panose="020B0600000101010101" pitchFamily="34" charset="-127"/>
              </a:rPr>
              <a:t>Тренінг ставлення: </a:t>
            </a: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змінює ставлення учасників, результатом його є оцінка, рефлексія, бажання, готовність до певних дій.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altLang="ko-KR" sz="900" smtClean="0">
              <a:latin typeface="Verdana" panose="020B0604030504040204" pitchFamily="34" charset="0"/>
              <a:ea typeface="굴림" panose="020B0600000101010101" pitchFamily="34" charset="-127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ko-KR" sz="2400" smtClean="0">
                <a:latin typeface="Verdana" panose="020B0604030504040204" pitchFamily="34" charset="0"/>
                <a:ea typeface="굴림" panose="020B0600000101010101" pitchFamily="34" charset="-127"/>
              </a:rPr>
              <a:t>«Чистих» видів тренінгів не існує!!!!</a:t>
            </a:r>
            <a:endParaRPr lang="ru-RU" altLang="ru-RU" sz="2400" smtClean="0"/>
          </a:p>
        </p:txBody>
      </p:sp>
      <p:pic>
        <p:nvPicPr>
          <p:cNvPr id="1741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5207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609600"/>
            <a:ext cx="7315200" cy="533400"/>
          </a:xfrm>
        </p:spPr>
        <p:txBody>
          <a:bodyPr/>
          <a:lstStyle/>
          <a:p>
            <a:pPr eaLnBrk="1" hangingPunct="1"/>
            <a:r>
              <a:rPr lang="uk-UA" altLang="ru-RU" sz="4000" smtClean="0">
                <a:solidFill>
                  <a:srgbClr val="4D4D4D"/>
                </a:solidFill>
              </a:rPr>
              <a:t>Структура тренінгу</a:t>
            </a:r>
            <a:endParaRPr lang="en-US" altLang="ru-RU" sz="4000" smtClean="0">
              <a:solidFill>
                <a:srgbClr val="4D4D4D"/>
              </a:solidFill>
            </a:endParaRPr>
          </a:p>
        </p:txBody>
      </p:sp>
      <p:pic>
        <p:nvPicPr>
          <p:cNvPr id="1945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792480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powerpoint-template-24">
  <a:themeElements>
    <a:clrScheme name="">
      <a:dk1>
        <a:srgbClr val="FFFFFF"/>
      </a:dk1>
      <a:lt1>
        <a:srgbClr val="FFFFFF"/>
      </a:lt1>
      <a:dk2>
        <a:srgbClr val="FFFFFF"/>
      </a:dk2>
      <a:lt2>
        <a:srgbClr val="0120BD"/>
      </a:lt2>
      <a:accent1>
        <a:srgbClr val="C300E6"/>
      </a:accent1>
      <a:accent2>
        <a:srgbClr val="F96F1C"/>
      </a:accent2>
      <a:accent3>
        <a:srgbClr val="FFFFFF"/>
      </a:accent3>
      <a:accent4>
        <a:srgbClr val="DADADA"/>
      </a:accent4>
      <a:accent5>
        <a:srgbClr val="DEAAF0"/>
      </a:accent5>
      <a:accent6>
        <a:srgbClr val="E26418"/>
      </a:accent6>
      <a:hlink>
        <a:srgbClr val="FFBF07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986</Words>
  <Application>Microsoft Office PowerPoint</Application>
  <PresentationFormat>Экран (4:3)</PresentationFormat>
  <Paragraphs>145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Microsoft Sans Serif</vt:lpstr>
      <vt:lpstr>Verdana</vt:lpstr>
      <vt:lpstr>굴림</vt:lpstr>
      <vt:lpstr>Wingdings</vt:lpstr>
      <vt:lpstr>powerpoint-template-24</vt:lpstr>
      <vt:lpstr>Як створити власний тренінг</vt:lpstr>
      <vt:lpstr>Вводна термінологія</vt:lpstr>
      <vt:lpstr>Крок №1. Метафоризація</vt:lpstr>
      <vt:lpstr>Крок №2. Підбір психотехніки</vt:lpstr>
      <vt:lpstr>Компетенція тенера:</vt:lpstr>
      <vt:lpstr>Тривалість тренінгу</vt:lpstr>
      <vt:lpstr>Аудиторія</vt:lpstr>
      <vt:lpstr>Типи тренінгів відповідно очікуваного результату:</vt:lpstr>
      <vt:lpstr>Структура тренінгу</vt:lpstr>
      <vt:lpstr>Вступна частина</vt:lpstr>
      <vt:lpstr>Основна частина</vt:lpstr>
      <vt:lpstr>Заключна частина</vt:lpstr>
      <vt:lpstr>Результативність.  «Тягни» -«штовхай»</vt:lpstr>
      <vt:lpstr>«Тягни» -«штовхай»</vt:lpstr>
      <vt:lpstr>Оцінювання ефективності</vt:lpstr>
      <vt:lpstr>Поради тренеру</vt:lpstr>
      <vt:lpstr>Детальний анонс</vt:lpstr>
      <vt:lpstr>БРИФ!!!!</vt:lpstr>
      <vt:lpstr>Як встановити довіру</vt:lpstr>
      <vt:lpstr>Питання на семінарське заняття</vt:lpstr>
    </vt:vector>
  </TitlesOfParts>
  <Company>Templates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RePack by Diakov</cp:lastModifiedBy>
  <cp:revision>165</cp:revision>
  <dcterms:created xsi:type="dcterms:W3CDTF">2007-04-02T02:11:51Z</dcterms:created>
  <dcterms:modified xsi:type="dcterms:W3CDTF">2019-09-15T17:21:38Z</dcterms:modified>
</cp:coreProperties>
</file>