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3" r:id="rId8"/>
    <p:sldId id="262"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09AB27-1FC2-4582-8637-23200B92280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EFAD8E4D-280E-41DC-9ADD-6960D4CA90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9A034229-7739-4BBF-83C9-1F4C679BDC50}"/>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B0C1B86C-E471-4FB2-96C5-8A46260EAE8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4F34249-102D-4023-8EC0-ADB48F01F92F}"/>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1830921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C881C0-B411-4483-9A71-46059F996B4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46EF751-069B-4104-A865-D4F63070DEF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8DBFB4C-33F8-4B2A-8DEC-C0CD27BE6040}"/>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D09E0DB8-4312-4052-A9AB-7F00DDA5E8A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3A42515-FFA1-4A27-81E7-A1A2794888F4}"/>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2171977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1BAAF27-D63B-483C-B114-364963E42AB0}"/>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1262F3E9-F60E-4BC2-8A13-FF6A11C84E4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398AA893-CE1C-49D8-8DF9-08EEE4682254}"/>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72C952F6-A1CB-4EF4-A407-67CE7A90EE5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D498F6E-593F-4375-AF52-D4424A26E86C}"/>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224823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A5B7F47-97AD-4FE0-8D9D-94CDAD9D0C7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B8EB0B4B-A980-43AA-A0A9-DDAB3E08D3C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EB9FE449-C7D6-4939-A5B0-4789562A611F}"/>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2EC15377-9B78-4AD2-B0C6-F0574F99E9D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1D7B1E0A-C3E3-40A7-9AA5-850ACFAF5348}"/>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370255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65F4E7-A441-4BB1-AA06-CE60057E3A1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453A863-4FBC-44B3-92FA-1FBB997AAB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C6D78EE7-F507-467B-8E2A-141A295497F4}"/>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ED003B68-4768-4BB7-931B-A8D8DFA0CD5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42BB9C5-5CB3-4A92-A9E9-55FFCE1D31BE}"/>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202704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E05F4D-70B7-451B-BFDC-AF95955CCC2C}"/>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08172BC-8577-4123-B08C-956AEA64BA2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079687A-E310-4391-B6A7-9FAD36D3C27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C6A382EE-A26A-475D-A07A-F68A01BCE925}"/>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6" name="Нижний колонтитул 5">
            <a:extLst>
              <a:ext uri="{FF2B5EF4-FFF2-40B4-BE49-F238E27FC236}">
                <a16:creationId xmlns:a16="http://schemas.microsoft.com/office/drawing/2014/main" id="{D51EF9FD-CE3E-4403-B440-6141046F2BFB}"/>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1801274-DE9C-438D-89BE-77B42C9258FC}"/>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333465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9286C3-8946-4576-9435-3FF943A1925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C40D7A0E-EBD3-4F8C-A6E3-86536F0412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0D1B29F-E344-4336-A0CC-55DD556134EA}"/>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DE0AC468-669F-4CAE-938F-0DFA4499D9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CA904B6D-0DD2-4BDE-BB36-CC1298816C6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CAC0F4AB-2AC1-4C0C-B801-00E1AA5A09D5}"/>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8" name="Нижний колонтитул 7">
            <a:extLst>
              <a:ext uri="{FF2B5EF4-FFF2-40B4-BE49-F238E27FC236}">
                <a16:creationId xmlns:a16="http://schemas.microsoft.com/office/drawing/2014/main" id="{BED01EE3-5327-4B7B-97F5-7D26425529E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D131A1D9-8014-4803-BDAA-5BD2C32E3011}"/>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1901022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87689A-F5BC-4E84-A018-4BEC1E36041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3338EC9E-0E5D-40CB-8FF1-64BD899DBA6E}"/>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4" name="Нижний колонтитул 3">
            <a:extLst>
              <a:ext uri="{FF2B5EF4-FFF2-40B4-BE49-F238E27FC236}">
                <a16:creationId xmlns:a16="http://schemas.microsoft.com/office/drawing/2014/main" id="{2404FA0F-4CB4-41EE-82D1-EBEE6967701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4005F8A-CFE6-4E95-A81B-72FB338E1904}"/>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265090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C0F46E9-AF72-4403-A726-7EA69F206AF6}"/>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3" name="Нижний колонтитул 2">
            <a:extLst>
              <a:ext uri="{FF2B5EF4-FFF2-40B4-BE49-F238E27FC236}">
                <a16:creationId xmlns:a16="http://schemas.microsoft.com/office/drawing/2014/main" id="{16DE207E-E0AA-41EC-BA4C-7EB8FC32FF88}"/>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1B1C938-D10C-43A9-93AA-2AE651DBD01E}"/>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3137426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91B1BA-4C8A-4A05-BB5D-1B7A96FB359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A49DCAC3-01FD-45EF-9A2D-40C60ECE2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E18449B3-10AB-4814-B23D-F181964A9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29154A9-8247-42B1-BAA6-905F613FFD75}"/>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6" name="Нижний колонтитул 5">
            <a:extLst>
              <a:ext uri="{FF2B5EF4-FFF2-40B4-BE49-F238E27FC236}">
                <a16:creationId xmlns:a16="http://schemas.microsoft.com/office/drawing/2014/main" id="{2624094A-7FA5-4E3C-9440-AA0E04824CB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1AD415B-8195-49B5-B797-3D2ACCCBDD7B}"/>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315010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7782FB-F6CE-4C23-AD79-4F31B339D22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3C395850-707B-4201-A817-7A5BE02014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9F4FD72B-2159-4302-83EE-E53CA607DD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70AD152-850C-44C7-92DB-4F8B4184AE3A}"/>
              </a:ext>
            </a:extLst>
          </p:cNvPr>
          <p:cNvSpPr>
            <a:spLocks noGrp="1"/>
          </p:cNvSpPr>
          <p:nvPr>
            <p:ph type="dt" sz="half" idx="10"/>
          </p:nvPr>
        </p:nvSpPr>
        <p:spPr/>
        <p:txBody>
          <a:bodyPr/>
          <a:lstStyle/>
          <a:p>
            <a:fld id="{517FF804-F254-498A-8C69-A84589453932}" type="datetimeFigureOut">
              <a:rPr lang="ru-RU" smtClean="0"/>
              <a:t>24.10.2022</a:t>
            </a:fld>
            <a:endParaRPr lang="ru-RU"/>
          </a:p>
        </p:txBody>
      </p:sp>
      <p:sp>
        <p:nvSpPr>
          <p:cNvPr id="6" name="Нижний колонтитул 5">
            <a:extLst>
              <a:ext uri="{FF2B5EF4-FFF2-40B4-BE49-F238E27FC236}">
                <a16:creationId xmlns:a16="http://schemas.microsoft.com/office/drawing/2014/main" id="{D8B45844-B14C-4358-87E2-C231A05AE47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3AA79E93-7B92-4A52-9EA2-8A92E5764038}"/>
              </a:ext>
            </a:extLst>
          </p:cNvPr>
          <p:cNvSpPr>
            <a:spLocks noGrp="1"/>
          </p:cNvSpPr>
          <p:nvPr>
            <p:ph type="sldNum" sz="quarter" idx="12"/>
          </p:nvPr>
        </p:nvSpPr>
        <p:spPr/>
        <p:txBody>
          <a:bodyPr/>
          <a:lstStyle/>
          <a:p>
            <a:fld id="{D7BC5AE8-AF58-49C3-9CC3-5A3DBB5CFAEA}" type="slidenum">
              <a:rPr lang="ru-RU" smtClean="0"/>
              <a:t>‹#›</a:t>
            </a:fld>
            <a:endParaRPr lang="ru-RU"/>
          </a:p>
        </p:txBody>
      </p:sp>
    </p:spTree>
    <p:extLst>
      <p:ext uri="{BB962C8B-B14F-4D97-AF65-F5344CB8AC3E}">
        <p14:creationId xmlns:p14="http://schemas.microsoft.com/office/powerpoint/2010/main" val="1020516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00B050"/>
          </a:fgClr>
          <a:bgClr>
            <a:schemeClr val="bg1"/>
          </a:bgClr>
        </a:patt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01B946-38E5-4246-8CF8-9D45781070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E9BC94A6-B268-4F7D-8775-76890DFC42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7BDCA2BF-05A0-4E47-9C0F-74710E5A30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FF804-F254-498A-8C69-A84589453932}" type="datetimeFigureOut">
              <a:rPr lang="ru-RU" smtClean="0"/>
              <a:t>24.10.2022</a:t>
            </a:fld>
            <a:endParaRPr lang="ru-RU"/>
          </a:p>
        </p:txBody>
      </p:sp>
      <p:sp>
        <p:nvSpPr>
          <p:cNvPr id="5" name="Нижний колонтитул 4">
            <a:extLst>
              <a:ext uri="{FF2B5EF4-FFF2-40B4-BE49-F238E27FC236}">
                <a16:creationId xmlns:a16="http://schemas.microsoft.com/office/drawing/2014/main" id="{D64774F8-7AEA-4421-B2A0-B9D1D972B5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C7999330-BFBC-4795-A4C6-9CF3E7963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C5AE8-AF58-49C3-9CC3-5A3DBB5CFAEA}" type="slidenum">
              <a:rPr lang="ru-RU" smtClean="0"/>
              <a:t>‹#›</a:t>
            </a:fld>
            <a:endParaRPr lang="ru-RU"/>
          </a:p>
        </p:txBody>
      </p:sp>
    </p:spTree>
    <p:extLst>
      <p:ext uri="{BB962C8B-B14F-4D97-AF65-F5344CB8AC3E}">
        <p14:creationId xmlns:p14="http://schemas.microsoft.com/office/powerpoint/2010/main" val="201112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A32129-C40C-401E-BBC3-07A525975D8D}"/>
              </a:ext>
            </a:extLst>
          </p:cNvPr>
          <p:cNvSpPr>
            <a:spLocks noGrp="1"/>
          </p:cNvSpPr>
          <p:nvPr>
            <p:ph type="ctrTitle"/>
          </p:nvPr>
        </p:nvSpPr>
        <p:spPr/>
        <p:txBody>
          <a:bodyPr/>
          <a:lstStyle/>
          <a:p>
            <a:r>
              <a:rPr lang="ru-RU" dirty="0">
                <a:latin typeface="Times New Roman" panose="02020603050405020304" pitchFamily="18" charset="0"/>
                <a:cs typeface="Times New Roman" panose="02020603050405020304" pitchFamily="18" charset="0"/>
              </a:rPr>
              <a:t>КРОС-ТАБУЛ</a:t>
            </a:r>
            <a:r>
              <a:rPr lang="uk-UA" dirty="0">
                <a:latin typeface="Times New Roman" panose="02020603050405020304" pitchFamily="18" charset="0"/>
                <a:cs typeface="Times New Roman" panose="02020603050405020304" pitchFamily="18" charset="0"/>
              </a:rPr>
              <a:t>ЯЦІЯ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4240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E0047855-0571-4C28-90EF-A8C01CAEE2DC}"/>
              </a:ext>
            </a:extLst>
          </p:cNvPr>
          <p:cNvGraphicFramePr>
            <a:graphicFrameLocks noGrp="1"/>
          </p:cNvGraphicFramePr>
          <p:nvPr>
            <p:extLst>
              <p:ext uri="{D42A27DB-BD31-4B8C-83A1-F6EECF244321}">
                <p14:modId xmlns:p14="http://schemas.microsoft.com/office/powerpoint/2010/main" val="304602739"/>
              </p:ext>
            </p:extLst>
          </p:nvPr>
        </p:nvGraphicFramePr>
        <p:xfrm>
          <a:off x="1974715" y="1225686"/>
          <a:ext cx="7937770" cy="4533087"/>
        </p:xfrm>
        <a:graphic>
          <a:graphicData uri="http://schemas.openxmlformats.org/drawingml/2006/table">
            <a:tbl>
              <a:tblPr firstRow="1" firstCol="1" bandRow="1">
                <a:tableStyleId>{5C22544A-7EE6-4342-B048-85BDC9FD1C3A}</a:tableStyleId>
              </a:tblPr>
              <a:tblGrid>
                <a:gridCol w="1488881">
                  <a:extLst>
                    <a:ext uri="{9D8B030D-6E8A-4147-A177-3AD203B41FA5}">
                      <a16:colId xmlns:a16="http://schemas.microsoft.com/office/drawing/2014/main" val="1017204025"/>
                    </a:ext>
                  </a:extLst>
                </a:gridCol>
                <a:gridCol w="2147289">
                  <a:extLst>
                    <a:ext uri="{9D8B030D-6E8A-4147-A177-3AD203B41FA5}">
                      <a16:colId xmlns:a16="http://schemas.microsoft.com/office/drawing/2014/main" val="542707789"/>
                    </a:ext>
                  </a:extLst>
                </a:gridCol>
                <a:gridCol w="2150800">
                  <a:extLst>
                    <a:ext uri="{9D8B030D-6E8A-4147-A177-3AD203B41FA5}">
                      <a16:colId xmlns:a16="http://schemas.microsoft.com/office/drawing/2014/main" val="3272900670"/>
                    </a:ext>
                  </a:extLst>
                </a:gridCol>
                <a:gridCol w="2150800">
                  <a:extLst>
                    <a:ext uri="{9D8B030D-6E8A-4147-A177-3AD203B41FA5}">
                      <a16:colId xmlns:a16="http://schemas.microsoft.com/office/drawing/2014/main" val="345689859"/>
                    </a:ext>
                  </a:extLst>
                </a:gridCol>
              </a:tblGrid>
              <a:tr h="418796">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uk-UA" sz="1100">
                          <a:effectLst/>
                        </a:rPr>
                        <a:t>Рівень задоволеності життям в балах (шкала 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217666561"/>
                  </a:ext>
                </a:extLst>
              </a:tr>
              <a:tr h="418796">
                <a:tc rowSpan="2">
                  <a:txBody>
                    <a:bodyPr/>
                    <a:lstStyle/>
                    <a:p>
                      <a:pPr>
                        <a:lnSpc>
                          <a:spcPct val="107000"/>
                        </a:lnSpc>
                        <a:spcAft>
                          <a:spcPts val="800"/>
                        </a:spcAft>
                      </a:pPr>
                      <a:r>
                        <a:rPr lang="uk-UA" sz="11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30871969"/>
                  </a:ext>
                </a:extLst>
              </a:tr>
              <a:tr h="876371">
                <a:tc vMerge="1">
                  <a:txBody>
                    <a:bodyPr/>
                    <a:lstStyle/>
                    <a:p>
                      <a:endParaRPr lang="ru-RU"/>
                    </a:p>
                  </a:txBody>
                  <a:tcPr/>
                </a:tc>
                <a:tc>
                  <a:txBody>
                    <a:bodyPr/>
                    <a:lstStyle/>
                    <a:p>
                      <a:pPr>
                        <a:lnSpc>
                          <a:spcPct val="107000"/>
                        </a:lnSpc>
                        <a:spcAft>
                          <a:spcPts val="800"/>
                        </a:spcAft>
                      </a:pPr>
                      <a:r>
                        <a:rPr lang="en-US" sz="1100">
                          <a:effectLst/>
                        </a:rPr>
                        <a:t>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Середнє арифметичне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Стандартне відхилення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1775857"/>
                  </a:ext>
                </a:extLst>
              </a:tr>
              <a:tr h="856983">
                <a:tc>
                  <a:txBody>
                    <a:bodyPr/>
                    <a:lstStyle/>
                    <a:p>
                      <a:pPr>
                        <a:lnSpc>
                          <a:spcPct val="107000"/>
                        </a:lnSpc>
                        <a:spcAft>
                          <a:spcPts val="800"/>
                        </a:spcAft>
                      </a:pPr>
                      <a:r>
                        <a:rPr lang="uk-UA" sz="1100">
                          <a:effectLst/>
                        </a:rPr>
                        <a:t>Високо-забезпечених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1,33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6111967"/>
                  </a:ext>
                </a:extLst>
              </a:tr>
              <a:tr h="856983">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909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2,85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1,07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99569650"/>
                  </a:ext>
                </a:extLst>
              </a:tr>
              <a:tr h="1105158">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842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a:effectLst/>
                        </a:rPr>
                        <a:t>2,31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0964280"/>
                  </a:ext>
                </a:extLst>
              </a:tr>
            </a:tbl>
          </a:graphicData>
        </a:graphic>
      </p:graphicFrame>
      <p:sp>
        <p:nvSpPr>
          <p:cNvPr id="3" name="Rectangle 1">
            <a:extLst>
              <a:ext uri="{FF2B5EF4-FFF2-40B4-BE49-F238E27FC236}">
                <a16:creationId xmlns:a16="http://schemas.microsoft.com/office/drawing/2014/main" id="{03550B80-3224-4F0C-A4F2-66EF39134ACD}"/>
              </a:ext>
            </a:extLst>
          </p:cNvPr>
          <p:cNvSpPr>
            <a:spLocks noChangeArrowheads="1"/>
          </p:cNvSpPr>
          <p:nvPr/>
        </p:nvSpPr>
        <p:spPr bwMode="auto">
          <a:xfrm>
            <a:off x="570564" y="3074987"/>
            <a:ext cx="16855252" cy="55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551542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764242-11B9-4CB4-AC97-1BA8EFC6ACC9}"/>
              </a:ext>
            </a:extLst>
          </p:cNvPr>
          <p:cNvSpPr>
            <a:spLocks noGrp="1"/>
          </p:cNvSpPr>
          <p:nvPr>
            <p:ph type="title"/>
          </p:nvPr>
        </p:nvSpPr>
        <p:spPr/>
        <p:txBody>
          <a:bodyPr>
            <a:normAutofit fontScale="90000"/>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Що робити?</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Стратегії розв’язання.</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І. Для наукових текстів – публікація у повному вигляді.</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1B2728D5-8E10-4703-8960-9CED2D514E14}"/>
              </a:ext>
            </a:extLst>
          </p:cNvPr>
          <p:cNvGraphicFramePr>
            <a:graphicFrameLocks noGrp="1"/>
          </p:cNvGraphicFramePr>
          <p:nvPr>
            <p:ph idx="1"/>
            <p:extLst>
              <p:ext uri="{D42A27DB-BD31-4B8C-83A1-F6EECF244321}">
                <p14:modId xmlns:p14="http://schemas.microsoft.com/office/powerpoint/2010/main" val="3742452274"/>
              </p:ext>
            </p:extLst>
          </p:nvPr>
        </p:nvGraphicFramePr>
        <p:xfrm>
          <a:off x="1395168" y="2394408"/>
          <a:ext cx="8616098" cy="3393651"/>
        </p:xfrm>
        <a:graphic>
          <a:graphicData uri="http://schemas.openxmlformats.org/drawingml/2006/table">
            <a:tbl>
              <a:tblPr firstRow="1" firstCol="1" bandRow="1">
                <a:tableStyleId>{5C22544A-7EE6-4342-B048-85BDC9FD1C3A}</a:tableStyleId>
              </a:tblPr>
              <a:tblGrid>
                <a:gridCol w="1816395">
                  <a:extLst>
                    <a:ext uri="{9D8B030D-6E8A-4147-A177-3AD203B41FA5}">
                      <a16:colId xmlns:a16="http://schemas.microsoft.com/office/drawing/2014/main" val="2128586409"/>
                    </a:ext>
                  </a:extLst>
                </a:gridCol>
                <a:gridCol w="1480105">
                  <a:extLst>
                    <a:ext uri="{9D8B030D-6E8A-4147-A177-3AD203B41FA5}">
                      <a16:colId xmlns:a16="http://schemas.microsoft.com/office/drawing/2014/main" val="2116013193"/>
                    </a:ext>
                  </a:extLst>
                </a:gridCol>
                <a:gridCol w="1556146">
                  <a:extLst>
                    <a:ext uri="{9D8B030D-6E8A-4147-A177-3AD203B41FA5}">
                      <a16:colId xmlns:a16="http://schemas.microsoft.com/office/drawing/2014/main" val="1373551762"/>
                    </a:ext>
                  </a:extLst>
                </a:gridCol>
                <a:gridCol w="1556146">
                  <a:extLst>
                    <a:ext uri="{9D8B030D-6E8A-4147-A177-3AD203B41FA5}">
                      <a16:colId xmlns:a16="http://schemas.microsoft.com/office/drawing/2014/main" val="2040634166"/>
                    </a:ext>
                  </a:extLst>
                </a:gridCol>
                <a:gridCol w="1151312">
                  <a:extLst>
                    <a:ext uri="{9D8B030D-6E8A-4147-A177-3AD203B41FA5}">
                      <a16:colId xmlns:a16="http://schemas.microsoft.com/office/drawing/2014/main" val="1214359874"/>
                    </a:ext>
                  </a:extLst>
                </a:gridCol>
                <a:gridCol w="1055994">
                  <a:extLst>
                    <a:ext uri="{9D8B030D-6E8A-4147-A177-3AD203B41FA5}">
                      <a16:colId xmlns:a16="http://schemas.microsoft.com/office/drawing/2014/main" val="3225404230"/>
                    </a:ext>
                  </a:extLst>
                </a:gridCol>
              </a:tblGrid>
              <a:tr h="313528">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nSpc>
                          <a:spcPct val="107000"/>
                        </a:lnSpc>
                        <a:spcAft>
                          <a:spcPts val="800"/>
                        </a:spcAft>
                      </a:pPr>
                      <a:r>
                        <a:rPr lang="uk-UA" sz="1100">
                          <a:effectLst/>
                        </a:rPr>
                        <a:t>Чи задоволені ви власним життям в цілому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3579510356"/>
                  </a:ext>
                </a:extLst>
              </a:tr>
              <a:tr h="313528">
                <a:tc rowSpan="2">
                  <a:txBody>
                    <a:bodyPr/>
                    <a:lstStyle/>
                    <a:p>
                      <a:pPr>
                        <a:lnSpc>
                          <a:spcPct val="107000"/>
                        </a:lnSpc>
                        <a:spcAft>
                          <a:spcPts val="800"/>
                        </a:spcAft>
                      </a:pPr>
                      <a:r>
                        <a:rPr lang="uk-UA" sz="1100" dirty="0">
                          <a:effectLst/>
                        </a:rPr>
                        <a:t>До якої групи людей ви себе б зарахували?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3791205"/>
                  </a:ext>
                </a:extLst>
              </a:tr>
              <a:tr h="656085">
                <a:tc vMerge="1">
                  <a:txBody>
                    <a:bodyPr/>
                    <a:lstStyle/>
                    <a:p>
                      <a:endParaRPr lang="ru-RU"/>
                    </a:p>
                  </a:txBody>
                  <a:tcPr/>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Незадоволений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Важко сказати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99160092"/>
                  </a:ext>
                </a:extLst>
              </a:tr>
              <a:tr h="641572">
                <a:tc>
                  <a:txBody>
                    <a:bodyPr/>
                    <a:lstStyle/>
                    <a:p>
                      <a:pPr>
                        <a:lnSpc>
                          <a:spcPct val="107000"/>
                        </a:lnSpc>
                        <a:spcAft>
                          <a:spcPts val="800"/>
                        </a:spcAft>
                      </a:pPr>
                      <a:r>
                        <a:rPr lang="uk-UA" sz="1100">
                          <a:effectLst/>
                        </a:rPr>
                        <a:t>Високо-забезпечених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60656228"/>
                  </a:ext>
                </a:extLst>
              </a:tr>
              <a:tr h="641572">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909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8467102"/>
                  </a:ext>
                </a:extLst>
              </a:tr>
              <a:tr h="827366">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842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3791948"/>
                  </a:ext>
                </a:extLst>
              </a:tr>
            </a:tbl>
          </a:graphicData>
        </a:graphic>
      </p:graphicFrame>
    </p:spTree>
    <p:extLst>
      <p:ext uri="{BB962C8B-B14F-4D97-AF65-F5344CB8AC3E}">
        <p14:creationId xmlns:p14="http://schemas.microsoft.com/office/powerpoint/2010/main" val="801117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764242-11B9-4CB4-AC97-1BA8EFC6ACC9}"/>
              </a:ext>
            </a:extLst>
          </p:cNvPr>
          <p:cNvSpPr>
            <a:spLocks noGrp="1"/>
          </p:cNvSpPr>
          <p:nvPr>
            <p:ph type="title"/>
          </p:nvPr>
        </p:nvSpPr>
        <p:spPr/>
        <p:txBody>
          <a:bodyPr/>
          <a:lstStyle/>
          <a:p>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ІІ. Виключення з таблиць для публікації недостовірних даних (рекомендується для широкої публікації, щоб не вводити читача в оману).</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59A29D26-AFAE-4349-B39E-CEABDAC61B21}"/>
              </a:ext>
            </a:extLst>
          </p:cNvPr>
          <p:cNvGraphicFramePr>
            <a:graphicFrameLocks noGrp="1"/>
          </p:cNvGraphicFramePr>
          <p:nvPr>
            <p:ph idx="1"/>
            <p:extLst>
              <p:ext uri="{D42A27DB-BD31-4B8C-83A1-F6EECF244321}">
                <p14:modId xmlns:p14="http://schemas.microsoft.com/office/powerpoint/2010/main" val="227739341"/>
              </p:ext>
            </p:extLst>
          </p:nvPr>
        </p:nvGraphicFramePr>
        <p:xfrm>
          <a:off x="1941922" y="2130458"/>
          <a:ext cx="8116478" cy="3497345"/>
        </p:xfrm>
        <a:graphic>
          <a:graphicData uri="http://schemas.openxmlformats.org/drawingml/2006/table">
            <a:tbl>
              <a:tblPr firstRow="1" firstCol="1" bandRow="1">
                <a:tableStyleId>{5C22544A-7EE6-4342-B048-85BDC9FD1C3A}</a:tableStyleId>
              </a:tblPr>
              <a:tblGrid>
                <a:gridCol w="1711068">
                  <a:extLst>
                    <a:ext uri="{9D8B030D-6E8A-4147-A177-3AD203B41FA5}">
                      <a16:colId xmlns:a16="http://schemas.microsoft.com/office/drawing/2014/main" val="3382210027"/>
                    </a:ext>
                  </a:extLst>
                </a:gridCol>
                <a:gridCol w="1394279">
                  <a:extLst>
                    <a:ext uri="{9D8B030D-6E8A-4147-A177-3AD203B41FA5}">
                      <a16:colId xmlns:a16="http://schemas.microsoft.com/office/drawing/2014/main" val="177249708"/>
                    </a:ext>
                  </a:extLst>
                </a:gridCol>
                <a:gridCol w="1465910">
                  <a:extLst>
                    <a:ext uri="{9D8B030D-6E8A-4147-A177-3AD203B41FA5}">
                      <a16:colId xmlns:a16="http://schemas.microsoft.com/office/drawing/2014/main" val="954084533"/>
                    </a:ext>
                  </a:extLst>
                </a:gridCol>
                <a:gridCol w="1465910">
                  <a:extLst>
                    <a:ext uri="{9D8B030D-6E8A-4147-A177-3AD203B41FA5}">
                      <a16:colId xmlns:a16="http://schemas.microsoft.com/office/drawing/2014/main" val="2445561370"/>
                    </a:ext>
                  </a:extLst>
                </a:gridCol>
                <a:gridCol w="1084551">
                  <a:extLst>
                    <a:ext uri="{9D8B030D-6E8A-4147-A177-3AD203B41FA5}">
                      <a16:colId xmlns:a16="http://schemas.microsoft.com/office/drawing/2014/main" val="1225268057"/>
                    </a:ext>
                  </a:extLst>
                </a:gridCol>
                <a:gridCol w="994760">
                  <a:extLst>
                    <a:ext uri="{9D8B030D-6E8A-4147-A177-3AD203B41FA5}">
                      <a16:colId xmlns:a16="http://schemas.microsoft.com/office/drawing/2014/main" val="217175130"/>
                    </a:ext>
                  </a:extLst>
                </a:gridCol>
              </a:tblGrid>
              <a:tr h="398432">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nSpc>
                          <a:spcPct val="107000"/>
                        </a:lnSpc>
                        <a:spcAft>
                          <a:spcPts val="800"/>
                        </a:spcAft>
                      </a:pPr>
                      <a:r>
                        <a:rPr lang="uk-UA" sz="1100" dirty="0">
                          <a:effectLst/>
                        </a:rPr>
                        <a:t>Чи задоволені ви власним життям в цілому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78819948"/>
                  </a:ext>
                </a:extLst>
              </a:tr>
              <a:tr h="398432">
                <a:tc rowSpan="2">
                  <a:txBody>
                    <a:bodyPr/>
                    <a:lstStyle/>
                    <a:p>
                      <a:pPr>
                        <a:lnSpc>
                          <a:spcPct val="107000"/>
                        </a:lnSpc>
                        <a:spcAft>
                          <a:spcPts val="800"/>
                        </a:spcAft>
                      </a:pPr>
                      <a:r>
                        <a:rPr lang="uk-UA" sz="11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9320208"/>
                  </a:ext>
                </a:extLst>
              </a:tr>
              <a:tr h="833755">
                <a:tc vMerge="1">
                  <a:txBody>
                    <a:bodyPr/>
                    <a:lstStyle/>
                    <a:p>
                      <a:endParaRPr lang="ru-RU"/>
                    </a:p>
                  </a:txBody>
                  <a:tcPr/>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Незадоволений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Важко сказати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1218818"/>
                  </a:ext>
                </a:extLst>
              </a:tr>
              <a:tr h="815309">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909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0673460"/>
                  </a:ext>
                </a:extLst>
              </a:tr>
              <a:tr h="1051417">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842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7544265"/>
                  </a:ext>
                </a:extLst>
              </a:tr>
            </a:tbl>
          </a:graphicData>
        </a:graphic>
      </p:graphicFrame>
      <p:sp>
        <p:nvSpPr>
          <p:cNvPr id="5" name="Rectangle 1">
            <a:extLst>
              <a:ext uri="{FF2B5EF4-FFF2-40B4-BE49-F238E27FC236}">
                <a16:creationId xmlns:a16="http://schemas.microsoft.com/office/drawing/2014/main" id="{B6A41271-387E-4B41-B44F-1B76C7C558BD}"/>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1847993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764242-11B9-4CB4-AC97-1BA8EFC6ACC9}"/>
              </a:ext>
            </a:extLst>
          </p:cNvPr>
          <p:cNvSpPr>
            <a:spLocks noGrp="1"/>
          </p:cNvSpPr>
          <p:nvPr>
            <p:ph type="title"/>
          </p:nvPr>
        </p:nvSpPr>
        <p:spPr/>
        <p:txBody>
          <a:bodyPr/>
          <a:lstStyle/>
          <a:p>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ІІІ. Об’єднання двох груп (агрегація). Група Високо- та середньо забезпечених.</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FFBC9015-8D53-4D8E-A5F6-3CAD22AACBAF}"/>
              </a:ext>
            </a:extLst>
          </p:cNvPr>
          <p:cNvGraphicFramePr>
            <a:graphicFrameLocks noGrp="1"/>
          </p:cNvGraphicFramePr>
          <p:nvPr>
            <p:ph idx="1"/>
            <p:extLst>
              <p:ext uri="{D42A27DB-BD31-4B8C-83A1-F6EECF244321}">
                <p14:modId xmlns:p14="http://schemas.microsoft.com/office/powerpoint/2010/main" val="2280451981"/>
              </p:ext>
            </p:extLst>
          </p:nvPr>
        </p:nvGraphicFramePr>
        <p:xfrm>
          <a:off x="1536570" y="1941922"/>
          <a:ext cx="8427562" cy="4147792"/>
        </p:xfrm>
        <a:graphic>
          <a:graphicData uri="http://schemas.openxmlformats.org/drawingml/2006/table">
            <a:tbl>
              <a:tblPr firstRow="1" firstCol="1" bandRow="1">
                <a:tableStyleId>{5C22544A-7EE6-4342-B048-85BDC9FD1C3A}</a:tableStyleId>
              </a:tblPr>
              <a:tblGrid>
                <a:gridCol w="1776650">
                  <a:extLst>
                    <a:ext uri="{9D8B030D-6E8A-4147-A177-3AD203B41FA5}">
                      <a16:colId xmlns:a16="http://schemas.microsoft.com/office/drawing/2014/main" val="1780767675"/>
                    </a:ext>
                  </a:extLst>
                </a:gridCol>
                <a:gridCol w="1447718">
                  <a:extLst>
                    <a:ext uri="{9D8B030D-6E8A-4147-A177-3AD203B41FA5}">
                      <a16:colId xmlns:a16="http://schemas.microsoft.com/office/drawing/2014/main" val="2586418518"/>
                    </a:ext>
                  </a:extLst>
                </a:gridCol>
                <a:gridCol w="1522094">
                  <a:extLst>
                    <a:ext uri="{9D8B030D-6E8A-4147-A177-3AD203B41FA5}">
                      <a16:colId xmlns:a16="http://schemas.microsoft.com/office/drawing/2014/main" val="377967061"/>
                    </a:ext>
                  </a:extLst>
                </a:gridCol>
                <a:gridCol w="1522094">
                  <a:extLst>
                    <a:ext uri="{9D8B030D-6E8A-4147-A177-3AD203B41FA5}">
                      <a16:colId xmlns:a16="http://schemas.microsoft.com/office/drawing/2014/main" val="1899994891"/>
                    </a:ext>
                  </a:extLst>
                </a:gridCol>
                <a:gridCol w="1126119">
                  <a:extLst>
                    <a:ext uri="{9D8B030D-6E8A-4147-A177-3AD203B41FA5}">
                      <a16:colId xmlns:a16="http://schemas.microsoft.com/office/drawing/2014/main" val="2559579840"/>
                    </a:ext>
                  </a:extLst>
                </a:gridCol>
                <a:gridCol w="1032887">
                  <a:extLst>
                    <a:ext uri="{9D8B030D-6E8A-4147-A177-3AD203B41FA5}">
                      <a16:colId xmlns:a16="http://schemas.microsoft.com/office/drawing/2014/main" val="4149389093"/>
                    </a:ext>
                  </a:extLst>
                </a:gridCol>
              </a:tblGrid>
              <a:tr h="966943">
                <a:tc rowSpan="2">
                  <a:txBody>
                    <a:bodyPr/>
                    <a:lstStyle/>
                    <a:p>
                      <a:pPr>
                        <a:lnSpc>
                          <a:spcPct val="107000"/>
                        </a:lnSpc>
                        <a:spcAft>
                          <a:spcPts val="800"/>
                        </a:spcAft>
                      </a:pPr>
                      <a:r>
                        <a:rPr lang="uk-UA" sz="11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623292"/>
                  </a:ext>
                </a:extLst>
              </a:tr>
              <a:tr h="966943">
                <a:tc vMerge="1">
                  <a:txBody>
                    <a:bodyPr/>
                    <a:lstStyle/>
                    <a:p>
                      <a:endParaRPr lang="ru-RU"/>
                    </a:p>
                  </a:txBody>
                  <a:tcPr/>
                </a:tc>
                <a:tc>
                  <a:txBody>
                    <a:bodyPr/>
                    <a:lstStyle/>
                    <a:p>
                      <a:pPr>
                        <a:lnSpc>
                          <a:spcPct val="107000"/>
                        </a:lnSpc>
                        <a:spcAft>
                          <a:spcPts val="800"/>
                        </a:spcAft>
                      </a:pPr>
                      <a:r>
                        <a:rPr lang="uk-UA" sz="11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Незадоволений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Важко сказати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384443"/>
                  </a:ext>
                </a:extLst>
              </a:tr>
              <a:tr h="966943">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73640720"/>
                  </a:ext>
                </a:extLst>
              </a:tr>
              <a:tr h="1246963">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842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6665518"/>
                  </a:ext>
                </a:extLst>
              </a:tr>
            </a:tbl>
          </a:graphicData>
        </a:graphic>
      </p:graphicFrame>
    </p:spTree>
    <p:extLst>
      <p:ext uri="{BB962C8B-B14F-4D97-AF65-F5344CB8AC3E}">
        <p14:creationId xmlns:p14="http://schemas.microsoft.com/office/powerpoint/2010/main" val="2693686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FC34294-3B5B-47C4-8FDC-2C44F266353E}"/>
              </a:ext>
            </a:extLst>
          </p:cNvPr>
          <p:cNvSpPr txBox="1"/>
          <p:nvPr/>
        </p:nvSpPr>
        <p:spPr>
          <a:xfrm>
            <a:off x="1593130" y="1751089"/>
            <a:ext cx="9841583" cy="3064172"/>
          </a:xfrm>
          <a:prstGeom prst="rect">
            <a:avLst/>
          </a:prstGeom>
          <a:noFill/>
        </p:spPr>
        <p:txBody>
          <a:bodyPr wrap="square">
            <a:spAutoFit/>
          </a:bodyPr>
          <a:lstStyle/>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Основний інструмент аналізу: дослідницький запит та гіпотеза, орієнтована по пошук причинно-наслідкових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зв’язків</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Змінні визначаються гіпотезами.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Фактор (причина) – показник (наслідок).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Фактор – незалежна змінна, підмет таблиці.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Показник – залежна змінна, присудок таблиці.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Ознака – представлена у запитанні анкети.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Може виступати як фактором, так і показником.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498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E76413-A83D-47AE-A3C8-CA23DAABAE96}"/>
              </a:ext>
            </a:extLst>
          </p:cNvPr>
          <p:cNvSpPr txBox="1"/>
          <p:nvPr/>
        </p:nvSpPr>
        <p:spPr>
          <a:xfrm>
            <a:off x="1404594" y="520046"/>
            <a:ext cx="9304255" cy="4044441"/>
          </a:xfrm>
          <a:prstGeom prst="rect">
            <a:avLst/>
          </a:prstGeom>
          <a:noFill/>
        </p:spPr>
        <p:txBody>
          <a:bodyPr wrap="square">
            <a:spAutoFit/>
          </a:bodyPr>
          <a:lstStyle/>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«Рівень освіти впливає на задоволеність роботою: чим вищий рівень освіти, тим вищий рівень задоволеності роботою». Задоволеність – показник.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«Задоволеність роботою впливає на загальну задоволеність людини життям: чим вища задоволеність роботою, тим вище задоволеність життям». Задоволеність – фактор.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 ознакою, що розглядається як незалежна змінною, дослідник розбиває всю сукупність опитаних на окремі групи (підгрупи). Поряд із загальним результатом одномірного розподілу по досліджуваному показнику, дослідник паралельно отримує результати розподілу думок окремих підгруп населення, і ці результати порівнює між собою. Чим більша відмінність у характері відповідей у цих груп, тим більше зв'язок між двома змінними можна говорити.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9453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1550EEEA-DE86-4E2A-B610-A950342D20D2}"/>
              </a:ext>
            </a:extLst>
          </p:cNvPr>
          <p:cNvSpPr>
            <a:spLocks noGrp="1"/>
          </p:cNvSpPr>
          <p:nvPr>
            <p:ph type="title"/>
          </p:nvPr>
        </p:nvSpPr>
        <p:spPr>
          <a:xfrm>
            <a:off x="838200" y="365125"/>
            <a:ext cx="10515600" cy="1869028"/>
          </a:xfrm>
        </p:spPr>
        <p:txBody>
          <a:bodyPr>
            <a:normAutofit fontScale="90000"/>
          </a:bodyPr>
          <a:lstStyle/>
          <a:p>
            <a:pPr algn="just"/>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Перевіряючи першу гіпотезу, дослідник всю сукупність розбиває на групи з різним рівнем освіти (тут, нагадаємо, перевіряти гіпотезу буде тим легше, чим більш зроблене угруповання відповідає висунутій гіпотезі: якщо йдеться про рівень освіти, то отримані групи мають різнитися між собою саме за рівнем освіти); перевіряючи ж другу гіпотезу, дослідник розбиває всю сукупність на групи людей, що різняться між собою за рівнем задоволеності роботою.</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6" name="Объект 5">
            <a:extLst>
              <a:ext uri="{FF2B5EF4-FFF2-40B4-BE49-F238E27FC236}">
                <a16:creationId xmlns:a16="http://schemas.microsoft.com/office/drawing/2014/main" id="{C4A51929-4324-414B-9E83-FA415B7EB306}"/>
              </a:ext>
            </a:extLst>
          </p:cNvPr>
          <p:cNvGraphicFramePr>
            <a:graphicFrameLocks noGrp="1"/>
          </p:cNvGraphicFramePr>
          <p:nvPr>
            <p:ph idx="1"/>
            <p:extLst>
              <p:ext uri="{D42A27DB-BD31-4B8C-83A1-F6EECF244321}">
                <p14:modId xmlns:p14="http://schemas.microsoft.com/office/powerpoint/2010/main" val="4189393738"/>
              </p:ext>
            </p:extLst>
          </p:nvPr>
        </p:nvGraphicFramePr>
        <p:xfrm>
          <a:off x="2036190" y="2432115"/>
          <a:ext cx="8672660" cy="3271098"/>
        </p:xfrm>
        <a:graphic>
          <a:graphicData uri="http://schemas.openxmlformats.org/drawingml/2006/table">
            <a:tbl>
              <a:tblPr firstRow="1" firstCol="1" bandRow="1">
                <a:tableStyleId>{5C22544A-7EE6-4342-B048-85BDC9FD1C3A}</a:tableStyleId>
              </a:tblPr>
              <a:tblGrid>
                <a:gridCol w="2100185">
                  <a:extLst>
                    <a:ext uri="{9D8B030D-6E8A-4147-A177-3AD203B41FA5}">
                      <a16:colId xmlns:a16="http://schemas.microsoft.com/office/drawing/2014/main" val="3564291719"/>
                    </a:ext>
                  </a:extLst>
                </a:gridCol>
                <a:gridCol w="1368879">
                  <a:extLst>
                    <a:ext uri="{9D8B030D-6E8A-4147-A177-3AD203B41FA5}">
                      <a16:colId xmlns:a16="http://schemas.microsoft.com/office/drawing/2014/main" val="3355963389"/>
                    </a:ext>
                  </a:extLst>
                </a:gridCol>
                <a:gridCol w="1734532">
                  <a:extLst>
                    <a:ext uri="{9D8B030D-6E8A-4147-A177-3AD203B41FA5}">
                      <a16:colId xmlns:a16="http://schemas.microsoft.com/office/drawing/2014/main" val="2515140896"/>
                    </a:ext>
                  </a:extLst>
                </a:gridCol>
                <a:gridCol w="1734532">
                  <a:extLst>
                    <a:ext uri="{9D8B030D-6E8A-4147-A177-3AD203B41FA5}">
                      <a16:colId xmlns:a16="http://schemas.microsoft.com/office/drawing/2014/main" val="1553770740"/>
                    </a:ext>
                  </a:extLst>
                </a:gridCol>
                <a:gridCol w="1734532">
                  <a:extLst>
                    <a:ext uri="{9D8B030D-6E8A-4147-A177-3AD203B41FA5}">
                      <a16:colId xmlns:a16="http://schemas.microsoft.com/office/drawing/2014/main" val="846042931"/>
                    </a:ext>
                  </a:extLst>
                </a:gridCol>
              </a:tblGrid>
              <a:tr h="545183">
                <a:tc>
                  <a:txBody>
                    <a:bodyPr/>
                    <a:lstStyle/>
                    <a:p>
                      <a:pPr algn="ctr">
                        <a:lnSpc>
                          <a:spcPct val="107000"/>
                        </a:lnSpc>
                        <a:spcAft>
                          <a:spcPts val="800"/>
                        </a:spcAft>
                      </a:pPr>
                      <a:r>
                        <a:rPr lang="uk-UA" sz="1200">
                          <a:effectLst/>
                        </a:rPr>
                        <a:t>Присудок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800"/>
                        </a:spcAft>
                      </a:pPr>
                      <a:r>
                        <a:rPr lang="uk-UA" sz="1200">
                          <a:effectLst/>
                        </a:rPr>
                        <a:t>Назва граф</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8417321"/>
                  </a:ext>
                </a:extLst>
              </a:tr>
              <a:tr h="545183">
                <a:tc>
                  <a:txBody>
                    <a:bodyPr/>
                    <a:lstStyle/>
                    <a:p>
                      <a:pPr algn="ctr">
                        <a:lnSpc>
                          <a:spcPct val="107000"/>
                        </a:lnSpc>
                        <a:spcAft>
                          <a:spcPts val="800"/>
                        </a:spcAft>
                      </a:pPr>
                      <a:r>
                        <a:rPr lang="uk-UA" sz="1200">
                          <a:effectLst/>
                        </a:rPr>
                        <a:t>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3765564"/>
                  </a:ext>
                </a:extLst>
              </a:tr>
              <a:tr h="545183">
                <a:tc>
                  <a:txBody>
                    <a:bodyPr/>
                    <a:lstStyle/>
                    <a:p>
                      <a:pPr algn="just">
                        <a:lnSpc>
                          <a:spcPct val="107000"/>
                        </a:lnSpc>
                        <a:spcAft>
                          <a:spcPts val="800"/>
                        </a:spcAft>
                      </a:pPr>
                      <a:r>
                        <a:rPr lang="uk-UA" sz="1200">
                          <a:effectLst/>
                        </a:rPr>
                        <a:t>Підмет</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0188063"/>
                  </a:ext>
                </a:extLst>
              </a:tr>
              <a:tr h="545183">
                <a:tc>
                  <a:txBody>
                    <a:bodyPr/>
                    <a:lstStyle/>
                    <a:p>
                      <a:pPr algn="just">
                        <a:lnSpc>
                          <a:spcPct val="107000"/>
                        </a:lnSpc>
                        <a:spcAft>
                          <a:spcPts val="800"/>
                        </a:spcAft>
                      </a:pPr>
                      <a:r>
                        <a:rPr lang="uk-UA" sz="1200">
                          <a:effectLst/>
                        </a:rPr>
                        <a:t>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7862825"/>
                  </a:ext>
                </a:extLst>
              </a:tr>
              <a:tr h="545183">
                <a:tc>
                  <a:txBody>
                    <a:bodyPr/>
                    <a:lstStyle/>
                    <a:p>
                      <a:pPr algn="just">
                        <a:lnSpc>
                          <a:spcPct val="107000"/>
                        </a:lnSpc>
                        <a:spcAft>
                          <a:spcPts val="800"/>
                        </a:spcAft>
                      </a:pPr>
                      <a:r>
                        <a:rPr lang="uk-UA" sz="1200" dirty="0">
                          <a:effectLst/>
                        </a:rPr>
                        <a:t>Б</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700070"/>
                  </a:ext>
                </a:extLst>
              </a:tr>
              <a:tr h="545183">
                <a:tc>
                  <a:txBody>
                    <a:bodyPr/>
                    <a:lstStyle/>
                    <a:p>
                      <a:pPr algn="just">
                        <a:lnSpc>
                          <a:spcPct val="107000"/>
                        </a:lnSpc>
                        <a:spcAft>
                          <a:spcPts val="800"/>
                        </a:spcAft>
                      </a:pPr>
                      <a:r>
                        <a:rPr lang="uk-UA" sz="1200">
                          <a:effectLst/>
                        </a:rPr>
                        <a:t>Підсумковий рядок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800"/>
                        </a:spcAft>
                      </a:pPr>
                      <a:r>
                        <a:rPr lang="uk-UA" sz="1200" dirty="0">
                          <a:effectLst/>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947695"/>
                  </a:ext>
                </a:extLst>
              </a:tr>
            </a:tbl>
          </a:graphicData>
        </a:graphic>
      </p:graphicFrame>
    </p:spTree>
    <p:extLst>
      <p:ext uri="{BB962C8B-B14F-4D97-AF65-F5344CB8AC3E}">
        <p14:creationId xmlns:p14="http://schemas.microsoft.com/office/powerpoint/2010/main" val="21529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D80421-6D66-4237-B4B5-07C5E85373F1}"/>
              </a:ext>
            </a:extLst>
          </p:cNvPr>
          <p:cNvSpPr txBox="1"/>
          <p:nvPr/>
        </p:nvSpPr>
        <p:spPr>
          <a:xfrm>
            <a:off x="838986" y="725231"/>
            <a:ext cx="9492791" cy="3337709"/>
          </a:xfrm>
          <a:prstGeom prst="rect">
            <a:avLst/>
          </a:prstGeom>
          <a:noFill/>
        </p:spPr>
        <p:txBody>
          <a:bodyPr wrap="square">
            <a:spAutoFit/>
          </a:bodyPr>
          <a:lstStyle/>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Статистична експертиза - оцінка та відбір якісної інформації. Переглянувши та статистично оцінивши двовимірні таблиці, дослідник повинен для широкої аудиторії (і для свого подальшого аналізу) відібрати лише ті, які відповідають статистичним критеріям якості інформації. Іншими словами, дослідник, перш ніж публікувати результати двовимірного аналізу, повинен здійснити статистичну експертизу, що дозволяє або «пропустити» результати дослідження для широкого оприлюднення (у разі, якщо отримані дані статистично обґрунтовані), або «відбракувати» таблиці (у тих випадках, коли видимі «на око» відмінності статистично недостовірні через ті або інших причин і можуть призвести до невірних висновків). Якщо дослідник не задоволений результатами статистичної перевірки (іншими словами, інтуїція підказує йому, що гіпотеза була вірною), він може у подальших дослідженнях перевіряти її, удосконалюючи інструментарій та організацію збору інформації.</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0312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544A1A-0668-455C-A41D-934C47097D35}"/>
              </a:ext>
            </a:extLst>
          </p:cNvPr>
          <p:cNvSpPr>
            <a:spLocks noGrp="1"/>
          </p:cNvSpPr>
          <p:nvPr>
            <p:ph type="title"/>
          </p:nvPr>
        </p:nvSpPr>
        <p:spPr/>
        <p:txBody>
          <a:bodyPr>
            <a:normAutofit fontScale="90000"/>
          </a:bodyPr>
          <a:lstStyle/>
          <a:p>
            <a:pPr algn="just"/>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Для вимірювання самооцінки матеріального статусу інструментарій було включено питання: «До якої групи людей за рівнем матеріальної забезпеченості Ви б себе віднесли?». Отримані дані показали, що з 1755 р. опитаних 4 особи віднесли себе «до високозабезпечених», 909 – до «людей середнього достатку», 842 — до «</a:t>
            </a:r>
            <a:r>
              <a:rPr lang="uk-UA" sz="1800" dirty="0">
                <a:latin typeface="Times New Roman" panose="02020603050405020304" pitchFamily="18" charset="0"/>
                <a:ea typeface="Calibri" panose="020F0502020204030204" pitchFamily="34" charset="0"/>
                <a:cs typeface="Times New Roman" panose="02020603050405020304" pitchFamily="18" charset="0"/>
              </a:rPr>
              <a:t>малозабезпечені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72D4433A-6636-44B1-A2E0-6B6BFAFDD056}"/>
              </a:ext>
            </a:extLst>
          </p:cNvPr>
          <p:cNvGraphicFramePr>
            <a:graphicFrameLocks noGrp="1"/>
          </p:cNvGraphicFramePr>
          <p:nvPr>
            <p:ph idx="1"/>
            <p:extLst>
              <p:ext uri="{D42A27DB-BD31-4B8C-83A1-F6EECF244321}">
                <p14:modId xmlns:p14="http://schemas.microsoft.com/office/powerpoint/2010/main" val="8086186"/>
              </p:ext>
            </p:extLst>
          </p:nvPr>
        </p:nvGraphicFramePr>
        <p:xfrm>
          <a:off x="1536570" y="1847654"/>
          <a:ext cx="8804633" cy="4176074"/>
        </p:xfrm>
        <a:graphic>
          <a:graphicData uri="http://schemas.openxmlformats.org/drawingml/2006/table">
            <a:tbl>
              <a:tblPr firstRow="1" firstCol="1" bandRow="1">
                <a:tableStyleId>{5C22544A-7EE6-4342-B048-85BDC9FD1C3A}</a:tableStyleId>
              </a:tblPr>
              <a:tblGrid>
                <a:gridCol w="1533599">
                  <a:extLst>
                    <a:ext uri="{9D8B030D-6E8A-4147-A177-3AD203B41FA5}">
                      <a16:colId xmlns:a16="http://schemas.microsoft.com/office/drawing/2014/main" val="289584206"/>
                    </a:ext>
                  </a:extLst>
                </a:gridCol>
                <a:gridCol w="1313868">
                  <a:extLst>
                    <a:ext uri="{9D8B030D-6E8A-4147-A177-3AD203B41FA5}">
                      <a16:colId xmlns:a16="http://schemas.microsoft.com/office/drawing/2014/main" val="1053197184"/>
                    </a:ext>
                  </a:extLst>
                </a:gridCol>
                <a:gridCol w="1313868">
                  <a:extLst>
                    <a:ext uri="{9D8B030D-6E8A-4147-A177-3AD203B41FA5}">
                      <a16:colId xmlns:a16="http://schemas.microsoft.com/office/drawing/2014/main" val="2505755794"/>
                    </a:ext>
                  </a:extLst>
                </a:gridCol>
                <a:gridCol w="1262326">
                  <a:extLst>
                    <a:ext uri="{9D8B030D-6E8A-4147-A177-3AD203B41FA5}">
                      <a16:colId xmlns:a16="http://schemas.microsoft.com/office/drawing/2014/main" val="3708840634"/>
                    </a:ext>
                  </a:extLst>
                </a:gridCol>
                <a:gridCol w="1262326">
                  <a:extLst>
                    <a:ext uri="{9D8B030D-6E8A-4147-A177-3AD203B41FA5}">
                      <a16:colId xmlns:a16="http://schemas.microsoft.com/office/drawing/2014/main" val="2815644195"/>
                    </a:ext>
                  </a:extLst>
                </a:gridCol>
                <a:gridCol w="1227060">
                  <a:extLst>
                    <a:ext uri="{9D8B030D-6E8A-4147-A177-3AD203B41FA5}">
                      <a16:colId xmlns:a16="http://schemas.microsoft.com/office/drawing/2014/main" val="911545555"/>
                    </a:ext>
                  </a:extLst>
                </a:gridCol>
                <a:gridCol w="891586">
                  <a:extLst>
                    <a:ext uri="{9D8B030D-6E8A-4147-A177-3AD203B41FA5}">
                      <a16:colId xmlns:a16="http://schemas.microsoft.com/office/drawing/2014/main" val="3325148737"/>
                    </a:ext>
                  </a:extLst>
                </a:gridCol>
              </a:tblGrid>
              <a:tr h="313839">
                <a:tc>
                  <a:txBody>
                    <a:bodyPr/>
                    <a:lstStyle/>
                    <a:p>
                      <a:pPr>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6">
                  <a:txBody>
                    <a:bodyPr/>
                    <a:lstStyle/>
                    <a:p>
                      <a:pPr>
                        <a:lnSpc>
                          <a:spcPct val="107000"/>
                        </a:lnSpc>
                        <a:spcAft>
                          <a:spcPts val="800"/>
                        </a:spcAft>
                      </a:pPr>
                      <a:r>
                        <a:rPr lang="uk-UA" sz="1200">
                          <a:effectLst/>
                        </a:rPr>
                        <a:t>Чи задоволені ви власним життям в цілому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836660498"/>
                  </a:ext>
                </a:extLst>
              </a:tr>
              <a:tr h="624352">
                <a:tc rowSpan="2">
                  <a:txBody>
                    <a:bodyPr/>
                    <a:lstStyle/>
                    <a:p>
                      <a:pPr>
                        <a:lnSpc>
                          <a:spcPct val="107000"/>
                        </a:lnSpc>
                        <a:spcAft>
                          <a:spcPts val="800"/>
                        </a:spcAft>
                      </a:pPr>
                      <a:r>
                        <a:rPr lang="uk-UA" sz="12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35434177"/>
                  </a:ext>
                </a:extLst>
              </a:tr>
              <a:tr h="1140940">
                <a:tc vMerge="1">
                  <a:txBody>
                    <a:bodyPr/>
                    <a:lstStyle/>
                    <a:p>
                      <a:endParaRPr lang="ru-RU"/>
                    </a:p>
                  </a:txBody>
                  <a:tcPr/>
                </a:tc>
                <a:tc>
                  <a:txBody>
                    <a:bodyPr/>
                    <a:lstStyle/>
                    <a:p>
                      <a:pPr>
                        <a:lnSpc>
                          <a:spcPct val="107000"/>
                        </a:lnSpc>
                        <a:spcAft>
                          <a:spcPts val="800"/>
                        </a:spcAft>
                      </a:pPr>
                      <a:r>
                        <a:rPr lang="uk-UA" sz="1200">
                          <a:effectLst/>
                        </a:rPr>
                        <a:t>Зовсім назадоволе</a:t>
                      </a:r>
                      <a:endParaRPr lang="ru-RU" sz="1100">
                        <a:effectLst/>
                      </a:endParaRPr>
                    </a:p>
                    <a:p>
                      <a:pPr>
                        <a:lnSpc>
                          <a:spcPct val="107000"/>
                        </a:lnSpc>
                        <a:spcAft>
                          <a:spcPts val="800"/>
                        </a:spcAft>
                      </a:pPr>
                      <a:r>
                        <a:rPr lang="uk-UA" sz="1200">
                          <a:effectLst/>
                        </a:rPr>
                        <a:t>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dirty="0">
                          <a:effectLst/>
                        </a:rPr>
                        <a:t>Радше </a:t>
                      </a:r>
                      <a:r>
                        <a:rPr lang="uk-UA" sz="1200" dirty="0" err="1">
                          <a:effectLst/>
                        </a:rPr>
                        <a:t>незадоволе</a:t>
                      </a:r>
                      <a:endParaRPr lang="ru-RU" sz="1100" dirty="0">
                        <a:effectLst/>
                      </a:endParaRPr>
                    </a:p>
                    <a:p>
                      <a:pPr>
                        <a:lnSpc>
                          <a:spcPct val="107000"/>
                        </a:lnSpc>
                        <a:spcAft>
                          <a:spcPts val="800"/>
                        </a:spcAft>
                      </a:pPr>
                      <a:r>
                        <a:rPr lang="uk-UA" sz="1200" dirty="0">
                          <a:effectLst/>
                        </a:rPr>
                        <a:t>ний</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dirty="0">
                          <a:effectLst/>
                        </a:rPr>
                        <a:t>Важко сказати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Радше задоволе</a:t>
                      </a:r>
                      <a:endParaRPr lang="ru-RU" sz="1100">
                        <a:effectLst/>
                      </a:endParaRPr>
                    </a:p>
                    <a:p>
                      <a:pPr>
                        <a:lnSpc>
                          <a:spcPct val="107000"/>
                        </a:lnSpc>
                        <a:spcAft>
                          <a:spcPts val="800"/>
                        </a:spcAft>
                      </a:pPr>
                      <a:r>
                        <a:rPr lang="uk-UA" sz="1200">
                          <a:effectLst/>
                        </a:rPr>
                        <a:t>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Цілком задоволе</a:t>
                      </a:r>
                      <a:endParaRPr lang="ru-RU" sz="1100">
                        <a:effectLst/>
                      </a:endParaRPr>
                    </a:p>
                    <a:p>
                      <a:pPr>
                        <a:lnSpc>
                          <a:spcPct val="107000"/>
                        </a:lnSpc>
                        <a:spcAft>
                          <a:spcPts val="800"/>
                        </a:spcAft>
                      </a:pPr>
                      <a:r>
                        <a:rPr lang="uk-UA" sz="1200">
                          <a:effectLst/>
                        </a:rPr>
                        <a:t>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1664767"/>
                  </a:ext>
                </a:extLst>
              </a:tr>
              <a:tr h="642165">
                <a:tc>
                  <a:txBody>
                    <a:bodyPr/>
                    <a:lstStyle/>
                    <a:p>
                      <a:pPr>
                        <a:lnSpc>
                          <a:spcPct val="107000"/>
                        </a:lnSpc>
                        <a:spcAft>
                          <a:spcPts val="800"/>
                        </a:spcAft>
                      </a:pPr>
                      <a:r>
                        <a:rPr lang="uk-UA" sz="1200">
                          <a:effectLst/>
                        </a:rPr>
                        <a:t>Високо-забезпечених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dirty="0">
                          <a:effectLst/>
                        </a:rPr>
                        <a:t>50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dirty="0">
                          <a:effectLst/>
                        </a:rPr>
                        <a:t>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1618189"/>
                  </a:ext>
                </a:extLst>
              </a:tr>
              <a:tr h="642165">
                <a:tc>
                  <a:txBody>
                    <a:bodyPr/>
                    <a:lstStyle/>
                    <a:p>
                      <a:pPr>
                        <a:lnSpc>
                          <a:spcPct val="107000"/>
                        </a:lnSpc>
                        <a:spcAft>
                          <a:spcPts val="800"/>
                        </a:spcAft>
                      </a:pPr>
                      <a:r>
                        <a:rPr lang="uk-UA" sz="12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11,2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28,1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28,2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3,8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6785756"/>
                  </a:ext>
                </a:extLst>
              </a:tr>
              <a:tr h="812613">
                <a:tc>
                  <a:txBody>
                    <a:bodyPr/>
                    <a:lstStyle/>
                    <a:p>
                      <a:pPr>
                        <a:lnSpc>
                          <a:spcPct val="107000"/>
                        </a:lnSpc>
                        <a:spcAft>
                          <a:spcPts val="800"/>
                        </a:spcAft>
                      </a:pPr>
                      <a:r>
                        <a:rPr lang="uk-UA" sz="1200">
                          <a:effectLst/>
                        </a:rPr>
                        <a:t>Мало</a:t>
                      </a:r>
                      <a:endParaRPr lang="ru-RU" sz="1100">
                        <a:effectLst/>
                      </a:endParaRPr>
                    </a:p>
                    <a:p>
                      <a:pPr>
                        <a:lnSpc>
                          <a:spcPct val="107000"/>
                        </a:lnSpc>
                        <a:spcAft>
                          <a:spcPts val="800"/>
                        </a:spcAft>
                      </a:pPr>
                      <a:r>
                        <a:rPr lang="uk-UA" sz="12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37,1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12,2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a:effectLst/>
                        </a:rPr>
                        <a:t>1,2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2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513049"/>
                  </a:ext>
                </a:extLst>
              </a:tr>
            </a:tbl>
          </a:graphicData>
        </a:graphic>
      </p:graphicFrame>
    </p:spTree>
    <p:extLst>
      <p:ext uri="{BB962C8B-B14F-4D97-AF65-F5344CB8AC3E}">
        <p14:creationId xmlns:p14="http://schemas.microsoft.com/office/powerpoint/2010/main" val="191001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178AF4-C4ED-45C5-9D04-AB598D81033A}"/>
              </a:ext>
            </a:extLst>
          </p:cNvPr>
          <p:cNvSpPr>
            <a:spLocks noGrp="1"/>
          </p:cNvSpPr>
          <p:nvPr>
            <p:ph type="title"/>
          </p:nvPr>
        </p:nvSpPr>
        <p:spPr/>
        <p:txBody>
          <a:bodyPr>
            <a:normAutofit fontScale="90000"/>
          </a:bodyPr>
          <a:lstStyle/>
          <a:p>
            <a:pPr algn="just"/>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У загальному огляді таблиці проглядається взаємозв'язок між самооцінкою матеріального статусу та задоволеністю життям. Проте кількісне порівняння різних груп за їхньою загальною задоволеністю життям при шкалі з підвищеною ступенем точності (у разі – 5 градацій) досить складно. Зазвичай, представляючи дані за дискретними шкалами, роблять укрупнення груп за залежною змінною (для зручності порівняння між групами по незалежній змінної), перетворюючи вигляд таблиці.</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DF310630-996D-462F-BEAD-C50670348C11}"/>
              </a:ext>
            </a:extLst>
          </p:cNvPr>
          <p:cNvGraphicFramePr>
            <a:graphicFrameLocks noGrp="1"/>
          </p:cNvGraphicFramePr>
          <p:nvPr>
            <p:ph idx="1"/>
            <p:extLst>
              <p:ext uri="{D42A27DB-BD31-4B8C-83A1-F6EECF244321}">
                <p14:modId xmlns:p14="http://schemas.microsoft.com/office/powerpoint/2010/main" val="3451967762"/>
              </p:ext>
            </p:extLst>
          </p:nvPr>
        </p:nvGraphicFramePr>
        <p:xfrm>
          <a:off x="1659119" y="2017336"/>
          <a:ext cx="8889475" cy="3667026"/>
        </p:xfrm>
        <a:graphic>
          <a:graphicData uri="http://schemas.openxmlformats.org/drawingml/2006/table">
            <a:tbl>
              <a:tblPr firstRow="1" firstCol="1" bandRow="1">
                <a:tableStyleId>{5C22544A-7EE6-4342-B048-85BDC9FD1C3A}</a:tableStyleId>
              </a:tblPr>
              <a:tblGrid>
                <a:gridCol w="2262727">
                  <a:extLst>
                    <a:ext uri="{9D8B030D-6E8A-4147-A177-3AD203B41FA5}">
                      <a16:colId xmlns:a16="http://schemas.microsoft.com/office/drawing/2014/main" val="3622415406"/>
                    </a:ext>
                  </a:extLst>
                </a:gridCol>
                <a:gridCol w="1938528">
                  <a:extLst>
                    <a:ext uri="{9D8B030D-6E8A-4147-A177-3AD203B41FA5}">
                      <a16:colId xmlns:a16="http://schemas.microsoft.com/office/drawing/2014/main" val="983729955"/>
                    </a:ext>
                  </a:extLst>
                </a:gridCol>
                <a:gridCol w="1938528">
                  <a:extLst>
                    <a:ext uri="{9D8B030D-6E8A-4147-A177-3AD203B41FA5}">
                      <a16:colId xmlns:a16="http://schemas.microsoft.com/office/drawing/2014/main" val="609541462"/>
                    </a:ext>
                  </a:extLst>
                </a:gridCol>
                <a:gridCol w="1434216">
                  <a:extLst>
                    <a:ext uri="{9D8B030D-6E8A-4147-A177-3AD203B41FA5}">
                      <a16:colId xmlns:a16="http://schemas.microsoft.com/office/drawing/2014/main" val="1347952343"/>
                    </a:ext>
                  </a:extLst>
                </a:gridCol>
                <a:gridCol w="1315476">
                  <a:extLst>
                    <a:ext uri="{9D8B030D-6E8A-4147-A177-3AD203B41FA5}">
                      <a16:colId xmlns:a16="http://schemas.microsoft.com/office/drawing/2014/main" val="1089089662"/>
                    </a:ext>
                  </a:extLst>
                </a:gridCol>
              </a:tblGrid>
              <a:tr h="338784">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4">
                  <a:txBody>
                    <a:bodyPr/>
                    <a:lstStyle/>
                    <a:p>
                      <a:pPr>
                        <a:lnSpc>
                          <a:spcPct val="107000"/>
                        </a:lnSpc>
                        <a:spcAft>
                          <a:spcPts val="800"/>
                        </a:spcAft>
                      </a:pPr>
                      <a:r>
                        <a:rPr lang="uk-UA" sz="1100">
                          <a:effectLst/>
                        </a:rPr>
                        <a:t>Чи задоволені ви власним життям в цілому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648988590"/>
                  </a:ext>
                </a:extLst>
              </a:tr>
              <a:tr h="338784">
                <a:tc rowSpan="2">
                  <a:txBody>
                    <a:bodyPr/>
                    <a:lstStyle/>
                    <a:p>
                      <a:pPr>
                        <a:lnSpc>
                          <a:spcPct val="107000"/>
                        </a:lnSpc>
                        <a:spcAft>
                          <a:spcPts val="800"/>
                        </a:spcAft>
                      </a:pPr>
                      <a:r>
                        <a:rPr lang="uk-UA" sz="11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6970443"/>
                  </a:ext>
                </a:extLst>
              </a:tr>
              <a:tr h="708937">
                <a:tc vMerge="1">
                  <a:txBody>
                    <a:bodyPr/>
                    <a:lstStyle/>
                    <a:p>
                      <a:endParaRPr lang="ru-RU"/>
                    </a:p>
                  </a:txBody>
                  <a:tcPr/>
                </a:tc>
                <a:tc>
                  <a:txBody>
                    <a:bodyPr/>
                    <a:lstStyle/>
                    <a:p>
                      <a:pPr>
                        <a:lnSpc>
                          <a:spcPct val="107000"/>
                        </a:lnSpc>
                        <a:spcAft>
                          <a:spcPts val="800"/>
                        </a:spcAft>
                      </a:pPr>
                      <a:r>
                        <a:rPr lang="uk-UA" sz="1100">
                          <a:effectLst/>
                        </a:rPr>
                        <a:t>Незадоволений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Важко сказати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1245768"/>
                  </a:ext>
                </a:extLst>
              </a:tr>
              <a:tr h="693253">
                <a:tc>
                  <a:txBody>
                    <a:bodyPr/>
                    <a:lstStyle/>
                    <a:p>
                      <a:pPr>
                        <a:lnSpc>
                          <a:spcPct val="107000"/>
                        </a:lnSpc>
                        <a:spcAft>
                          <a:spcPts val="800"/>
                        </a:spcAft>
                      </a:pPr>
                      <a:r>
                        <a:rPr lang="uk-UA" sz="1100">
                          <a:effectLst/>
                        </a:rPr>
                        <a:t>Високо-забезпечених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544899"/>
                  </a:ext>
                </a:extLst>
              </a:tr>
              <a:tr h="693253">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7589734"/>
                  </a:ext>
                </a:extLst>
              </a:tr>
              <a:tr h="894015">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6747557"/>
                  </a:ext>
                </a:extLst>
              </a:tr>
            </a:tbl>
          </a:graphicData>
        </a:graphic>
      </p:graphicFrame>
    </p:spTree>
    <p:extLst>
      <p:ext uri="{BB962C8B-B14F-4D97-AF65-F5344CB8AC3E}">
        <p14:creationId xmlns:p14="http://schemas.microsoft.com/office/powerpoint/2010/main" val="389731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4A65F7-3D29-4653-BCDA-FF384258A4E8}"/>
              </a:ext>
            </a:extLst>
          </p:cNvPr>
          <p:cNvSpPr>
            <a:spLocks noGrp="1"/>
          </p:cNvSpPr>
          <p:nvPr>
            <p:ph type="title"/>
          </p:nvPr>
        </p:nvSpPr>
        <p:spPr/>
        <p:txBody>
          <a:bodyPr>
            <a:normAutofit fontScale="90000"/>
          </a:bodyPr>
          <a:lstStyle/>
          <a:p>
            <a:pPr indent="450215">
              <a:lnSpc>
                <a:spcPct val="107000"/>
              </a:lnSpc>
              <a:spcAft>
                <a:spcPts val="800"/>
              </a:spcAft>
            </a:pP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br>
              <a:rPr lang="uk-UA" sz="1800" dirty="0">
                <a:effectLst/>
                <a:latin typeface="Times New Roman" panose="02020603050405020304" pitchFamily="18"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Дуже важливою є чисельність отриманих груп!!!</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У вибірковому соціологічному опитуванні дослідник зазвичай опитує певну частина населення (вибірку), а висновки робить щодо всієї досліджуваної сукупності (генеральної сукупності); ці ж припущення лежать і в основі груп, які отримує автор у процесі аналізу (адже коли він говорить про «високозабезпечених» або про «малозабезпечених», він має на увазі все населення, обмежене лише рамками генеральної сукупності).</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graphicFrame>
        <p:nvGraphicFramePr>
          <p:cNvPr id="4" name="Объект 3">
            <a:extLst>
              <a:ext uri="{FF2B5EF4-FFF2-40B4-BE49-F238E27FC236}">
                <a16:creationId xmlns:a16="http://schemas.microsoft.com/office/drawing/2014/main" id="{D7DCF04E-FA66-42F1-9F2C-39783DF15303}"/>
              </a:ext>
            </a:extLst>
          </p:cNvPr>
          <p:cNvGraphicFramePr>
            <a:graphicFrameLocks noGrp="1"/>
          </p:cNvGraphicFramePr>
          <p:nvPr>
            <p:ph idx="1"/>
            <p:extLst>
              <p:ext uri="{D42A27DB-BD31-4B8C-83A1-F6EECF244321}">
                <p14:modId xmlns:p14="http://schemas.microsoft.com/office/powerpoint/2010/main" val="2098146224"/>
              </p:ext>
            </p:extLst>
          </p:nvPr>
        </p:nvGraphicFramePr>
        <p:xfrm>
          <a:off x="1772240" y="2328421"/>
          <a:ext cx="9002598" cy="3431355"/>
        </p:xfrm>
        <a:graphic>
          <a:graphicData uri="http://schemas.openxmlformats.org/drawingml/2006/table">
            <a:tbl>
              <a:tblPr firstRow="1" firstCol="1" bandRow="1">
                <a:tableStyleId>{5C22544A-7EE6-4342-B048-85BDC9FD1C3A}</a:tableStyleId>
              </a:tblPr>
              <a:tblGrid>
                <a:gridCol w="1897875">
                  <a:extLst>
                    <a:ext uri="{9D8B030D-6E8A-4147-A177-3AD203B41FA5}">
                      <a16:colId xmlns:a16="http://schemas.microsoft.com/office/drawing/2014/main" val="1273141858"/>
                    </a:ext>
                  </a:extLst>
                </a:gridCol>
                <a:gridCol w="1546500">
                  <a:extLst>
                    <a:ext uri="{9D8B030D-6E8A-4147-A177-3AD203B41FA5}">
                      <a16:colId xmlns:a16="http://schemas.microsoft.com/office/drawing/2014/main" val="1158268696"/>
                    </a:ext>
                  </a:extLst>
                </a:gridCol>
                <a:gridCol w="1625951">
                  <a:extLst>
                    <a:ext uri="{9D8B030D-6E8A-4147-A177-3AD203B41FA5}">
                      <a16:colId xmlns:a16="http://schemas.microsoft.com/office/drawing/2014/main" val="1977836455"/>
                    </a:ext>
                  </a:extLst>
                </a:gridCol>
                <a:gridCol w="1625951">
                  <a:extLst>
                    <a:ext uri="{9D8B030D-6E8A-4147-A177-3AD203B41FA5}">
                      <a16:colId xmlns:a16="http://schemas.microsoft.com/office/drawing/2014/main" val="2870024213"/>
                    </a:ext>
                  </a:extLst>
                </a:gridCol>
                <a:gridCol w="1202957">
                  <a:extLst>
                    <a:ext uri="{9D8B030D-6E8A-4147-A177-3AD203B41FA5}">
                      <a16:colId xmlns:a16="http://schemas.microsoft.com/office/drawing/2014/main" val="3092333298"/>
                    </a:ext>
                  </a:extLst>
                </a:gridCol>
                <a:gridCol w="1103364">
                  <a:extLst>
                    <a:ext uri="{9D8B030D-6E8A-4147-A177-3AD203B41FA5}">
                      <a16:colId xmlns:a16="http://schemas.microsoft.com/office/drawing/2014/main" val="362080"/>
                    </a:ext>
                  </a:extLst>
                </a:gridCol>
              </a:tblGrid>
              <a:tr h="446489">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5">
                  <a:txBody>
                    <a:bodyPr/>
                    <a:lstStyle/>
                    <a:p>
                      <a:pPr>
                        <a:lnSpc>
                          <a:spcPct val="107000"/>
                        </a:lnSpc>
                        <a:spcAft>
                          <a:spcPts val="800"/>
                        </a:spcAft>
                      </a:pPr>
                      <a:r>
                        <a:rPr lang="uk-UA" sz="1100">
                          <a:effectLst/>
                        </a:rPr>
                        <a:t>Чи задоволені ви власним життям в цілому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986848224"/>
                  </a:ext>
                </a:extLst>
              </a:tr>
              <a:tr h="446489">
                <a:tc rowSpan="2">
                  <a:txBody>
                    <a:bodyPr/>
                    <a:lstStyle/>
                    <a:p>
                      <a:pPr>
                        <a:lnSpc>
                          <a:spcPct val="107000"/>
                        </a:lnSpc>
                        <a:spcAft>
                          <a:spcPts val="800"/>
                        </a:spcAft>
                      </a:pPr>
                      <a:r>
                        <a:rPr lang="uk-UA" sz="1100">
                          <a:effectLst/>
                        </a:rPr>
                        <a:t>До якої групи людей ви себе б зарахували?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загалом</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9949229"/>
                  </a:ext>
                </a:extLst>
              </a:tr>
              <a:tr h="467162">
                <a:tc vMerge="1">
                  <a:txBody>
                    <a:bodyPr/>
                    <a:lstStyle/>
                    <a:p>
                      <a:endParaRPr lang="ru-RU"/>
                    </a:p>
                  </a:txBody>
                  <a:tcPr/>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Незадоволений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Важко сказати</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Задоволений</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4952806"/>
                  </a:ext>
                </a:extLst>
              </a:tr>
              <a:tr h="446489">
                <a:tc>
                  <a:txBody>
                    <a:bodyPr/>
                    <a:lstStyle/>
                    <a:p>
                      <a:pPr>
                        <a:lnSpc>
                          <a:spcPct val="107000"/>
                        </a:lnSpc>
                        <a:spcAft>
                          <a:spcPts val="800"/>
                        </a:spcAft>
                      </a:pPr>
                      <a:r>
                        <a:rPr lang="uk-UA" sz="1100">
                          <a:effectLst/>
                        </a:rPr>
                        <a:t>Високо-забезпечених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96582489"/>
                  </a:ext>
                </a:extLst>
              </a:tr>
              <a:tr h="446489">
                <a:tc>
                  <a:txBody>
                    <a:bodyPr/>
                    <a:lstStyle/>
                    <a:p>
                      <a:pPr>
                        <a:lnSpc>
                          <a:spcPct val="107000"/>
                        </a:lnSpc>
                        <a:spcAft>
                          <a:spcPts val="800"/>
                        </a:spcAft>
                      </a:pPr>
                      <a:r>
                        <a:rPr lang="uk-UA" sz="1100">
                          <a:effectLst/>
                        </a:rPr>
                        <a:t>Середнього достатку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909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28,7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32,0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471841"/>
                  </a:ext>
                </a:extLst>
              </a:tr>
              <a:tr h="1178237">
                <a:tc>
                  <a:txBody>
                    <a:bodyPr/>
                    <a:lstStyle/>
                    <a:p>
                      <a:pPr>
                        <a:lnSpc>
                          <a:spcPct val="107000"/>
                        </a:lnSpc>
                        <a:spcAft>
                          <a:spcPts val="800"/>
                        </a:spcAft>
                      </a:pPr>
                      <a:r>
                        <a:rPr lang="uk-UA" sz="1100">
                          <a:effectLst/>
                        </a:rPr>
                        <a:t>Мало</a:t>
                      </a:r>
                      <a:endParaRPr lang="ru-RU" sz="1100">
                        <a:effectLst/>
                      </a:endParaRPr>
                    </a:p>
                    <a:p>
                      <a:pPr>
                        <a:lnSpc>
                          <a:spcPct val="107000"/>
                        </a:lnSpc>
                        <a:spcAft>
                          <a:spcPts val="800"/>
                        </a:spcAft>
                      </a:pPr>
                      <a:r>
                        <a:rPr lang="uk-UA" sz="1100">
                          <a:effectLst/>
                        </a:rPr>
                        <a:t>забезпечених</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842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60,1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26,5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a:effectLst/>
                        </a:rPr>
                        <a:t>13,4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uk-UA" sz="1100" dirty="0">
                          <a:effectLst/>
                        </a:rPr>
                        <a:t>100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5569314"/>
                  </a:ext>
                </a:extLst>
              </a:tr>
            </a:tbl>
          </a:graphicData>
        </a:graphic>
      </p:graphicFrame>
    </p:spTree>
    <p:extLst>
      <p:ext uri="{BB962C8B-B14F-4D97-AF65-F5344CB8AC3E}">
        <p14:creationId xmlns:p14="http://schemas.microsoft.com/office/powerpoint/2010/main" val="274166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9356B7-DA8B-45B3-ACBF-66972AEBBFBF}"/>
              </a:ext>
            </a:extLst>
          </p:cNvPr>
          <p:cNvSpPr txBox="1"/>
          <p:nvPr/>
        </p:nvSpPr>
        <p:spPr>
          <a:xfrm>
            <a:off x="1366887" y="1021594"/>
            <a:ext cx="9002598" cy="3337709"/>
          </a:xfrm>
          <a:prstGeom prst="rect">
            <a:avLst/>
          </a:prstGeom>
          <a:noFill/>
        </p:spPr>
        <p:txBody>
          <a:bodyPr wrap="square">
            <a:spAutoFit/>
          </a:bodyPr>
          <a:lstStyle/>
          <a:p>
            <a:pPr indent="450215"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У соціологічному аналізі прийнято як верхню межу розглядати 5%-</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ий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рівень значущості. Іншими словами, при аналізі соціологічних даних, відмінності в результатах, відповідний коефіцієнт для яких більший за значення 5% (0.05), визнаються статистично незначущими. Слід, звісно, усвідомлювати умовність цього кордону. Дослідник може представляти дані і з нижчим порогом значущості, якщо їх вважає досить важливими. Але в таких випадках він обов'язково має оцінити значимість відмінностей відсотків, враховувати при загальному аналізі матеріалу та обов'язково вказати її в текст підсумкового документа. Але це можна робити лише у випадках, коли готується науковий документ для спеціалістів. У загальному випадку відмінності, отримані в результаті двовимірного аналізу, визнаються статистично недостовірними, як і потрібно підкреслювати, наводячи дані як таблиць.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933521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153</TotalTime>
  <Words>1142</Words>
  <Application>Microsoft Office PowerPoint</Application>
  <PresentationFormat>Широкоэкранный</PresentationFormat>
  <Paragraphs>254</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Тема Office</vt:lpstr>
      <vt:lpstr>КРОС-ТАБУЛЯЦІЯ</vt:lpstr>
      <vt:lpstr>Презентация PowerPoint</vt:lpstr>
      <vt:lpstr>Презентация PowerPoint</vt:lpstr>
      <vt:lpstr>Перевіряючи першу гіпотезу, дослідник всю сукупність розбиває на групи з різним рівнем освіти (тут, нагадаємо, перевіряти гіпотезу буде тим легше, чим більш зроблене угруповання відповідає висунутій гіпотезі: якщо йдеться про рівень освіти, то отримані групи мають різнитися між собою саме за рівнем освіти); перевіряючи ж другу гіпотезу, дослідник розбиває всю сукупність на групи людей, що різняться між собою за рівнем задоволеності роботою. </vt:lpstr>
      <vt:lpstr>Презентация PowerPoint</vt:lpstr>
      <vt:lpstr>Для вимірювання самооцінки матеріального статусу інструментарій було включено питання: «До якої групи людей за рівнем матеріальної забезпеченості Ви б себе віднесли?». Отримані дані показали, що з 1755 р. опитаних 4 особи віднесли себе «до високозабезпечених», 909 – до «людей середнього достатку», 842 — до «малозабезпечені». </vt:lpstr>
      <vt:lpstr>  У загальному огляді таблиці проглядається взаємозв'язок між самооцінкою матеріального статусу та задоволеністю життям. Проте кількісне порівняння різних груп за їхньою загальною задоволеністю життям при шкалі з підвищеною ступенем точності (у разі – 5 градацій) досить складно. Зазвичай, представляючи дані за дискретними шкалами, роблять укрупнення груп за залежною змінною (для зручності порівняння між групами по незалежній змінної), перетворюючи вигляд таблиці. </vt:lpstr>
      <vt:lpstr>  Дуже важливою є чисельність отриманих груп!!! У вибірковому соціологічному опитуванні дослідник зазвичай опитує певну частина населення (вибірку), а висновки робить щодо всієї досліджуваної сукупності (генеральної сукупності); ці ж припущення лежать і в основі груп, які отримує автор у процесі аналізу (адже коли він говорить про «високозабезпечених» або про «малозабезпечених», він має на увазі все населення, обмежене лише рамками генеральної сукупності). </vt:lpstr>
      <vt:lpstr>Презентация PowerPoint</vt:lpstr>
      <vt:lpstr>Презентация PowerPoint</vt:lpstr>
      <vt:lpstr>Що робити? Стратегії розв’язання. І. Для наукових текстів – публікація у повному вигляді. </vt:lpstr>
      <vt:lpstr>ІІ. Виключення з таблиць для публікації недостовірних даних (рекомендується для широкої публікації, щоб не вводити читача в оману). </vt:lpstr>
      <vt:lpstr>ІІІ. Об’єднання двох груп (агрегація). Група Високо- та середньо забезпечених.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КРОС-ТАБУЛЯЦІЯ</dc:title>
  <dc:creator>user</dc:creator>
  <cp:lastModifiedBy>user</cp:lastModifiedBy>
  <cp:revision>2</cp:revision>
  <dcterms:created xsi:type="dcterms:W3CDTF">2022-10-17T08:05:16Z</dcterms:created>
  <dcterms:modified xsi:type="dcterms:W3CDTF">2022-10-24T09:08:29Z</dcterms:modified>
</cp:coreProperties>
</file>