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8" r:id="rId2"/>
    <p:sldId id="264" r:id="rId3"/>
    <p:sldId id="332" r:id="rId4"/>
    <p:sldId id="333" r:id="rId5"/>
    <p:sldId id="334" r:id="rId6"/>
    <p:sldId id="335" r:id="rId7"/>
    <p:sldId id="337" r:id="rId8"/>
    <p:sldId id="338" r:id="rId9"/>
    <p:sldId id="339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19" r:id="rId33"/>
    <p:sldId id="314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793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76"/>
    <a:srgbClr val="263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7" d="100"/>
          <a:sy n="67" d="100"/>
        </p:scale>
        <p:origin x="-840" y="-132"/>
      </p:cViewPr>
      <p:guideLst>
        <p:guide orient="horz" pos="3793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8744A-58AD-44BD-8243-13DD9445D718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AF16A-5DA7-497E-959C-AE03A4628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90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34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89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477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39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89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9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21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7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3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3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22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47D77-E995-4AFA-83C8-984967F91BAD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2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0"/>
          <a:stretch/>
        </p:blipFill>
        <p:spPr>
          <a:xfrm flipH="1">
            <a:off x="0" y="-21022"/>
            <a:ext cx="12192000" cy="69268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62" y="-21022"/>
            <a:ext cx="5041829" cy="6916344"/>
          </a:xfrm>
          <a:prstGeom prst="rect">
            <a:avLst/>
          </a:prstGeom>
          <a:solidFill>
            <a:srgbClr val="002176"/>
          </a:solidFill>
        </p:spPr>
      </p:pic>
      <p:sp>
        <p:nvSpPr>
          <p:cNvPr id="13" name="TextBox 12"/>
          <p:cNvSpPr txBox="1"/>
          <p:nvPr/>
        </p:nvSpPr>
        <p:spPr>
          <a:xfrm>
            <a:off x="9961626" y="423308"/>
            <a:ext cx="513410" cy="25275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NEWAGRO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54" y="206138"/>
            <a:ext cx="1180997" cy="2523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96" y="0"/>
            <a:ext cx="3794574" cy="8466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0683" y="1062566"/>
            <a:ext cx="4876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Євроінтеграція </a:t>
            </a:r>
            <a:r>
              <a:rPr lang="uk-UA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та сталий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розвиток</a:t>
            </a:r>
            <a:r>
              <a:rPr lang="en-US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сільських </a:t>
            </a:r>
            <a:r>
              <a:rPr lang="uk-UA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територій  України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як</a:t>
            </a:r>
            <a:r>
              <a:rPr lang="en-US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запорука </a:t>
            </a:r>
            <a:r>
              <a:rPr lang="uk-UA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забезпечення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продовольчої</a:t>
            </a:r>
            <a:r>
              <a:rPr lang="en-US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безпеки </a:t>
            </a:r>
            <a:r>
              <a:rPr lang="uk-UA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 умовах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повоєнного</a:t>
            </a:r>
            <a:r>
              <a:rPr lang="en-US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відновлення</a:t>
            </a:r>
            <a:endParaRPr lang="ru-RU" sz="2000" b="1" dirty="0"/>
          </a:p>
          <a:p>
            <a:pPr algn="ctr">
              <a:spcBef>
                <a:spcPts val="600"/>
              </a:spcBef>
            </a:pPr>
            <a:r>
              <a:rPr lang="ru-RU" sz="2800" dirty="0" err="1"/>
              <a:t>Суб’єкти</a:t>
            </a:r>
            <a:r>
              <a:rPr lang="ru-RU" sz="2800" dirty="0"/>
              <a:t> </a:t>
            </a:r>
            <a:r>
              <a:rPr lang="ru-RU" sz="2800" dirty="0" err="1"/>
              <a:t>сільськогосподарської</a:t>
            </a:r>
            <a:r>
              <a:rPr lang="ru-RU" sz="2800" dirty="0"/>
              <a:t> </a:t>
            </a:r>
            <a:r>
              <a:rPr lang="ru-RU" sz="2800" dirty="0" err="1"/>
              <a:t>діяльності</a:t>
            </a:r>
            <a:r>
              <a:rPr lang="ru-RU" sz="2800" dirty="0"/>
              <a:t>: </a:t>
            </a:r>
            <a:r>
              <a:rPr lang="ru-RU" sz="2800" dirty="0" err="1"/>
              <a:t>правові</a:t>
            </a:r>
            <a:r>
              <a:rPr lang="ru-RU" sz="2800" dirty="0"/>
              <a:t> </a:t>
            </a:r>
            <a:r>
              <a:rPr lang="ru-RU" sz="2800" dirty="0" err="1"/>
              <a:t>основи</a:t>
            </a:r>
            <a:r>
              <a:rPr lang="ru-RU" sz="2800" dirty="0"/>
              <a:t> </a:t>
            </a:r>
            <a:r>
              <a:rPr lang="ru-RU" sz="2800" dirty="0" err="1" smtClean="0"/>
              <a:t>діяльності</a:t>
            </a:r>
            <a:endParaRPr lang="ru-RU" sz="2800" dirty="0" smtClean="0"/>
          </a:p>
          <a:p>
            <a:pPr algn="ctr">
              <a:spcBef>
                <a:spcPts val="600"/>
              </a:spcBef>
            </a:pPr>
            <a:r>
              <a:rPr lang="uk-UA" sz="1200" b="1" dirty="0" err="1" smtClean="0">
                <a:solidFill>
                  <a:srgbClr val="002060"/>
                </a:solidFill>
              </a:rPr>
              <a:t>к.ю.н</a:t>
            </a:r>
            <a:r>
              <a:rPr lang="uk-UA" sz="1200" b="1" dirty="0" smtClean="0">
                <a:solidFill>
                  <a:srgbClr val="002060"/>
                </a:solidFill>
              </a:rPr>
              <a:t>., </a:t>
            </a:r>
            <a:r>
              <a:rPr lang="uk-UA" sz="1200" b="1" dirty="0" err="1" smtClean="0">
                <a:solidFill>
                  <a:srgbClr val="002060"/>
                </a:solidFill>
              </a:rPr>
              <a:t>децент</a:t>
            </a:r>
            <a:r>
              <a:rPr lang="uk-UA" sz="1200" b="1" dirty="0" smtClean="0">
                <a:solidFill>
                  <a:srgbClr val="002060"/>
                </a:solidFill>
              </a:rPr>
              <a:t>, доцент кафедри цивільного права, керівник юридичної клініки ЗНУ Дмитро ЛУЦ</a:t>
            </a:r>
            <a:endParaRPr lang="ru-RU" sz="120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24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32" y="5275953"/>
            <a:ext cx="695391" cy="1569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9633" y="5305396"/>
            <a:ext cx="382999" cy="160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N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E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W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A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G</a:t>
            </a:r>
          </a:p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R</a:t>
            </a:r>
          </a:p>
          <a:p>
            <a:pPr algn="ctr"/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O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46" y="5617753"/>
            <a:ext cx="1059463" cy="1056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33" y="5004955"/>
            <a:ext cx="1130764" cy="22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Закон України «Про державну підтримку сільського господарства України»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914144" y="1043608"/>
            <a:ext cx="9997440" cy="5814392"/>
          </a:xfrm>
        </p:spPr>
        <p:txBody>
          <a:bodyPr>
            <a:normAutofit fontScale="77500" lnSpcReduction="20000"/>
          </a:bodyPr>
          <a:lstStyle/>
          <a:p>
            <a:pPr marL="82296" indent="0" algn="just">
              <a:buNone/>
            </a:pPr>
            <a:r>
              <a:rPr lang="uk-UA" b="1" dirty="0"/>
              <a:t>2.15. </a:t>
            </a:r>
            <a:r>
              <a:rPr lang="uk-UA" b="1" dirty="0">
                <a:solidFill>
                  <a:srgbClr val="0070C0"/>
                </a:solidFill>
              </a:rPr>
              <a:t>Сільськогосподарська продукція (сільськогосподарські товари) </a:t>
            </a:r>
            <a:r>
              <a:rPr lang="uk-UA" b="1" dirty="0"/>
              <a:t>- товари, зазначені у групах 1-24 УКТ ЗЕД згідно із Законом України "Про Митний тариф України", якщо при цьому такі товари (продукція) вирощуються, відгодовуються, виловлюються, збираються, виготовляються, виробляються, переробляються безпосередньо виробником цих товарів (продукції), а також продукти обробки та переробки цих товарів (продукції), якщо вони були вироблені на власних або орендованих </a:t>
            </a:r>
            <a:r>
              <a:rPr lang="uk-UA" b="1" dirty="0" err="1"/>
              <a:t>потужностях</a:t>
            </a:r>
            <a:r>
              <a:rPr lang="uk-UA" b="1" dirty="0"/>
              <a:t> (площах).</a:t>
            </a:r>
          </a:p>
          <a:p>
            <a:pPr marL="82296" indent="0" algn="just">
              <a:buNone/>
            </a:pPr>
            <a:endParaRPr lang="uk-UA" b="1" dirty="0"/>
          </a:p>
          <a:p>
            <a:pPr marL="82296" indent="0" algn="just">
              <a:buNone/>
            </a:pPr>
            <a:r>
              <a:rPr lang="uk-UA" b="1" dirty="0"/>
              <a:t>До сільськогосподарської продукції (товарів) також належать відходи, отримані при виробництві сільськогосподарської продукції (товарів), визначених у групах 1-24 УКТ ЗЕД згідно із Законом України "Про Митний тариф України", а саме: органічні добрива (гній, перегній, пташиний послід, а також полова, бадилля тощо), суміші органічних та мінеральних добрив, у яких частка органічних добрив становить більше 50 відсотків від загальної ваги таких сумішей, а також усе біологічне паливо та енергія, отримані при переробці та утилізації сільськогосподарської продукції (товарів) та їх відходів (біогаз, </a:t>
            </a:r>
            <a:r>
              <a:rPr lang="uk-UA" b="1" dirty="0" err="1"/>
              <a:t>біодизель</a:t>
            </a:r>
            <a:r>
              <a:rPr lang="uk-UA" b="1" dirty="0"/>
              <a:t>, етанол, тверде біопаливо, у виробництві якого була використана сільськогосподарська продукція (її відходи) в розмірі більше 50 відсотків від усієї використаної продукції, електрична енергія, пар, гаряча вода тощо).</a:t>
            </a:r>
          </a:p>
          <a:p>
            <a:pPr marL="82296" indent="0" algn="just">
              <a:buNone/>
            </a:pP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603041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Закон України «Про державну підтримку сільського господарства України»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391477" y="1043608"/>
            <a:ext cx="10520107" cy="5814392"/>
          </a:xfrm>
        </p:spPr>
        <p:txBody>
          <a:bodyPr>
            <a:normAutofit fontScale="85000" lnSpcReduction="20000"/>
          </a:bodyPr>
          <a:lstStyle/>
          <a:p>
            <a:pPr marL="82296" indent="0" algn="just">
              <a:buNone/>
            </a:pPr>
            <a:r>
              <a:rPr lang="uk-UA" b="1" dirty="0" smtClean="0"/>
              <a:t>2.15-1</a:t>
            </a:r>
            <a:r>
              <a:rPr lang="uk-UA" b="1" dirty="0"/>
              <a:t>. </a:t>
            </a:r>
            <a:r>
              <a:rPr lang="uk-UA" b="1" dirty="0">
                <a:solidFill>
                  <a:srgbClr val="0070C0"/>
                </a:solidFill>
              </a:rPr>
              <a:t>Сільськогосподарський товаровиробник </a:t>
            </a:r>
            <a:r>
              <a:rPr lang="uk-UA" b="1" dirty="0"/>
              <a:t>- юридична особа незалежно від організаційно-правової форми або фізична особа - підприємець, основною діяльністю якої є виробництво сільськогосподарської продукції та/або розведення, вирощування, вилов риби у внутрішніх водоймах (озерах, ставках та водосховищах) та її переробка на власних чи орендованих </a:t>
            </a:r>
            <a:r>
              <a:rPr lang="uk-UA" b="1" dirty="0" err="1"/>
              <a:t>потужностях</a:t>
            </a:r>
            <a:r>
              <a:rPr lang="uk-UA" b="1" dirty="0"/>
              <a:t>, у тому числі </a:t>
            </a:r>
            <a:r>
              <a:rPr lang="uk-UA" b="1" dirty="0" err="1"/>
              <a:t>власновиробленої</a:t>
            </a:r>
            <a:r>
              <a:rPr lang="uk-UA" b="1" dirty="0"/>
              <a:t> сировини на давальницьких умовах, а також здійснення операцій з її постачання, причому в такій діяльності питома вага вартості сільськогосподарських товарів/послуг становить не менше 75 відсотків вартості всіх товарів/послуг, поставлених протягом попередніх 12 послідовних звітних податкових періодів сукупно.</a:t>
            </a:r>
          </a:p>
          <a:p>
            <a:pPr marL="82296" indent="0" algn="just">
              <a:buNone/>
            </a:pPr>
            <a:endParaRPr lang="uk-UA" b="1" dirty="0"/>
          </a:p>
          <a:p>
            <a:pPr marL="82296" indent="0" algn="just">
              <a:buNone/>
            </a:pPr>
            <a:r>
              <a:rPr lang="uk-UA" b="1" dirty="0"/>
              <a:t>До сільськогосподарських товаровиробників також належать сімейні фермерські господарства, зареєстровані платниками єдиного податку четвертої групи згідно із главою 1 розділу </a:t>
            </a:r>
            <a:r>
              <a:rPr lang="en-GB" b="1" dirty="0"/>
              <a:t>XIV </a:t>
            </a:r>
            <a:r>
              <a:rPr lang="uk-UA" b="1" dirty="0"/>
              <a:t>Податкового кодексу України.</a:t>
            </a:r>
          </a:p>
          <a:p>
            <a:pPr marL="82296" indent="0" algn="just">
              <a:buNone/>
            </a:pPr>
            <a:endParaRPr lang="uk-UA" b="1" dirty="0"/>
          </a:p>
          <a:p>
            <a:pPr marL="82296" indent="0" algn="just">
              <a:buNone/>
            </a:pPr>
            <a:r>
              <a:rPr lang="uk-UA" b="1" dirty="0"/>
              <a:t>2.15-2. </a:t>
            </a:r>
            <a:r>
              <a:rPr lang="uk-UA" b="1" dirty="0">
                <a:solidFill>
                  <a:srgbClr val="0070C0"/>
                </a:solidFill>
              </a:rPr>
              <a:t>Сільськогосподарське підприємство </a:t>
            </a:r>
            <a:r>
              <a:rPr lang="uk-UA" b="1" dirty="0"/>
              <a:t>- юридична особа, що є сільськогосподарським товаровиробником у розумінні пункту 2.15-1 цієї статті.</a:t>
            </a:r>
          </a:p>
          <a:p>
            <a:pPr marL="82296" indent="0" algn="just">
              <a:buNone/>
            </a:pP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700124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Закон України «Про державну підтримку сільського господарства України»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391477" y="1043608"/>
            <a:ext cx="10520107" cy="5814392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uk-UA" sz="2400" b="1" dirty="0" smtClean="0"/>
              <a:t>2.26. </a:t>
            </a:r>
            <a:r>
              <a:rPr lang="uk-UA" sz="2400" b="1" dirty="0" smtClean="0">
                <a:solidFill>
                  <a:srgbClr val="0070C0"/>
                </a:solidFill>
              </a:rPr>
              <a:t>Виробники сільськогосподарської продукції </a:t>
            </a:r>
            <a:r>
              <a:rPr lang="uk-UA" sz="2400" b="1" dirty="0" smtClean="0"/>
              <a:t>- сільськогосподарські товаровиробники, фізичні особи (у тому числі домогосподарства, фізичні особи, які здійснюють діяльність, пов’язану з веденням особистого селянського господарства, </a:t>
            </a:r>
            <a:r>
              <a:rPr lang="uk-UA" sz="2400" b="1" dirty="0" err="1" smtClean="0"/>
              <a:t>самозайняті</a:t>
            </a:r>
            <a:r>
              <a:rPr lang="uk-UA" sz="2400" b="1" dirty="0" smtClean="0"/>
              <a:t> особи у сфері сільського господарства), які займаються сільськогосподарською діяльністю.</a:t>
            </a:r>
          </a:p>
          <a:p>
            <a:pPr marL="82296" indent="0" algn="just">
              <a:buNone/>
            </a:pPr>
            <a:endParaRPr lang="uk-UA" sz="2400" b="1" dirty="0" smtClean="0"/>
          </a:p>
          <a:p>
            <a:pPr marL="82296" indent="0" algn="just">
              <a:buNone/>
            </a:pPr>
            <a:r>
              <a:rPr lang="uk-UA" sz="2400" b="1" dirty="0" smtClean="0"/>
              <a:t>2.27. </a:t>
            </a:r>
            <a:r>
              <a:rPr lang="uk-UA" sz="2400" b="1" dirty="0" smtClean="0">
                <a:solidFill>
                  <a:srgbClr val="0070C0"/>
                </a:solidFill>
              </a:rPr>
              <a:t>Державний аграрний реєстр </a:t>
            </a:r>
            <a:r>
              <a:rPr lang="uk-UA" sz="2400" b="1" dirty="0" smtClean="0"/>
              <a:t>- державна автоматизована інформаційна система збирання, обліку, накопичення, оброблення та надання інформації про виробників сільськогосподарської продукції та сільськогосподарську діяльність, яку вони здійснюють.</a:t>
            </a:r>
          </a:p>
          <a:p>
            <a:pPr marL="82296" indent="0" algn="just">
              <a:buNone/>
            </a:pPr>
            <a:endParaRPr lang="uk-UA" b="1" dirty="0"/>
          </a:p>
          <a:p>
            <a:pPr marL="82296" indent="0" algn="just">
              <a:buNone/>
            </a:pP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4248765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Закон України «Про державну підтримку сільського господарства України»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391477" y="1043608"/>
            <a:ext cx="10520107" cy="5814392"/>
          </a:xfrm>
        </p:spPr>
        <p:txBody>
          <a:bodyPr>
            <a:normAutofit fontScale="77500" lnSpcReduction="20000"/>
          </a:bodyPr>
          <a:lstStyle/>
          <a:p>
            <a:pPr marL="82296" indent="0" algn="just">
              <a:buNone/>
            </a:pPr>
            <a:r>
              <a:rPr lang="uk-UA" b="1" dirty="0"/>
              <a:t>2.28. </a:t>
            </a:r>
            <a:r>
              <a:rPr lang="uk-UA" b="1" dirty="0">
                <a:solidFill>
                  <a:srgbClr val="0070C0"/>
                </a:solidFill>
              </a:rPr>
              <a:t>Сільськогосподарська діяльність </a:t>
            </a:r>
            <a:r>
              <a:rPr lang="uk-UA" b="1" dirty="0"/>
              <a:t>- діяльність з:</a:t>
            </a:r>
          </a:p>
          <a:p>
            <a:pPr algn="just"/>
            <a:r>
              <a:rPr lang="uk-UA" b="1" dirty="0" smtClean="0"/>
              <a:t>виробництва </a:t>
            </a:r>
            <a:r>
              <a:rPr lang="uk-UA" b="1" dirty="0"/>
              <a:t>продукції рослинництва, зокрема рослинних культур, а також вирощування ягід, фруктів та овочів, квітів та декоративних рослин (у відкритих або закритих ґрунтах), грибів, насіння, прянощів, саджанців та водоростей, а також її обробки, переробки та/або консервації;</a:t>
            </a:r>
          </a:p>
          <a:p>
            <a:pPr algn="just"/>
            <a:r>
              <a:rPr lang="uk-UA" b="1" dirty="0" smtClean="0"/>
              <a:t>виробництва </a:t>
            </a:r>
            <a:r>
              <a:rPr lang="uk-UA" b="1" dirty="0"/>
              <a:t>продукції тваринництва, зокрема свійських сільськогосподарських тварин, птахівництва, кролівництва, бджільництва, а також розведення шовкопрядів, хробаків, равликів, молюсків, змій та інших плазунів або слимаків, інших наземних ссавців, безхребетних та комах, а також її обробки, переробки та/або консервації;</a:t>
            </a:r>
          </a:p>
          <a:p>
            <a:pPr algn="just"/>
            <a:r>
              <a:rPr lang="uk-UA" b="1" dirty="0" smtClean="0"/>
              <a:t>залісення</a:t>
            </a:r>
            <a:r>
              <a:rPr lang="uk-UA" b="1" dirty="0"/>
              <a:t>, у тому числі створення захисних лісових насаджень, збирання дикорослих грибів та ягід, інших дикорослих рослин, їх обробки та консервації;</a:t>
            </a:r>
          </a:p>
          <a:p>
            <a:pPr algn="just"/>
            <a:r>
              <a:rPr lang="uk-UA" b="1" dirty="0" smtClean="0"/>
              <a:t>розведення </a:t>
            </a:r>
            <a:r>
              <a:rPr lang="uk-UA" b="1" dirty="0"/>
              <a:t>та/або утримання, та/або вирощування, та/або вилов прісноводної та/або морської риби, жаб, безхребетних, водоростей та інших </a:t>
            </a:r>
            <a:r>
              <a:rPr lang="uk-UA" b="1" dirty="0" err="1"/>
              <a:t>гідробіонтів</a:t>
            </a:r>
            <a:r>
              <a:rPr lang="uk-UA" b="1" dirty="0"/>
              <a:t>;</a:t>
            </a:r>
          </a:p>
          <a:p>
            <a:pPr algn="just"/>
            <a:r>
              <a:rPr lang="uk-UA" b="1" dirty="0" smtClean="0"/>
              <a:t>обробки </a:t>
            </a:r>
            <a:r>
              <a:rPr lang="uk-UA" b="1" dirty="0"/>
              <a:t>та/або консервації риби або інших прісноводних чи морських безхребетних, інших об’єктів аквакультури, дикорослих водоростей;</a:t>
            </a:r>
          </a:p>
          <a:p>
            <a:pPr algn="just"/>
            <a:r>
              <a:rPr lang="uk-UA" b="1" dirty="0" smtClean="0"/>
              <a:t>надання </a:t>
            </a:r>
            <a:r>
              <a:rPr lang="uk-UA" b="1" dirty="0"/>
              <a:t>послуг сільськогосподарського характеру (сіяння, збирання врожаю, зберігання сільськогосподарської продукції).</a:t>
            </a:r>
          </a:p>
          <a:p>
            <a:pPr algn="just"/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573756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Закон України «Про державну підтримку сільського господарства України»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391477" y="1043608"/>
            <a:ext cx="10520107" cy="5814392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endParaRPr lang="uk-UA" sz="2400" b="1" dirty="0" smtClean="0"/>
          </a:p>
          <a:p>
            <a:pPr marL="82296" indent="0" algn="just">
              <a:buNone/>
            </a:pPr>
            <a:r>
              <a:rPr lang="uk-UA" sz="2400" b="1" dirty="0" smtClean="0"/>
              <a:t>2.29</a:t>
            </a:r>
            <a:r>
              <a:rPr lang="uk-UA" sz="2400" b="1" dirty="0"/>
              <a:t>. </a:t>
            </a:r>
            <a:r>
              <a:rPr lang="uk-UA" sz="2400" b="1" dirty="0">
                <a:solidFill>
                  <a:srgbClr val="0070C0"/>
                </a:solidFill>
              </a:rPr>
              <a:t>Суб’єкт агропромислового комплексу </a:t>
            </a:r>
            <a:r>
              <a:rPr lang="uk-UA" sz="2400" b="1" dirty="0"/>
              <a:t>- суб’єкт господарювання, що здійснює свою діяльність з виробництва, переробки, збереження та реалізації сільськогосподарської продукції, а також матеріально-технічного обслуговування сільськогосподарського виробництва.</a:t>
            </a:r>
          </a:p>
        </p:txBody>
      </p:sp>
    </p:spTree>
    <p:extLst>
      <p:ext uri="{BB962C8B-B14F-4D97-AF65-F5344CB8AC3E}">
        <p14:creationId xmlns:p14="http://schemas.microsoft.com/office/powerpoint/2010/main" val="2754602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Закон України «Про державну підтримку сільського господарства України»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391477" y="1043608"/>
            <a:ext cx="10520107" cy="5814392"/>
          </a:xfrm>
        </p:spPr>
        <p:txBody>
          <a:bodyPr>
            <a:normAutofit fontScale="92500" lnSpcReduction="10000"/>
          </a:bodyPr>
          <a:lstStyle/>
          <a:p>
            <a:pPr marL="82296" indent="0" algn="just">
              <a:buNone/>
            </a:pPr>
            <a:r>
              <a:rPr lang="uk-UA" sz="2400" b="1" dirty="0">
                <a:solidFill>
                  <a:srgbClr val="0070C0"/>
                </a:solidFill>
              </a:rPr>
              <a:t>Стаття 2-2. Державний аграрний реєстр</a:t>
            </a:r>
          </a:p>
          <a:p>
            <a:pPr marL="82296" indent="0" algn="just">
              <a:buNone/>
            </a:pPr>
            <a:endParaRPr lang="uk-UA" sz="2400" b="1" dirty="0"/>
          </a:p>
          <a:p>
            <a:pPr marL="82296" indent="0" algn="just">
              <a:buNone/>
            </a:pPr>
            <a:r>
              <a:rPr lang="uk-UA" sz="2400" b="1" dirty="0"/>
              <a:t>2-2.1. Державний аграрний реєстр ведеться за рахунок коштів державного бюджету з метою комплексного інтегрування відомостей про виробників сільськогосподарської продукції, їхні майнові, земельні, екологічні, трудові, фінансово-кредитні та інші права і характеристики.</a:t>
            </a:r>
          </a:p>
          <a:p>
            <a:pPr marL="82296" indent="0" algn="just">
              <a:buNone/>
            </a:pPr>
            <a:endParaRPr lang="uk-UA" sz="2400" b="1" dirty="0"/>
          </a:p>
          <a:p>
            <a:pPr marL="82296" indent="0" algn="just">
              <a:buNone/>
            </a:pPr>
            <a:r>
              <a:rPr lang="uk-UA" sz="2400" b="1" dirty="0"/>
              <a:t>Державний аграрний реєстр ведеться шляхом добровільного внесення виробниками сільськогосподарської продукції достовірних відомостей про себе та відображення відповідних актуальних відомостей у Державному аграрному реєстрі в порядку його електронної інформаційної взаємодії з іншими державними реєстрами та кадастрами.</a:t>
            </a:r>
          </a:p>
          <a:p>
            <a:pPr marL="82296" indent="0" algn="just">
              <a:buNone/>
            </a:pPr>
            <a:endParaRPr lang="uk-UA" sz="2400" b="1" dirty="0"/>
          </a:p>
          <a:p>
            <a:pPr marL="82296" indent="0" algn="just">
              <a:buNone/>
            </a:pPr>
            <a:r>
              <a:rPr lang="uk-UA" sz="2400" b="1" dirty="0"/>
              <a:t>Державний аграрний реєстр використовується також для електронної взаємодії між фізичними та юридичними особами, державними органами, органами місцевого самоврядування, центрами надання адміністративних послуг з метою реалізації державної аграрної політики, зокрема в частині надання державної підтримки виробникам сільськогосподарської продукції.</a:t>
            </a:r>
          </a:p>
        </p:txBody>
      </p:sp>
    </p:spTree>
    <p:extLst>
      <p:ext uri="{BB962C8B-B14F-4D97-AF65-F5344CB8AC3E}">
        <p14:creationId xmlns:p14="http://schemas.microsoft.com/office/powerpoint/2010/main" val="1904828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Податковий кодекс України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391477" y="1043608"/>
            <a:ext cx="10520107" cy="5814392"/>
          </a:xfrm>
        </p:spPr>
        <p:txBody>
          <a:bodyPr>
            <a:normAutofit fontScale="92500" lnSpcReduction="20000"/>
          </a:bodyPr>
          <a:lstStyle/>
          <a:p>
            <a:pPr marL="82296" indent="0" algn="just">
              <a:buNone/>
            </a:pPr>
            <a:r>
              <a:rPr lang="uk-UA" b="1" dirty="0"/>
              <a:t>14.1.234. </a:t>
            </a:r>
            <a:r>
              <a:rPr lang="uk-UA" b="1" dirty="0">
                <a:solidFill>
                  <a:srgbClr val="0070C0"/>
                </a:solidFill>
              </a:rPr>
              <a:t>сільськогосподарська продукція (сільськогосподарські товари) </a:t>
            </a:r>
            <a:r>
              <a:rPr lang="uk-UA" b="1" dirty="0"/>
              <a:t>- продукція/товари, що підпадають під визначення груп 1-24 УКТ ЗЕД, якщо при цьому такі товари (продукція) вирощуються, відгодовуються, виловлюються, збираються, виготовляються, виробляються, переробляються безпосередньо виробником цих товарів (продукції), а також продукти обробки та переробки цих товарів (продукції), якщо вони були придбані або вироблені на власних або орендованих </a:t>
            </a:r>
            <a:r>
              <a:rPr lang="uk-UA" b="1" dirty="0" err="1"/>
              <a:t>потужностях</a:t>
            </a:r>
            <a:r>
              <a:rPr lang="uk-UA" b="1" dirty="0"/>
              <a:t> (площах) для продажу, переробки або внутрішньогосподарського споживання;</a:t>
            </a:r>
          </a:p>
          <a:p>
            <a:pPr marL="82296" indent="0" algn="just">
              <a:buNone/>
            </a:pPr>
            <a:endParaRPr lang="uk-UA" b="1" dirty="0"/>
          </a:p>
          <a:p>
            <a:pPr marL="82296" indent="0" algn="just">
              <a:buNone/>
            </a:pPr>
            <a:r>
              <a:rPr lang="uk-UA" b="1" dirty="0" smtClean="0"/>
              <a:t>14.1.235</a:t>
            </a:r>
            <a:r>
              <a:rPr lang="uk-UA" b="1" dirty="0"/>
              <a:t>. </a:t>
            </a:r>
            <a:r>
              <a:rPr lang="uk-UA" b="1" dirty="0">
                <a:solidFill>
                  <a:srgbClr val="0070C0"/>
                </a:solidFill>
              </a:rPr>
              <a:t>сільськогосподарський товаровиробник для цілей глави 1 розділу </a:t>
            </a:r>
            <a:r>
              <a:rPr lang="en-US" b="1" dirty="0">
                <a:solidFill>
                  <a:srgbClr val="0070C0"/>
                </a:solidFill>
              </a:rPr>
              <a:t>XIV </a:t>
            </a:r>
            <a:r>
              <a:rPr lang="uk-UA" b="1" dirty="0">
                <a:solidFill>
                  <a:srgbClr val="0070C0"/>
                </a:solidFill>
              </a:rPr>
              <a:t>цього Кодексу</a:t>
            </a:r>
            <a:r>
              <a:rPr lang="uk-UA" b="1" dirty="0"/>
              <a:t> - юридична особа незалежно від організаційно-правової форми або фізична особа - підприємець, яка займається виробництвом сільськогосподарської продукції та/або розведенням, вирощуванням та виловом риби у внутрішніх водоймах (озерах, ставках та водосховищах) та її переробкою на власних чи орендованих </a:t>
            </a:r>
            <a:r>
              <a:rPr lang="uk-UA" b="1" dirty="0" err="1"/>
              <a:t>потужностях</a:t>
            </a:r>
            <a:r>
              <a:rPr lang="uk-UA" b="1" dirty="0"/>
              <a:t>, у тому числі </a:t>
            </a:r>
            <a:r>
              <a:rPr lang="uk-UA" b="1" dirty="0" err="1"/>
              <a:t>власновиробленої</a:t>
            </a:r>
            <a:r>
              <a:rPr lang="uk-UA" b="1" dirty="0"/>
              <a:t> сировини на давальницьких умовах, та здійснює операції з її постачання.</a:t>
            </a:r>
          </a:p>
        </p:txBody>
      </p:sp>
    </p:spTree>
    <p:extLst>
      <p:ext uri="{BB962C8B-B14F-4D97-AF65-F5344CB8AC3E}">
        <p14:creationId xmlns:p14="http://schemas.microsoft.com/office/powerpoint/2010/main" val="1864872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116632"/>
            <a:ext cx="9997440" cy="1224136"/>
          </a:xfrm>
        </p:spPr>
        <p:txBody>
          <a:bodyPr>
            <a:normAutofit/>
          </a:bodyPr>
          <a:lstStyle/>
          <a:p>
            <a:r>
              <a:rPr lang="uk-UA" sz="2200" b="1" dirty="0" smtClean="0">
                <a:solidFill>
                  <a:srgbClr val="FF0000"/>
                </a:solidFill>
              </a:rPr>
              <a:t>Закон України «Про особливості страхування сільськогосподарської продукції з державною підтримкою»</a:t>
            </a:r>
            <a:endParaRPr lang="uk-UA" sz="22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391477" y="1916832"/>
            <a:ext cx="10520107" cy="4941168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uk-UA" sz="2400" b="1" dirty="0" smtClean="0">
                <a:solidFill>
                  <a:srgbClr val="0070C0"/>
                </a:solidFill>
              </a:rPr>
              <a:t>сільськогосподарський </a:t>
            </a:r>
            <a:r>
              <a:rPr lang="uk-UA" sz="2400" b="1" dirty="0">
                <a:solidFill>
                  <a:srgbClr val="0070C0"/>
                </a:solidFill>
              </a:rPr>
              <a:t>товаровиробник </a:t>
            </a:r>
            <a:r>
              <a:rPr lang="uk-UA" sz="2400" b="1" dirty="0"/>
              <a:t>- юридична особа незалежно від організаційно-правової форми, яка займається виробництвом сільськогосподарської продукції та/або розведенням, вирощуванням та виловом водних біоресурсів у внутрішніх водоймах та її переробкою на власних чи орендованих </a:t>
            </a:r>
            <a:r>
              <a:rPr lang="uk-UA" sz="2400" b="1" dirty="0" err="1"/>
              <a:t>потужностях</a:t>
            </a:r>
            <a:r>
              <a:rPr lang="uk-UA" sz="2400" b="1" dirty="0"/>
              <a:t>, у тому числі з </a:t>
            </a:r>
            <a:r>
              <a:rPr lang="uk-UA" sz="2400" b="1" dirty="0" err="1"/>
              <a:t>власновиробленої</a:t>
            </a:r>
            <a:r>
              <a:rPr lang="uk-UA" sz="2400" b="1" dirty="0"/>
              <a:t> сировини на давальницьких умовах, та здійснює операції з </a:t>
            </a:r>
            <a:r>
              <a:rPr lang="uk-UA" sz="2400" b="1"/>
              <a:t>її </a:t>
            </a:r>
            <a:r>
              <a:rPr lang="uk-UA" sz="2400" b="1" smtClean="0"/>
              <a:t>постачання.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246044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116632"/>
            <a:ext cx="9997440" cy="79208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Правові ознаки сільськогосподарських товаровиробників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87488" y="980728"/>
            <a:ext cx="10424096" cy="5267672"/>
          </a:xfrm>
        </p:spPr>
        <p:txBody>
          <a:bodyPr>
            <a:normAutofit/>
          </a:bodyPr>
          <a:lstStyle/>
          <a:p>
            <a:pPr marL="358775" indent="-277813">
              <a:buFont typeface="+mj-lt"/>
              <a:buAutoNum type="arabicPeriod"/>
            </a:pPr>
            <a:r>
              <a:rPr lang="uk-UA" sz="2200" dirty="0" smtClean="0"/>
              <a:t>Суб'єкт підприємницької діяльності.</a:t>
            </a:r>
          </a:p>
          <a:p>
            <a:pPr marL="358775" indent="-277813">
              <a:buFont typeface="+mj-lt"/>
              <a:buAutoNum type="arabicPeriod"/>
            </a:pPr>
            <a:r>
              <a:rPr lang="uk-UA" sz="2200" dirty="0" smtClean="0"/>
              <a:t>Основним </a:t>
            </a:r>
            <a:r>
              <a:rPr lang="uk-UA" sz="2200" dirty="0"/>
              <a:t>предметом їх діяльності є виробництво сільськогосподарської </a:t>
            </a:r>
            <a:r>
              <a:rPr lang="uk-UA" sz="2200" dirty="0" smtClean="0"/>
              <a:t>продукції, а також рибництво. </a:t>
            </a:r>
            <a:r>
              <a:rPr lang="uk-UA" sz="2200" dirty="0"/>
              <a:t>Усі інші види сільськогосподарської діяльності (в тому числі переробки і реалізації продукції) мають допоміжний </a:t>
            </a:r>
            <a:r>
              <a:rPr lang="uk-UA" sz="2200" dirty="0" smtClean="0"/>
              <a:t>характер.</a:t>
            </a:r>
            <a:endParaRPr lang="uk-UA" sz="2200" dirty="0"/>
          </a:p>
          <a:p>
            <a:pPr marL="358775" indent="-277813">
              <a:buFont typeface="+mj-lt"/>
              <a:buAutoNum type="arabicPeriod"/>
            </a:pPr>
            <a:r>
              <a:rPr lang="uk-UA" sz="2200" dirty="0" smtClean="0"/>
              <a:t>Обсяг </a:t>
            </a:r>
            <a:r>
              <a:rPr lang="uk-UA" sz="2200" dirty="0" err="1" smtClean="0"/>
              <a:t>сільськогогосподарського</a:t>
            </a:r>
            <a:r>
              <a:rPr lang="uk-UA" sz="2200" dirty="0" smtClean="0"/>
              <a:t> сегмента має бути не меншим ніж 75 %.</a:t>
            </a:r>
          </a:p>
          <a:p>
            <a:pPr marL="358775" indent="-277813">
              <a:buFont typeface="+mj-lt"/>
              <a:buAutoNum type="arabicPeriod"/>
            </a:pPr>
            <a:r>
              <a:rPr lang="uk-UA" sz="2200" dirty="0" smtClean="0"/>
              <a:t>Основним </a:t>
            </a:r>
            <a:r>
              <a:rPr lang="uk-UA" sz="2200" dirty="0"/>
              <a:t>засобом виробництва є, передусім, земля, </a:t>
            </a:r>
            <a:r>
              <a:rPr lang="uk-UA" sz="2200" dirty="0" smtClean="0"/>
              <a:t>інші </a:t>
            </a:r>
            <a:r>
              <a:rPr lang="uk-UA" sz="2200" dirty="0"/>
              <a:t>природні </a:t>
            </a:r>
            <a:r>
              <a:rPr lang="uk-UA" sz="2200" dirty="0" smtClean="0"/>
              <a:t>ресурси, а також робоча й продуктивна худоба.</a:t>
            </a:r>
            <a:endParaRPr lang="uk-UA" sz="2200" dirty="0"/>
          </a:p>
          <a:p>
            <a:pPr marL="358775" indent="-277813">
              <a:buFont typeface="+mj-lt"/>
              <a:buAutoNum type="arabicPeriod"/>
            </a:pPr>
            <a:r>
              <a:rPr lang="uk-UA" sz="2200" dirty="0" smtClean="0"/>
              <a:t>Виробництво </a:t>
            </a:r>
            <a:r>
              <a:rPr lang="uk-UA" sz="2200" dirty="0"/>
              <a:t>сільськогосподарської продукції (крім тваринництва) має сезонний характер. </a:t>
            </a:r>
          </a:p>
          <a:p>
            <a:pPr marL="82296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25190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192867" y="116632"/>
            <a:ext cx="8703667" cy="9361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 smtClean="0"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True or false?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4294967295"/>
          </p:nvPr>
        </p:nvSpPr>
        <p:spPr>
          <a:xfrm>
            <a:off x="1391477" y="980728"/>
            <a:ext cx="10561173" cy="5472460"/>
          </a:xfrm>
        </p:spPr>
        <p:txBody>
          <a:bodyPr/>
          <a:lstStyle/>
          <a:p>
            <a:pPr marL="450850" indent="-368300" algn="just">
              <a:lnSpc>
                <a:spcPct val="150000"/>
              </a:lnSpc>
              <a:buNone/>
            </a:pPr>
            <a:r>
              <a:rPr lang="uk-UA" altLang="en-US" sz="2200" b="1" dirty="0" smtClean="0"/>
              <a:t>Сільськогосподарське </a:t>
            </a:r>
            <a:r>
              <a:rPr lang="uk-UA" altLang="en-US" sz="2200" b="1" dirty="0"/>
              <a:t>підприємство </a:t>
            </a:r>
            <a:r>
              <a:rPr lang="uk-UA" altLang="en-US" sz="2200" dirty="0"/>
              <a:t>— це суб'єкт аграрних правовідносин, що самостійно володіє і розпоряджається відособленим майном, у комплексі якого основним засобом виробництва є земля, що використовується ним для виробництва сільськогосподарської продукції (предмета його діяльності), а також переробки сировини рослинного і тваринного походження, виконання інших робіт і надання послуг для задоволення потреб побутового і соціально-культурного характеру як безпосередньо своїх працівників, так і працівників сфери </a:t>
            </a:r>
            <a:r>
              <a:rPr lang="uk-UA" altLang="en-US" sz="2200" dirty="0" smtClean="0"/>
              <a:t>обслуговування.</a:t>
            </a:r>
            <a:endParaRPr lang="uk-UA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451170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flipV="1">
            <a:off x="1777263" y="-7883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7194663" y="322352"/>
            <a:ext cx="4771697" cy="5433848"/>
          </a:xfrm>
          <a:prstGeom prst="rect">
            <a:avLst/>
          </a:prstGeom>
          <a:blipFill dpi="0" rotWithShape="1">
            <a:blip r:embed="rId3"/>
            <a:srcRect/>
            <a:stretch>
              <a:fillRect l="-41000" r="-8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94663" y="322352"/>
            <a:ext cx="4771697" cy="543384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горизонт 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2" y="5249262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8688" y="1371600"/>
            <a:ext cx="57578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</a:rPr>
              <a:t>ПЛАН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</a:rPr>
              <a:t>1. </a:t>
            </a:r>
            <a:r>
              <a:rPr lang="ru-RU" sz="2000" dirty="0" err="1">
                <a:latin typeface="Times New Roman" panose="02020603050405020304" pitchFamily="18" charset="0"/>
              </a:rPr>
              <a:t>Правове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положення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аграрних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підприємств</a:t>
            </a:r>
            <a:r>
              <a:rPr lang="ru-RU" sz="2000" dirty="0">
                <a:latin typeface="Times New Roman" panose="02020603050405020304" pitchFamily="18" charset="0"/>
              </a:rPr>
              <a:t> корпоративного типу.</a:t>
            </a:r>
            <a:r>
              <a:rPr lang="ru-RU" sz="2000" dirty="0">
                <a:latin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</a:rPr>
              <a:t>2. </a:t>
            </a:r>
            <a:r>
              <a:rPr lang="ru-RU" sz="2000" dirty="0" err="1" smtClean="0">
                <a:latin typeface="Times New Roman" panose="02020603050405020304" pitchFamily="18" charset="0"/>
              </a:rPr>
              <a:t>Поняття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</a:rPr>
              <a:t>та </a:t>
            </a:r>
            <a:r>
              <a:rPr lang="ru-RU" sz="2000" dirty="0" err="1">
                <a:latin typeface="Times New Roman" panose="02020603050405020304" pitchFamily="18" charset="0"/>
              </a:rPr>
              <a:t>загальна</a:t>
            </a:r>
            <a:r>
              <a:rPr lang="ru-RU" sz="2000" dirty="0">
                <a:latin typeface="Times New Roman" panose="02020603050405020304" pitchFamily="18" charset="0"/>
              </a:rPr>
              <a:t> характеристика правового статусу </a:t>
            </a:r>
            <a:r>
              <a:rPr lang="ru-RU" sz="2000" dirty="0" err="1">
                <a:latin typeface="Times New Roman" panose="02020603050405020304" pitchFamily="18" charset="0"/>
              </a:rPr>
              <a:t>фермерських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господарств</a:t>
            </a:r>
            <a:r>
              <a:rPr lang="ru-RU" sz="2000" dirty="0">
                <a:latin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</a:rPr>
              <a:t>3. </a:t>
            </a:r>
            <a:r>
              <a:rPr lang="ru-RU" sz="2000" dirty="0" err="1" smtClean="0">
                <a:latin typeface="Times New Roman" panose="02020603050405020304" pitchFamily="18" charset="0"/>
              </a:rPr>
              <a:t>Правове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</a:rPr>
              <a:t>становище </a:t>
            </a:r>
            <a:r>
              <a:rPr lang="ru-RU" sz="2000" dirty="0" err="1">
                <a:latin typeface="Times New Roman" panose="02020603050405020304" pitchFamily="18" charset="0"/>
              </a:rPr>
              <a:t>особистих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селянських</a:t>
            </a:r>
            <a:r>
              <a:rPr lang="ru-RU" sz="2000" dirty="0"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</a:rPr>
              <a:t>господарств</a:t>
            </a:r>
            <a:r>
              <a:rPr lang="ru-RU" sz="2000" dirty="0">
                <a:latin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</a:rPr>
              <a:t>4. </a:t>
            </a:r>
            <a:r>
              <a:rPr lang="ru-RU" sz="2000" dirty="0" err="1" smtClean="0">
                <a:latin typeface="Times New Roman" panose="02020603050405020304" pitchFamily="18" charset="0"/>
              </a:rPr>
              <a:t>Поняття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</a:rPr>
              <a:t>та </a:t>
            </a:r>
            <a:r>
              <a:rPr lang="ru-RU" sz="2000" dirty="0" err="1">
                <a:latin typeface="Times New Roman" panose="02020603050405020304" pitchFamily="18" charset="0"/>
              </a:rPr>
              <a:t>загальна</a:t>
            </a:r>
            <a:r>
              <a:rPr lang="ru-RU" sz="2000" dirty="0">
                <a:latin typeface="Times New Roman" panose="02020603050405020304" pitchFamily="18" charset="0"/>
              </a:rPr>
              <a:t> характеристика правового статусу </a:t>
            </a:r>
            <a:r>
              <a:rPr lang="ru-RU" sz="2000" dirty="0" err="1">
                <a:latin typeface="Times New Roman" panose="02020603050405020304" pitchFamily="18" charset="0"/>
              </a:rPr>
              <a:t>сільськогосподарських</a:t>
            </a:r>
            <a:r>
              <a:rPr lang="ru-RU" sz="2000" dirty="0">
                <a:latin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</a:rPr>
              <a:t>кооперативів</a:t>
            </a:r>
            <a:r>
              <a:rPr lang="ru-RU" sz="2000" dirty="0">
                <a:latin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13467" y="274638"/>
            <a:ext cx="9999133" cy="6340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uk-UA" altLang="uk-UA" sz="3400" b="1" dirty="0" smtClean="0">
                <a:solidFill>
                  <a:srgbClr val="FF0000"/>
                </a:solidFill>
                <a:effectLst/>
              </a:rPr>
              <a:t>Типи аграрних підприємств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Wingdings 2" panose="05020102010507070707" pitchFamily="18" charset="2"/>
              <a:buNone/>
            </a:pPr>
            <a:r>
              <a:rPr lang="uk-UA" altLang="uk-UA" b="1" i="1" dirty="0" smtClean="0">
                <a:solidFill>
                  <a:srgbClr val="00B050"/>
                </a:solidFill>
              </a:rPr>
              <a:t>Аграрні підприємства кооперативного типу</a:t>
            </a:r>
            <a:r>
              <a:rPr lang="uk-UA" altLang="uk-UA" dirty="0" smtClean="0">
                <a:solidFill>
                  <a:srgbClr val="00B050"/>
                </a:solidFill>
              </a:rPr>
              <a:t> </a:t>
            </a:r>
            <a:r>
              <a:rPr lang="uk-UA" altLang="uk-UA" dirty="0" smtClean="0"/>
              <a:t>–  юридичні особи, засновані на недержавній формі власності, членстві, особистій трудовій участі членів підприємства, можливому об’єднанні майна для спільного ведення статутної діяльності з метою одержання прибутку.</a:t>
            </a:r>
            <a:endParaRPr lang="ru-RU" altLang="uk-UA" dirty="0" smtClean="0"/>
          </a:p>
        </p:txBody>
      </p:sp>
    </p:spTree>
    <p:extLst>
      <p:ext uri="{BB962C8B-B14F-4D97-AF65-F5344CB8AC3E}">
        <p14:creationId xmlns:p14="http://schemas.microsoft.com/office/powerpoint/2010/main" val="364451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13467" y="274638"/>
            <a:ext cx="9999133" cy="7780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uk-UA" altLang="uk-UA" sz="3400" b="1" dirty="0">
                <a:solidFill>
                  <a:srgbClr val="FF0000"/>
                </a:solidFill>
                <a:effectLst/>
              </a:rPr>
              <a:t>Типи аграрних підприємств</a:t>
            </a:r>
            <a:endParaRPr lang="uk-UA" altLang="uk-UA" sz="3400" dirty="0" smtClean="0">
              <a:effectLst/>
            </a:endParaRPr>
          </a:p>
        </p:txBody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xfrm>
            <a:off x="1487488" y="1447800"/>
            <a:ext cx="10425112" cy="4800600"/>
          </a:xfrm>
        </p:spPr>
        <p:txBody>
          <a:bodyPr/>
          <a:lstStyle/>
          <a:p>
            <a:pPr algn="just">
              <a:buFont typeface="Wingdings 2" panose="05020102010507070707" pitchFamily="18" charset="2"/>
              <a:buNone/>
            </a:pPr>
            <a:r>
              <a:rPr lang="uk-UA" altLang="uk-UA" b="1" i="1" dirty="0" smtClean="0">
                <a:solidFill>
                  <a:srgbClr val="00B050"/>
                </a:solidFill>
              </a:rPr>
              <a:t>Аграрні підприємства корпоративного типу</a:t>
            </a:r>
            <a:r>
              <a:rPr lang="uk-UA" altLang="uk-UA" dirty="0" smtClean="0">
                <a:solidFill>
                  <a:srgbClr val="00B050"/>
                </a:solidFill>
              </a:rPr>
              <a:t> </a:t>
            </a:r>
            <a:r>
              <a:rPr lang="uk-UA" altLang="uk-UA" dirty="0" smtClean="0"/>
              <a:t>– підприємства або інші суб’єкти господарювання, створені юридичними особами та/або громадянами шляхом об’єднання їх майна і участі в підприємницькій діяльності товариства з метою одержання прибутку.</a:t>
            </a:r>
            <a:endParaRPr lang="ru-RU" altLang="uk-UA" dirty="0" smtClean="0"/>
          </a:p>
        </p:txBody>
      </p:sp>
    </p:spTree>
    <p:extLst>
      <p:ext uri="{BB962C8B-B14F-4D97-AF65-F5344CB8AC3E}">
        <p14:creationId xmlns:p14="http://schemas.microsoft.com/office/powerpoint/2010/main" val="2551511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13467" y="116632"/>
            <a:ext cx="9999133" cy="8640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uk-UA" sz="2800" b="1" dirty="0" err="1" smtClean="0">
                <a:solidFill>
                  <a:srgbClr val="C00000"/>
                </a:solidFill>
                <a:effectLst/>
              </a:rPr>
              <a:t>Особливості</a:t>
            </a:r>
            <a:r>
              <a:rPr lang="uk-UA" altLang="uk-UA" sz="2800" b="1" dirty="0" smtClean="0">
                <a:solidFill>
                  <a:srgbClr val="C00000"/>
                </a:solidFill>
                <a:effectLst/>
              </a:rPr>
              <a:t> </a:t>
            </a:r>
            <a:r>
              <a:rPr lang="ru-RU" altLang="uk-UA" sz="2800" b="1" dirty="0" err="1" smtClean="0">
                <a:solidFill>
                  <a:srgbClr val="C00000"/>
                </a:solidFill>
                <a:effectLst/>
              </a:rPr>
              <a:t>підприємств</a:t>
            </a:r>
            <a:r>
              <a:rPr lang="ru-RU" altLang="uk-UA" sz="2800" b="1" dirty="0" smtClean="0">
                <a:solidFill>
                  <a:srgbClr val="C00000"/>
                </a:solidFill>
                <a:effectLst/>
              </a:rPr>
              <a:t> корпоративного типу:</a:t>
            </a:r>
            <a:r>
              <a:rPr lang="ru-RU" altLang="uk-UA" sz="2800" dirty="0" smtClean="0">
                <a:solidFill>
                  <a:srgbClr val="C00000"/>
                </a:solidFill>
                <a:effectLst/>
              </a:rPr>
              <a:t> </a:t>
            </a:r>
          </a:p>
        </p:txBody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xfrm>
            <a:off x="1391477" y="1052736"/>
            <a:ext cx="10521123" cy="5195664"/>
          </a:xfrm>
        </p:spPr>
        <p:txBody>
          <a:bodyPr/>
          <a:lstStyle/>
          <a:p>
            <a:pPr marL="539750" indent="-457200">
              <a:lnSpc>
                <a:spcPct val="8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altLang="uk-UA" sz="2200" dirty="0" err="1" smtClean="0"/>
              <a:t>недержавна</a:t>
            </a:r>
            <a:r>
              <a:rPr lang="ru-RU" altLang="uk-UA" sz="2200" dirty="0" smtClean="0"/>
              <a:t> </a:t>
            </a:r>
            <a:r>
              <a:rPr lang="ru-RU" altLang="uk-UA" sz="2200" dirty="0" err="1" smtClean="0"/>
              <a:t>або</a:t>
            </a:r>
            <a:r>
              <a:rPr lang="ru-RU" altLang="uk-UA" sz="2200" dirty="0" smtClean="0"/>
              <a:t> </a:t>
            </a:r>
            <a:r>
              <a:rPr lang="ru-RU" altLang="uk-UA" sz="2200" dirty="0" err="1" smtClean="0"/>
              <a:t>державна</a:t>
            </a:r>
            <a:r>
              <a:rPr lang="ru-RU" altLang="uk-UA" sz="2200" dirty="0" smtClean="0"/>
              <a:t> форма </a:t>
            </a:r>
            <a:r>
              <a:rPr lang="ru-RU" altLang="uk-UA" sz="2200" dirty="0" err="1" smtClean="0"/>
              <a:t>власності</a:t>
            </a:r>
            <a:r>
              <a:rPr lang="ru-RU" altLang="uk-UA" sz="2200" dirty="0" smtClean="0"/>
              <a:t>; </a:t>
            </a:r>
          </a:p>
          <a:p>
            <a:pPr marL="539750" indent="-457200">
              <a:lnSpc>
                <a:spcPct val="8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altLang="uk-UA" sz="2200" dirty="0" err="1" smtClean="0"/>
              <a:t>товариство</a:t>
            </a:r>
            <a:r>
              <a:rPr lang="ru-RU" altLang="uk-UA" sz="2200" dirty="0" smtClean="0"/>
              <a:t> є </a:t>
            </a:r>
            <a:r>
              <a:rPr lang="ru-RU" altLang="uk-UA" sz="2200" dirty="0" err="1" smtClean="0"/>
              <a:t>об’єднанням</a:t>
            </a:r>
            <a:r>
              <a:rPr lang="ru-RU" altLang="uk-UA" sz="2200" dirty="0" smtClean="0"/>
              <a:t> майна, а не </a:t>
            </a:r>
            <a:r>
              <a:rPr lang="ru-RU" altLang="uk-UA" sz="2200" dirty="0" err="1" smtClean="0"/>
              <a:t>особистої</a:t>
            </a:r>
            <a:r>
              <a:rPr lang="ru-RU" altLang="uk-UA" sz="2200" dirty="0" smtClean="0"/>
              <a:t> </a:t>
            </a:r>
            <a:r>
              <a:rPr lang="ru-RU" altLang="uk-UA" sz="2200" dirty="0" err="1" smtClean="0"/>
              <a:t>трудової</a:t>
            </a:r>
            <a:r>
              <a:rPr lang="ru-RU" altLang="uk-UA" sz="2200" dirty="0" smtClean="0"/>
              <a:t> </a:t>
            </a:r>
            <a:r>
              <a:rPr lang="ru-RU" altLang="uk-UA" sz="2200" dirty="0" err="1" smtClean="0"/>
              <a:t>участі</a:t>
            </a:r>
            <a:r>
              <a:rPr lang="ru-RU" altLang="uk-UA" sz="2200" dirty="0" smtClean="0"/>
              <a:t>; </a:t>
            </a:r>
          </a:p>
          <a:p>
            <a:pPr marL="539750" indent="-457200">
              <a:lnSpc>
                <a:spcPct val="8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altLang="uk-UA" sz="2200" dirty="0" err="1" smtClean="0"/>
              <a:t>управління</a:t>
            </a:r>
            <a:r>
              <a:rPr lang="ru-RU" altLang="uk-UA" sz="2200" dirty="0" smtClean="0"/>
              <a:t> і контроль </a:t>
            </a:r>
            <a:r>
              <a:rPr lang="ru-RU" altLang="uk-UA" sz="2200" dirty="0" err="1" smtClean="0"/>
              <a:t>здійснюється</a:t>
            </a:r>
            <a:r>
              <a:rPr lang="ru-RU" altLang="uk-UA" sz="2200" dirty="0" smtClean="0"/>
              <a:t> </a:t>
            </a:r>
            <a:r>
              <a:rPr lang="ru-RU" altLang="uk-UA" sz="2200" dirty="0" err="1" smtClean="0"/>
              <a:t>учасниками</a:t>
            </a:r>
            <a:r>
              <a:rPr lang="ru-RU" altLang="uk-UA" sz="2200" dirty="0" smtClean="0"/>
              <a:t> (</a:t>
            </a:r>
            <a:r>
              <a:rPr lang="ru-RU" altLang="uk-UA" sz="2200" dirty="0" err="1" smtClean="0"/>
              <a:t>акціонерами</a:t>
            </a:r>
            <a:r>
              <a:rPr lang="ru-RU" altLang="uk-UA" sz="2200" dirty="0" smtClean="0"/>
              <a:t>) </a:t>
            </a:r>
            <a:r>
              <a:rPr lang="ru-RU" altLang="uk-UA" sz="2200" dirty="0" err="1" smtClean="0"/>
              <a:t>залежно</a:t>
            </a:r>
            <a:r>
              <a:rPr lang="ru-RU" altLang="uk-UA" sz="2200" dirty="0" smtClean="0"/>
              <a:t> </a:t>
            </a:r>
            <a:r>
              <a:rPr lang="ru-RU" altLang="uk-UA" sz="2200" dirty="0" err="1" smtClean="0"/>
              <a:t>від</a:t>
            </a:r>
            <a:r>
              <a:rPr lang="ru-RU" altLang="uk-UA" sz="2200" dirty="0" smtClean="0"/>
              <a:t> </a:t>
            </a:r>
            <a:r>
              <a:rPr lang="ru-RU" altLang="uk-UA" sz="2200" dirty="0" err="1" smtClean="0"/>
              <a:t>їх</a:t>
            </a:r>
            <a:r>
              <a:rPr lang="ru-RU" altLang="uk-UA" sz="2200" dirty="0" smtClean="0"/>
              <a:t> </a:t>
            </a:r>
            <a:r>
              <a:rPr lang="ru-RU" altLang="uk-UA" sz="2200" dirty="0" err="1" smtClean="0"/>
              <a:t>частки</a:t>
            </a:r>
            <a:r>
              <a:rPr lang="ru-RU" altLang="uk-UA" sz="2200" dirty="0" smtClean="0"/>
              <a:t> у статутному </a:t>
            </a:r>
            <a:r>
              <a:rPr lang="ru-RU" altLang="uk-UA" sz="2200" dirty="0" err="1" smtClean="0"/>
              <a:t>капіталі</a:t>
            </a:r>
            <a:r>
              <a:rPr lang="ru-RU" altLang="uk-UA" sz="2200" dirty="0" smtClean="0"/>
              <a:t> </a:t>
            </a:r>
            <a:r>
              <a:rPr lang="ru-RU" altLang="uk-UA" sz="2200" dirty="0" err="1" smtClean="0"/>
              <a:t>товариства</a:t>
            </a:r>
            <a:r>
              <a:rPr lang="ru-RU" altLang="uk-UA" sz="2200" dirty="0" smtClean="0"/>
              <a:t>; </a:t>
            </a:r>
            <a:endParaRPr lang="uk-UA" altLang="uk-UA" sz="2200" dirty="0" smtClean="0"/>
          </a:p>
          <a:p>
            <a:pPr marL="539750" indent="-457200">
              <a:lnSpc>
                <a:spcPct val="8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uk-UA" altLang="uk-UA" sz="2200" dirty="0" smtClean="0"/>
              <a:t>визначальний правовий інститут – право засновництва/участі (відносини участі); </a:t>
            </a:r>
          </a:p>
          <a:p>
            <a:pPr marL="539750" indent="-457200">
              <a:lnSpc>
                <a:spcPct val="8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uk-UA" altLang="uk-UA" sz="2200" dirty="0" smtClean="0"/>
              <a:t>виконавчий орган – правління (АТ), дирекція (ТОВ) якщо інше не передбачено статутом; </a:t>
            </a:r>
          </a:p>
          <a:p>
            <a:pPr marL="539750" indent="-457200">
              <a:lnSpc>
                <a:spcPct val="8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uk-UA" altLang="uk-UA" sz="2200" dirty="0" smtClean="0"/>
              <a:t>форма розподілу прибутків – виплата дивідендів на акції чи частки (ТОВ); </a:t>
            </a:r>
          </a:p>
          <a:p>
            <a:pPr marL="539750" indent="-457200">
              <a:lnSpc>
                <a:spcPct val="8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uk-UA" altLang="uk-UA" sz="2200" dirty="0" smtClean="0"/>
              <a:t>розподіл прибутку між працівниками не обов’язковий (тільки за рішенням вищого органу управління).</a:t>
            </a:r>
            <a:endParaRPr lang="ru-RU" altLang="uk-UA" sz="2200" dirty="0" smtClean="0"/>
          </a:p>
        </p:txBody>
      </p:sp>
    </p:spTree>
    <p:extLst>
      <p:ext uri="{BB962C8B-B14F-4D97-AF65-F5344CB8AC3E}">
        <p14:creationId xmlns:p14="http://schemas.microsoft.com/office/powerpoint/2010/main" val="1786248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Закон України «Про сільськогосподарську кооперацію»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914144" y="1043608"/>
            <a:ext cx="9997440" cy="5814392"/>
          </a:xfrm>
        </p:spPr>
        <p:txBody>
          <a:bodyPr>
            <a:normAutofit fontScale="92500" lnSpcReduction="10000"/>
          </a:bodyPr>
          <a:lstStyle/>
          <a:p>
            <a:pPr marL="82296" indent="0" algn="just">
              <a:buNone/>
            </a:pPr>
            <a:r>
              <a:rPr lang="uk-UA" b="1" dirty="0" smtClean="0">
                <a:solidFill>
                  <a:srgbClr val="0070C0"/>
                </a:solidFill>
              </a:rPr>
              <a:t>сільськогосподарський кооператив </a:t>
            </a:r>
            <a:r>
              <a:rPr lang="uk-UA" b="1" dirty="0" smtClean="0"/>
              <a:t>- юридична особа, утворена фізичними та/або юридичними особами, які є виробниками сільськогосподарської продукції і добровільно об’єдналися на основі членства та на засадах самоврядування для провадження спільної господарської та іншої діяльності з метою задоволення економічних, соціальних та інших потреб;</a:t>
            </a:r>
          </a:p>
          <a:p>
            <a:pPr marL="82296" indent="0" algn="just">
              <a:buNone/>
            </a:pPr>
            <a:endParaRPr lang="uk-UA" b="1" dirty="0" smtClean="0">
              <a:solidFill>
                <a:srgbClr val="0070C0"/>
              </a:solidFill>
            </a:endParaRPr>
          </a:p>
          <a:p>
            <a:pPr marL="82296" indent="0" algn="just">
              <a:buNone/>
            </a:pPr>
            <a:r>
              <a:rPr lang="uk-UA" b="1" dirty="0" smtClean="0">
                <a:solidFill>
                  <a:srgbClr val="0070C0"/>
                </a:solidFill>
              </a:rPr>
              <a:t>сільськогосподарське кооперативне об’єднання </a:t>
            </a:r>
            <a:r>
              <a:rPr lang="uk-UA" b="1" dirty="0" smtClean="0"/>
              <a:t>- юридична особа, утворена сільськогосподарськими кооперативами, що добровільно об’єдналися на основі членства та на засадах самоврядування для провадження спільної господарської та іншої діяльності з метою задоволення економічних, соціальних та інших потреб</a:t>
            </a:r>
          </a:p>
          <a:p>
            <a:pPr marL="82296" indent="0" algn="just">
              <a:buNone/>
            </a:pPr>
            <a:endParaRPr lang="uk-UA" b="1" dirty="0" smtClean="0">
              <a:solidFill>
                <a:srgbClr val="0070C0"/>
              </a:solidFill>
            </a:endParaRPr>
          </a:p>
          <a:p>
            <a:pPr marL="82296" indent="0" algn="just">
              <a:buNone/>
            </a:pPr>
            <a:r>
              <a:rPr lang="uk-UA" b="1" dirty="0" smtClean="0">
                <a:solidFill>
                  <a:srgbClr val="0070C0"/>
                </a:solidFill>
              </a:rPr>
              <a:t>сільськогосподарська кооперація </a:t>
            </a:r>
            <a:r>
              <a:rPr lang="uk-UA" b="1" dirty="0" smtClean="0"/>
              <a:t>- система сільськогосподарських кооперативів та сільськогосподарських кооперативних об’єднань</a:t>
            </a:r>
          </a:p>
          <a:p>
            <a:pPr marL="82296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12294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792088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Закон України «Про кооперацію»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391477" y="548680"/>
            <a:ext cx="10520107" cy="6120680"/>
          </a:xfrm>
        </p:spPr>
        <p:txBody>
          <a:bodyPr>
            <a:noAutofit/>
          </a:bodyPr>
          <a:lstStyle/>
          <a:p>
            <a:pPr marL="82296" indent="0" algn="just">
              <a:spcBef>
                <a:spcPts val="1200"/>
              </a:spcBef>
              <a:buNone/>
            </a:pPr>
            <a:r>
              <a:rPr lang="uk-UA" sz="1800" b="1" dirty="0">
                <a:solidFill>
                  <a:srgbClr val="0070C0"/>
                </a:solidFill>
              </a:rPr>
              <a:t>кооперативна організація </a:t>
            </a:r>
            <a:r>
              <a:rPr lang="uk-UA" sz="1800" b="1" dirty="0"/>
              <a:t>- кооператив або кооперативне об’єднання;</a:t>
            </a:r>
          </a:p>
          <a:p>
            <a:pPr marL="82296" indent="0" algn="just">
              <a:buNone/>
            </a:pPr>
            <a:r>
              <a:rPr lang="uk-UA" sz="1800" b="1" dirty="0" smtClean="0">
                <a:solidFill>
                  <a:srgbClr val="0070C0"/>
                </a:solidFill>
              </a:rPr>
              <a:t>кооператив</a:t>
            </a:r>
            <a:r>
              <a:rPr lang="uk-UA" sz="1800" b="1" dirty="0" smtClean="0"/>
              <a:t> </a:t>
            </a:r>
            <a:r>
              <a:rPr lang="uk-UA" sz="1800" b="1" dirty="0"/>
              <a:t>- юридична особа, утворена фізичними та/або юридичними особами, які добровільно об’єдналися на основі членства для ведення спільної господарської та іншої діяльності з метою задоволення своїх економічних, соціальних та інших потреб на засадах самоврядування;</a:t>
            </a:r>
          </a:p>
          <a:p>
            <a:pPr marL="82296" indent="0" algn="just">
              <a:buNone/>
            </a:pPr>
            <a:r>
              <a:rPr lang="uk-UA" sz="1800" b="1" dirty="0" smtClean="0">
                <a:solidFill>
                  <a:srgbClr val="0070C0"/>
                </a:solidFill>
              </a:rPr>
              <a:t>виробничий </a:t>
            </a:r>
            <a:r>
              <a:rPr lang="uk-UA" sz="1800" b="1" dirty="0">
                <a:solidFill>
                  <a:srgbClr val="0070C0"/>
                </a:solidFill>
              </a:rPr>
              <a:t>кооператив </a:t>
            </a:r>
            <a:r>
              <a:rPr lang="uk-UA" sz="1800" b="1" dirty="0"/>
              <a:t>- кооператив, який утворюється шляхом об’єднання фізичних осіб для спільної виробничої або іншої господарської діяльності на засадах їх обов’язкової трудової участі з метою одержання прибутку;</a:t>
            </a:r>
          </a:p>
          <a:p>
            <a:pPr marL="82296" indent="0" algn="just">
              <a:buNone/>
            </a:pPr>
            <a:r>
              <a:rPr lang="uk-UA" sz="1800" b="1" dirty="0" smtClean="0">
                <a:solidFill>
                  <a:srgbClr val="0070C0"/>
                </a:solidFill>
              </a:rPr>
              <a:t>обслуговуючий </a:t>
            </a:r>
            <a:r>
              <a:rPr lang="uk-UA" sz="1800" b="1" dirty="0">
                <a:solidFill>
                  <a:srgbClr val="0070C0"/>
                </a:solidFill>
              </a:rPr>
              <a:t>кооператив </a:t>
            </a:r>
            <a:r>
              <a:rPr lang="uk-UA" sz="1800" b="1" dirty="0"/>
              <a:t>- кооператив, який утворюється шляхом об’єднання фізичних та/або юридичних осіб для надання послуг переважно членам кооперативу, а також іншим особам з метою провадження їх господарської діяльності. Обслуговуючі кооперативи надають послуги іншим особам в обсягах, що не перевищують 20 відсотків загального обороту кооперативу;</a:t>
            </a:r>
          </a:p>
          <a:p>
            <a:pPr marL="82296" indent="0" algn="just">
              <a:buNone/>
            </a:pPr>
            <a:r>
              <a:rPr lang="uk-UA" sz="1800" b="1" dirty="0" smtClean="0">
                <a:solidFill>
                  <a:srgbClr val="0070C0"/>
                </a:solidFill>
              </a:rPr>
              <a:t>споживчий </a:t>
            </a:r>
            <a:r>
              <a:rPr lang="uk-UA" sz="1800" b="1" dirty="0">
                <a:solidFill>
                  <a:srgbClr val="0070C0"/>
                </a:solidFill>
              </a:rPr>
              <a:t>кооператив (споживче товариство) </a:t>
            </a:r>
            <a:r>
              <a:rPr lang="uk-UA" sz="1800" b="1" dirty="0"/>
              <a:t>- кооператив, який утворюється шляхом об’єднання фізичних та/або юридичних осіб для організації торговельного обслуговування, </a:t>
            </a:r>
            <a:r>
              <a:rPr lang="uk-UA" sz="1800" b="1" dirty="0" err="1"/>
              <a:t>заготівель</a:t>
            </a:r>
            <a:r>
              <a:rPr lang="uk-UA" sz="1800" b="1" dirty="0"/>
              <a:t> сільськогосподарської продукції, сировини, виробництва продукції та надання інших послуг з метою задоволення споживчих потреб його </a:t>
            </a:r>
            <a:r>
              <a:rPr lang="uk-UA" sz="1800" b="1" dirty="0" smtClean="0"/>
              <a:t>членів.</a:t>
            </a:r>
          </a:p>
          <a:p>
            <a:pPr marL="82296" indent="0">
              <a:buNone/>
            </a:pP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632305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Закон України «Про колективне сільськогосподарське підприємство»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914144" y="1043608"/>
            <a:ext cx="9997440" cy="581439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uk-UA" sz="2200" b="1" dirty="0"/>
              <a:t>Стаття 1. Колективне сільськогосподарське підприємство як суб'єкт господарювання</a:t>
            </a:r>
          </a:p>
          <a:p>
            <a:pPr marL="82296" indent="0">
              <a:buNone/>
            </a:pPr>
            <a:endParaRPr lang="uk-UA" sz="2200" dirty="0"/>
          </a:p>
          <a:p>
            <a:pPr marL="82296" indent="0" algn="just">
              <a:buNone/>
            </a:pPr>
            <a:r>
              <a:rPr lang="uk-UA" sz="2200" b="1" dirty="0" smtClean="0">
                <a:solidFill>
                  <a:srgbClr val="0070C0"/>
                </a:solidFill>
              </a:rPr>
              <a:t>Колективне </a:t>
            </a:r>
            <a:r>
              <a:rPr lang="uk-UA" sz="2200" b="1" dirty="0">
                <a:solidFill>
                  <a:srgbClr val="0070C0"/>
                </a:solidFill>
              </a:rPr>
              <a:t>сільськогосподарське підприємство </a:t>
            </a:r>
            <a:r>
              <a:rPr lang="uk-UA" sz="2200" dirty="0" smtClean="0"/>
              <a:t>є </a:t>
            </a:r>
            <a:r>
              <a:rPr lang="uk-UA" sz="2200" dirty="0"/>
              <a:t>добровільним об'єднанням громадян у самостійне підприємство для спільного виробництва сільськогосподарської продукції та товарів і діє на засадах підприємництва та самоврядування.</a:t>
            </a:r>
          </a:p>
        </p:txBody>
      </p:sp>
    </p:spTree>
    <p:extLst>
      <p:ext uri="{BB962C8B-B14F-4D97-AF65-F5344CB8AC3E}">
        <p14:creationId xmlns:p14="http://schemas.microsoft.com/office/powerpoint/2010/main" val="1904611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14144" y="274638"/>
            <a:ext cx="9997440" cy="706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uk-UA" altLang="uk-UA" sz="3400" b="1" dirty="0" smtClean="0">
                <a:solidFill>
                  <a:srgbClr val="FF0000"/>
                </a:solidFill>
                <a:effectLst/>
              </a:rPr>
              <a:t>Правові ознаки КСП:</a:t>
            </a:r>
            <a:endParaRPr lang="ru-RU" altLang="uk-UA" sz="3400" b="1" dirty="0" smtClean="0">
              <a:solidFill>
                <a:srgbClr val="FF0000"/>
              </a:solidFill>
              <a:effectLst/>
            </a:endParaRPr>
          </a:p>
        </p:txBody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2150" indent="-609600">
              <a:buFont typeface="Wingdings 2" panose="05020102010507070707" pitchFamily="18" charset="2"/>
              <a:buAutoNum type="arabicPeriod"/>
            </a:pPr>
            <a:r>
              <a:rPr lang="uk-UA" altLang="uk-UA" sz="2400" dirty="0" smtClean="0"/>
              <a:t>КСП є добровільним об'єднанням громадян;</a:t>
            </a:r>
          </a:p>
          <a:p>
            <a:pPr marL="692150" indent="-609600">
              <a:buFont typeface="Wingdings 2" panose="05020102010507070707" pitchFamily="18" charset="2"/>
              <a:buAutoNum type="arabicPeriod"/>
            </a:pPr>
            <a:r>
              <a:rPr lang="uk-UA" altLang="uk-UA" sz="2400" dirty="0" smtClean="0"/>
              <a:t>Громадяни - члени КСП об'єднуються у самостійне підприємство;</a:t>
            </a:r>
          </a:p>
          <a:p>
            <a:pPr marL="692150" indent="-609600">
              <a:buFont typeface="Wingdings 2" panose="05020102010507070707" pitchFamily="18" charset="2"/>
              <a:buAutoNum type="arabicPeriod"/>
            </a:pPr>
            <a:r>
              <a:rPr lang="uk-UA" altLang="uk-UA" sz="2400" dirty="0" smtClean="0"/>
              <a:t>КСП створюється для спільного виробництва сільськогосподарської продукції та товарів; </a:t>
            </a:r>
          </a:p>
          <a:p>
            <a:pPr marL="692150" indent="-609600">
              <a:buFont typeface="Wingdings 2" panose="05020102010507070707" pitchFamily="18" charset="2"/>
              <a:buAutoNum type="arabicPeriod"/>
            </a:pPr>
            <a:r>
              <a:rPr lang="uk-UA" altLang="uk-UA" sz="2400" dirty="0" smtClean="0"/>
              <a:t>КСП діє на засадах підприємництва та самоврядування;</a:t>
            </a:r>
          </a:p>
          <a:p>
            <a:pPr marL="692150" indent="-609600">
              <a:buFont typeface="Wingdings 2" panose="05020102010507070707" pitchFamily="18" charset="2"/>
              <a:buAutoNum type="arabicPeriod"/>
            </a:pPr>
            <a:r>
              <a:rPr lang="uk-UA" altLang="uk-UA" sz="2400" dirty="0" smtClean="0"/>
              <a:t>КСП діє на основі статуту.</a:t>
            </a:r>
            <a:r>
              <a:rPr lang="uk-UA" altLang="uk-UA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70598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Закон України «Про споживчу кооперацію»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914144" y="1043608"/>
            <a:ext cx="9997440" cy="581439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uk-UA" sz="2200" b="1" dirty="0">
                <a:solidFill>
                  <a:srgbClr val="0070C0"/>
                </a:solidFill>
              </a:rPr>
              <a:t>Стаття 1. Споживча кооперація та її цілі</a:t>
            </a:r>
          </a:p>
          <a:p>
            <a:pPr marL="82296" indent="0">
              <a:buNone/>
            </a:pPr>
            <a:endParaRPr lang="uk-UA" sz="2200" b="1" dirty="0"/>
          </a:p>
          <a:p>
            <a:pPr marL="82296" indent="0" algn="just">
              <a:buNone/>
            </a:pPr>
            <a:r>
              <a:rPr lang="uk-UA" sz="2200" b="1" dirty="0">
                <a:solidFill>
                  <a:srgbClr val="00B050"/>
                </a:solidFill>
              </a:rPr>
              <a:t>Споживча кооперація в Україні </a:t>
            </a:r>
            <a:r>
              <a:rPr lang="uk-UA" sz="2200" b="1" dirty="0"/>
              <a:t>- це добровільне об'єднання громадян для спільного ведення господарської діяльності з метою поліпшення свого економічного та соціального стану. Вона здійснює торговельну, заготівельну, виробничу та іншу діяльність, не заборонену чинним законодавством України, сприяє соціальному і культурному розвитку села, народних промислів і </a:t>
            </a:r>
            <a:r>
              <a:rPr lang="uk-UA" sz="2200" b="1" dirty="0" err="1"/>
              <a:t>ремесел</a:t>
            </a:r>
            <a:r>
              <a:rPr lang="uk-UA" sz="2200" b="1" dirty="0"/>
              <a:t>, бере участь у міжнародному кооперативному русі.</a:t>
            </a:r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1142196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792088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Закон України «Про споживчу кооперацію»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487488" y="692696"/>
            <a:ext cx="10424096" cy="6165304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uk-UA" sz="2200" b="1" dirty="0" smtClean="0">
                <a:solidFill>
                  <a:srgbClr val="0070C0"/>
                </a:solidFill>
              </a:rPr>
              <a:t>Стаття </a:t>
            </a:r>
            <a:r>
              <a:rPr lang="uk-UA" sz="2200" b="1" dirty="0">
                <a:solidFill>
                  <a:srgbClr val="0070C0"/>
                </a:solidFill>
              </a:rPr>
              <a:t>5. Споживче товариство та його створення</a:t>
            </a:r>
          </a:p>
          <a:p>
            <a:pPr marL="82296" indent="0" algn="just">
              <a:buNone/>
            </a:pPr>
            <a:endParaRPr lang="uk-UA" sz="2200" dirty="0"/>
          </a:p>
          <a:p>
            <a:pPr marL="82296" indent="0" algn="just">
              <a:buNone/>
            </a:pPr>
            <a:r>
              <a:rPr lang="uk-UA" sz="2200" dirty="0"/>
              <a:t>1. Первинною ланкою споживчої кооперації є </a:t>
            </a:r>
            <a:r>
              <a:rPr lang="uk-UA" sz="2200" b="1" dirty="0">
                <a:solidFill>
                  <a:srgbClr val="00B050"/>
                </a:solidFill>
              </a:rPr>
              <a:t>споживче товариство</a:t>
            </a:r>
            <a:r>
              <a:rPr lang="uk-UA" sz="2200" dirty="0"/>
              <a:t> - самостійна, демократична організація громадян, які на основі добровільності членства і взаємодопомоги за місцем проживання або роботи об'єднуються для спільного господарювання з метою поліпшення свого економічного і соціального стану.</a:t>
            </a:r>
          </a:p>
          <a:p>
            <a:pPr marL="82296" indent="0" algn="just">
              <a:buNone/>
            </a:pPr>
            <a:endParaRPr lang="uk-UA" sz="2200" dirty="0"/>
          </a:p>
          <a:p>
            <a:pPr marL="82296" indent="0" algn="just">
              <a:buNone/>
            </a:pPr>
            <a:r>
              <a:rPr lang="uk-UA" sz="2200" dirty="0"/>
              <a:t>2. Основним документом, що регулює діяльність споживчого товариства, є статут. У ньому визначаються порядок вступу до товариства і виходу з нього, права та обов'язки членів товариства, його органи управління, контролю та їх компетенція, порядок утворення майна товариства і розподілу прибутку, умови реорганізації і ліквідації товариства та інші положення, що не суперечать законодавчим актам України.</a:t>
            </a:r>
          </a:p>
          <a:p>
            <a:pPr marL="82296" indent="0" algn="just">
              <a:buNone/>
            </a:pPr>
            <a:endParaRPr lang="uk-UA" sz="2200" dirty="0"/>
          </a:p>
          <a:p>
            <a:pPr marL="82296" indent="0" algn="just">
              <a:buNone/>
            </a:pPr>
            <a:r>
              <a:rPr lang="uk-UA" sz="2200" dirty="0"/>
              <a:t>3. Споживче товариство вважається створеним, визнається юридичною особою і може здійснювати господарську та іншу діяльність з дня його державної реєстрації.</a:t>
            </a:r>
          </a:p>
        </p:txBody>
      </p:sp>
    </p:spTree>
    <p:extLst>
      <p:ext uri="{BB962C8B-B14F-4D97-AF65-F5344CB8AC3E}">
        <p14:creationId xmlns:p14="http://schemas.microsoft.com/office/powerpoint/2010/main" val="3897248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Закон України «Про холдингові компанії в Україні»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914144" y="1043608"/>
            <a:ext cx="9997440" cy="581439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200" b="1" dirty="0" err="1">
                <a:solidFill>
                  <a:srgbClr val="0070C0"/>
                </a:solidFill>
              </a:rPr>
              <a:t>холдингова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компанія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dirty="0"/>
              <a:t>- </a:t>
            </a:r>
            <a:r>
              <a:rPr lang="ru-RU" sz="2200" dirty="0" err="1"/>
              <a:t>акціонерне</a:t>
            </a:r>
            <a:r>
              <a:rPr lang="ru-RU" sz="2200" dirty="0"/>
              <a:t> </a:t>
            </a:r>
            <a:r>
              <a:rPr lang="ru-RU" sz="2200" dirty="0" err="1"/>
              <a:t>товариство</a:t>
            </a:r>
            <a:r>
              <a:rPr lang="ru-RU" sz="2200" dirty="0"/>
              <a:t>, яке </a:t>
            </a:r>
            <a:r>
              <a:rPr lang="ru-RU" sz="2200" dirty="0" err="1"/>
              <a:t>володіє</a:t>
            </a:r>
            <a:r>
              <a:rPr lang="ru-RU" sz="2200" dirty="0"/>
              <a:t>, </a:t>
            </a:r>
            <a:r>
              <a:rPr lang="ru-RU" sz="2200" dirty="0" err="1"/>
              <a:t>користується</a:t>
            </a:r>
            <a:r>
              <a:rPr lang="ru-RU" sz="2200" dirty="0"/>
              <a:t> та </a:t>
            </a:r>
            <a:r>
              <a:rPr lang="ru-RU" sz="2200" dirty="0" err="1"/>
              <a:t>розпоряджається</a:t>
            </a:r>
            <a:r>
              <a:rPr lang="ru-RU" sz="2200" dirty="0"/>
              <a:t> </a:t>
            </a:r>
            <a:r>
              <a:rPr lang="ru-RU" sz="2200" dirty="0" err="1"/>
              <a:t>холдинговими</a:t>
            </a:r>
            <a:r>
              <a:rPr lang="ru-RU" sz="2200" dirty="0"/>
              <a:t> </a:t>
            </a:r>
            <a:r>
              <a:rPr lang="ru-RU" sz="2200" dirty="0" err="1"/>
              <a:t>корпоративними</a:t>
            </a:r>
            <a:r>
              <a:rPr lang="ru-RU" sz="2200" dirty="0"/>
              <a:t> пакетами </a:t>
            </a:r>
            <a:r>
              <a:rPr lang="ru-RU" sz="2200" dirty="0" err="1"/>
              <a:t>акцій</a:t>
            </a:r>
            <a:r>
              <a:rPr lang="ru-RU" sz="2200" dirty="0"/>
              <a:t> (</a:t>
            </a:r>
            <a:r>
              <a:rPr lang="ru-RU" sz="2200" dirty="0" err="1"/>
              <a:t>часток</a:t>
            </a:r>
            <a:r>
              <a:rPr lang="ru-RU" sz="2200" dirty="0"/>
              <a:t>, </a:t>
            </a:r>
            <a:r>
              <a:rPr lang="ru-RU" sz="2200" dirty="0" err="1"/>
              <a:t>паїв</a:t>
            </a:r>
            <a:r>
              <a:rPr lang="ru-RU" sz="2200" dirty="0"/>
              <a:t>) </a:t>
            </a:r>
            <a:r>
              <a:rPr lang="ru-RU" sz="2200" dirty="0" err="1"/>
              <a:t>двох</a:t>
            </a:r>
            <a:r>
              <a:rPr lang="ru-RU" sz="2200" dirty="0"/>
              <a:t> </a:t>
            </a:r>
            <a:r>
              <a:rPr lang="ru-RU" sz="2200" dirty="0" err="1"/>
              <a:t>або</a:t>
            </a:r>
            <a:r>
              <a:rPr lang="ru-RU" sz="2200" dirty="0"/>
              <a:t> </a:t>
            </a:r>
            <a:r>
              <a:rPr lang="ru-RU" sz="2200" dirty="0" err="1"/>
              <a:t>більше</a:t>
            </a:r>
            <a:r>
              <a:rPr lang="ru-RU" sz="2200" dirty="0"/>
              <a:t> </a:t>
            </a:r>
            <a:r>
              <a:rPr lang="ru-RU" sz="2200" dirty="0" err="1"/>
              <a:t>корпоративних</a:t>
            </a:r>
            <a:r>
              <a:rPr lang="ru-RU" sz="2200" dirty="0"/>
              <a:t> </a:t>
            </a:r>
            <a:r>
              <a:rPr lang="ru-RU" sz="2200" dirty="0" err="1"/>
              <a:t>підприємств</a:t>
            </a:r>
            <a:r>
              <a:rPr lang="ru-RU" sz="2200" dirty="0" smtClean="0"/>
              <a:t>;</a:t>
            </a:r>
          </a:p>
          <a:p>
            <a:pPr marL="82296" indent="0">
              <a:buNone/>
            </a:pPr>
            <a:endParaRPr lang="ru-RU" sz="2200" dirty="0"/>
          </a:p>
          <a:p>
            <a:pPr marL="82296" indent="0">
              <a:buNone/>
            </a:pPr>
            <a:r>
              <a:rPr lang="ru-RU" sz="2200" b="1" dirty="0" err="1">
                <a:solidFill>
                  <a:srgbClr val="0070C0"/>
                </a:solidFill>
              </a:rPr>
              <a:t>корпоративне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b="1" dirty="0" err="1">
                <a:solidFill>
                  <a:srgbClr val="0070C0"/>
                </a:solidFill>
              </a:rPr>
              <a:t>підприємство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ru-RU" sz="2200" dirty="0"/>
              <a:t>- </a:t>
            </a:r>
            <a:r>
              <a:rPr lang="ru-RU" sz="2200" dirty="0" err="1"/>
              <a:t>господарське</a:t>
            </a:r>
            <a:r>
              <a:rPr lang="ru-RU" sz="2200" dirty="0"/>
              <a:t> </a:t>
            </a:r>
            <a:r>
              <a:rPr lang="ru-RU" sz="2200" dirty="0" err="1"/>
              <a:t>товариство</a:t>
            </a:r>
            <a:r>
              <a:rPr lang="ru-RU" sz="2200" dirty="0"/>
              <a:t>, </a:t>
            </a:r>
            <a:r>
              <a:rPr lang="ru-RU" sz="2200" dirty="0" err="1"/>
              <a:t>холдинговим</a:t>
            </a:r>
            <a:r>
              <a:rPr lang="ru-RU" sz="2200" dirty="0"/>
              <a:t> </a:t>
            </a:r>
            <a:r>
              <a:rPr lang="ru-RU" sz="2200" dirty="0" err="1"/>
              <a:t>корпоративним</a:t>
            </a:r>
            <a:r>
              <a:rPr lang="ru-RU" sz="2200" dirty="0"/>
              <a:t> пакетом </a:t>
            </a:r>
            <a:r>
              <a:rPr lang="ru-RU" sz="2200" dirty="0" err="1"/>
              <a:t>акцій</a:t>
            </a:r>
            <a:r>
              <a:rPr lang="ru-RU" sz="2200" dirty="0"/>
              <a:t> (</a:t>
            </a:r>
            <a:r>
              <a:rPr lang="ru-RU" sz="2200" dirty="0" err="1"/>
              <a:t>часток</a:t>
            </a:r>
            <a:r>
              <a:rPr lang="ru-RU" sz="2200" dirty="0"/>
              <a:t>, </a:t>
            </a:r>
            <a:r>
              <a:rPr lang="ru-RU" sz="2200" dirty="0" err="1"/>
              <a:t>паїв</a:t>
            </a:r>
            <a:r>
              <a:rPr lang="ru-RU" sz="2200" dirty="0"/>
              <a:t>) </a:t>
            </a:r>
            <a:r>
              <a:rPr lang="ru-RU" sz="2200" dirty="0" err="1"/>
              <a:t>якого</a:t>
            </a:r>
            <a:r>
              <a:rPr lang="ru-RU" sz="2200" dirty="0"/>
              <a:t> </a:t>
            </a:r>
            <a:r>
              <a:rPr lang="ru-RU" sz="2200" dirty="0" err="1"/>
              <a:t>володіє</a:t>
            </a:r>
            <a:r>
              <a:rPr lang="ru-RU" sz="2200" dirty="0"/>
              <a:t>, </a:t>
            </a:r>
            <a:r>
              <a:rPr lang="ru-RU" sz="2200" dirty="0" err="1"/>
              <a:t>користується</a:t>
            </a:r>
            <a:r>
              <a:rPr lang="ru-RU" sz="2200" dirty="0"/>
              <a:t> та </a:t>
            </a:r>
            <a:r>
              <a:rPr lang="ru-RU" sz="2200" dirty="0" err="1"/>
              <a:t>розпоряджається</a:t>
            </a:r>
            <a:r>
              <a:rPr lang="ru-RU" sz="2200" dirty="0"/>
              <a:t> </a:t>
            </a:r>
            <a:r>
              <a:rPr lang="ru-RU" sz="2200" dirty="0" err="1"/>
              <a:t>холдингова</a:t>
            </a:r>
            <a:r>
              <a:rPr lang="ru-RU" sz="2200" dirty="0"/>
              <a:t> </a:t>
            </a:r>
            <a:r>
              <a:rPr lang="ru-RU" sz="2200" dirty="0" err="1"/>
              <a:t>компанія</a:t>
            </a:r>
            <a:r>
              <a:rPr lang="ru-RU" sz="2200" dirty="0" smtClean="0"/>
              <a:t>;</a:t>
            </a:r>
          </a:p>
          <a:p>
            <a:pPr marL="82296" indent="0">
              <a:buNone/>
            </a:pPr>
            <a:endParaRPr lang="uk-UA" sz="2200" dirty="0" smtClean="0"/>
          </a:p>
          <a:p>
            <a:pPr marL="82296" indent="0">
              <a:buNone/>
            </a:pPr>
            <a:r>
              <a:rPr lang="uk-UA" sz="2200" b="1" dirty="0" smtClean="0">
                <a:solidFill>
                  <a:srgbClr val="0070C0"/>
                </a:solidFill>
              </a:rPr>
              <a:t>холдинговий </a:t>
            </a:r>
            <a:r>
              <a:rPr lang="uk-UA" sz="2200" b="1" dirty="0">
                <a:solidFill>
                  <a:srgbClr val="0070C0"/>
                </a:solidFill>
              </a:rPr>
              <a:t>корпоративний пакет акцій (часток, паїв) </a:t>
            </a:r>
            <a:r>
              <a:rPr lang="uk-UA" sz="2200" dirty="0"/>
              <a:t>- пакет акцій (часток, паїв) корпоративного підприємства, холдингової компанії, який перевищує 50 відсотків чи становить величину, яка забезпечує право вирішального впливу на господарську діяльність корпоративного підприємства, холдингової компанії.</a:t>
            </a:r>
          </a:p>
        </p:txBody>
      </p:sp>
    </p:spTree>
    <p:extLst>
      <p:ext uri="{BB962C8B-B14F-4D97-AF65-F5344CB8AC3E}">
        <p14:creationId xmlns:p14="http://schemas.microsoft.com/office/powerpoint/2010/main" val="3972277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192867" y="260648"/>
            <a:ext cx="8703667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 smtClean="0">
                <a:solidFill>
                  <a:srgbClr val="FF0000"/>
                </a:solidFill>
                <a:effectLst/>
                <a:latin typeface="Corbel" panose="020B0503020204020204" pitchFamily="34" charset="0"/>
              </a:rPr>
              <a:t>True or false?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4294967295"/>
          </p:nvPr>
        </p:nvSpPr>
        <p:spPr>
          <a:xfrm>
            <a:off x="2192867" y="1652588"/>
            <a:ext cx="8895688" cy="4800600"/>
          </a:xfrm>
        </p:spPr>
        <p:txBody>
          <a:bodyPr/>
          <a:lstStyle/>
          <a:p>
            <a:pPr marL="692150" indent="-609600" algn="just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uk-UA" altLang="en-US" sz="2400" b="1" i="1" dirty="0" smtClean="0">
                <a:latin typeface="Times New Roman" panose="02020603050405020304" pitchFamily="18" charset="0"/>
              </a:rPr>
              <a:t>Суб'єкти аграрного права</a:t>
            </a:r>
            <a:r>
              <a:rPr lang="uk-UA" altLang="en-US" sz="2400" dirty="0" smtClean="0">
                <a:latin typeface="Times New Roman" panose="02020603050405020304" pitchFamily="18" charset="0"/>
              </a:rPr>
              <a:t> — виробники сільськогосподарської продукції, що володіють відособленим майном, наділені спеціальною правоздатністю і дієздатністю (правосуб'єктністю), господарська діяльність яких здійснюється при використанні землі як основного засобу виробництва для забезпечення населення міста і села необхідними продуктами харчування, сировиною і продовольством рослинного і тваринного походження.</a:t>
            </a:r>
          </a:p>
        </p:txBody>
      </p:sp>
    </p:spTree>
    <p:extLst>
      <p:ext uri="{BB962C8B-B14F-4D97-AF65-F5344CB8AC3E}">
        <p14:creationId xmlns:p14="http://schemas.microsoft.com/office/powerpoint/2010/main" val="829829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5211" y="58614"/>
            <a:ext cx="9997440" cy="562074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Аграрні холдинги в України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679509" y="836712"/>
            <a:ext cx="10232075" cy="5832648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rgbClr val="0070C0"/>
                </a:solidFill>
              </a:rPr>
              <a:t>Аграрні холдинги та їх учасники – аграрні холдингові (материнські) компанії та корпоративні (дочірні) підприємства </a:t>
            </a:r>
            <a:r>
              <a:rPr lang="uk-UA" dirty="0" smtClean="0"/>
              <a:t>– </a:t>
            </a:r>
            <a:r>
              <a:rPr lang="uk-UA" dirty="0"/>
              <a:t>є відносно </a:t>
            </a:r>
            <a:r>
              <a:rPr lang="uk-UA" dirty="0" smtClean="0"/>
              <a:t>новою </a:t>
            </a:r>
            <a:r>
              <a:rPr lang="uk-UA" dirty="0"/>
              <a:t>організаційно-правовою формою ведення агробізнесу в Україні та акумулюють значні земельні, фінансові та матеріально-технічні ресурси для забезпечення високорентабельного виробництва, переробки, зберігання та/або реалізації сільськогосподарської продукції. </a:t>
            </a:r>
            <a:endParaRPr lang="uk-UA" dirty="0" smtClean="0"/>
          </a:p>
          <a:p>
            <a:pPr algn="just">
              <a:buFont typeface="Wingdings" panose="05000000000000000000" pitchFamily="2" charset="2"/>
              <a:buChar char="Ø"/>
            </a:pPr>
            <a:endParaRPr lang="uk-UA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rgbClr val="0070C0"/>
                </a:solidFill>
              </a:rPr>
              <a:t>Кількість </a:t>
            </a:r>
            <a:r>
              <a:rPr lang="uk-UA" dirty="0" err="1" smtClean="0">
                <a:solidFill>
                  <a:srgbClr val="0070C0"/>
                </a:solidFill>
              </a:rPr>
              <a:t>агрохолдингів</a:t>
            </a:r>
            <a:r>
              <a:rPr lang="uk-UA" dirty="0" smtClean="0">
                <a:solidFill>
                  <a:srgbClr val="0070C0"/>
                </a:solidFill>
              </a:rPr>
              <a:t> </a:t>
            </a:r>
            <a:r>
              <a:rPr lang="uk-UA" dirty="0">
                <a:solidFill>
                  <a:srgbClr val="0070C0"/>
                </a:solidFill>
              </a:rPr>
              <a:t>в Україні постійно зростає</a:t>
            </a:r>
            <a:r>
              <a:rPr lang="uk-UA" dirty="0"/>
              <a:t>. Так, на кінець 2017 року в Україні налічувалося 93 </a:t>
            </a:r>
            <a:r>
              <a:rPr lang="uk-UA" dirty="0" err="1"/>
              <a:t>агрохолдинги</a:t>
            </a:r>
            <a:r>
              <a:rPr lang="uk-UA" dirty="0"/>
              <a:t>, які обробляли 29 % земель сільськогосподарського призначення . У 2018 році загальна кількість сільськогосподарських земель, які оброблялися </a:t>
            </a:r>
            <a:r>
              <a:rPr lang="uk-UA" dirty="0" err="1"/>
              <a:t>агрохолдингами</a:t>
            </a:r>
            <a:r>
              <a:rPr lang="uk-UA" dirty="0"/>
              <a:t>, становила 5,62 млн. га – 27,5 % від земель сільськогосподарського призначення . Станом на кінець 2018 року українські </a:t>
            </a:r>
            <a:r>
              <a:rPr lang="uk-UA" dirty="0" err="1"/>
              <a:t>агрохолдинги</a:t>
            </a:r>
            <a:r>
              <a:rPr lang="uk-UA" dirty="0"/>
              <a:t> виробили соняшнику 3,2 млн. тон соняшнику (22,6 % загальної кількості), сої 1,5 млн. тон (34,4 % загальної кількості), ріпаку 800 тис. тон (27,7 % загальної кількості) та кукурудзи 13,2 млн. тон (36,9 % загальної кількості)  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41664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/>
          </p:cNvSpPr>
          <p:nvPr>
            <p:ph type="body" idx="4294967295"/>
          </p:nvPr>
        </p:nvSpPr>
        <p:spPr>
          <a:xfrm>
            <a:off x="1583498" y="836614"/>
            <a:ext cx="10177131" cy="5411787"/>
          </a:xfrm>
        </p:spPr>
        <p:txBody>
          <a:bodyPr/>
          <a:lstStyle/>
          <a:p>
            <a:pPr algn="just">
              <a:buFont typeface="Wingdings 2" panose="05020102010507070707" pitchFamily="18" charset="2"/>
              <a:buNone/>
            </a:pPr>
            <a:r>
              <a:rPr lang="uk-UA" altLang="uk-UA" sz="2400" b="1" i="1" dirty="0" smtClean="0"/>
              <a:t>Державне (комунальне) унітарне </a:t>
            </a:r>
            <a:r>
              <a:rPr lang="uk-UA" altLang="uk-UA" sz="2400" b="1" i="1" dirty="0" err="1" smtClean="0"/>
              <a:t>сільсько</a:t>
            </a:r>
            <a:r>
              <a:rPr lang="uk-UA" altLang="uk-UA" sz="2400" b="1" i="1" dirty="0" smtClean="0"/>
              <a:t>-господарське підприємство</a:t>
            </a:r>
            <a:r>
              <a:rPr lang="uk-UA" altLang="uk-UA" sz="2400" dirty="0" smtClean="0"/>
              <a:t> — це заснований на державній (комунальній) власності самостійний статутний суб'єкт господарювання, який має статус юридичної особи публічного права і здійснює виробничу (виробляє продукти харчування, продовольство та сировину рослинного і тва­ринного походження) та підприємницьку діяльність з метою одер­жання відповідного прибутку (доходу). </a:t>
            </a:r>
          </a:p>
        </p:txBody>
      </p:sp>
    </p:spTree>
    <p:extLst>
      <p:ext uri="{BB962C8B-B14F-4D97-AF65-F5344CB8AC3E}">
        <p14:creationId xmlns:p14="http://schemas.microsoft.com/office/powerpoint/2010/main" val="2627769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282700" y="289560"/>
            <a:ext cx="10604500" cy="3135930"/>
          </a:xfrm>
          <a:prstGeom prst="rect">
            <a:avLst/>
          </a:prstGeom>
          <a:blipFill>
            <a:blip r:embed="rId2"/>
            <a:stretch>
              <a:fillRect t="-15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вертикаль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260"/>
            <a:ext cx="1282700" cy="522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3743325"/>
            <a:ext cx="960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i="1" dirty="0" smtClean="0">
                <a:solidFill>
                  <a:schemeClr val="tx2"/>
                </a:solidFill>
              </a:rPr>
              <a:t>ДЯКУЮ ЗА УВАГУ!</a:t>
            </a:r>
            <a:endParaRPr lang="ru-RU" sz="60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0"/>
          <a:stretch/>
        </p:blipFill>
        <p:spPr>
          <a:xfrm flipH="1">
            <a:off x="0" y="-21022"/>
            <a:ext cx="12192000" cy="69268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" y="-21022"/>
            <a:ext cx="12192000" cy="690217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30105" y="-21022"/>
            <a:ext cx="4876800" cy="6926855"/>
          </a:xfrm>
          <a:prstGeom prst="rect">
            <a:avLst/>
          </a:prstGeom>
          <a:solidFill>
            <a:srgbClr val="263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929" y="5926669"/>
            <a:ext cx="971840" cy="912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832" y="47833"/>
            <a:ext cx="3794574" cy="846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" y="1403088"/>
            <a:ext cx="1236017" cy="1236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" y="25373"/>
            <a:ext cx="1236016" cy="1236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" y="6462036"/>
            <a:ext cx="320704" cy="320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" y="5979993"/>
            <a:ext cx="324297" cy="3242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110" y="6408054"/>
            <a:ext cx="310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newagro.znu.edu.ua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540" y="5936428"/>
            <a:ext cx="2732690" cy="36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ewagro.znu@ukr.net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2021" y="2216363"/>
            <a:ext cx="513410" cy="25275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NEWAGRO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31" y="1811604"/>
            <a:ext cx="1285740" cy="2747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75" y="4277578"/>
            <a:ext cx="980094" cy="19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5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pPr algn="ctr">
              <a:tabLst>
                <a:tab pos="3681413" algn="l"/>
              </a:tabLst>
            </a:pPr>
            <a:r>
              <a:rPr lang="uk-UA" sz="2800" b="1" dirty="0" smtClean="0">
                <a:solidFill>
                  <a:srgbClr val="FF0000"/>
                </a:solidFill>
              </a:rPr>
              <a:t>Сільськогосподарські товаровиробники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295467" y="1043608"/>
            <a:ext cx="10616117" cy="5913784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Сільськогосподарські підприємства кооперативного типу (КСП та сільськогосподарські виробничі кооперативи);</a:t>
            </a:r>
            <a:endParaRPr lang="uk-UA" sz="2400" b="1" dirty="0"/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Сільськогосподарські підприємства корпоративного (господарські товариства);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Об'єднання сільськогосподарських підприємств;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Аграрні холдинги;</a:t>
            </a:r>
            <a:endParaRPr lang="uk-UA" sz="2400" b="1" dirty="0"/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Фермерські </a:t>
            </a:r>
            <a:r>
              <a:rPr lang="uk-UA" sz="2400" b="1" dirty="0"/>
              <a:t>господарства;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Особисті </a:t>
            </a:r>
            <a:r>
              <a:rPr lang="uk-UA" sz="2400" b="1" dirty="0"/>
              <a:t>селянські господарства;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Фізичні </a:t>
            </a:r>
            <a:r>
              <a:rPr lang="uk-UA" sz="2400" b="1" dirty="0"/>
              <a:t>особи – приватні </a:t>
            </a:r>
            <a:r>
              <a:rPr lang="uk-UA" sz="2400" b="1" dirty="0" smtClean="0"/>
              <a:t>підприємці;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Приватні домогосподарства.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839323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pPr algn="ctr">
              <a:tabLst>
                <a:tab pos="3681413" algn="l"/>
              </a:tabLst>
            </a:pPr>
            <a:r>
              <a:rPr lang="uk-UA" sz="2800" b="1" dirty="0" smtClean="0">
                <a:solidFill>
                  <a:srgbClr val="FF0000"/>
                </a:solidFill>
              </a:rPr>
              <a:t>Класифікація суб'єктів аграрного права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295467" y="1043608"/>
            <a:ext cx="10616117" cy="5913784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uk-UA" b="1" dirty="0" smtClean="0"/>
              <a:t>Сільськогосподарські товаровиробники різних організаційно-правових форм та форм власності;</a:t>
            </a:r>
            <a:endParaRPr lang="uk-UA" b="1" dirty="0"/>
          </a:p>
          <a:p>
            <a:pPr marL="596646" indent="-514350">
              <a:buFont typeface="+mj-lt"/>
              <a:buAutoNum type="arabicPeriod"/>
            </a:pPr>
            <a:r>
              <a:rPr lang="uk-UA" b="1" dirty="0" smtClean="0"/>
              <a:t>Особисті селянські господарства;</a:t>
            </a:r>
          </a:p>
          <a:p>
            <a:pPr marL="596646" indent="-514350">
              <a:buFont typeface="+mj-lt"/>
              <a:buAutoNum type="arabicPeriod"/>
            </a:pPr>
            <a:r>
              <a:rPr lang="uk-UA" b="1" dirty="0" smtClean="0"/>
              <a:t>Фізичні особи;</a:t>
            </a:r>
          </a:p>
          <a:p>
            <a:pPr marL="596646" indent="-514350">
              <a:buFont typeface="+mj-lt"/>
              <a:buAutoNum type="arabicPeriod"/>
            </a:pPr>
            <a:r>
              <a:rPr lang="uk-UA" b="1" dirty="0" smtClean="0"/>
              <a:t>Підприємства, установи та організації, </a:t>
            </a:r>
            <a:r>
              <a:rPr lang="uk-UA" b="1" dirty="0"/>
              <a:t>які здійснюють діяльність у суміжних із </a:t>
            </a:r>
            <a:r>
              <a:rPr lang="uk-UA" b="1" dirty="0" smtClean="0"/>
              <a:t>сільськогосподарським </a:t>
            </a:r>
            <a:r>
              <a:rPr lang="uk-UA" b="1" dirty="0"/>
              <a:t>виробництвом сферах (сервісній, </a:t>
            </a:r>
            <a:r>
              <a:rPr lang="uk-UA" b="1" dirty="0" err="1" smtClean="0"/>
              <a:t>біржово</a:t>
            </a:r>
            <a:r>
              <a:rPr lang="uk-UA" b="1" dirty="0" smtClean="0"/>
              <a:t>-посередницькій</a:t>
            </a:r>
            <a:r>
              <a:rPr lang="uk-UA" b="1" dirty="0"/>
              <a:t>, кредитній тощо)  </a:t>
            </a:r>
          </a:p>
          <a:p>
            <a:pPr marL="596646" indent="-514350">
              <a:buFont typeface="+mj-lt"/>
              <a:buAutoNum type="arabicPeriod"/>
            </a:pPr>
            <a:r>
              <a:rPr lang="uk-UA" b="1" dirty="0" smtClean="0"/>
              <a:t>Органи </a:t>
            </a:r>
            <a:r>
              <a:rPr lang="uk-UA" b="1" dirty="0"/>
              <a:t>державної влади та органи місцевого самоврядування, а також їх посадові </a:t>
            </a:r>
            <a:r>
              <a:rPr lang="uk-UA" b="1" dirty="0" smtClean="0"/>
              <a:t>особи</a:t>
            </a:r>
            <a:r>
              <a:rPr lang="uk-UA" b="1" dirty="0"/>
              <a:t>, які здійснюють </a:t>
            </a:r>
            <a:r>
              <a:rPr lang="uk-UA" b="1" dirty="0" smtClean="0"/>
              <a:t>публічне управління в АПК (у </a:t>
            </a:r>
            <a:r>
              <a:rPr lang="uk-UA" b="1" dirty="0"/>
              <a:t>тому числі органи державного </a:t>
            </a:r>
            <a:r>
              <a:rPr lang="uk-UA" b="1" dirty="0" smtClean="0"/>
              <a:t>контролю </a:t>
            </a:r>
            <a:r>
              <a:rPr lang="uk-UA" b="1" dirty="0"/>
              <a:t>та </a:t>
            </a:r>
            <a:r>
              <a:rPr lang="uk-UA" b="1" dirty="0" smtClean="0"/>
              <a:t>нагляду);</a:t>
            </a:r>
            <a:endParaRPr lang="uk-UA" b="1" dirty="0"/>
          </a:p>
          <a:p>
            <a:pPr marL="596646" indent="-514350">
              <a:buFont typeface="+mj-lt"/>
              <a:buAutoNum type="arabicPeriod"/>
            </a:pPr>
            <a:r>
              <a:rPr lang="uk-UA" b="1" dirty="0" smtClean="0"/>
              <a:t>Підприємства, установи </a:t>
            </a:r>
            <a:r>
              <a:rPr lang="uk-UA" b="1" dirty="0"/>
              <a:t>та організації соціальної сфери села.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7310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pPr algn="ctr">
              <a:tabLst>
                <a:tab pos="3681413" algn="l"/>
              </a:tabLst>
            </a:pPr>
            <a:r>
              <a:rPr lang="uk-UA" sz="2800" b="1" dirty="0" smtClean="0">
                <a:solidFill>
                  <a:srgbClr val="FF0000"/>
                </a:solidFill>
              </a:rPr>
              <a:t>Сільськогосподарські товаровиробники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295467" y="1043608"/>
            <a:ext cx="10616117" cy="5913784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Сільськогосподарські підприємства кооперативного типу (КСП та сільськогосподарські виробничі кооперативи);</a:t>
            </a:r>
            <a:endParaRPr lang="uk-UA" sz="2400" b="1" dirty="0"/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Сільськогосподарські підприємства корпоративного (господарські товариства);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Об'єднання сільськогосподарських підприємств;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Аграрні холдинги;</a:t>
            </a:r>
            <a:endParaRPr lang="uk-UA" sz="2400" b="1" dirty="0"/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Фермерські </a:t>
            </a:r>
            <a:r>
              <a:rPr lang="uk-UA" sz="2400" b="1" dirty="0"/>
              <a:t>господарства;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Особисті </a:t>
            </a:r>
            <a:r>
              <a:rPr lang="uk-UA" sz="2400" b="1" dirty="0"/>
              <a:t>селянські господарства;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Фізичні </a:t>
            </a:r>
            <a:r>
              <a:rPr lang="uk-UA" sz="2400" b="1" dirty="0"/>
              <a:t>особи – приватні </a:t>
            </a:r>
            <a:r>
              <a:rPr lang="uk-UA" sz="2400" b="1" dirty="0" smtClean="0"/>
              <a:t>підприємці;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400" b="1" dirty="0" smtClean="0"/>
              <a:t>Приватні домогосподарства.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425685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pPr algn="ctr">
              <a:tabLst>
                <a:tab pos="3681413" algn="l"/>
              </a:tabLst>
            </a:pPr>
            <a:r>
              <a:rPr lang="uk-UA" sz="2600" b="1" dirty="0" smtClean="0">
                <a:solidFill>
                  <a:srgbClr val="FF0000"/>
                </a:solidFill>
              </a:rPr>
              <a:t>Закони, які визначають правовий статус сільськогосподарських товаровиробників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295467" y="1043608"/>
            <a:ext cx="10616117" cy="5913784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 startAt="11"/>
            </a:pPr>
            <a:r>
              <a:rPr lang="uk-UA" sz="2200" b="1" dirty="0" smtClean="0"/>
              <a:t>Закон України від 19 червня 2003 р. № 973-IV «Про фермерське господарство».</a:t>
            </a:r>
          </a:p>
          <a:p>
            <a:pPr marL="596646" indent="-514350">
              <a:buFont typeface="+mj-lt"/>
              <a:buAutoNum type="arabicPeriod" startAt="11"/>
            </a:pPr>
            <a:r>
              <a:rPr lang="uk-UA" sz="2200" b="1" dirty="0" smtClean="0"/>
              <a:t>Закон України від 31 березня 2016 р. № 1067-VIII «Про внесення змін до Закону України "Про фермерське господарство" щодо стимулювання створення та діяльності сімейних фермерських господарств».</a:t>
            </a:r>
          </a:p>
          <a:p>
            <a:pPr marL="596646" indent="-514350">
              <a:buFont typeface="+mj-lt"/>
              <a:buAutoNum type="arabicPeriod" startAt="11"/>
            </a:pPr>
            <a:r>
              <a:rPr lang="uk-UA" sz="2200" b="1" dirty="0" smtClean="0"/>
              <a:t>Закон України від </a:t>
            </a:r>
            <a:r>
              <a:rPr lang="ru-RU" sz="2200" b="1" dirty="0"/>
              <a:t>10 </a:t>
            </a:r>
            <a:r>
              <a:rPr lang="ru-RU" sz="2200" b="1" dirty="0" err="1"/>
              <a:t>липня</a:t>
            </a:r>
            <a:r>
              <a:rPr lang="ru-RU" sz="2200" b="1" dirty="0"/>
              <a:t> 2018 </a:t>
            </a:r>
            <a:r>
              <a:rPr lang="ru-RU" sz="2200" b="1" dirty="0" smtClean="0"/>
              <a:t>р. № 2497-VIII</a:t>
            </a:r>
            <a:r>
              <a:rPr lang="uk-UA" sz="2200" b="1" dirty="0"/>
              <a:t> </a:t>
            </a:r>
            <a:r>
              <a:rPr lang="uk-UA" sz="2200" b="1" dirty="0" smtClean="0"/>
              <a:t>«Про внесення змін до Податкового кодексу України та деяких законів України щодо стимулювання утворення та діяльності сімейних фермерських господарств».</a:t>
            </a:r>
          </a:p>
          <a:p>
            <a:pPr marL="596646" indent="-514350">
              <a:buFont typeface="+mj-lt"/>
              <a:buAutoNum type="arabicPeriod" startAt="11"/>
            </a:pPr>
            <a:r>
              <a:rPr lang="uk-UA" sz="2200" b="1" dirty="0" smtClean="0"/>
              <a:t>Закон України від 15 травня 2003 р. № 742-IV «Про особисте селянське господарство».</a:t>
            </a:r>
          </a:p>
          <a:p>
            <a:pPr marL="82296" indent="0">
              <a:buNone/>
            </a:pPr>
            <a:endParaRPr lang="uk-UA" sz="2400" b="1" dirty="0" smtClean="0"/>
          </a:p>
          <a:p>
            <a:pPr marL="596646" indent="-514350">
              <a:buFont typeface="+mj-lt"/>
              <a:buAutoNum type="arabicPeriod" startAt="10"/>
            </a:pPr>
            <a:endParaRPr lang="uk-UA" sz="2400" b="1" dirty="0" smtClean="0"/>
          </a:p>
          <a:p>
            <a:pPr marL="596646" indent="-514350">
              <a:buFont typeface="+mj-lt"/>
              <a:buAutoNum type="arabicPeriod" startAt="10"/>
            </a:pPr>
            <a:endParaRPr lang="uk-U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040169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pPr algn="ctr">
              <a:tabLst>
                <a:tab pos="3681413" algn="l"/>
              </a:tabLst>
            </a:pPr>
            <a:r>
              <a:rPr lang="uk-UA" sz="2600" b="1" dirty="0" smtClean="0">
                <a:solidFill>
                  <a:srgbClr val="FF0000"/>
                </a:solidFill>
              </a:rPr>
              <a:t>Нормативне закріплення поняття «сільськогосподарський товаровиробник»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295467" y="1043608"/>
            <a:ext cx="10616117" cy="5913784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uk-UA" sz="2000" b="1" dirty="0" smtClean="0"/>
              <a:t>Закон України від 24 червня 2004 р. № 1877-IV «Про державну підтримку сільського господарства України».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000" b="1" dirty="0" smtClean="0"/>
              <a:t>Закон України від 23 вересня 2008 р. № 575-VI «Про сільськогосподарський перепис».</a:t>
            </a:r>
            <a:endParaRPr lang="en-US" sz="2000" b="1" dirty="0" smtClean="0"/>
          </a:p>
          <a:p>
            <a:pPr marL="596646" indent="-514350">
              <a:buFont typeface="+mj-lt"/>
              <a:buAutoNum type="arabicPeriod"/>
            </a:pPr>
            <a:r>
              <a:rPr lang="uk-UA" sz="2000" b="1" dirty="0" smtClean="0"/>
              <a:t>Закон України від 9 лютого 2012 р. № 4391-VI «Про особливості страхування сільськогосподарської продукції з державною підтримкою».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000" b="1" dirty="0" smtClean="0"/>
              <a:t>Податковий кодекс України від 2 грудня 2010 р. № 2755-VI.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000" b="1" dirty="0" smtClean="0"/>
              <a:t>Закон України від 16 січня 2020 р. № 465-IX «Про внесення змін до деяких законів України щодо вдосконалення адміністрування податків, усунення технічних та логічних </a:t>
            </a:r>
            <a:r>
              <a:rPr lang="uk-UA" sz="2000" b="1" dirty="0" err="1" smtClean="0"/>
              <a:t>неузгодженостей</a:t>
            </a:r>
            <a:r>
              <a:rPr lang="uk-UA" sz="2000" b="1" dirty="0" smtClean="0"/>
              <a:t> у податковому законодавстві».</a:t>
            </a:r>
          </a:p>
          <a:p>
            <a:pPr marL="596646" indent="-514350">
              <a:buFont typeface="+mj-lt"/>
              <a:buAutoNum type="arabicPeriod"/>
            </a:pPr>
            <a:r>
              <a:rPr lang="uk-UA" sz="2000" b="1" dirty="0" smtClean="0"/>
              <a:t>Закон України від 5 листопада 2020 р.№ 985-IX «Про внесення змін до деяких законів України щодо функціонування Державного аграрного реєстру та удосконалення державної підтримки виробників сільськогосподарської продукції».</a:t>
            </a:r>
          </a:p>
        </p:txBody>
      </p:sp>
    </p:spTree>
    <p:extLst>
      <p:ext uri="{BB962C8B-B14F-4D97-AF65-F5344CB8AC3E}">
        <p14:creationId xmlns:p14="http://schemas.microsoft.com/office/powerpoint/2010/main" val="3788567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144" y="-99392"/>
            <a:ext cx="9997440" cy="1143000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solidFill>
                  <a:srgbClr val="FF0000"/>
                </a:solidFill>
              </a:rPr>
              <a:t>Закон України «Про сільськогосподарський перепис»</a:t>
            </a:r>
            <a:endParaRPr lang="uk-UA" sz="2600" b="1" dirty="0">
              <a:solidFill>
                <a:srgbClr val="FF000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1914144" y="1043608"/>
            <a:ext cx="9997440" cy="5814392"/>
          </a:xfrm>
        </p:spPr>
        <p:txBody>
          <a:bodyPr>
            <a:normAutofit lnSpcReduction="10000"/>
          </a:bodyPr>
          <a:lstStyle/>
          <a:p>
            <a:pPr marL="82296" indent="0" algn="just">
              <a:buNone/>
            </a:pPr>
            <a:r>
              <a:rPr lang="uk-UA" b="1" dirty="0" smtClean="0">
                <a:solidFill>
                  <a:srgbClr val="0070C0"/>
                </a:solidFill>
              </a:rPr>
              <a:t>Виробники </a:t>
            </a:r>
            <a:r>
              <a:rPr lang="uk-UA" b="1" dirty="0">
                <a:solidFill>
                  <a:srgbClr val="0070C0"/>
                </a:solidFill>
              </a:rPr>
              <a:t>сільськогосподарської продукції </a:t>
            </a:r>
            <a:r>
              <a:rPr lang="uk-UA" dirty="0"/>
              <a:t>- сільськогосподарські товаровиробники, фізичні особи (у тому числі домогосподарства, фізичні особи, що здійснюють діяльність, пов’язану з веденням особистого селянського господарства, </a:t>
            </a:r>
            <a:r>
              <a:rPr lang="uk-UA" dirty="0" err="1"/>
              <a:t>самозайняті</a:t>
            </a:r>
            <a:r>
              <a:rPr lang="uk-UA" dirty="0"/>
              <a:t> особи у сфері сільського господарства), які займаються сільськогосподарською </a:t>
            </a:r>
            <a:r>
              <a:rPr lang="uk-UA" dirty="0" smtClean="0"/>
              <a:t>діяльністю.</a:t>
            </a:r>
          </a:p>
          <a:p>
            <a:pPr marL="82296" indent="0" algn="just">
              <a:buNone/>
            </a:pPr>
            <a:endParaRPr lang="ru-RU" dirty="0" smtClean="0"/>
          </a:p>
          <a:p>
            <a:pPr marL="82296" indent="0" algn="just">
              <a:buNone/>
            </a:pPr>
            <a:r>
              <a:rPr lang="ru-RU" b="1" dirty="0" err="1" smtClean="0">
                <a:solidFill>
                  <a:srgbClr val="0070C0"/>
                </a:solidFill>
              </a:rPr>
              <a:t>Домогосподарство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/>
              <a:t>сукупність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спільно</a:t>
            </a:r>
            <a:r>
              <a:rPr lang="ru-RU" dirty="0"/>
              <a:t> </a:t>
            </a:r>
            <a:r>
              <a:rPr lang="ru-RU" dirty="0" err="1"/>
              <a:t>проживають</a:t>
            </a:r>
            <a:r>
              <a:rPr lang="ru-RU" dirty="0"/>
              <a:t> в одному </a:t>
            </a:r>
            <a:r>
              <a:rPr lang="ru-RU" dirty="0" err="1"/>
              <a:t>житловому</a:t>
            </a:r>
            <a:r>
              <a:rPr lang="ru-RU" dirty="0"/>
              <a:t> </a:t>
            </a:r>
            <a:r>
              <a:rPr lang="ru-RU" dirty="0" err="1"/>
              <a:t>приміщенні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, </a:t>
            </a:r>
            <a:r>
              <a:rPr lang="ru-RU" dirty="0" err="1"/>
              <a:t>забезпечують</a:t>
            </a:r>
            <a:r>
              <a:rPr lang="ru-RU" dirty="0"/>
              <a:t> себе </a:t>
            </a:r>
            <a:r>
              <a:rPr lang="ru-RU" dirty="0" err="1"/>
              <a:t>всім</a:t>
            </a:r>
            <a:r>
              <a:rPr lang="ru-RU" dirty="0"/>
              <a:t> </a:t>
            </a:r>
            <a:r>
              <a:rPr lang="ru-RU" dirty="0" err="1"/>
              <a:t>необхідним</a:t>
            </a:r>
            <a:r>
              <a:rPr lang="ru-RU" dirty="0"/>
              <a:t> для </a:t>
            </a:r>
            <a:r>
              <a:rPr lang="ru-RU" dirty="0" err="1"/>
              <a:t>життєдіяльності</a:t>
            </a:r>
            <a:r>
              <a:rPr lang="ru-RU" dirty="0"/>
              <a:t>, </a:t>
            </a:r>
            <a:r>
              <a:rPr lang="ru-RU" dirty="0" err="1"/>
              <a:t>ведуть</a:t>
            </a:r>
            <a:r>
              <a:rPr lang="ru-RU" dirty="0"/>
              <a:t> </a:t>
            </a:r>
            <a:r>
              <a:rPr lang="ru-RU" dirty="0" err="1"/>
              <a:t>спільне</a:t>
            </a:r>
            <a:r>
              <a:rPr lang="ru-RU" dirty="0"/>
              <a:t> </a:t>
            </a:r>
            <a:r>
              <a:rPr lang="ru-RU" dirty="0" err="1"/>
              <a:t>господарство</a:t>
            </a:r>
            <a:r>
              <a:rPr lang="ru-RU" dirty="0"/>
              <a:t>,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частково</a:t>
            </a:r>
            <a:r>
              <a:rPr lang="ru-RU" dirty="0"/>
              <a:t> </a:t>
            </a:r>
            <a:r>
              <a:rPr lang="ru-RU" dirty="0" err="1"/>
              <a:t>об’єднують</a:t>
            </a:r>
            <a:r>
              <a:rPr lang="ru-RU" dirty="0"/>
              <a:t> та </a:t>
            </a:r>
            <a:r>
              <a:rPr lang="ru-RU" dirty="0" err="1"/>
              <a:t>витрачають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особи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перебувати</a:t>
            </a:r>
            <a:r>
              <a:rPr lang="ru-RU" dirty="0"/>
              <a:t> в </a:t>
            </a:r>
            <a:r>
              <a:rPr lang="ru-RU" dirty="0" err="1"/>
              <a:t>родинних</a:t>
            </a:r>
            <a:r>
              <a:rPr lang="ru-RU" dirty="0"/>
              <a:t> </a:t>
            </a:r>
            <a:r>
              <a:rPr lang="ru-RU" dirty="0" err="1"/>
              <a:t>стосунках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стосунках</a:t>
            </a:r>
            <a:r>
              <a:rPr lang="ru-RU" dirty="0"/>
              <a:t> </a:t>
            </a:r>
            <a:r>
              <a:rPr lang="ru-RU" dirty="0" err="1"/>
              <a:t>свояцтва</a:t>
            </a:r>
            <a:r>
              <a:rPr lang="ru-RU" dirty="0"/>
              <a:t>, не </a:t>
            </a:r>
            <a:r>
              <a:rPr lang="ru-RU" dirty="0" err="1"/>
              <a:t>перебувати</a:t>
            </a:r>
            <a:r>
              <a:rPr lang="ru-RU" dirty="0"/>
              <a:t> у будь-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стосунків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перебувати</a:t>
            </a:r>
            <a:r>
              <a:rPr lang="ru-RU" dirty="0"/>
              <a:t> і в тих, і в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стосунках</a:t>
            </a:r>
            <a:r>
              <a:rPr lang="ru-RU" dirty="0"/>
              <a:t>. </a:t>
            </a:r>
            <a:r>
              <a:rPr lang="ru-RU" dirty="0" err="1"/>
              <a:t>Домогосподарство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складатися</a:t>
            </a:r>
            <a:r>
              <a:rPr lang="ru-RU" dirty="0"/>
              <a:t> з 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smtClean="0"/>
              <a:t>особи.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795639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5245</TotalTime>
  <Words>2883</Words>
  <Application>Microsoft Office PowerPoint</Application>
  <PresentationFormat>Произвольный</PresentationFormat>
  <Paragraphs>165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True or false?</vt:lpstr>
      <vt:lpstr>Сільськогосподарські товаровиробники</vt:lpstr>
      <vt:lpstr>Класифікація суб'єктів аграрного права</vt:lpstr>
      <vt:lpstr>Сільськогосподарські товаровиробники</vt:lpstr>
      <vt:lpstr>Закони, які визначають правовий статус сільськогосподарських товаровиробників</vt:lpstr>
      <vt:lpstr>Нормативне закріплення поняття «сільськогосподарський товаровиробник»</vt:lpstr>
      <vt:lpstr>Закон України «Про сільськогосподарський перепис»</vt:lpstr>
      <vt:lpstr>Закон України «Про державну підтримку сільського господарства України»</vt:lpstr>
      <vt:lpstr>Закон України «Про державну підтримку сільського господарства України»</vt:lpstr>
      <vt:lpstr>Закон України «Про державну підтримку сільського господарства України»</vt:lpstr>
      <vt:lpstr>Закон України «Про державну підтримку сільського господарства України»</vt:lpstr>
      <vt:lpstr>Закон України «Про державну підтримку сільського господарства України»</vt:lpstr>
      <vt:lpstr>Закон України «Про державну підтримку сільського господарства України»</vt:lpstr>
      <vt:lpstr>Податковий кодекс України</vt:lpstr>
      <vt:lpstr>Закон України «Про особливості страхування сільськогосподарської продукції з державною підтримкою»</vt:lpstr>
      <vt:lpstr>Правові ознаки сільськогосподарських товаровиробників</vt:lpstr>
      <vt:lpstr>True or false?</vt:lpstr>
      <vt:lpstr>Типи аграрних підприємств</vt:lpstr>
      <vt:lpstr>Типи аграрних підприємств</vt:lpstr>
      <vt:lpstr>Особливості підприємств корпоративного типу: </vt:lpstr>
      <vt:lpstr>Закон України «Про сільськогосподарську кооперацію»</vt:lpstr>
      <vt:lpstr>Закон України «Про кооперацію»</vt:lpstr>
      <vt:lpstr>Закон України «Про колективне сільськогосподарське підприємство»</vt:lpstr>
      <vt:lpstr>Правові ознаки КСП:</vt:lpstr>
      <vt:lpstr>Закон України «Про споживчу кооперацію»</vt:lpstr>
      <vt:lpstr>Закон України «Про споживчу кооперацію»</vt:lpstr>
      <vt:lpstr>Закон України «Про холдингові компанії в Україні»</vt:lpstr>
      <vt:lpstr>Аграрні холдинги в України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RePack by Diakov</cp:lastModifiedBy>
  <cp:revision>74</cp:revision>
  <dcterms:created xsi:type="dcterms:W3CDTF">2023-10-12T02:23:59Z</dcterms:created>
  <dcterms:modified xsi:type="dcterms:W3CDTF">2024-05-03T19:12:44Z</dcterms:modified>
</cp:coreProperties>
</file>