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97" r:id="rId4"/>
    <p:sldId id="298" r:id="rId5"/>
    <p:sldId id="307" r:id="rId6"/>
    <p:sldId id="309" r:id="rId7"/>
    <p:sldId id="299" r:id="rId8"/>
    <p:sldId id="310" r:id="rId9"/>
    <p:sldId id="308" r:id="rId10"/>
    <p:sldId id="311" r:id="rId11"/>
    <p:sldId id="313" r:id="rId12"/>
    <p:sldId id="312" r:id="rId13"/>
    <p:sldId id="31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220" autoAdjust="0"/>
  </p:normalViewPr>
  <p:slideViewPr>
    <p:cSldViewPr>
      <p:cViewPr>
        <p:scale>
          <a:sx n="100" d="100"/>
          <a:sy n="100" d="100"/>
        </p:scale>
        <p:origin x="-360" y="1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357694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5852" y="4357694"/>
            <a:ext cx="6572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 КУРСУ: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кандидат соціологічних наук, 			доцент кафедри соціології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Запорізького національного університету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Кулик Марія Анатоліївна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5786454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Запоріжжя, 2020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50" y="500042"/>
            <a:ext cx="2587604" cy="182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1095340" y="2000240"/>
            <a:ext cx="7262874" cy="230197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Соціальні технології подій</a:t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Соціологія свята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14544" y="-2357478"/>
            <a:ext cx="12573088" cy="1051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1214422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8794" y="1428736"/>
            <a:ext cx="5429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РОЛЬ СВЯТА У ДИНАМІЦІ СУСПІЛЬНОГО ТА КУЛЬТУРНОГО ЖИТТЯ</a:t>
            </a:r>
          </a:p>
          <a:p>
            <a:pPr algn="ctr" fontAlgn="t"/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t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6. Свято є потужним імпульсом до розвитку матеріальної та духовної творчості</a:t>
            </a:r>
            <a:endParaRPr lang="en-GB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ere's how you can watch Christmas films all day every day for fre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857496"/>
            <a:ext cx="3857652" cy="3075406"/>
          </a:xfrm>
          <a:prstGeom prst="rect">
            <a:avLst/>
          </a:prstGeom>
          <a:noFill/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857288" y="-2786106"/>
            <a:ext cx="12573088" cy="1051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1214422"/>
            <a:ext cx="7572428" cy="4857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8794" y="1428736"/>
            <a:ext cx="5429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РОЛЬ СВЯТА У ДИНАМІЦІ СУСПІЛЬНОГО ТА КУЛЬТУРНОГО ЖИТТЯ</a:t>
            </a:r>
          </a:p>
          <a:p>
            <a:pPr algn="ctr" fontAlgn="t"/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t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7. Святкування є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“розривом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повсякденності”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10 Towns With Incredible Christmas Celebrations | GA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714620"/>
            <a:ext cx="4700556" cy="3133705"/>
          </a:xfrm>
          <a:prstGeom prst="rect">
            <a:avLst/>
          </a:prstGeom>
          <a:noFill/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28726" y="-2857544"/>
            <a:ext cx="12573088" cy="1051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1214422"/>
            <a:ext cx="7572428" cy="4857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852" y="1428736"/>
            <a:ext cx="6072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РОЛЬ СВЯТА У ДИНАМІЦІ СУСПІЛЬНОГО ТА КУЛЬТУРНОГО ЖИТТЯ</a:t>
            </a:r>
          </a:p>
          <a:p>
            <a:pPr algn="ctr" fontAlgn="t"/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t"/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. Свято —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прекрасний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індикатор культурних змін </a:t>
            </a:r>
            <a:endParaRPr lang="en-GB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Ретро открытки рождеством христовым | Christmas nativity, Victorian  christmas, Christmas postc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857496"/>
            <a:ext cx="1793165" cy="2757430"/>
          </a:xfrm>
          <a:prstGeom prst="rect">
            <a:avLst/>
          </a:prstGeom>
          <a:noFill/>
        </p:spPr>
      </p:pic>
      <p:pic>
        <p:nvPicPr>
          <p:cNvPr id="34820" name="Picture 4" descr="Старые советские, НОВОГОДНИЕ открытки... | Пикаб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857496"/>
            <a:ext cx="1664339" cy="2833682"/>
          </a:xfrm>
          <a:prstGeom prst="rect">
            <a:avLst/>
          </a:prstGeom>
          <a:noFill/>
        </p:spPr>
      </p:pic>
      <p:sp>
        <p:nvSpPr>
          <p:cNvPr id="34822" name="AutoShape 6" descr="Картинки з Різдвом 2020 – привітання з Різдвом Христови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4824" name="Picture 8" descr="Привітання з Різдвом - листівки, СМС, вірші, проза - НАШ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8026" y="3071810"/>
            <a:ext cx="3469811" cy="2428868"/>
          </a:xfrm>
          <a:prstGeom prst="rect">
            <a:avLst/>
          </a:prstGeom>
          <a:noFill/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785850" y="-2143164"/>
            <a:ext cx="12573088" cy="1051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0869" y="1357298"/>
            <a:ext cx="5893635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!</a:t>
            </a:r>
            <a:b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928670"/>
            <a:ext cx="235743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24013"/>
            <a:ext cx="4433888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4602" y="3857628"/>
            <a:ext cx="46196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18817" y="3857628"/>
            <a:ext cx="444104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3857628"/>
            <a:ext cx="4476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6393669" y="4643446"/>
            <a:ext cx="2589609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 dirty="0">
                <a:latin typeface="George" pitchFamily="50" charset="0"/>
                <a:cs typeface="Times New Roman" pitchFamily="18" charset="0"/>
              </a:rPr>
              <a:t>@</a:t>
            </a:r>
            <a:r>
              <a:rPr lang="en-US" altLang="uk-UA" sz="2800" b="1" dirty="0" err="1">
                <a:latin typeface="George" pitchFamily="50" charset="0"/>
                <a:cs typeface="Times New Roman" pitchFamily="18" charset="0"/>
              </a:rPr>
              <a:t>fsu_znu</a:t>
            </a:r>
            <a:endParaRPr lang="ru-RU" altLang="uk-UA" sz="2800" b="1" dirty="0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1214422"/>
            <a:ext cx="7572428" cy="4857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3042" y="1500174"/>
            <a:ext cx="657229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Свято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 — запланована подія, що характеризується звільненням цього дня від праці та урочистим відзначенням внаслідок індивідуальних, культурних та державних перетворень.</a:t>
            </a:r>
            <a:endParaRPr lang="en-GB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Як можна розважити дітей на святкуванні Дня народження |  archive.kolo.poltava.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214686"/>
            <a:ext cx="2286016" cy="1518058"/>
          </a:xfrm>
          <a:prstGeom prst="rect">
            <a:avLst/>
          </a:prstGeom>
          <a:noFill/>
        </p:spPr>
      </p:pic>
      <p:pic>
        <p:nvPicPr>
          <p:cNvPr id="15366" name="Picture 6" descr="В Офисе президента рассказали, возможно ли ослабление карантина на Пасху |  Общество | АиФ Украи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214686"/>
            <a:ext cx="2357454" cy="1565497"/>
          </a:xfrm>
          <a:prstGeom prst="rect">
            <a:avLst/>
          </a:prstGeom>
          <a:noFill/>
        </p:spPr>
      </p:pic>
      <p:pic>
        <p:nvPicPr>
          <p:cNvPr id="15368" name="Picture 8" descr="Підсумки 24.08: Парад у Києві, &quot;сліди життя&quot; на Марсі - Korrespondent.ne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3214686"/>
            <a:ext cx="2428892" cy="1532989"/>
          </a:xfrm>
          <a:prstGeom prst="rect">
            <a:avLst/>
          </a:prstGeom>
          <a:noFill/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714544" y="-2357478"/>
            <a:ext cx="12573088" cy="1051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1214422"/>
            <a:ext cx="7572428" cy="4857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7422" y="1785926"/>
            <a:ext cx="33575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Соціологія свята 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— це спеціальна соціологічна теорія, що вивчає процеси виникнення, функціонування, та зміни свят, їх значення в суспільно-культурному житті людей, а також перспективи їх розвитку у майбутньому.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Книга &quot;Праздник и культура&quot; – купить книгу с быстрой доставкой в  интернет-магазине OZ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857364"/>
            <a:ext cx="2071702" cy="3258857"/>
          </a:xfrm>
          <a:prstGeom prst="rect">
            <a:avLst/>
          </a:prstGeom>
          <a:noFill/>
        </p:spPr>
      </p:pic>
      <p:pic>
        <p:nvPicPr>
          <p:cNvPr id="14" name="Рисунок 13" descr="жигу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785926"/>
            <a:ext cx="1656425" cy="21431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4282" y="4071942"/>
            <a:ext cx="1500198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Казимеж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Жигульський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(1919-2012)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85850" y="-3286172"/>
            <a:ext cx="12573088" cy="1051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1214422"/>
            <a:ext cx="7572428" cy="4857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4480" y="1857364"/>
            <a:ext cx="54292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ХАРАКТЕРНІ РИСИ СВЯТА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(К. 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Жигульский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1. Безперервність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2. Зв'язок свята з закономірними </a:t>
            </a:r>
          </a:p>
          <a:p>
            <a:pPr>
              <a:lnSpc>
                <a:spcPct val="200000"/>
              </a:lnSpc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    ритмічними явищами життя.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3. Колективний характер свят.</a:t>
            </a:r>
          </a:p>
          <a:p>
            <a:pPr>
              <a:lnSpc>
                <a:spcPct val="200000"/>
              </a:lnSpc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4. Культурна цінність свята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t">
              <a:buAutoNum type="arabicParenR"/>
            </a:pP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t">
              <a:buAutoNum type="arabicParenR"/>
            </a:pP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Лои Кратонг в Таиланде - 31 октября. История и особенности праздника в  проекте Календарь Праздников 2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285992"/>
            <a:ext cx="2214578" cy="147490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286512" y="378619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Franklin Gothic Demi Cond" pitchFamily="34" charset="0"/>
              </a:rPr>
              <a:t>Лої </a:t>
            </a:r>
            <a:r>
              <a:rPr lang="uk-UA" dirty="0" err="1" smtClean="0">
                <a:latin typeface="Franklin Gothic Demi Cond" pitchFamily="34" charset="0"/>
              </a:rPr>
              <a:t>Кратонг</a:t>
            </a:r>
            <a:r>
              <a:rPr lang="uk-UA" dirty="0" smtClean="0">
                <a:latin typeface="Franklin Gothic Demi Cond" pitchFamily="34" charset="0"/>
              </a:rPr>
              <a:t>, Таїланд</a:t>
            </a:r>
            <a:endParaRPr lang="en-GB" dirty="0">
              <a:latin typeface="Franklin Gothic Demi Cond" pitchFamily="34" charset="0"/>
            </a:endParaRPr>
          </a:p>
        </p:txBody>
      </p:sp>
      <p:pic>
        <p:nvPicPr>
          <p:cNvPr id="13316" name="Picture 4" descr="Сьогодні – ніч на Івана Купала. 5 фактів про традиції свя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214818"/>
            <a:ext cx="2214578" cy="140256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215074" y="564357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Franklin Gothic Demi Cond" pitchFamily="34" charset="0"/>
              </a:rPr>
              <a:t>Івана Купала, Україна</a:t>
            </a:r>
            <a:endParaRPr lang="en-GB" dirty="0">
              <a:latin typeface="Franklin Gothic Demi Cond" pitchFamily="34" charset="0"/>
            </a:endParaRP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14412" y="-2857544"/>
            <a:ext cx="12573088" cy="1051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1214422"/>
            <a:ext cx="7572428" cy="4857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8794" y="1428736"/>
            <a:ext cx="5429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РОЛЬ СВЯТА У ДИНАМІЦІ СУСПІЛЬНОГО ТА КУЛЬТУРНОГО ЖИТТЯ</a:t>
            </a:r>
          </a:p>
          <a:p>
            <a:pPr algn="ctr" fontAlgn="t"/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t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1. Свято активізує та інтенсифікує культурне життя спільноти  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Advent and Christmas Schedule — Our Lady of Grace Catholic Chur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000372"/>
            <a:ext cx="4071934" cy="2748555"/>
          </a:xfrm>
          <a:prstGeom prst="rect">
            <a:avLst/>
          </a:prstGeom>
          <a:noFill/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00164" y="-2786106"/>
            <a:ext cx="12573088" cy="1051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1214422"/>
            <a:ext cx="7572428" cy="4857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8794" y="1428736"/>
            <a:ext cx="5429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РОЛЬ СВЯТА У ДИНАМІЦІ СУСПІЛЬНОГО ТА КУЛЬТУРНОГО ЖИТТЯ</a:t>
            </a:r>
          </a:p>
          <a:p>
            <a:pPr algn="ctr" fontAlgn="t"/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Свято виконує роль потужного механізму передачі культурних традицій </a:t>
            </a:r>
            <a:endParaRPr lang="en-GB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 descr="Things you should always do on Christmas - Insi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714620"/>
            <a:ext cx="4214842" cy="3161132"/>
          </a:xfrm>
          <a:prstGeom prst="rect">
            <a:avLst/>
          </a:prstGeom>
          <a:noFill/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00164" y="-2857544"/>
            <a:ext cx="12573088" cy="1051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8794" y="1428736"/>
            <a:ext cx="5429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РОЛЬ СВЯТА У ДИНАМІЦІ СУСПІЛЬНОГО ТА КУЛЬТУРНОГО ЖИТТЯ</a:t>
            </a:r>
          </a:p>
          <a:p>
            <a:pPr marL="342900" indent="-342900" algn="ctr" fontAlgn="t"/>
            <a:endParaRPr lang="en-GB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t"/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Свято є інститутом, що забезпечує необхідну адаптацію цінностей групи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до вимог часу</a:t>
            </a:r>
            <a:endParaRPr lang="en-GB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Indoor holiday mini session Oahu Hawaii Photographer | Diy christmas  photoshoot, Christmas photography family, Holiday mini ses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928934"/>
            <a:ext cx="4357718" cy="2908503"/>
          </a:xfrm>
          <a:prstGeom prst="rect">
            <a:avLst/>
          </a:prstGeom>
          <a:noFill/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28726" y="-2786106"/>
            <a:ext cx="12573088" cy="1051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8794" y="1428736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РОЛЬ СВЯТА У ДИНАМІЦІ СУСПІЛЬНОГО ТА КУЛЬТУРНОГО ЖИТТЯ</a:t>
            </a:r>
          </a:p>
          <a:p>
            <a:pPr algn="ctr" fontAlgn="t"/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hristmas Ecards President Donald Trump, Funny Ecards Free Printout Includ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000240"/>
            <a:ext cx="2857520" cy="39460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85918" y="2500306"/>
            <a:ext cx="3071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Свято в своїй розважальній формі містить елементи сатири, комізму та служить інститутом, що дозволяє виправляти недоліки людей через їх публічне осміяння</a:t>
            </a:r>
            <a:endParaRPr lang="en-GB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85850" y="-2714668"/>
            <a:ext cx="12573088" cy="1051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1214422"/>
            <a:ext cx="7572428" cy="4857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8794" y="1428736"/>
            <a:ext cx="5429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РОЛЬ СВЯТА У ДИНАМІЦІ СУСПІЛЬНОГО ТА КУЛЬТУРНОГО ЖИТТЯ</a:t>
            </a:r>
          </a:p>
          <a:p>
            <a:pPr algn="ctr" fontAlgn="t"/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t"/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. Символьна культура свята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My mother gave her children the magic of Christmas. I'm proud she had the  courage | Barry Rueger | Opinion | The Guardi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857496"/>
            <a:ext cx="4643470" cy="2786083"/>
          </a:xfrm>
          <a:prstGeom prst="rect">
            <a:avLst/>
          </a:prstGeom>
          <a:noFill/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85850" y="-2928982"/>
            <a:ext cx="12573088" cy="1051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246</Words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Соціальні технології подій  Соціологія свята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ДЯКУЮ ЗА УВАГУ!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Marie</dc:creator>
  <cp:lastModifiedBy>kulik</cp:lastModifiedBy>
  <cp:revision>111</cp:revision>
  <dcterms:created xsi:type="dcterms:W3CDTF">2020-01-31T13:06:55Z</dcterms:created>
  <dcterms:modified xsi:type="dcterms:W3CDTF">2021-10-11T11:21:34Z</dcterms:modified>
</cp:coreProperties>
</file>