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2" r:id="rId1"/>
  </p:sldMasterIdLst>
  <p:sldIdLst>
    <p:sldId id="256" r:id="rId2"/>
    <p:sldId id="259" r:id="rId3"/>
    <p:sldId id="262" r:id="rId4"/>
    <p:sldId id="264" r:id="rId5"/>
    <p:sldId id="265" r:id="rId6"/>
    <p:sldId id="266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1002" y="-8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7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414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6465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927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9168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6442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72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844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8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30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220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757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908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828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94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73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922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32782/hst-2023-14-91-03" TargetMode="External"/><Relationship Id="rId2" Type="http://schemas.openxmlformats.org/officeDocument/2006/relationships/hyperlink" Target="https://oldis.lus.ua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eo.kiev.ua/resources/arhivMonographs/mono_2023_12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32782/hst-2023-14-91-03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o.kiev.ua/resources/arhivMonographs/a%20collection%20of%20conference%20materials_14.pdf" TargetMode="External"/><Relationship Id="rId2" Type="http://schemas.openxmlformats.org/officeDocument/2006/relationships/hyperlink" Target="http://www.baltijapublishing.lv/index.php/issue/article/view/2130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34213/tp.20.03.09" TargetMode="External"/><Relationship Id="rId2" Type="http://schemas.openxmlformats.org/officeDocument/2006/relationships/hyperlink" Target="http://repositsc.nuczu.edu.ua/bitstream/123456789/11534/3/vdu13.pd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humstudies.com.ua/article/view/220904/221689" TargetMode="External"/><Relationship Id="rId5" Type="http://schemas.openxmlformats.org/officeDocument/2006/relationships/hyperlink" Target="http://repositsc.nuczu.edu.ua/bitstream/123456789/11534/3/vdu13.pdf" TargetMode="External"/><Relationship Id="rId4" Type="http://schemas.openxmlformats.org/officeDocument/2006/relationships/hyperlink" Target="http://tp.kh.ua/index.php/tpdu/article/view/21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58140" y="1151906"/>
            <a:ext cx="11103430" cy="249138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Презентація дисципліни: </a:t>
            </a:r>
            <a:br>
              <a:rPr lang="uk-UA" sz="4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ЦИФРОВИЙ </a:t>
            </a:r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ТА ЕЛЕКТРОННА ДЕМОКРАТІЯ </a:t>
            </a:r>
            <a:b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Лектор </a:t>
            </a:r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4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д.філософ.н</a:t>
            </a:r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проф. </a:t>
            </a:r>
            <a:r>
              <a:rPr lang="uk-UA" sz="4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В.Г.Воронкова</a:t>
            </a:r>
            <a:endParaRPr lang="ru-RU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6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0878207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1" dirty="0" smtClean="0">
                <a:solidFill>
                  <a:srgbClr val="FF0000"/>
                </a:solidFill>
              </a:rPr>
              <a:t>	Метою курсу </a:t>
            </a:r>
            <a:r>
              <a:rPr lang="uk-UA" sz="2400" b="1" i="1" dirty="0" smtClean="0">
                <a:solidFill>
                  <a:srgbClr val="FF0000"/>
                </a:solidFill>
              </a:rPr>
              <a:t>«Цифровий розвиток та електронна демократія</a:t>
            </a:r>
            <a:r>
              <a:rPr lang="uk-UA" b="1" i="1" dirty="0" smtClean="0">
                <a:solidFill>
                  <a:srgbClr val="FF0000"/>
                </a:solidFill>
              </a:rPr>
              <a:t>» </a:t>
            </a:r>
            <a:r>
              <a:rPr lang="uk-UA" i="1" dirty="0" smtClean="0"/>
              <a:t>є </a:t>
            </a:r>
            <a:r>
              <a:rPr lang="ru-RU" i="1" dirty="0" err="1" smtClean="0"/>
              <a:t>засвоєння</a:t>
            </a:r>
            <a:r>
              <a:rPr lang="ru-RU" i="1" dirty="0" smtClean="0"/>
              <a:t> </a:t>
            </a:r>
            <a:r>
              <a:rPr lang="ru-RU" i="1" dirty="0" err="1" smtClean="0"/>
              <a:t>теоретичних</a:t>
            </a:r>
            <a:r>
              <a:rPr lang="ru-RU" i="1" dirty="0" smtClean="0"/>
              <a:t> </a:t>
            </a:r>
            <a:r>
              <a:rPr lang="ru-RU" i="1" dirty="0" err="1" smtClean="0"/>
              <a:t>знань</a:t>
            </a:r>
            <a:r>
              <a:rPr lang="ru-RU" i="1" dirty="0" smtClean="0"/>
              <a:t> у </a:t>
            </a:r>
            <a:r>
              <a:rPr lang="ru-RU" i="1" dirty="0" err="1" smtClean="0"/>
              <a:t>сфері</a:t>
            </a:r>
            <a:r>
              <a:rPr lang="ru-RU" i="1" dirty="0" smtClean="0"/>
              <a:t> </a:t>
            </a:r>
            <a:r>
              <a:rPr lang="ru-RU" i="1" dirty="0" err="1" smtClean="0"/>
              <a:t>концептуалізації</a:t>
            </a:r>
            <a:r>
              <a:rPr lang="ru-RU" i="1" dirty="0" smtClean="0"/>
              <a:t> цифрового </a:t>
            </a:r>
            <a:r>
              <a:rPr lang="ru-RU" i="1" dirty="0" err="1" smtClean="0"/>
              <a:t>розвитку</a:t>
            </a:r>
            <a:r>
              <a:rPr lang="ru-RU" i="1" dirty="0" smtClean="0"/>
              <a:t> та </a:t>
            </a:r>
            <a:r>
              <a:rPr lang="ru-RU" i="1" dirty="0" err="1" smtClean="0"/>
              <a:t>електроннолї</a:t>
            </a:r>
            <a:r>
              <a:rPr lang="ru-RU" i="1" dirty="0" smtClean="0"/>
              <a:t> </a:t>
            </a:r>
            <a:r>
              <a:rPr lang="ru-RU" i="1" dirty="0" err="1" smtClean="0"/>
              <a:t>демократії</a:t>
            </a:r>
            <a:r>
              <a:rPr lang="ru-RU" i="1" dirty="0" smtClean="0"/>
              <a:t>, </a:t>
            </a:r>
            <a:r>
              <a:rPr lang="uk-UA" i="1" dirty="0" smtClean="0"/>
              <a:t>що представляють сукупність інформаційних ресурсів, виражених цифровим інструментарієм - засобами, методами, мобільними соціальними мережами, направленими на пошук даних </a:t>
            </a:r>
            <a:r>
              <a:rPr lang="ru-RU" i="1" dirty="0"/>
              <a:t>для  </a:t>
            </a:r>
            <a:r>
              <a:rPr lang="ru-RU" i="1" dirty="0" err="1"/>
              <a:t>ознайомлення</a:t>
            </a:r>
            <a:r>
              <a:rPr lang="ru-RU" i="1" dirty="0"/>
              <a:t> </a:t>
            </a:r>
            <a:r>
              <a:rPr lang="ru-RU" i="1" dirty="0" err="1"/>
              <a:t>студентів</a:t>
            </a:r>
            <a:r>
              <a:rPr lang="ru-RU" i="1" dirty="0"/>
              <a:t> </a:t>
            </a:r>
            <a:r>
              <a:rPr lang="ru-RU" i="1" dirty="0" err="1"/>
              <a:t>із</a:t>
            </a:r>
            <a:r>
              <a:rPr lang="ru-RU" i="1" dirty="0"/>
              <a:t> </a:t>
            </a:r>
            <a:r>
              <a:rPr lang="ru-RU" i="1" dirty="0" err="1"/>
              <a:t>засобами</a:t>
            </a:r>
            <a:r>
              <a:rPr lang="ru-RU" i="1" dirty="0"/>
              <a:t> та </a:t>
            </a:r>
            <a:r>
              <a:rPr lang="ru-RU" i="1" dirty="0" err="1"/>
              <a:t>можливостями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надають</a:t>
            </a:r>
            <a:r>
              <a:rPr lang="ru-RU" i="1" dirty="0"/>
              <a:t> </a:t>
            </a:r>
            <a:r>
              <a:rPr lang="ru-RU" i="1" dirty="0" err="1"/>
              <a:t>цифрові</a:t>
            </a:r>
            <a:r>
              <a:rPr lang="ru-RU" i="1" dirty="0"/>
              <a:t> </a:t>
            </a:r>
            <a:r>
              <a:rPr lang="ru-RU" i="1" dirty="0" err="1"/>
              <a:t>технології</a:t>
            </a:r>
            <a:r>
              <a:rPr lang="ru-RU" i="1" dirty="0"/>
              <a:t> для </a:t>
            </a:r>
            <a:r>
              <a:rPr lang="ru-RU" i="1" dirty="0" err="1"/>
              <a:t>покращення</a:t>
            </a:r>
            <a:r>
              <a:rPr lang="ru-RU" i="1" dirty="0"/>
              <a:t> </a:t>
            </a:r>
            <a:r>
              <a:rPr lang="ru-RU" i="1" dirty="0" err="1"/>
              <a:t>демократичних</a:t>
            </a:r>
            <a:r>
              <a:rPr lang="ru-RU" i="1" dirty="0"/>
              <a:t> </a:t>
            </a:r>
            <a:r>
              <a:rPr lang="ru-RU" i="1" dirty="0" err="1"/>
              <a:t>процесів</a:t>
            </a:r>
            <a:r>
              <a:rPr lang="ru-RU" i="1" dirty="0"/>
              <a:t> і </a:t>
            </a:r>
            <a:r>
              <a:rPr lang="ru-RU" i="1" dirty="0" err="1"/>
              <a:t>сприяння</a:t>
            </a:r>
            <a:r>
              <a:rPr lang="ru-RU" i="1" dirty="0"/>
              <a:t> </a:t>
            </a:r>
            <a:r>
              <a:rPr lang="ru-RU" i="1" dirty="0" err="1"/>
              <a:t>розвитку</a:t>
            </a:r>
            <a:r>
              <a:rPr lang="ru-RU" i="1" dirty="0"/>
              <a:t> цифрового </a:t>
            </a:r>
            <a:r>
              <a:rPr lang="ru-RU" i="1" dirty="0" err="1"/>
              <a:t>суспільства</a:t>
            </a:r>
            <a:r>
              <a:rPr lang="ru-RU" b="1" i="1" dirty="0"/>
              <a:t>. Метою курсу </a:t>
            </a:r>
            <a:r>
              <a:rPr lang="ru-RU" i="1" dirty="0"/>
              <a:t>є </a:t>
            </a:r>
            <a:r>
              <a:rPr lang="ru-RU" i="1" dirty="0" err="1"/>
              <a:t>підготовка</a:t>
            </a:r>
            <a:r>
              <a:rPr lang="ru-RU" i="1" dirty="0"/>
              <a:t> </a:t>
            </a:r>
            <a:r>
              <a:rPr lang="ru-RU" i="1" dirty="0" err="1"/>
              <a:t>студентів</a:t>
            </a:r>
            <a:r>
              <a:rPr lang="ru-RU" i="1" dirty="0"/>
              <a:t> до </a:t>
            </a:r>
            <a:r>
              <a:rPr lang="ru-RU" i="1" dirty="0" err="1"/>
              <a:t>розуміння</a:t>
            </a:r>
            <a:r>
              <a:rPr lang="ru-RU" i="1" dirty="0"/>
              <a:t>, </a:t>
            </a:r>
            <a:r>
              <a:rPr lang="ru-RU" i="1" dirty="0" err="1"/>
              <a:t>аналізу</a:t>
            </a:r>
            <a:r>
              <a:rPr lang="ru-RU" i="1" dirty="0"/>
              <a:t> та </a:t>
            </a:r>
            <a:r>
              <a:rPr lang="ru-RU" i="1" dirty="0" err="1"/>
              <a:t>активної</a:t>
            </a:r>
            <a:r>
              <a:rPr lang="ru-RU" i="1" dirty="0"/>
              <a:t> </a:t>
            </a:r>
            <a:r>
              <a:rPr lang="ru-RU" i="1" dirty="0" err="1"/>
              <a:t>участі</a:t>
            </a:r>
            <a:r>
              <a:rPr lang="ru-RU" i="1" dirty="0"/>
              <a:t> у </a:t>
            </a:r>
            <a:r>
              <a:rPr lang="ru-RU" i="1" dirty="0" err="1"/>
              <a:t>розвитку</a:t>
            </a:r>
            <a:r>
              <a:rPr lang="ru-RU" i="1" dirty="0"/>
              <a:t> цифрового </a:t>
            </a:r>
            <a:r>
              <a:rPr lang="ru-RU" i="1" dirty="0" err="1"/>
              <a:t>суспільства</a:t>
            </a:r>
            <a:r>
              <a:rPr lang="ru-RU" i="1" dirty="0"/>
              <a:t> та </a:t>
            </a:r>
            <a:r>
              <a:rPr lang="ru-RU" i="1" dirty="0" err="1"/>
              <a:t>зміцненні</a:t>
            </a:r>
            <a:r>
              <a:rPr lang="ru-RU" i="1" dirty="0"/>
              <a:t> </a:t>
            </a:r>
            <a:r>
              <a:rPr lang="ru-RU" i="1" dirty="0" err="1"/>
              <a:t>демократії</a:t>
            </a:r>
            <a:r>
              <a:rPr lang="ru-RU" i="1" dirty="0"/>
              <a:t> за </a:t>
            </a:r>
            <a:r>
              <a:rPr lang="ru-RU" i="1" dirty="0" err="1"/>
              <a:t>допомогою</a:t>
            </a:r>
            <a:r>
              <a:rPr lang="ru-RU" i="1" dirty="0"/>
              <a:t> </a:t>
            </a:r>
            <a:r>
              <a:rPr lang="ru-RU" i="1" dirty="0" err="1"/>
              <a:t>сучасних</a:t>
            </a:r>
            <a:r>
              <a:rPr lang="ru-RU" i="1" dirty="0"/>
              <a:t> </a:t>
            </a:r>
            <a:r>
              <a:rPr lang="ru-RU" i="1" dirty="0" err="1"/>
              <a:t>технологій</a:t>
            </a:r>
            <a:r>
              <a:rPr lang="ru-RU" i="1" dirty="0"/>
              <a:t>.</a:t>
            </a:r>
          </a:p>
          <a:p>
            <a:pPr algn="just"/>
            <a:r>
              <a:rPr lang="ru-RU" i="1" dirty="0"/>
              <a:t>	</a:t>
            </a:r>
            <a:r>
              <a:rPr lang="ru-RU" i="1" dirty="0" err="1" smtClean="0"/>
              <a:t>Основні</a:t>
            </a:r>
            <a:r>
              <a:rPr lang="ru-RU" i="1" dirty="0" smtClean="0"/>
              <a:t> </a:t>
            </a:r>
            <a:r>
              <a:rPr lang="ru-RU" i="1" dirty="0" err="1" smtClean="0"/>
              <a:t>цілі</a:t>
            </a:r>
            <a:r>
              <a:rPr lang="ru-RU" i="1" dirty="0" smtClean="0"/>
              <a:t>:</a:t>
            </a:r>
            <a:r>
              <a:rPr lang="ru-RU" i="1" dirty="0"/>
              <a:t>	</a:t>
            </a:r>
            <a:r>
              <a:rPr lang="ru-RU" i="1" dirty="0" smtClean="0"/>
              <a:t>1</a:t>
            </a:r>
            <a:r>
              <a:rPr lang="uk-UA" i="1" dirty="0" smtClean="0"/>
              <a:t>) о</a:t>
            </a:r>
            <a:r>
              <a:rPr lang="ru-RU" i="1" dirty="0" err="1" smtClean="0"/>
              <a:t>знайомити</a:t>
            </a:r>
            <a:r>
              <a:rPr lang="ru-RU" i="1" dirty="0" smtClean="0"/>
              <a:t> </a:t>
            </a:r>
            <a:r>
              <a:rPr lang="ru-RU" i="1" dirty="0" err="1"/>
              <a:t>студентів</a:t>
            </a:r>
            <a:r>
              <a:rPr lang="ru-RU" i="1" dirty="0"/>
              <a:t> з </a:t>
            </a:r>
            <a:r>
              <a:rPr lang="ru-RU" i="1" dirty="0" err="1"/>
              <a:t>основними</a:t>
            </a:r>
            <a:r>
              <a:rPr lang="ru-RU" i="1" dirty="0"/>
              <a:t> </a:t>
            </a:r>
            <a:r>
              <a:rPr lang="ru-RU" i="1" dirty="0" err="1"/>
              <a:t>цифровими</a:t>
            </a:r>
            <a:r>
              <a:rPr lang="ru-RU" i="1" dirty="0"/>
              <a:t> </a:t>
            </a:r>
            <a:r>
              <a:rPr lang="ru-RU" i="1" dirty="0" err="1"/>
              <a:t>технологіями</a:t>
            </a:r>
            <a:r>
              <a:rPr lang="ru-RU" i="1" dirty="0"/>
              <a:t>, такими як </a:t>
            </a:r>
            <a:r>
              <a:rPr lang="ru-RU" i="1" dirty="0" err="1"/>
              <a:t>штучний</a:t>
            </a:r>
            <a:r>
              <a:rPr lang="ru-RU" i="1" dirty="0"/>
              <a:t> </a:t>
            </a:r>
            <a:r>
              <a:rPr lang="ru-RU" i="1" dirty="0" err="1"/>
              <a:t>інтелект</a:t>
            </a:r>
            <a:r>
              <a:rPr lang="ru-RU" i="1" dirty="0"/>
              <a:t>, </a:t>
            </a:r>
            <a:r>
              <a:rPr lang="ru-RU" i="1" dirty="0" err="1"/>
              <a:t>блокчейн</a:t>
            </a:r>
            <a:r>
              <a:rPr lang="ru-RU" i="1" dirty="0"/>
              <a:t>, </a:t>
            </a:r>
            <a:r>
              <a:rPr lang="ru-RU" i="1" dirty="0" err="1"/>
              <a:t>Інтернет</a:t>
            </a:r>
            <a:r>
              <a:rPr lang="ru-RU" i="1" dirty="0"/>
              <a:t> речей </a:t>
            </a:r>
            <a:r>
              <a:rPr lang="ru-RU" i="1" dirty="0" err="1"/>
              <a:t>тощо</a:t>
            </a:r>
            <a:r>
              <a:rPr lang="ru-RU" i="1" dirty="0"/>
              <a:t>, і </a:t>
            </a:r>
            <a:r>
              <a:rPr lang="ru-RU" i="1" dirty="0" err="1"/>
              <a:t>розкрити</a:t>
            </a:r>
            <a:r>
              <a:rPr lang="ru-RU" i="1" dirty="0"/>
              <a:t> </a:t>
            </a:r>
            <a:r>
              <a:rPr lang="ru-RU" i="1" dirty="0" err="1"/>
              <a:t>їх</a:t>
            </a:r>
            <a:r>
              <a:rPr lang="ru-RU" i="1" dirty="0"/>
              <a:t> </a:t>
            </a:r>
            <a:r>
              <a:rPr lang="ru-RU" i="1" dirty="0" err="1"/>
              <a:t>потенціал</a:t>
            </a:r>
            <a:r>
              <a:rPr lang="ru-RU" i="1" dirty="0"/>
              <a:t> для </a:t>
            </a:r>
            <a:r>
              <a:rPr lang="ru-RU" i="1" dirty="0" err="1"/>
              <a:t>впровадження</a:t>
            </a:r>
            <a:r>
              <a:rPr lang="ru-RU" i="1" dirty="0"/>
              <a:t> у </a:t>
            </a:r>
            <a:r>
              <a:rPr lang="ru-RU" i="1" dirty="0" err="1"/>
              <a:t>демократичних</a:t>
            </a:r>
            <a:r>
              <a:rPr lang="ru-RU" i="1" dirty="0"/>
              <a:t> </a:t>
            </a:r>
            <a:r>
              <a:rPr lang="ru-RU" i="1" dirty="0" err="1"/>
              <a:t>процесах</a:t>
            </a:r>
            <a:r>
              <a:rPr lang="ru-RU" i="1" dirty="0" smtClean="0"/>
              <a:t>. </a:t>
            </a:r>
          </a:p>
          <a:p>
            <a:pPr algn="just"/>
            <a:r>
              <a:rPr lang="ru-RU" i="1" dirty="0" smtClean="0"/>
              <a:t>	2</a:t>
            </a:r>
            <a:r>
              <a:rPr lang="uk-UA" i="1" dirty="0" smtClean="0"/>
              <a:t>) </a:t>
            </a:r>
            <a:r>
              <a:rPr lang="ru-RU" i="1" dirty="0"/>
              <a:t>	</a:t>
            </a:r>
            <a:r>
              <a:rPr lang="ru-RU" i="1" dirty="0" err="1" smtClean="0"/>
              <a:t>розглядати</a:t>
            </a:r>
            <a:r>
              <a:rPr lang="ru-RU" i="1" dirty="0" smtClean="0"/>
              <a:t> </a:t>
            </a:r>
            <a:r>
              <a:rPr lang="ru-RU" i="1" dirty="0" err="1"/>
              <a:t>вплив</a:t>
            </a:r>
            <a:r>
              <a:rPr lang="ru-RU" i="1" dirty="0"/>
              <a:t> цифрового </a:t>
            </a:r>
            <a:r>
              <a:rPr lang="ru-RU" i="1" dirty="0" err="1"/>
              <a:t>розвитку</a:t>
            </a:r>
            <a:r>
              <a:rPr lang="ru-RU" i="1" dirty="0"/>
              <a:t> на </a:t>
            </a:r>
            <a:r>
              <a:rPr lang="ru-RU" i="1" dirty="0" err="1"/>
              <a:t>соціальні</a:t>
            </a:r>
            <a:r>
              <a:rPr lang="ru-RU" i="1" dirty="0"/>
              <a:t>, </a:t>
            </a:r>
            <a:r>
              <a:rPr lang="ru-RU" i="1" dirty="0" err="1"/>
              <a:t>економічні</a:t>
            </a:r>
            <a:r>
              <a:rPr lang="ru-RU" i="1" dirty="0"/>
              <a:t> і </a:t>
            </a:r>
            <a:r>
              <a:rPr lang="ru-RU" i="1" dirty="0" err="1"/>
              <a:t>політичні</a:t>
            </a:r>
            <a:r>
              <a:rPr lang="ru-RU" i="1" dirty="0"/>
              <a:t> </a:t>
            </a:r>
            <a:r>
              <a:rPr lang="ru-RU" i="1" dirty="0" err="1"/>
              <a:t>процеси</a:t>
            </a:r>
            <a:r>
              <a:rPr lang="ru-RU" i="1" dirty="0"/>
              <a:t>, </a:t>
            </a:r>
            <a:r>
              <a:rPr lang="ru-RU" i="1" dirty="0" err="1"/>
              <a:t>включаючи</a:t>
            </a:r>
            <a:r>
              <a:rPr lang="ru-RU" i="1" dirty="0"/>
              <a:t> </a:t>
            </a:r>
            <a:r>
              <a:rPr lang="ru-RU" i="1" dirty="0" err="1"/>
              <a:t>зміни</a:t>
            </a:r>
            <a:r>
              <a:rPr lang="ru-RU" i="1" dirty="0"/>
              <a:t> в способах </a:t>
            </a:r>
            <a:r>
              <a:rPr lang="ru-RU" i="1" dirty="0" err="1"/>
              <a:t>спілкування</a:t>
            </a:r>
            <a:r>
              <a:rPr lang="ru-RU" i="1" dirty="0"/>
              <a:t>, </a:t>
            </a:r>
            <a:r>
              <a:rPr lang="ru-RU" i="1" dirty="0" err="1"/>
              <a:t>збору</a:t>
            </a:r>
            <a:r>
              <a:rPr lang="ru-RU" i="1" dirty="0"/>
              <a:t> і </a:t>
            </a:r>
            <a:r>
              <a:rPr lang="ru-RU" i="1" dirty="0" err="1"/>
              <a:t>обробці</a:t>
            </a:r>
            <a:r>
              <a:rPr lang="ru-RU" i="1" dirty="0"/>
              <a:t> </a:t>
            </a:r>
            <a:r>
              <a:rPr lang="ru-RU" i="1" dirty="0" err="1"/>
              <a:t>інформації</a:t>
            </a:r>
            <a:r>
              <a:rPr lang="ru-RU" i="1" dirty="0"/>
              <a:t>, а </a:t>
            </a:r>
            <a:r>
              <a:rPr lang="ru-RU" i="1" dirty="0" err="1"/>
              <a:t>також</a:t>
            </a:r>
            <a:r>
              <a:rPr lang="ru-RU" i="1" dirty="0"/>
              <a:t> </a:t>
            </a:r>
            <a:r>
              <a:rPr lang="ru-RU" i="1" dirty="0" err="1"/>
              <a:t>вплив</a:t>
            </a:r>
            <a:r>
              <a:rPr lang="ru-RU" i="1" dirty="0"/>
              <a:t> на права і </a:t>
            </a:r>
            <a:r>
              <a:rPr lang="ru-RU" i="1" dirty="0" err="1"/>
              <a:t>свободи</a:t>
            </a:r>
            <a:r>
              <a:rPr lang="ru-RU" i="1" dirty="0"/>
              <a:t> </a:t>
            </a:r>
            <a:r>
              <a:rPr lang="ru-RU" i="1" dirty="0" err="1"/>
              <a:t>громадян</a:t>
            </a:r>
            <a:r>
              <a:rPr lang="ru-RU" i="1" dirty="0" smtClean="0"/>
              <a:t>. </a:t>
            </a:r>
          </a:p>
          <a:p>
            <a:pPr algn="just"/>
            <a:r>
              <a:rPr lang="ru-RU" i="1" dirty="0" smtClean="0"/>
              <a:t>3)</a:t>
            </a:r>
            <a:r>
              <a:rPr lang="ru-RU" i="1" dirty="0"/>
              <a:t>	</a:t>
            </a:r>
            <a:r>
              <a:rPr lang="ru-RU" i="1" dirty="0" err="1" smtClean="0"/>
              <a:t>допомогти</a:t>
            </a:r>
            <a:r>
              <a:rPr lang="ru-RU" i="1" dirty="0" smtClean="0"/>
              <a:t> </a:t>
            </a:r>
            <a:r>
              <a:rPr lang="ru-RU" i="1" dirty="0"/>
              <a:t>студентам </a:t>
            </a:r>
            <a:r>
              <a:rPr lang="ru-RU" i="1" dirty="0" err="1"/>
              <a:t>розвивати</a:t>
            </a:r>
            <a:r>
              <a:rPr lang="ru-RU" i="1" dirty="0"/>
              <a:t> </a:t>
            </a:r>
            <a:r>
              <a:rPr lang="ru-RU" i="1" dirty="0" err="1"/>
              <a:t>навички</a:t>
            </a:r>
            <a:r>
              <a:rPr lang="ru-RU" i="1" dirty="0"/>
              <a:t>, </a:t>
            </a:r>
            <a:r>
              <a:rPr lang="ru-RU" i="1" dirty="0" err="1"/>
              <a:t>необхідні</a:t>
            </a:r>
            <a:r>
              <a:rPr lang="ru-RU" i="1" dirty="0"/>
              <a:t> для </a:t>
            </a:r>
            <a:r>
              <a:rPr lang="ru-RU" i="1" dirty="0" err="1"/>
              <a:t>участі</a:t>
            </a:r>
            <a:r>
              <a:rPr lang="ru-RU" i="1" dirty="0"/>
              <a:t> у </a:t>
            </a:r>
            <a:r>
              <a:rPr lang="ru-RU" i="1" dirty="0" err="1"/>
              <a:t>демократичних</a:t>
            </a:r>
            <a:r>
              <a:rPr lang="ru-RU" i="1" dirty="0"/>
              <a:t> </a:t>
            </a:r>
            <a:r>
              <a:rPr lang="ru-RU" i="1" dirty="0" err="1"/>
              <a:t>процесах</a:t>
            </a:r>
            <a:r>
              <a:rPr lang="ru-RU" i="1" dirty="0"/>
              <a:t> за </a:t>
            </a:r>
            <a:r>
              <a:rPr lang="ru-RU" i="1" dirty="0" err="1"/>
              <a:t>допомогою</a:t>
            </a:r>
            <a:r>
              <a:rPr lang="ru-RU" i="1" dirty="0"/>
              <a:t> </a:t>
            </a:r>
            <a:r>
              <a:rPr lang="ru-RU" i="1" dirty="0" err="1"/>
              <a:t>цифрових</a:t>
            </a:r>
            <a:r>
              <a:rPr lang="ru-RU" i="1" dirty="0"/>
              <a:t> </a:t>
            </a:r>
            <a:r>
              <a:rPr lang="ru-RU" i="1" dirty="0" err="1"/>
              <a:t>інструментів</a:t>
            </a:r>
            <a:r>
              <a:rPr lang="ru-RU" i="1" dirty="0"/>
              <a:t>, </a:t>
            </a:r>
            <a:r>
              <a:rPr lang="ru-RU" i="1" dirty="0" err="1"/>
              <a:t>включаючи</a:t>
            </a:r>
            <a:r>
              <a:rPr lang="ru-RU" i="1" dirty="0"/>
              <a:t> </a:t>
            </a:r>
            <a:r>
              <a:rPr lang="ru-RU" i="1" dirty="0" err="1"/>
              <a:t>волевиявлення</a:t>
            </a:r>
            <a:r>
              <a:rPr lang="ru-RU" i="1" dirty="0"/>
              <a:t>, </a:t>
            </a:r>
            <a:r>
              <a:rPr lang="ru-RU" i="1" dirty="0" err="1"/>
              <a:t>громадський</a:t>
            </a:r>
            <a:r>
              <a:rPr lang="ru-RU" i="1" dirty="0"/>
              <a:t> контроль, </a:t>
            </a:r>
            <a:r>
              <a:rPr lang="ru-RU" i="1" dirty="0" err="1" smtClean="0"/>
              <a:t>інтернет-голосування</a:t>
            </a:r>
            <a:r>
              <a:rPr lang="ru-RU" i="1" dirty="0" smtClean="0"/>
              <a:t>, щ</a:t>
            </a:r>
            <a:r>
              <a:rPr lang="uk-UA" i="1" dirty="0" smtClean="0"/>
              <a:t>о сприяє </a:t>
            </a:r>
            <a:r>
              <a:rPr lang="uk-UA" i="1" dirty="0"/>
              <a:t>ефективному </a:t>
            </a:r>
            <a:r>
              <a:rPr lang="uk-UA" i="1" dirty="0" smtClean="0"/>
              <a:t>переведенню </a:t>
            </a:r>
            <a:r>
              <a:rPr lang="uk-UA" i="1" dirty="0"/>
              <a:t>всього процесу </a:t>
            </a:r>
            <a:r>
              <a:rPr lang="uk-UA" i="1" dirty="0" smtClean="0"/>
              <a:t>управління на цифровий формат, </a:t>
            </a:r>
            <a:r>
              <a:rPr lang="uk-UA" i="1" dirty="0"/>
              <a:t>у тому числі розробці та реалізації управлінських </a:t>
            </a:r>
            <a:r>
              <a:rPr lang="uk-UA" i="1" dirty="0" smtClean="0"/>
              <a:t>рішень. </a:t>
            </a:r>
          </a:p>
          <a:p>
            <a:pPr algn="just"/>
            <a:r>
              <a:rPr lang="uk-UA" i="1" dirty="0"/>
              <a:t>	</a:t>
            </a:r>
            <a:r>
              <a:rPr lang="uk-UA" i="1" dirty="0" smtClean="0"/>
              <a:t> 	</a:t>
            </a:r>
            <a:r>
              <a:rPr lang="uk-UA" b="1" i="1" dirty="0" smtClean="0">
                <a:solidFill>
                  <a:srgbClr val="FF0000"/>
                </a:solidFill>
              </a:rPr>
              <a:t>Курс  допоможе орієнтуватися у стрімкому інформаційному середовищі, </a:t>
            </a:r>
            <a:r>
              <a:rPr lang="uk-UA" i="1" dirty="0" smtClean="0"/>
              <a:t>пов'язаному із цифровими технологіями, щоб покращити управлінський процес, зрозуміти цінність інформації та виклики технологій</a:t>
            </a:r>
            <a:r>
              <a:rPr lang="uk-UA" b="1" dirty="0" smtClean="0"/>
              <a:t>. </a:t>
            </a:r>
          </a:p>
          <a:p>
            <a:pPr algn="just"/>
            <a:r>
              <a:rPr lang="uk-UA" sz="2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uk-UA" sz="20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000" b="1" i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97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66906" y="275348"/>
            <a:ext cx="10878207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i="1" dirty="0">
                <a:latin typeface="+mj-lt"/>
              </a:rPr>
              <a:t>У результаті вивчення навчальної дисципліни </a:t>
            </a:r>
            <a:r>
              <a:rPr lang="uk-UA" sz="2000" b="1" i="1" dirty="0" smtClean="0">
                <a:solidFill>
                  <a:srgbClr val="FF0000"/>
                </a:solidFill>
                <a:latin typeface="+mj-lt"/>
              </a:rPr>
              <a:t>«</a:t>
            </a:r>
            <a:r>
              <a:rPr lang="ru-RU" sz="2000" b="1" i="1" dirty="0" err="1" smtClean="0">
                <a:solidFill>
                  <a:srgbClr val="FF0000"/>
                </a:solidFill>
                <a:latin typeface="+mj-lt"/>
              </a:rPr>
              <a:t>Цифровий</a:t>
            </a:r>
            <a:r>
              <a:rPr lang="ru-RU" sz="2000" b="1" i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  <a:latin typeface="+mj-lt"/>
              </a:rPr>
              <a:t>розвиток</a:t>
            </a:r>
            <a:r>
              <a:rPr lang="ru-RU" sz="2000" b="1" i="1" dirty="0">
                <a:solidFill>
                  <a:srgbClr val="FF0000"/>
                </a:solidFill>
                <a:latin typeface="+mj-lt"/>
              </a:rPr>
              <a:t> та </a:t>
            </a:r>
            <a:r>
              <a:rPr lang="ru-RU" sz="2000" b="1" i="1" dirty="0" err="1">
                <a:solidFill>
                  <a:srgbClr val="FF0000"/>
                </a:solidFill>
                <a:latin typeface="+mj-lt"/>
              </a:rPr>
              <a:t>електронна</a:t>
            </a:r>
            <a:r>
              <a:rPr lang="ru-RU" sz="2000" b="1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000" b="1" i="1" dirty="0" err="1">
                <a:solidFill>
                  <a:srgbClr val="FF0000"/>
                </a:solidFill>
                <a:latin typeface="+mj-lt"/>
              </a:rPr>
              <a:t>демократія</a:t>
            </a:r>
            <a:r>
              <a:rPr lang="ru-RU" sz="2000" b="1" i="1" dirty="0">
                <a:solidFill>
                  <a:srgbClr val="FF0000"/>
                </a:solidFill>
                <a:latin typeface="+mj-lt"/>
              </a:rPr>
              <a:t>» </a:t>
            </a:r>
            <a:r>
              <a:rPr lang="ru-RU" i="1" dirty="0" err="1" smtClean="0">
                <a:latin typeface="+mj-lt"/>
              </a:rPr>
              <a:t>злобувач</a:t>
            </a:r>
            <a:r>
              <a:rPr lang="ru-RU" i="1" dirty="0" smtClean="0">
                <a:latin typeface="+mj-lt"/>
              </a:rPr>
              <a:t> </a:t>
            </a:r>
            <a:r>
              <a:rPr lang="uk-UA" i="1" dirty="0" smtClean="0">
                <a:latin typeface="+mj-lt"/>
              </a:rPr>
              <a:t>повинен </a:t>
            </a:r>
            <a:r>
              <a:rPr lang="uk-UA" i="1" dirty="0">
                <a:latin typeface="+mj-lt"/>
              </a:rPr>
              <a:t>набути  таких </a:t>
            </a:r>
            <a:r>
              <a:rPr lang="uk-UA" b="1" i="1" dirty="0">
                <a:latin typeface="+mj-lt"/>
              </a:rPr>
              <a:t>результатів навчання</a:t>
            </a:r>
            <a:r>
              <a:rPr lang="uk-UA" i="1" dirty="0">
                <a:latin typeface="+mj-lt"/>
              </a:rPr>
              <a:t> (знання, уміння тощо) та </a:t>
            </a:r>
            <a:r>
              <a:rPr lang="uk-UA" b="1" i="1" dirty="0" err="1">
                <a:latin typeface="+mj-lt"/>
              </a:rPr>
              <a:t>компетентностей</a:t>
            </a:r>
            <a:r>
              <a:rPr lang="uk-UA" i="1" dirty="0">
                <a:latin typeface="+mj-lt"/>
              </a:rPr>
              <a:t>:</a:t>
            </a:r>
            <a:endParaRPr lang="ru-RU" i="1" dirty="0">
              <a:latin typeface="+mj-lt"/>
            </a:endParaRPr>
          </a:p>
          <a:p>
            <a:pPr algn="just"/>
            <a:r>
              <a:rPr lang="uk-UA" sz="2000" i="1" dirty="0" smtClean="0">
                <a:solidFill>
                  <a:srgbClr val="FF0000"/>
                </a:solidFill>
                <a:latin typeface="+mj-lt"/>
              </a:rPr>
              <a:t>Здобувачі мають </a:t>
            </a:r>
            <a:r>
              <a:rPr lang="uk-UA" sz="2000" b="1" i="1" dirty="0">
                <a:solidFill>
                  <a:srgbClr val="FF0000"/>
                </a:solidFill>
                <a:latin typeface="+mj-lt"/>
              </a:rPr>
              <a:t>знати</a:t>
            </a:r>
            <a:r>
              <a:rPr lang="uk-UA" sz="2000" i="1" dirty="0">
                <a:solidFill>
                  <a:srgbClr val="FF0000"/>
                </a:solidFill>
                <a:latin typeface="+mj-lt"/>
              </a:rPr>
              <a:t>:</a:t>
            </a:r>
            <a:endParaRPr lang="ru-RU" sz="2000" i="1" dirty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uk-UA" i="1" dirty="0">
                <a:latin typeface="+mj-lt"/>
              </a:rPr>
              <a:t>− </a:t>
            </a:r>
            <a:r>
              <a:rPr lang="uk-UA" i="1" dirty="0" smtClean="0">
                <a:latin typeface="+mj-lt"/>
              </a:rPr>
              <a:t> </a:t>
            </a:r>
            <a:r>
              <a:rPr lang="uk-UA" i="1" dirty="0">
                <a:latin typeface="+mj-lt"/>
              </a:rPr>
              <a:t>теорії, методи та </a:t>
            </a:r>
            <a:r>
              <a:rPr lang="uk-UA" i="1" dirty="0" smtClean="0">
                <a:latin typeface="+mj-lt"/>
              </a:rPr>
              <a:t>підходи цифрового розвитку та електронної демократії як сукупності завдань,</a:t>
            </a:r>
            <a:r>
              <a:rPr lang="ru-RU" i="1" dirty="0" smtClean="0">
                <a:latin typeface="+mj-lt"/>
              </a:rPr>
              <a:t>де </a:t>
            </a:r>
            <a:r>
              <a:rPr lang="ru-RU" i="1" dirty="0" err="1">
                <a:latin typeface="+mj-lt"/>
              </a:rPr>
              <a:t>цифрові</a:t>
            </a:r>
            <a:r>
              <a:rPr lang="ru-RU" i="1" dirty="0">
                <a:latin typeface="+mj-lt"/>
              </a:rPr>
              <a:t> </a:t>
            </a:r>
            <a:r>
              <a:rPr lang="ru-RU" i="1" dirty="0" err="1">
                <a:latin typeface="+mj-lt"/>
              </a:rPr>
              <a:t>технології</a:t>
            </a:r>
            <a:r>
              <a:rPr lang="ru-RU" i="1" dirty="0">
                <a:latin typeface="+mj-lt"/>
              </a:rPr>
              <a:t> </a:t>
            </a:r>
            <a:r>
              <a:rPr lang="ru-RU" i="1" dirty="0" err="1">
                <a:latin typeface="+mj-lt"/>
              </a:rPr>
              <a:t>використовуються</a:t>
            </a:r>
            <a:r>
              <a:rPr lang="ru-RU" i="1" dirty="0">
                <a:latin typeface="+mj-lt"/>
              </a:rPr>
              <a:t> для </a:t>
            </a:r>
            <a:r>
              <a:rPr lang="ru-RU" i="1" dirty="0" err="1">
                <a:latin typeface="+mj-lt"/>
              </a:rPr>
              <a:t>підвищення</a:t>
            </a:r>
            <a:r>
              <a:rPr lang="ru-RU" i="1" dirty="0">
                <a:latin typeface="+mj-lt"/>
              </a:rPr>
              <a:t> </a:t>
            </a:r>
            <a:r>
              <a:rPr lang="ru-RU" i="1" dirty="0" err="1">
                <a:latin typeface="+mj-lt"/>
              </a:rPr>
              <a:t>рівня</a:t>
            </a:r>
            <a:r>
              <a:rPr lang="ru-RU" i="1" dirty="0">
                <a:latin typeface="+mj-lt"/>
              </a:rPr>
              <a:t> </a:t>
            </a:r>
            <a:r>
              <a:rPr lang="ru-RU" i="1" dirty="0" err="1">
                <a:latin typeface="+mj-lt"/>
              </a:rPr>
              <a:t>демократії</a:t>
            </a:r>
            <a:r>
              <a:rPr lang="ru-RU" i="1" dirty="0">
                <a:latin typeface="+mj-lt"/>
              </a:rPr>
              <a:t>, </a:t>
            </a:r>
            <a:r>
              <a:rPr lang="ru-RU" i="1" dirty="0" err="1">
                <a:latin typeface="+mj-lt"/>
              </a:rPr>
              <a:t>наприклад</a:t>
            </a:r>
            <a:r>
              <a:rPr lang="ru-RU" i="1" dirty="0">
                <a:latin typeface="+mj-lt"/>
              </a:rPr>
              <a:t>, в </a:t>
            </a:r>
            <a:r>
              <a:rPr lang="ru-RU" i="1" dirty="0" err="1">
                <a:latin typeface="+mj-lt"/>
              </a:rPr>
              <a:t>електронних</a:t>
            </a:r>
            <a:r>
              <a:rPr lang="ru-RU" i="1" dirty="0">
                <a:latin typeface="+mj-lt"/>
              </a:rPr>
              <a:t> </a:t>
            </a:r>
            <a:r>
              <a:rPr lang="ru-RU" i="1" dirty="0" err="1">
                <a:latin typeface="+mj-lt"/>
              </a:rPr>
              <a:t>виборах</a:t>
            </a:r>
            <a:r>
              <a:rPr lang="ru-RU" i="1" dirty="0">
                <a:latin typeface="+mj-lt"/>
              </a:rPr>
              <a:t>, </a:t>
            </a:r>
            <a:r>
              <a:rPr lang="ru-RU" i="1" dirty="0" err="1">
                <a:latin typeface="+mj-lt"/>
              </a:rPr>
              <a:t>відкритих</a:t>
            </a:r>
            <a:r>
              <a:rPr lang="ru-RU" i="1" dirty="0">
                <a:latin typeface="+mj-lt"/>
              </a:rPr>
              <a:t> </a:t>
            </a:r>
            <a:r>
              <a:rPr lang="ru-RU" i="1" dirty="0" err="1">
                <a:latin typeface="+mj-lt"/>
              </a:rPr>
              <a:t>даних</a:t>
            </a:r>
            <a:r>
              <a:rPr lang="ru-RU" i="1" dirty="0">
                <a:latin typeface="+mj-lt"/>
              </a:rPr>
              <a:t>, </a:t>
            </a:r>
            <a:r>
              <a:rPr lang="ru-RU" i="1" dirty="0" err="1">
                <a:latin typeface="+mj-lt"/>
              </a:rPr>
              <a:t>громадському</a:t>
            </a:r>
            <a:r>
              <a:rPr lang="ru-RU" i="1" dirty="0">
                <a:latin typeface="+mj-lt"/>
              </a:rPr>
              <a:t> </a:t>
            </a:r>
            <a:r>
              <a:rPr lang="ru-RU" i="1" dirty="0" err="1">
                <a:latin typeface="+mj-lt"/>
              </a:rPr>
              <a:t>моніторингу</a:t>
            </a:r>
            <a:r>
              <a:rPr lang="ru-RU" i="1" dirty="0">
                <a:latin typeface="+mj-lt"/>
              </a:rPr>
              <a:t> </a:t>
            </a:r>
            <a:r>
              <a:rPr lang="ru-RU" i="1" dirty="0" err="1">
                <a:latin typeface="+mj-lt"/>
              </a:rPr>
              <a:t>тощо</a:t>
            </a:r>
            <a:r>
              <a:rPr lang="ru-RU" i="1" dirty="0">
                <a:latin typeface="+mj-lt"/>
              </a:rPr>
              <a:t>.</a:t>
            </a:r>
            <a:endParaRPr lang="uk-UA" i="1" dirty="0">
              <a:latin typeface="+mj-lt"/>
            </a:endParaRPr>
          </a:p>
          <a:p>
            <a:pPr algn="just"/>
            <a:r>
              <a:rPr lang="uk-UA" i="1" dirty="0" smtClean="0">
                <a:latin typeface="+mj-lt"/>
              </a:rPr>
              <a:t>- </a:t>
            </a:r>
            <a:r>
              <a:rPr lang="uk-UA" i="1" dirty="0">
                <a:latin typeface="+mj-lt"/>
              </a:rPr>
              <a:t>досягнення у галузі комп'ютерної техніки та інших високих технологій, новітніх засобів комунікації, програмного забезпечення та практичного досвіду, </a:t>
            </a:r>
            <a:r>
              <a:rPr lang="uk-UA" i="1" dirty="0" smtClean="0">
                <a:latin typeface="+mj-lt"/>
              </a:rPr>
              <a:t>щоб вирішувати </a:t>
            </a:r>
            <a:r>
              <a:rPr lang="uk-UA" i="1" dirty="0">
                <a:latin typeface="+mj-lt"/>
              </a:rPr>
              <a:t>завдання щодо </a:t>
            </a:r>
            <a:r>
              <a:rPr lang="uk-UA" i="1" dirty="0" smtClean="0">
                <a:latin typeface="+mj-lt"/>
              </a:rPr>
              <a:t>ефективного цифрового розвитку та електронної демократії; </a:t>
            </a:r>
            <a:endParaRPr lang="ru-RU" i="1" dirty="0">
              <a:latin typeface="+mj-lt"/>
            </a:endParaRPr>
          </a:p>
          <a:p>
            <a:pPr algn="just"/>
            <a:r>
              <a:rPr lang="uk-UA" i="1" dirty="0">
                <a:latin typeface="+mj-lt"/>
              </a:rPr>
              <a:t>− ключові </a:t>
            </a:r>
            <a:r>
              <a:rPr lang="uk-UA" i="1" dirty="0" smtClean="0">
                <a:latin typeface="+mj-lt"/>
              </a:rPr>
              <a:t>проблеми – контент-менеджмент, соціальні мережі, оптимізація пошукових систем та </a:t>
            </a:r>
            <a:r>
              <a:rPr lang="uk-UA" i="1" dirty="0" err="1" smtClean="0">
                <a:latin typeface="+mj-lt"/>
              </a:rPr>
              <a:t>вебаналітика</a:t>
            </a:r>
            <a:r>
              <a:rPr lang="uk-UA" i="1" dirty="0" smtClean="0">
                <a:latin typeface="+mj-lt"/>
              </a:rPr>
              <a:t>, щоб забезпечити надійну основу для креативного розуміння цифрового розвитку  та електронної демократії. </a:t>
            </a:r>
            <a:endParaRPr lang="ru-RU" i="1" dirty="0">
              <a:latin typeface="+mj-lt"/>
            </a:endParaRPr>
          </a:p>
          <a:p>
            <a:pPr algn="just"/>
            <a:r>
              <a:rPr lang="uk-UA" sz="2000" i="1" dirty="0">
                <a:solidFill>
                  <a:srgbClr val="FF0000"/>
                </a:solidFill>
                <a:latin typeface="+mj-lt"/>
              </a:rPr>
              <a:t>Здобувачі мають </a:t>
            </a:r>
            <a:r>
              <a:rPr lang="uk-UA" sz="2000" i="1" dirty="0" smtClean="0">
                <a:solidFill>
                  <a:srgbClr val="FF0000"/>
                </a:solidFill>
                <a:latin typeface="+mj-lt"/>
              </a:rPr>
              <a:t>вміти:</a:t>
            </a:r>
            <a:endParaRPr lang="uk-UA" sz="2000" i="1" dirty="0">
              <a:solidFill>
                <a:srgbClr val="FF0000"/>
              </a:solidFill>
              <a:latin typeface="+mj-lt"/>
            </a:endParaRPr>
          </a:p>
          <a:p>
            <a:pPr algn="just"/>
            <a:r>
              <a:rPr lang="uk-UA" i="1" dirty="0" smtClean="0">
                <a:latin typeface="+mj-lt"/>
              </a:rPr>
              <a:t>− </a:t>
            </a:r>
            <a:r>
              <a:rPr lang="uk-UA" i="1" dirty="0">
                <a:latin typeface="+mj-lt"/>
              </a:rPr>
              <a:t>застосовувати набуті знання </a:t>
            </a:r>
            <a:r>
              <a:rPr lang="uk-UA" i="1" dirty="0" smtClean="0">
                <a:latin typeface="+mj-lt"/>
              </a:rPr>
              <a:t>для  розв’язання </a:t>
            </a:r>
            <a:r>
              <a:rPr lang="uk-UA" i="1" dirty="0">
                <a:latin typeface="+mj-lt"/>
              </a:rPr>
              <a:t>практичних </a:t>
            </a:r>
            <a:r>
              <a:rPr lang="uk-UA" i="1" dirty="0" smtClean="0">
                <a:latin typeface="+mj-lt"/>
              </a:rPr>
              <a:t>ситуацій, використовуючи набір інструментів і методів технологій цифрового розвитку та електронної демократії</a:t>
            </a:r>
          </a:p>
          <a:p>
            <a:pPr algn="just"/>
            <a:r>
              <a:rPr lang="uk-UA" i="1" dirty="0" smtClean="0">
                <a:latin typeface="+mj-lt"/>
              </a:rPr>
              <a:t>− </a:t>
            </a:r>
            <a:r>
              <a:rPr lang="uk-UA" i="1" dirty="0">
                <a:latin typeface="+mj-lt"/>
              </a:rPr>
              <a:t>використовувати </a:t>
            </a:r>
            <a:r>
              <a:rPr lang="uk-UA" i="1" dirty="0" smtClean="0">
                <a:latin typeface="+mj-lt"/>
              </a:rPr>
              <a:t>інформаційні </a:t>
            </a:r>
            <a:r>
              <a:rPr lang="uk-UA" i="1" dirty="0">
                <a:latin typeface="+mj-lt"/>
              </a:rPr>
              <a:t>технології, </a:t>
            </a:r>
            <a:r>
              <a:rPr lang="uk-UA" i="1" dirty="0" smtClean="0">
                <a:latin typeface="+mj-lt"/>
              </a:rPr>
              <a:t>які здатні </a:t>
            </a:r>
            <a:r>
              <a:rPr lang="uk-UA" i="1" dirty="0">
                <a:latin typeface="+mj-lt"/>
              </a:rPr>
              <a:t>генерувати економічне зростання і </a:t>
            </a:r>
            <a:r>
              <a:rPr lang="uk-UA" i="1" dirty="0" smtClean="0">
                <a:latin typeface="+mj-lt"/>
              </a:rPr>
              <a:t>цифровий розвиток, </a:t>
            </a:r>
            <a:r>
              <a:rPr lang="uk-UA" i="1" dirty="0">
                <a:latin typeface="+mj-lt"/>
              </a:rPr>
              <a:t>сприяти просуванню інновацій і </a:t>
            </a:r>
            <a:r>
              <a:rPr lang="uk-UA" i="1" dirty="0" err="1" smtClean="0">
                <a:latin typeface="+mj-lt"/>
              </a:rPr>
              <a:t>цифровізації</a:t>
            </a:r>
            <a:r>
              <a:rPr lang="uk-UA" i="1" dirty="0" smtClean="0">
                <a:latin typeface="+mj-lt"/>
              </a:rPr>
              <a:t>;</a:t>
            </a:r>
          </a:p>
          <a:p>
            <a:pPr algn="just"/>
            <a:r>
              <a:rPr lang="uk-UA" i="1" dirty="0" smtClean="0">
                <a:latin typeface="+mj-lt"/>
              </a:rPr>
              <a:t>- адаптувати </a:t>
            </a:r>
            <a:r>
              <a:rPr lang="uk-UA" i="1" dirty="0">
                <a:latin typeface="+mj-lt"/>
              </a:rPr>
              <a:t>кращі практики інших країн до українських </a:t>
            </a:r>
            <a:r>
              <a:rPr lang="uk-UA" i="1" dirty="0" smtClean="0">
                <a:latin typeface="+mj-lt"/>
              </a:rPr>
              <a:t>реалій, в основі яких стратегії, тактики, інструменти та вимірювання, здатні перетворитися на </a:t>
            </a:r>
            <a:r>
              <a:rPr lang="ru-RU" i="1" dirty="0" smtClean="0">
                <a:latin typeface="+mj-lt"/>
              </a:rPr>
              <a:t>ресурс цифрового </a:t>
            </a:r>
            <a:r>
              <a:rPr lang="ru-RU" i="1" dirty="0" err="1" smtClean="0">
                <a:latin typeface="+mj-lt"/>
              </a:rPr>
              <a:t>розвитку</a:t>
            </a:r>
            <a:r>
              <a:rPr lang="ru-RU" i="1" dirty="0" smtClean="0">
                <a:latin typeface="+mj-lt"/>
              </a:rPr>
              <a:t> та </a:t>
            </a:r>
            <a:r>
              <a:rPr lang="ru-RU" i="1" dirty="0" err="1" smtClean="0">
                <a:latin typeface="+mj-lt"/>
              </a:rPr>
              <a:t>електронної</a:t>
            </a:r>
            <a:r>
              <a:rPr lang="ru-RU" i="1" dirty="0" smtClean="0">
                <a:latin typeface="+mj-lt"/>
              </a:rPr>
              <a:t> </a:t>
            </a:r>
            <a:r>
              <a:rPr lang="ru-RU" i="1" dirty="0" err="1" smtClean="0">
                <a:latin typeface="+mj-lt"/>
              </a:rPr>
              <a:t>демократії</a:t>
            </a:r>
            <a:r>
              <a:rPr lang="ru-RU" i="1" dirty="0" smtClean="0">
                <a:latin typeface="+mj-lt"/>
              </a:rPr>
              <a:t>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58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3779" y="382226"/>
            <a:ext cx="1150841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 smtClean="0">
                <a:solidFill>
                  <a:srgbClr val="FF0000"/>
                </a:solidFill>
              </a:rPr>
              <a:t>ТЕМИ ЛЕКЦІЙНИХ ЗАНЯТЬ</a:t>
            </a:r>
            <a:r>
              <a:rPr lang="ru-RU" sz="2000" b="1" dirty="0" smtClean="0">
                <a:solidFill>
                  <a:srgbClr val="FF0000"/>
                </a:solidFill>
              </a:rPr>
              <a:t>  з </a:t>
            </a:r>
            <a:r>
              <a:rPr lang="ru-RU" sz="2000" b="1" dirty="0" err="1" smtClean="0">
                <a:solidFill>
                  <a:srgbClr val="FF0000"/>
                </a:solidFill>
              </a:rPr>
              <a:t>дисципліни</a:t>
            </a:r>
            <a:r>
              <a:rPr lang="ru-RU" sz="2000" b="1" dirty="0" smtClean="0">
                <a:solidFill>
                  <a:srgbClr val="FF0000"/>
                </a:solidFill>
              </a:rPr>
              <a:t> «ЦИФРОВИЙ РОЗВИТОК ТА ЕЛЕКТРОННА ДЕМОКРАТІЯ» </a:t>
            </a:r>
            <a:r>
              <a:rPr lang="ru-RU" sz="2000" b="1" dirty="0" err="1" smtClean="0">
                <a:solidFill>
                  <a:srgbClr val="FF0000"/>
                </a:solidFill>
              </a:rPr>
              <a:t>об'єднують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>
                <a:solidFill>
                  <a:srgbClr val="FF0000"/>
                </a:solidFill>
              </a:rPr>
              <a:t>два </a:t>
            </a:r>
            <a:r>
              <a:rPr lang="ru-RU" sz="2000" b="1" dirty="0" err="1">
                <a:solidFill>
                  <a:srgbClr val="FF0000"/>
                </a:solidFill>
              </a:rPr>
              <a:t>ключові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аспекти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сучасного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суспільства</a:t>
            </a:r>
            <a:r>
              <a:rPr lang="ru-RU" sz="2000" b="1" dirty="0">
                <a:solidFill>
                  <a:srgbClr val="FF0000"/>
                </a:solidFill>
              </a:rPr>
              <a:t>: </a:t>
            </a:r>
            <a:r>
              <a:rPr lang="ru-RU" sz="2000" b="1" dirty="0" err="1">
                <a:solidFill>
                  <a:srgbClr val="FF0000"/>
                </a:solidFill>
              </a:rPr>
              <a:t>використання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цифрових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технологій</a:t>
            </a:r>
            <a:r>
              <a:rPr lang="ru-RU" sz="2000" b="1" dirty="0">
                <a:solidFill>
                  <a:srgbClr val="FF0000"/>
                </a:solidFill>
              </a:rPr>
              <a:t> та </a:t>
            </a:r>
            <a:r>
              <a:rPr lang="ru-RU" sz="2000" b="1" dirty="0" err="1">
                <a:solidFill>
                  <a:srgbClr val="FF0000"/>
                </a:solidFill>
              </a:rPr>
              <a:t>розвиток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демократії</a:t>
            </a:r>
            <a:r>
              <a:rPr lang="ru-RU" sz="2000" b="1" dirty="0">
                <a:solidFill>
                  <a:srgbClr val="FF0000"/>
                </a:solidFill>
              </a:rPr>
              <a:t> в </a:t>
            </a:r>
            <a:r>
              <a:rPr lang="ru-RU" sz="2000" b="1" dirty="0" err="1" smtClean="0">
                <a:solidFill>
                  <a:srgbClr val="FF0000"/>
                </a:solidFill>
              </a:rPr>
              <a:t>інтернет-середовищі</a:t>
            </a:r>
            <a:r>
              <a:rPr lang="ru-RU" sz="2000" b="1" dirty="0" smtClean="0">
                <a:solidFill>
                  <a:srgbClr val="FF0000"/>
                </a:solidFill>
              </a:rPr>
              <a:t>. </a:t>
            </a:r>
            <a:r>
              <a:rPr lang="uk-UA" sz="2000" b="1" dirty="0" smtClean="0">
                <a:solidFill>
                  <a:srgbClr val="FF0000"/>
                </a:solidFill>
              </a:rPr>
              <a:t> 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endParaRPr lang="ru-RU" b="1" dirty="0"/>
          </a:p>
          <a:p>
            <a:r>
              <a:rPr lang="ru-RU" b="1" dirty="0" smtClean="0">
                <a:solidFill>
                  <a:srgbClr val="FF0000"/>
                </a:solidFill>
              </a:rPr>
              <a:t>ТЕМА </a:t>
            </a:r>
            <a:r>
              <a:rPr lang="ru-RU" b="1" dirty="0">
                <a:solidFill>
                  <a:srgbClr val="FF0000"/>
                </a:solidFill>
              </a:rPr>
              <a:t>1. </a:t>
            </a:r>
            <a:r>
              <a:rPr lang="ru-RU" b="1" dirty="0"/>
              <a:t>КОНЦЕПЦІЯ ЕЛЕКТРОННОГО УПРАВЛІННЯ ТА ЕЛЕКТРОННОЇ ДЕМОКРАТІЇ  В ЕПОХУ ЦИФРОВОГО </a:t>
            </a:r>
            <a:r>
              <a:rPr lang="ru-RU" b="1" dirty="0" smtClean="0"/>
              <a:t>РОЗВИТКУ</a:t>
            </a:r>
          </a:p>
          <a:p>
            <a:endParaRPr lang="ru-RU" b="1" dirty="0"/>
          </a:p>
          <a:p>
            <a:r>
              <a:rPr lang="ru-RU" b="1" dirty="0">
                <a:solidFill>
                  <a:srgbClr val="FF0000"/>
                </a:solidFill>
              </a:rPr>
              <a:t>ТЕМА 2.  </a:t>
            </a:r>
            <a:r>
              <a:rPr lang="ru-RU" b="1" dirty="0"/>
              <a:t>ЕЛЕКТРОННИЙ (ЦИФРОВИЙ) УРЯД ЯК НОВА НАЦІОНАЛЬНА ФОРМА </a:t>
            </a:r>
          </a:p>
          <a:p>
            <a:r>
              <a:rPr lang="ru-RU" b="1" dirty="0"/>
              <a:t>УПРАВЛІННЯ ТА ОЦІНКА ЙОГО </a:t>
            </a:r>
            <a:r>
              <a:rPr lang="ru-RU" b="1" dirty="0" smtClean="0"/>
              <a:t>ЕФЕКТИВНОСТІ</a:t>
            </a:r>
          </a:p>
          <a:p>
            <a:endParaRPr lang="ru-RU" b="1" dirty="0"/>
          </a:p>
          <a:p>
            <a:r>
              <a:rPr lang="ru-RU" b="1" dirty="0">
                <a:solidFill>
                  <a:srgbClr val="FF0000"/>
                </a:solidFill>
              </a:rPr>
              <a:t>ТЕМА3.  </a:t>
            </a:r>
            <a:r>
              <a:rPr lang="ru-RU" b="1" dirty="0"/>
              <a:t>ЦИФРОВІ ПРАВА ЯК ВИРАЖЕННЯ ЦИФРОВИХ АТРИБУТІВ ЛЮДИНИ. ФОРМУВАННЯ ВІДПОВІДАЛЬНОГО ЦИФРОВОГО </a:t>
            </a:r>
            <a:r>
              <a:rPr lang="ru-RU" b="1" dirty="0" smtClean="0"/>
              <a:t>ГРОМАДЯНСТВА</a:t>
            </a:r>
          </a:p>
          <a:p>
            <a:r>
              <a:rPr lang="ru-RU" b="1" dirty="0" smtClean="0"/>
              <a:t> </a:t>
            </a:r>
            <a:endParaRPr lang="ru-RU" b="1" dirty="0"/>
          </a:p>
          <a:p>
            <a:r>
              <a:rPr lang="ru-RU" b="1" dirty="0">
                <a:solidFill>
                  <a:srgbClr val="FF0000"/>
                </a:solidFill>
              </a:rPr>
              <a:t>ТЕМА 4</a:t>
            </a:r>
            <a:r>
              <a:rPr lang="ru-RU" b="1" dirty="0"/>
              <a:t>.  ЗАРУБІЖНИЙ ДОСВІД УПРОВАДЖЕННЯ  ЕЛЕКТРОННОЇ ДЕМОКРАТІЇ.  ШТУЧНИЙ ІНТЕЛЕКТ ТА ЕЛЕКТРОННИЙ </a:t>
            </a:r>
            <a:r>
              <a:rPr lang="ru-RU" b="1" dirty="0" smtClean="0"/>
              <a:t>УРЯД</a:t>
            </a:r>
          </a:p>
          <a:p>
            <a:endParaRPr lang="ru-RU" b="1" dirty="0"/>
          </a:p>
          <a:p>
            <a:r>
              <a:rPr lang="ru-RU" b="1" dirty="0">
                <a:solidFill>
                  <a:srgbClr val="FF0000"/>
                </a:solidFill>
              </a:rPr>
              <a:t>ТЕМА 5. </a:t>
            </a:r>
            <a:r>
              <a:rPr lang="ru-RU" b="1" dirty="0"/>
              <a:t>ЦИФРОВИЙ УРЯД, ЙОГО ОСОБЛИВОСТІ ТА ХАРАКТЕРИСТИКА. РОЗУМНЕ МІСТО ЯК ПОЄДНАННЯ «ЦИФРОВОГО УРЯДУ ТА МІСЬКОГО МОЗКУ</a:t>
            </a:r>
            <a:r>
              <a:rPr lang="ru-RU" b="1" dirty="0" smtClean="0"/>
              <a:t>»</a:t>
            </a:r>
          </a:p>
          <a:p>
            <a:endParaRPr lang="ru-RU" b="1" dirty="0"/>
          </a:p>
          <a:p>
            <a:r>
              <a:rPr lang="ru-RU" b="1" dirty="0">
                <a:solidFill>
                  <a:srgbClr val="FF0000"/>
                </a:solidFill>
              </a:rPr>
              <a:t>ЛЕКЦІЯ 6.  </a:t>
            </a:r>
            <a:r>
              <a:rPr lang="ru-RU" b="1" dirty="0"/>
              <a:t>ЕЛЕКТРОННА ДЕМОКРАТІЯ:  ПРАВОВЕ РЕГУЛЮВАННЯ ТА ІНСТИТУЦІЙНІ ГАРАНТІЇ З БОКУ УРЯДУ. МІСЦЕ І РОЛЬ ІНТЕРНЕТУ У СТАНОВЛЕННІ І РОЗВИТКУ ЕЛЕКТРОННОЇ ДЕМОКРАТІЇ</a:t>
            </a:r>
          </a:p>
          <a:p>
            <a:endParaRPr lang="ru-RU" sz="2400" b="1" dirty="0"/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52115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08782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Тематика семінарських занять з дисципліни «ЦИФРОВИЙ РОЗВИТОК ТА ЕЛЕКТРОННА ДЕМОКРАТІЯ»</a:t>
            </a:r>
            <a:r>
              <a:rPr lang="uk-UA" sz="2400" b="1" i="1" dirty="0">
                <a:solidFill>
                  <a:srgbClr val="FF0000"/>
                </a:solidFill>
                <a:cs typeface="Times New Roman" panose="02020603050405020304" pitchFamily="18" charset="0"/>
              </a:rPr>
              <a:t> </a:t>
            </a:r>
            <a:endParaRPr lang="uk-UA" sz="2400" b="1" i="1" dirty="0" smtClean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algn="ctr"/>
            <a:endParaRPr lang="ru-RU" sz="24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43148" y="889844"/>
            <a:ext cx="105571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r>
              <a:rPr lang="ru-RU" b="1" dirty="0" smtClean="0"/>
              <a:t>ТЕМА </a:t>
            </a:r>
            <a:r>
              <a:rPr lang="ru-RU" b="1" dirty="0"/>
              <a:t>1 СТАНОВЛЕННЯ І РОЗВИТОК КОНЦЕПЦІЇ ЕЛЕКТРОННОГО УПРАВЛІННЯ ТА ЕЛЕКТРОННОЇ ДЕМОКРАТІЇ</a:t>
            </a:r>
          </a:p>
          <a:p>
            <a:endParaRPr lang="ru-RU" b="1" dirty="0" smtClean="0"/>
          </a:p>
          <a:p>
            <a:r>
              <a:rPr lang="ru-RU" b="1" dirty="0" smtClean="0"/>
              <a:t>ТЕМА </a:t>
            </a:r>
            <a:r>
              <a:rPr lang="ru-RU" b="1" dirty="0"/>
              <a:t>2. КОНЦЕПТУАЛЬНІ ЗАСАДИ ЕЛЕКТРОННОГО (ЦИФРОВОГО) УРЯДУ </a:t>
            </a:r>
          </a:p>
          <a:p>
            <a:endParaRPr lang="ru-RU" b="1" dirty="0"/>
          </a:p>
          <a:p>
            <a:r>
              <a:rPr lang="ru-RU" b="1" dirty="0"/>
              <a:t>ТЕМА 3.  ЦИФРОВІ ПРАВА ЛЮДИНИ ЯК НОВИЙ ВИД ТА ВИМІР ПРАВ ЛЮДИНИ ЦИФРОВОГО СУСПІЛЬСТВА</a:t>
            </a:r>
          </a:p>
          <a:p>
            <a:endParaRPr lang="ru-RU" b="1" dirty="0"/>
          </a:p>
          <a:p>
            <a:r>
              <a:rPr lang="ru-RU" b="1" dirty="0"/>
              <a:t>ТЕМА 4. СТАНОВЛЕННЯ І РОЗВИТОК ЕЛЕКТРОННОГО УПРАВЛІННЯ ТА ЕЛЕКТРОННОЇ ДЕМОКРАТІЇ У ВИСОКОРОЗВИНУТИХ КРАЇНАХ СВІТУ. </a:t>
            </a:r>
          </a:p>
          <a:p>
            <a:endParaRPr lang="ru-RU" b="1" dirty="0"/>
          </a:p>
          <a:p>
            <a:r>
              <a:rPr lang="ru-RU" b="1" dirty="0" smtClean="0"/>
              <a:t>ТЕМА  5</a:t>
            </a:r>
            <a:r>
              <a:rPr lang="ru-RU" b="1" dirty="0"/>
              <a:t>. ЦИФРОВИЙ УРЯД, ЙОГО ОСОБЛИВОСТІ ТА ХАРАКТЕРИСТИКА </a:t>
            </a:r>
            <a:endParaRPr lang="ru-RU" b="1" dirty="0" smtClean="0"/>
          </a:p>
          <a:p>
            <a:endParaRPr lang="ru-RU" b="1" dirty="0"/>
          </a:p>
          <a:p>
            <a:r>
              <a:rPr lang="ru-RU" b="1" dirty="0" smtClean="0"/>
              <a:t>ТЕМА </a:t>
            </a:r>
            <a:r>
              <a:rPr lang="ru-RU" b="1" dirty="0"/>
              <a:t>6.  ЕЛЕКТРОННА ДЕМОКРАТІЯ ЯК УМОВА ПОЛІПШЕННЯ УЧАСТІ ГРОМАДЯН У ПРИЙНЯТТІ РІШЕНЬ ТА  ФУНКЦІОНУВАННІ ДЕМОКРАТИЧНИХ ІНСТИТУТІВ</a:t>
            </a:r>
          </a:p>
        </p:txBody>
      </p:sp>
    </p:spTree>
    <p:extLst>
      <p:ext uri="{BB962C8B-B14F-4D97-AF65-F5344CB8AC3E}">
        <p14:creationId xmlns:p14="http://schemas.microsoft.com/office/powerpoint/2010/main" val="295601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1579670" cy="6554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spcAft>
                <a:spcPts val="600"/>
              </a:spcAft>
            </a:pPr>
            <a:r>
              <a:rPr lang="uk-UA" sz="2000" b="1" i="1" dirty="0" smtClean="0">
                <a:solidFill>
                  <a:srgbClr val="FF0000"/>
                </a:solidFill>
                <a:cs typeface="Aharoni" panose="02010803020104030203" pitchFamily="2" charset="-79"/>
              </a:rPr>
              <a:t>РЕКОМЕНДОВАНА ЛІТЕРАТУРА З ДИСЦИПЛІНИ «ЦИФРОВИЙ РОЗВИТОК ТА ЕЛЕКТРОННА ДЕМОКРАТІЯ»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b="1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b="1" dirty="0" smtClean="0">
                <a:latin typeface="Calibri"/>
                <a:ea typeface="Calibri"/>
                <a:cs typeface="Times New Roman"/>
              </a:rPr>
              <a:t>1. </a:t>
            </a:r>
            <a:r>
              <a:rPr lang="uk-UA" sz="1400" b="1" dirty="0" smtClean="0">
                <a:latin typeface="Times New Roman"/>
                <a:ea typeface="Calibri"/>
                <a:cs typeface="Times New Roman"/>
              </a:rPr>
              <a:t>Воронкова 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В.Г., Заїка  О.В.  Концепція електронного управління та електронної демократії  в епоху цифрового розвитку. “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Vectors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the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development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science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and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education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in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the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modern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world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” (“Вектори розвитку науки і освіти на сучасному світі ”) /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Compiled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by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V.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Shpak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;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Chairman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the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Editorial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Board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S.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Tabachnikov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Sherman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Oaks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California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: GS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Publishing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Services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2023.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b="1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b="1" dirty="0" smtClean="0">
                <a:latin typeface="Calibri"/>
                <a:ea typeface="Calibri"/>
                <a:cs typeface="Times New Roman"/>
              </a:rPr>
              <a:t>2. </a:t>
            </a:r>
            <a:r>
              <a:rPr lang="uk-UA" sz="1400" b="1" dirty="0" smtClean="0">
                <a:latin typeface="Times New Roman"/>
                <a:ea typeface="Calibri"/>
                <a:cs typeface="Times New Roman"/>
              </a:rPr>
              <a:t>Воронкова 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В.Г.,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Нікітенко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В.О. Філософія цифрової людини і цифрового суспільства: теорія і практика: монографія. </a:t>
            </a:r>
            <a:r>
              <a:rPr lang="ru-RU" sz="1400" b="1" dirty="0" err="1">
                <a:latin typeface="Times New Roman"/>
                <a:ea typeface="Calibri"/>
                <a:cs typeface="Times New Roman"/>
              </a:rPr>
              <a:t>Львів-Торунь</a:t>
            </a:r>
            <a:r>
              <a:rPr lang="ru-RU" sz="1400" b="1" dirty="0">
                <a:latin typeface="Times New Roman"/>
                <a:ea typeface="Calibri"/>
                <a:cs typeface="Times New Roman"/>
              </a:rPr>
              <a:t> : </a:t>
            </a:r>
            <a:r>
              <a:rPr lang="ru-RU" sz="1400" b="1" dirty="0" err="1">
                <a:latin typeface="Times New Roman"/>
                <a:ea typeface="Calibri"/>
                <a:cs typeface="Times New Roman"/>
              </a:rPr>
              <a:t>Liha-Pres</a:t>
            </a:r>
            <a:r>
              <a:rPr lang="ru-RU" sz="1400" b="1" dirty="0">
                <a:latin typeface="Times New Roman"/>
                <a:ea typeface="Calibri"/>
                <a:cs typeface="Times New Roman"/>
              </a:rPr>
              <a:t>, 2022. 460 с.  Режим доступу:  </a:t>
            </a:r>
            <a:r>
              <a:rPr lang="ru-RU" sz="1400" b="1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2"/>
              </a:rPr>
              <a:t>https://oldis.lus.ua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  </a:t>
            </a:r>
            <a:r>
              <a:rPr lang="ru-RU" sz="1400" b="1" dirty="0">
                <a:latin typeface="Times New Roman"/>
                <a:ea typeface="Calibri"/>
                <a:cs typeface="Times New Roman"/>
              </a:rPr>
              <a:t>http://catalog.liha-pres.eu/index.php/liha-pres/catalog/category/Philosophy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b="1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b="1" dirty="0" smtClean="0">
                <a:latin typeface="Calibri"/>
                <a:ea typeface="Calibri"/>
                <a:cs typeface="Times New Roman"/>
              </a:rPr>
              <a:t>3. </a:t>
            </a:r>
            <a:r>
              <a:rPr lang="uk-UA" sz="1400" b="1" dirty="0" smtClean="0">
                <a:latin typeface="Times New Roman"/>
                <a:ea typeface="Calibri"/>
                <a:cs typeface="Times New Roman"/>
              </a:rPr>
              <a:t>Воронкова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Валентина,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Кивлюк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Ольга, &amp;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Андрюкайтене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Регіна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Еволюція від активного відповідального громадянства до цифрового в контексті критичного мислення: досвід країн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ЄС.Humanities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studies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: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Collection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ofScientificPapers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/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Ed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V.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Voronkova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Zaporizhzhia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: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Publishinghouse“Helvetica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”, 2023. 14 (91). P.23–34. .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doi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: </a:t>
            </a:r>
            <a:r>
              <a:rPr lang="uk-UA" sz="1400" b="1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3"/>
              </a:rPr>
              <a:t>https://doi.org/10.32782/hst-2023-14-91-03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b="1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b="1" dirty="0" smtClean="0">
                <a:latin typeface="Calibri"/>
                <a:ea typeface="Calibri"/>
                <a:cs typeface="Times New Roman"/>
              </a:rPr>
              <a:t>4. </a:t>
            </a:r>
            <a:r>
              <a:rPr lang="uk-UA" sz="1400" b="1" dirty="0" smtClean="0">
                <a:latin typeface="Times New Roman"/>
                <a:ea typeface="Calibri"/>
                <a:cs typeface="Times New Roman"/>
              </a:rPr>
              <a:t>Воронкова 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В.Г.,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Нікітенко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В.О. Формування та розвиток цифрової економіки у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високорозвинутих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країнах світу.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Prospective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directions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scientific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and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practical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activity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: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collective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monograph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/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Compiled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by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V.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Shpak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;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Chairman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the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Editorial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Board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S.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Tabachnikov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Sherman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Oaks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California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: GS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Publishing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Services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2023.  С. 43-57. DOI : 10.51587/9798-9866-95921-2023-011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b="1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b="1" dirty="0" smtClean="0">
                <a:latin typeface="Calibri"/>
                <a:ea typeface="Calibri"/>
                <a:cs typeface="Times New Roman"/>
              </a:rPr>
              <a:t>5. </a:t>
            </a:r>
            <a:r>
              <a:rPr lang="uk-UA" sz="1400" b="1" dirty="0" smtClean="0">
                <a:latin typeface="Times New Roman"/>
                <a:ea typeface="Calibri"/>
                <a:cs typeface="Times New Roman"/>
              </a:rPr>
              <a:t>Воронкова 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В.Г.,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Нікітенко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В.О. Світові тенденції переходу до сталого розвитку на основі цифрових технологій (на прикладі США і Китаю).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Modern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trends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in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science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and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practice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Volume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2 :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collective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monograph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/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Compiled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by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V.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Shpak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;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Chairman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the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Editorial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Board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S.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Tabachnikov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Sherman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Oaks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California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: GS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Publishing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Services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2022. 181 р. C.31-40</a:t>
            </a:r>
            <a:r>
              <a:rPr lang="uk-UA" sz="1400" b="1" dirty="0" smtClean="0">
                <a:latin typeface="Times New Roman"/>
                <a:ea typeface="Calibri"/>
                <a:cs typeface="Times New Roman"/>
              </a:rPr>
              <a:t>.    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https://www.eo.kiev.ua/resources/arhivMonographs/monoForSite6.pdf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b="1" dirty="0">
                <a:latin typeface="Times New Roman"/>
                <a:ea typeface="Calibri"/>
                <a:cs typeface="Times New Roman"/>
              </a:rPr>
              <a:t> </a:t>
            </a:r>
            <a:r>
              <a:rPr lang="uk-UA" sz="1400" b="1" dirty="0" smtClean="0">
                <a:latin typeface="Times New Roman"/>
                <a:ea typeface="Calibri"/>
                <a:cs typeface="Times New Roman"/>
              </a:rPr>
              <a:t>6. Воронкова 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В.Г., Череп А.В., Череп О.Г. Розвиток мережевої (інтернет-економіки) в умовах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цифровізації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: принципи, закони,  тенденції розвитку.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Science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and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society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: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trends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interaction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: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collective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monograph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/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Compiled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by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V.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Shpak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;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Chairman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the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Editorial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Board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S.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Tabachnikov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Sherman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Oaks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California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: GS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Publishing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Services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2023.  С.31-48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4"/>
              </a:rPr>
              <a:t>https://www.eo.kiev.ua/resources/arhivMonographs/mono_2023_12.pdf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uk-UA" sz="1400" b="1" dirty="0" smtClean="0">
                <a:latin typeface="Times New Roman"/>
                <a:ea typeface="Times New Roman"/>
                <a:cs typeface="Times New Roman"/>
              </a:rPr>
              <a:t>7. Воронкова 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В.Г.,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Нікітенко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В.О., Мар</a:t>
            </a:r>
            <a:r>
              <a:rPr lang="ru-RU" sz="1400" b="1" dirty="0">
                <a:latin typeface="Times New Roman"/>
                <a:ea typeface="Times New Roman"/>
                <a:cs typeface="Times New Roman"/>
              </a:rPr>
              <a:t>’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єнко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В.Ю. С</a:t>
            </a:r>
            <a:r>
              <a:rPr lang="ru-RU" sz="1400" b="1" dirty="0" err="1">
                <a:latin typeface="Times New Roman"/>
                <a:ea typeface="Times New Roman"/>
                <a:cs typeface="Times New Roman"/>
              </a:rPr>
              <a:t>тановлення</a:t>
            </a:r>
            <a:r>
              <a:rPr lang="ru-RU" sz="1400" b="1" dirty="0">
                <a:latin typeface="Times New Roman"/>
                <a:ea typeface="Times New Roman"/>
                <a:cs typeface="Times New Roman"/>
              </a:rPr>
              <a:t> і </a:t>
            </a:r>
            <a:r>
              <a:rPr lang="ru-RU" sz="1400" b="1" dirty="0" err="1">
                <a:latin typeface="Times New Roman"/>
                <a:ea typeface="Times New Roman"/>
                <a:cs typeface="Times New Roman"/>
              </a:rPr>
              <a:t>розвиток</a:t>
            </a:r>
            <a:r>
              <a:rPr lang="ru-RU" sz="1400" b="1" dirty="0">
                <a:latin typeface="Times New Roman"/>
                <a:ea typeface="Times New Roman"/>
                <a:cs typeface="Times New Roman"/>
              </a:rPr>
              <a:t>  цифрового менеджменту на  </a:t>
            </a:r>
            <a:r>
              <a:rPr lang="ru-RU" sz="1400" b="1" dirty="0" err="1">
                <a:latin typeface="Times New Roman"/>
                <a:ea typeface="Times New Roman"/>
                <a:cs typeface="Times New Roman"/>
              </a:rPr>
              <a:t>підприємстві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.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Science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and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society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: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trends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interaction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: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collective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monograph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/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Compiled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by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V.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Shpak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;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Chairman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the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Editorial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Board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S.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Tabachnikov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.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Sherman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Oaks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California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: GS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Publishing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Times New Roman"/>
                <a:cs typeface="Times New Roman"/>
              </a:rPr>
              <a:t>Services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, 2023.  С. 49-67.  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en-US" sz="1400" b="1" dirty="0">
                <a:latin typeface="Times New Roman"/>
                <a:ea typeface="Times New Roman"/>
                <a:cs typeface="Times New Roman"/>
              </a:rPr>
              <a:t>DOI</a:t>
            </a:r>
            <a:r>
              <a:rPr lang="uk-UA" sz="1400" b="1" dirty="0">
                <a:latin typeface="Times New Roman"/>
                <a:ea typeface="Times New Roman"/>
                <a:cs typeface="Times New Roman"/>
              </a:rPr>
              <a:t>: </a:t>
            </a:r>
            <a:r>
              <a:rPr lang="uk-UA" sz="1400" b="1" dirty="0" smtClean="0">
                <a:latin typeface="Times New Roman"/>
                <a:ea typeface="Times New Roman"/>
                <a:cs typeface="Times New Roman"/>
              </a:rPr>
              <a:t>10.51587/9798-9866-95945-2023-012-49-67</a:t>
            </a:r>
            <a:endParaRPr lang="ru-RU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40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063" y="750591"/>
            <a:ext cx="11554691" cy="5527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uk-UA" sz="1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	</a:t>
            </a:r>
            <a:r>
              <a:rPr lang="uk-UA" sz="1400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8. Воронкова 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В.Г., Череп А.В.,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Нікітенко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В.О., Череп О.Г. Штучний  інтелект та його атрибути: умови поліпшення функціональності та взаємодії з користувачами.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Actual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problems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of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education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and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science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in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the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conditions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of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war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: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collective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monograph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/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Compiled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by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V.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Shpak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;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Chairman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of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the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Editorial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Board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S.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Tabachnikov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Sherman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Oaks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California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: GS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Publishing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Services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2023. С. </a:t>
            </a:r>
            <a:r>
              <a:rPr lang="uk-UA" sz="14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39-55. 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DOI : 10.51587/9798-9866-95969-2023-06</a:t>
            </a:r>
            <a:endParaRPr lang="ru-RU" sz="1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 indent="450215" algn="just">
              <a:lnSpc>
                <a:spcPct val="115000"/>
              </a:lnSpc>
            </a:pPr>
            <a:r>
              <a:rPr lang="uk-UA" sz="14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 </a:t>
            </a:r>
            <a:r>
              <a:rPr lang="ru-RU" sz="1400" b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9. </a:t>
            </a:r>
            <a:r>
              <a:rPr lang="uk-UA" sz="1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Воронкова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Валентина,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Кивлюк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Ольга, &amp;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Андрюкайтене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Регіна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Еволюція від активного відповідального громадянства до цифрового в контексті критичного мислення: досвід країн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ЄС.Humanities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studies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: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Collection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ofScientificPapers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/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Ed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V.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Voronkova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Zaporizhzhia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: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Publishinghouse“Helvetica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”, 2023. 14 (91). P.23–34</a:t>
            </a:r>
            <a:endParaRPr lang="ru-RU" sz="1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 indent="450215" algn="just">
              <a:lnSpc>
                <a:spcPct val="115000"/>
              </a:lnSpc>
            </a:pP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doi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: </a:t>
            </a:r>
            <a:r>
              <a:rPr lang="uk-UA" sz="1400" b="1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2"/>
              </a:rPr>
              <a:t>https://doi.org/10.32782/hst-2023-14-91-03</a:t>
            </a:r>
            <a:endParaRPr lang="ru-RU" sz="1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 indent="450215" algn="just">
              <a:lnSpc>
                <a:spcPct val="115000"/>
              </a:lnSpc>
            </a:pP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b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10. </a:t>
            </a:r>
            <a:r>
              <a:rPr lang="uk-UA" sz="1400" b="1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Кивлюк</a:t>
            </a:r>
            <a:r>
              <a:rPr lang="uk-UA" sz="1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О.П., Воронкова В.Г.,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Нікітенко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В.О. Цифрові права людини як вираження цифрових атрибутів: соціально-філософське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обгрунтуваня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Освітній дискурс: збірник наукових праць /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голов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ред.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О.П.Кивлюк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Київ : ТОВ « Науково-інформаційне агентство «Наука-технології-інформація». 2023. Випуск 44 (4-6).  С.7-22. </a:t>
            </a:r>
            <a:endParaRPr lang="ru-RU" sz="1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 indent="450215" algn="just">
              <a:lnSpc>
                <a:spcPct val="115000"/>
              </a:lnSpc>
            </a:pPr>
            <a:r>
              <a:rPr lang="ru-RU" sz="1400" b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11. </a:t>
            </a:r>
            <a:r>
              <a:rPr lang="uk-UA" sz="1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Воронкова 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В.Г.,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Кивлюк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О.П. Відповідальне цифрове громадянство в епоху цифрових технологій. 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Modern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scientific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strategies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of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development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: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collective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monograph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/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Compiled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by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V.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Shpak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;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Chairman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of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the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Editorial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Board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S.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Tabachnikov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Sherman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Oaks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California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: GS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Publishing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Services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2022. С. 226-249 DOI: </a:t>
            </a:r>
            <a:r>
              <a:rPr lang="uk-UA" sz="1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10.51587/9781-7364-13395-2022-008-226-249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uk-UA" sz="14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	12. </a:t>
            </a:r>
            <a:r>
              <a:rPr lang="uk-UA" sz="1400" b="1" dirty="0" smtClean="0">
                <a:latin typeface="Times New Roman"/>
                <a:ea typeface="Calibri"/>
                <a:cs typeface="Times New Roman"/>
              </a:rPr>
              <a:t>Воронкова 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В.Г., &amp;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Кивлюк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О.П. Концепція активного відповідального громадянства для демократії  і громадянського суспільства. HUMANITIES STUDIES: збірник наукових праць / Гол. ред. В. Г. Воронкова. Запоріжжя : Видавничий дім «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Гельветика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», 2022. Випуск 11 (88). С. 210-119 http://humstudies.com.ua/article/view/261926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b="1" dirty="0">
                <a:latin typeface="Times New Roman"/>
                <a:ea typeface="Calibri"/>
                <a:cs typeface="Times New Roman"/>
              </a:rPr>
              <a:t>	</a:t>
            </a:r>
            <a:r>
              <a:rPr lang="uk-UA" sz="1400" b="1" dirty="0" smtClean="0">
                <a:latin typeface="Times New Roman"/>
                <a:ea typeface="Calibri"/>
                <a:cs typeface="Times New Roman"/>
              </a:rPr>
              <a:t>13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 Череп А., Воронкова В., Череп О. Цифрова трансформація суспільства як необхідна умова його інноваційного розвитку. Теорія і практика інтелектуальної власності. 2022. №2.68-72. http://uran.inprojournal.org/article/view/259745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b="1" dirty="0">
                <a:latin typeface="Times New Roman"/>
                <a:ea typeface="Calibri"/>
                <a:cs typeface="Times New Roman"/>
              </a:rPr>
              <a:t> </a:t>
            </a:r>
            <a:r>
              <a:rPr lang="uk-UA" sz="1400" b="1" dirty="0" smtClean="0">
                <a:latin typeface="Times New Roman"/>
                <a:ea typeface="Calibri"/>
                <a:cs typeface="Times New Roman"/>
              </a:rPr>
              <a:t>14. Воронкова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Валентина,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Нікітенко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Віталіна, &amp; Васильчук Геннадій.  Філософія цифрового розвитку креативного міста.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Humanities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studies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: збірник наукових праць / гол. ред.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В.Г.Воронкова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Запоріжжя : </a:t>
            </a:r>
            <a:r>
              <a:rPr lang="uk-UA" sz="1400" b="1" dirty="0" err="1" smtClean="0">
                <a:latin typeface="Times New Roman"/>
                <a:ea typeface="Calibri"/>
                <a:cs typeface="Times New Roman"/>
              </a:rPr>
              <a:t>Ввдавничий</a:t>
            </a:r>
            <a:r>
              <a:rPr lang="uk-UA" sz="14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дім «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Гельветика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», 2022. Випуск 12 (89). С.16-26.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b="1" dirty="0">
                <a:latin typeface="Times New Roman"/>
                <a:ea typeface="Calibri"/>
                <a:cs typeface="Times New Roman"/>
              </a:rPr>
              <a:t> http://humstudies.com.ua/article/view/266458/262483</a:t>
            </a:r>
            <a:endParaRPr lang="ru-RU" sz="1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374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flipV="1">
            <a:off x="878773" y="-1220321"/>
            <a:ext cx="10711543" cy="481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14"/>
            </a:pPr>
            <a:endParaRPr lang="uk-UA" sz="1100" dirty="0" smtClean="0">
              <a:latin typeface="Times New Roman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endParaRPr lang="ru-RU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48145" y="1341912"/>
            <a:ext cx="11020300" cy="5985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uk-UA" sz="1100" dirty="0" smtClean="0">
                <a:latin typeface="Times New Roman"/>
                <a:ea typeface="Calibri"/>
                <a:cs typeface="Times New Roman"/>
              </a:rPr>
              <a:t>	</a:t>
            </a:r>
            <a:r>
              <a:rPr lang="uk-UA" sz="1400" b="1" dirty="0" smtClean="0">
                <a:latin typeface="Times New Roman"/>
                <a:ea typeface="Calibri"/>
                <a:cs typeface="Times New Roman"/>
              </a:rPr>
              <a:t>15. Воронкова 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В.Г., &amp;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Нікітенко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В.О. Креативне місто як чинник розвитку  цифрового суспільства. Комунальне господарство міст. Харків, 2022. Том 2 № 169 (2022): Серія: Економічні науки. C.57-64.  https://khg.kname.edu.ua/index.php/khg/article/view/5935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latin typeface="Calibri"/>
                <a:ea typeface="Calibri"/>
                <a:cs typeface="Times New Roman"/>
              </a:rPr>
              <a:t>16. </a:t>
            </a:r>
            <a:r>
              <a:rPr lang="uk-UA" sz="1400" b="1" dirty="0" err="1" smtClean="0">
                <a:latin typeface="Times New Roman"/>
                <a:ea typeface="Calibri"/>
                <a:cs typeface="Times New Roman"/>
              </a:rPr>
              <a:t>Voronkova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V. G.,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Nikitenko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V. O.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Philosophy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the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creative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city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Zhytomyr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Ivan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Franko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State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University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Journal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Philosophical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Sciences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№ 2 (92 ), 2022. С.48-57. Вісник Житомирського державного університету імені Івана Франка.  Житомир: Вид-во ЖДУ імені І.Франка.2022. С.48-57.  http://philosophy.visnyk.zu.edu.ua/issue/view/16111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b="1" dirty="0">
                <a:latin typeface="Times New Roman"/>
                <a:ea typeface="Calibri"/>
                <a:cs typeface="Times New Roman"/>
              </a:rPr>
              <a:t> </a:t>
            </a:r>
            <a:r>
              <a:rPr lang="ru-RU" sz="1400" b="1" dirty="0" smtClean="0">
                <a:latin typeface="Calibri"/>
                <a:ea typeface="Calibri"/>
                <a:cs typeface="Times New Roman"/>
              </a:rPr>
              <a:t>17. </a:t>
            </a:r>
            <a:r>
              <a:rPr lang="uk-UA" sz="1400" b="1" dirty="0" err="1" smtClean="0">
                <a:latin typeface="Times New Roman"/>
                <a:ea typeface="Calibri"/>
                <a:cs typeface="Times New Roman"/>
              </a:rPr>
              <a:t>Voronkova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Valentyna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Nikitenko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Vitalina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Oleksenko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Roman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Andriukaitiene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Regina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Kharchenko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Julia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Kliuienko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Eduard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Digital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technology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evolution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the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industrial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revolution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from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4g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to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5g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in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the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context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the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challenges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digital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globalization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(Еволюція цифрових технологій промислової революції від 4g до 5g у контексті викликів цифрової глобалізації). TEM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Journal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Volume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12,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Issue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2,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pages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732-742, ISSN 2217-8309,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May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2023.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b="1" dirty="0">
                <a:latin typeface="Times New Roman"/>
                <a:ea typeface="Calibri"/>
                <a:cs typeface="Times New Roman"/>
              </a:rPr>
              <a:t>https://www.temjournal.com/content/122/TEMJournalMay2023_732_742.pdf 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Scopus,WOS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latin typeface="Calibri"/>
                <a:ea typeface="Calibri"/>
                <a:cs typeface="Times New Roman"/>
              </a:rPr>
              <a:t>18. </a:t>
            </a:r>
            <a:r>
              <a:rPr lang="uk-UA" sz="1400" b="1" dirty="0" smtClean="0">
                <a:latin typeface="Times New Roman"/>
                <a:ea typeface="Calibri"/>
                <a:cs typeface="Times New Roman"/>
              </a:rPr>
              <a:t>Воронкова 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В.Г.,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Нікітенко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В.О., Васильчук Г.М.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Аgile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-філософія як чинник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форсайту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цифрової економіки. Цифрова економіка та економічна безпека. Одеса: Причорноморський науково-дослідний інститут економіки та інновацій  2022. № 3(03). С. 109-117.  http://dees.iei.od.ua/index.php/journal/issue/view/ 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1400" b="1" dirty="0">
                <a:latin typeface="Times New Roman"/>
                <a:ea typeface="Calibri"/>
                <a:cs typeface="Times New Roman"/>
              </a:rPr>
              <a:t>http://dees.iei.od.ua/index.php/journal/article/view/121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marL="228600" indent="-228600" algn="just">
              <a:lnSpc>
                <a:spcPct val="115000"/>
              </a:lnSpc>
              <a:spcAft>
                <a:spcPts val="0"/>
              </a:spcAft>
              <a:buAutoNum type="arabicPeriod" startAt="19"/>
            </a:pPr>
            <a:r>
              <a:rPr lang="uk-UA" sz="1400" b="1" dirty="0" err="1" smtClean="0">
                <a:latin typeface="Times New Roman"/>
                <a:ea typeface="Calibri"/>
                <a:cs typeface="Times New Roman"/>
              </a:rPr>
              <a:t>Voronkova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V.,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Nikitenko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V., &amp;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Vasyl’chuk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G. (2023).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Foreign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experience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in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implementing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digital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education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in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the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context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digital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economy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transformation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.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Baltic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Journal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of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Economic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400" b="1" dirty="0" err="1">
                <a:latin typeface="Times New Roman"/>
                <a:ea typeface="Calibri"/>
                <a:cs typeface="Times New Roman"/>
              </a:rPr>
              <a:t>Studies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, 9(3), 56-65.https://doi.org/10.30525/2256-0742/2023-9-3-56-65  </a:t>
            </a:r>
            <a:r>
              <a:rPr lang="uk-UA" sz="1400" b="1" dirty="0">
                <a:latin typeface="Times New Roman"/>
                <a:ea typeface="Calibri"/>
                <a:cs typeface="Times New Roman"/>
                <a:hlinkClick r:id="rId2"/>
              </a:rPr>
              <a:t>http://</a:t>
            </a:r>
            <a:r>
              <a:rPr lang="uk-UA" sz="1400" b="1" dirty="0" smtClean="0">
                <a:latin typeface="Times New Roman"/>
                <a:ea typeface="Calibri"/>
                <a:cs typeface="Times New Roman"/>
                <a:hlinkClick r:id="rId2"/>
              </a:rPr>
              <a:t>www.baltijapublishing.lv/index.php/issue/article/view/2130</a:t>
            </a:r>
            <a:endParaRPr lang="uk-UA" sz="1400" b="1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 startAt="20"/>
            </a:pP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Воронкова В.Г.,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Нікітенко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В.О., Череп А.В., Череп О.Г. Концепція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платформенної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економіки як різновиду мережевої та інтернет-економіки. Актуальні проблеми освіти і науки в умовах війни: матеріали  Першої науково-практичної онлайн-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конфереценії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з міжнародною участю «Актуальні проблеми освіти      і науки в умовах війни» (Київ, 6-7 червня 2023 року/ упор.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В.Шпак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, за загальною редакцією 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С.Табачнікова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Київ: ДП «Експрес-</a:t>
            </a:r>
            <a:r>
              <a:rPr lang="uk-UA" sz="1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обява</a:t>
            </a:r>
            <a:r>
              <a:rPr lang="uk-UA" sz="1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», 2023. 314 с.  С.7- 20. </a:t>
            </a:r>
            <a:endParaRPr lang="ru-RU" sz="1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 indent="450215" algn="just">
              <a:lnSpc>
                <a:spcPct val="115000"/>
              </a:lnSpc>
            </a:pPr>
            <a:r>
              <a:rPr lang="uk-UA" sz="1400" u="sng" dirty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3"/>
              </a:rPr>
              <a:t>https://www.eo.kiev.ua/resources/arhivMonographs/a%20collection%20of%20conference%20materials_14.pdf</a:t>
            </a:r>
            <a:endParaRPr lang="ru-RU" sz="1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lvl="0" indent="450215" algn="just">
              <a:lnSpc>
                <a:spcPct val="115000"/>
              </a:lnSpc>
            </a:pPr>
            <a:r>
              <a:rPr lang="uk-UA" sz="14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228600" indent="-228600" algn="just">
              <a:lnSpc>
                <a:spcPct val="115000"/>
              </a:lnSpc>
              <a:spcAft>
                <a:spcPts val="0"/>
              </a:spcAft>
              <a:buAutoNum type="arabicPeriod" startAt="19"/>
            </a:pPr>
            <a:endParaRPr lang="ru-RU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5618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4384" y="1214932"/>
            <a:ext cx="11424063" cy="7206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000" algn="just">
              <a:lnSpc>
                <a:spcPct val="115000"/>
              </a:lnSpc>
            </a:pPr>
            <a:r>
              <a:rPr lang="uk-UA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21.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Воронкова В.Г. </a:t>
            </a:r>
            <a:r>
              <a:rPr lang="uk-UA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ехнології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інформаційного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менеджменту в державному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управлінні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Вісник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Національного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університету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цивільного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захисту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України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: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зб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наук. пр. 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Харків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: Вид-во НУЦЗУ, 2021.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Вип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2 (15). 509 с. (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Серія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"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Державне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управління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"). С.70-79. </a:t>
            </a:r>
            <a:r>
              <a:rPr lang="en-US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http://repositsc.nuczu.edu.ua/bitstream/123456789/14917/1/Zb%D1%96rnik%20NUCZU_2021_2_15.pdf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indent="450000" algn="just">
              <a:lnSpc>
                <a:spcPct val="115000"/>
              </a:lnSpc>
            </a:pPr>
            <a:r>
              <a:rPr lang="uk-UA" sz="1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22.Воронкова </a:t>
            </a:r>
            <a:r>
              <a:rPr lang="uk-UA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В.Г., </a:t>
            </a:r>
            <a:r>
              <a:rPr lang="uk-UA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Олексенко</a:t>
            </a:r>
            <a:r>
              <a:rPr lang="uk-UA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Р.І. Формування концепції соціального розвитку як динамічної системи у контексті публічного управління та адміністрування.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Вісник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Національного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університету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цивільного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захисту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України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: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зб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наук. пр.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Харків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: Вид-во НУЦЗУ(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Серія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"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Державне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управління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")., 2020.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Вип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2 (13). 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С.255-272.</a:t>
            </a:r>
            <a:r>
              <a:rPr lang="ru-RU" sz="1400" dirty="0">
                <a:latin typeface="Times New Roman"/>
                <a:ea typeface="Times New Roman"/>
              </a:rPr>
              <a:t> </a:t>
            </a:r>
            <a:r>
              <a:rPr lang="ru-RU" sz="1400" dirty="0">
                <a:latin typeface="Times New Roman"/>
                <a:ea typeface="Times New Roman"/>
                <a:hlinkClick r:id="rId2"/>
              </a:rPr>
              <a:t>http://</a:t>
            </a:r>
            <a:r>
              <a:rPr lang="ru-RU" sz="1400" dirty="0" smtClean="0">
                <a:latin typeface="Times New Roman"/>
                <a:ea typeface="Times New Roman"/>
                <a:hlinkClick r:id="rId2"/>
              </a:rPr>
              <a:t>repositsc.nuczu.edu.ua/bitstream/123456789/11534/3/vdu13.pd</a:t>
            </a:r>
            <a:endParaRPr lang="ru-RU" sz="1400" dirty="0" smtClean="0">
              <a:latin typeface="Times New Roman"/>
              <a:ea typeface="Times New Roman"/>
            </a:endParaRPr>
          </a:p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uk-UA" sz="14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23. </a:t>
            </a:r>
            <a:r>
              <a:rPr lang="uk-UA" sz="1400" b="1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Олексенко</a:t>
            </a:r>
            <a:r>
              <a:rPr lang="uk-UA" sz="14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uk-UA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Р.І., Воронкова В.Г. Формування моделі класифікації соціальних процесів у публічному управлінні та адмініструванні: </a:t>
            </a:r>
            <a:r>
              <a:rPr lang="uk-UA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понятійно</a:t>
            </a:r>
            <a:r>
              <a:rPr lang="uk-UA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-категорійний апарат.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Теорія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та практика державного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управління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: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зб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наук. пр.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Харків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: Вид-во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ХарРІ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НАДУ “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Магістр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”, 2020.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Вип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3 (70). С.82-90 </a:t>
            </a:r>
            <a:r>
              <a:rPr lang="uk-UA" sz="1400" dirty="0">
                <a:latin typeface="Calibri"/>
                <a:ea typeface="Calibri"/>
                <a:cs typeface="Times New Roman"/>
              </a:rPr>
              <a:t>DOI: </a:t>
            </a:r>
            <a:r>
              <a:rPr lang="uk-UA" sz="1400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3"/>
              </a:rPr>
              <a:t>https://</a:t>
            </a:r>
            <a:r>
              <a:rPr lang="uk-UA" sz="1400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3"/>
              </a:rPr>
              <a:t>doi.org/10.34213/tp.20.03.09</a:t>
            </a:r>
            <a:r>
              <a:rPr lang="uk-UA" sz="1400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uk-UA" sz="1400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4"/>
              </a:rPr>
              <a:t>http</a:t>
            </a:r>
            <a:r>
              <a:rPr lang="uk-UA" sz="1400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4"/>
              </a:rPr>
              <a:t>://tp.kh.ua/index.php/tpdu/article/view/215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indent="450000" algn="just">
              <a:lnSpc>
                <a:spcPct val="115000"/>
              </a:lnSpc>
              <a:spcAft>
                <a:spcPts val="0"/>
              </a:spcAft>
            </a:pPr>
            <a:r>
              <a:rPr lang="uk-UA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r>
              <a:rPr lang="uk-UA" sz="14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24.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Олексенко Р. І., Воронкова В. Г.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Інституціональне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забезпечення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системи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публічної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влади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в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історичному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і системному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контексті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розвитку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публічного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управління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та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адміністрування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	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Вісник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Національного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університету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цивільного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захисту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України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: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зб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наук. пр.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Харків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: Вид-во НУЦЗУ (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Серія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"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Державне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управління</a:t>
            </a:r>
            <a:r>
              <a:rPr lang="ru-RU" sz="14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"). 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2020.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Вип</a:t>
            </a: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2 (13). С.89-104</a:t>
            </a:r>
            <a:r>
              <a:rPr lang="ru-RU" sz="14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r>
              <a:rPr lang="en-US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hlinkClick r:id="rId5"/>
              </a:rPr>
              <a:t>http://</a:t>
            </a:r>
            <a:r>
              <a:rPr lang="en-US" sz="14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hlinkClick r:id="rId5"/>
              </a:rPr>
              <a:t>repositsc.nuczu.edu.ua/bitstream/123456789/11534/3/vdu13.pdf</a:t>
            </a:r>
            <a:endParaRPr lang="uk-UA" sz="1400" b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indent="4500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25"/>
            </a:pPr>
            <a:r>
              <a:rPr lang="uk-UA" sz="14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Воронкова </a:t>
            </a:r>
            <a:r>
              <a:rPr lang="uk-UA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В.Г., </a:t>
            </a:r>
            <a:r>
              <a:rPr lang="uk-UA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Олексенко</a:t>
            </a:r>
            <a:r>
              <a:rPr lang="uk-UA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Р.І. Філософія державного управління: теоретичні і практичні </a:t>
            </a:r>
            <a:r>
              <a:rPr lang="uk-UA" sz="14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засади.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Humanities</a:t>
            </a:r>
            <a:r>
              <a:rPr lang="ru-RU" sz="14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studies</a:t>
            </a:r>
            <a:r>
              <a:rPr lang="uk-UA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: </a:t>
            </a:r>
            <a:r>
              <a:rPr lang="uk-UA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зб</a:t>
            </a:r>
            <a:r>
              <a:rPr lang="uk-UA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наук. пр. Запоріжжя: </a:t>
            </a:r>
            <a:r>
              <a:rPr lang="uk-UA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Запоріз</a:t>
            </a:r>
            <a:r>
              <a:rPr lang="uk-UA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</a:t>
            </a:r>
            <a:r>
              <a:rPr lang="uk-UA" sz="1400" b="1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нац</a:t>
            </a:r>
            <a:r>
              <a:rPr lang="uk-UA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ун-т.  2020.  Випуск </a:t>
            </a:r>
            <a:r>
              <a:rPr lang="uk-UA" sz="14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5 </a:t>
            </a:r>
            <a:r>
              <a:rPr lang="uk-UA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(82). </a:t>
            </a:r>
            <a:r>
              <a:rPr lang="uk-UA" sz="14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С.172-184.</a:t>
            </a:r>
            <a:r>
              <a:rPr lang="en-US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hlinkClick r:id="rId6"/>
              </a:rPr>
              <a:t>http://</a:t>
            </a:r>
            <a:r>
              <a:rPr lang="en-US" sz="14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hlinkClick r:id="rId6"/>
              </a:rPr>
              <a:t>humstudies.com.ua/article/view/220904/221689</a:t>
            </a:r>
            <a:endParaRPr lang="uk-UA" sz="1400" b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indent="4500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25"/>
            </a:pPr>
            <a:r>
              <a:rPr lang="uk-UA" sz="1400" b="1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Воронкова </a:t>
            </a:r>
            <a:r>
              <a:rPr lang="uk-UA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В.Г. Модель креативного міста як урбаністичний  проект цифрового суспільства. Матеріали </a:t>
            </a:r>
            <a:r>
              <a:rPr lang="en-US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V</a:t>
            </a:r>
            <a:r>
              <a:rPr lang="uk-UA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ІІ Всеукраїнської науково-теоретичної конференції "Актуальні проблеми сучасної філософії та науки: виклики сьогодення» 19 травня 2022р.Житомир: Житомирський державний університет імені Івана Франка, 2022. С.92-94. </a:t>
            </a:r>
            <a:r>
              <a:rPr lang="en-US" sz="14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http</a:t>
            </a:r>
            <a:r>
              <a:rPr lang="en-US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://eprints.zu.edu.ua/34171/ </a:t>
            </a:r>
            <a:r>
              <a:rPr lang="en-US" sz="14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http</a:t>
            </a:r>
            <a:r>
              <a:rPr lang="en-US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://eprints.zu.edu.ua/34171/1/%D0%90%D0%9F%D0%A4%D0%9D-2022.pdf</a:t>
            </a:r>
          </a:p>
          <a:p>
            <a:pPr lvl="0" indent="4500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25"/>
            </a:pPr>
            <a:endParaRPr lang="uk-UA" sz="1400" b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indent="4500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25"/>
            </a:pPr>
            <a:endParaRPr lang="ru-RU" sz="14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000" algn="just">
              <a:lnSpc>
                <a:spcPct val="115000"/>
              </a:lnSpc>
              <a:spcAft>
                <a:spcPts val="0"/>
              </a:spcAft>
            </a:pPr>
            <a:r>
              <a:rPr lang="uk-UA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endParaRPr lang="ru-RU" sz="14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indent="450000" algn="just">
              <a:lnSpc>
                <a:spcPct val="115000"/>
              </a:lnSpc>
            </a:pPr>
            <a:r>
              <a:rPr lang="uk-UA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indent="450000" algn="just">
              <a:lnSpc>
                <a:spcPct val="115000"/>
              </a:lnSpc>
              <a:buFontTx/>
              <a:buAutoNum type="arabicPeriod" startAt="19"/>
            </a:pPr>
            <a:endParaRPr lang="uk-UA" sz="1400" b="1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indent="450000" algn="just">
              <a:lnSpc>
                <a:spcPct val="115000"/>
              </a:lnSpc>
              <a:buFontTx/>
              <a:buAutoNum type="arabicPeriod" startAt="19"/>
            </a:pPr>
            <a:endParaRPr lang="uk-UA" sz="11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228600" lvl="0" indent="-228600" algn="just">
              <a:lnSpc>
                <a:spcPct val="115000"/>
              </a:lnSpc>
              <a:buFontTx/>
              <a:buAutoNum type="arabicPeriod" startAt="19"/>
            </a:pPr>
            <a:endParaRPr lang="uk-UA" sz="11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marL="228600" lvl="0" indent="-228600" algn="just">
              <a:lnSpc>
                <a:spcPct val="115000"/>
              </a:lnSpc>
              <a:buFontTx/>
              <a:buAutoNum type="arabicPeriod" startAt="19"/>
            </a:pPr>
            <a:endParaRPr lang="uk-UA" sz="11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marL="228600" lvl="0" indent="-228600" algn="just">
              <a:lnSpc>
                <a:spcPct val="115000"/>
              </a:lnSpc>
              <a:buFontTx/>
              <a:buAutoNum type="arabicPeriod" startAt="19"/>
            </a:pPr>
            <a:endParaRPr lang="uk-UA" sz="11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marL="228600" lvl="0" indent="-228600" algn="just">
              <a:lnSpc>
                <a:spcPct val="115000"/>
              </a:lnSpc>
              <a:buFontTx/>
              <a:buAutoNum type="arabicPeriod" startAt="19"/>
            </a:pPr>
            <a:endParaRPr lang="uk-UA" sz="11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marL="228600" lvl="0" indent="-228600" algn="just">
              <a:lnSpc>
                <a:spcPct val="115000"/>
              </a:lnSpc>
              <a:buFontTx/>
              <a:buAutoNum type="arabicPeriod" startAt="19"/>
            </a:pPr>
            <a:endParaRPr lang="uk-UA" sz="11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732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511</TotalTime>
  <Words>606</Words>
  <Application>Microsoft Office PowerPoint</Application>
  <PresentationFormat>Произвольный</PresentationFormat>
  <Paragraphs>87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Презентація дисципліни:  ЦИФРОВИЙ РОЗВИТОК ТА ЕЛЕКТРОННА ДЕМОКРАТІЯ  Лектор –д.філософ.н., проф. В.Г.Воронкова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Cоціологія держави</dc:title>
  <dc:creator>Kate</dc:creator>
  <cp:lastModifiedBy>User</cp:lastModifiedBy>
  <cp:revision>68</cp:revision>
  <dcterms:created xsi:type="dcterms:W3CDTF">2016-01-22T08:42:21Z</dcterms:created>
  <dcterms:modified xsi:type="dcterms:W3CDTF">2023-10-23T11:54:05Z</dcterms:modified>
</cp:coreProperties>
</file>