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60" r:id="rId7"/>
    <p:sldId id="278" r:id="rId8"/>
    <p:sldId id="261" r:id="rId9"/>
    <p:sldId id="263" r:id="rId10"/>
    <p:sldId id="279" r:id="rId11"/>
    <p:sldId id="264" r:id="rId12"/>
    <p:sldId id="265" r:id="rId13"/>
    <p:sldId id="266" r:id="rId14"/>
    <p:sldId id="280" r:id="rId15"/>
    <p:sldId id="276" r:id="rId16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822852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822852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822852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2852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14200" y="547304"/>
            <a:ext cx="8714520" cy="3845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1" spc="-1" dirty="0" err="1" smtClean="0">
                <a:solidFill>
                  <a:srgbClr val="FF0000"/>
                </a:solidFill>
                <a:latin typeface="Calibri"/>
                <a:ea typeface="DejaVu Sans"/>
              </a:rPr>
              <a:t>Практич</a:t>
            </a:r>
            <a:r>
              <a:rPr lang="ru-RU" sz="4400" b="1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не </a:t>
            </a:r>
            <a:r>
              <a:rPr lang="ru-RU" sz="4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заняття</a:t>
            </a:r>
            <a:r>
              <a:rPr lang="ru-RU" sz="4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№ </a:t>
            </a:r>
            <a:r>
              <a:rPr lang="uk-UA" sz="4400" b="1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3</a:t>
            </a:r>
            <a:endParaRPr lang="ru-RU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dirty="0" err="1">
                <a:solidFill>
                  <a:srgbClr val="7030A0"/>
                </a:solidFill>
              </a:rPr>
              <a:t>Вуглеводи</a:t>
            </a:r>
            <a:r>
              <a:rPr lang="ru-RU" sz="3600" b="1" dirty="0">
                <a:solidFill>
                  <a:srgbClr val="7030A0"/>
                </a:solidFill>
              </a:rPr>
              <a:t>. </a:t>
            </a:r>
            <a:r>
              <a:rPr lang="ru-RU" sz="3600" b="1" dirty="0" err="1">
                <a:solidFill>
                  <a:srgbClr val="7030A0"/>
                </a:solidFill>
              </a:rPr>
              <a:t>Пептиди</a:t>
            </a:r>
            <a:r>
              <a:rPr lang="ru-RU" sz="3600" b="1" dirty="0">
                <a:solidFill>
                  <a:srgbClr val="7030A0"/>
                </a:solidFill>
              </a:rPr>
              <a:t> та </a:t>
            </a:r>
            <a:r>
              <a:rPr lang="ru-RU" sz="3600" b="1" dirty="0" err="1">
                <a:solidFill>
                  <a:srgbClr val="7030A0"/>
                </a:solidFill>
              </a:rPr>
              <a:t>білки</a:t>
            </a:r>
            <a:r>
              <a:rPr lang="ru-RU" sz="3600" b="1" dirty="0">
                <a:solidFill>
                  <a:srgbClr val="7030A0"/>
                </a:solidFill>
              </a:rPr>
              <a:t>. 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3600" b="1" dirty="0" err="1" smtClean="0">
                <a:solidFill>
                  <a:srgbClr val="7030A0"/>
                </a:solidFill>
              </a:rPr>
              <a:t>Ліпіди</a:t>
            </a:r>
            <a:r>
              <a:rPr lang="ru-RU" sz="3600" b="1" dirty="0" smtClean="0">
                <a:solidFill>
                  <a:srgbClr val="7030A0"/>
                </a:solidFill>
              </a:rPr>
              <a:t>. </a:t>
            </a:r>
            <a:r>
              <a:rPr lang="ru-RU" sz="3600" b="1" dirty="0" err="1" smtClean="0">
                <a:solidFill>
                  <a:srgbClr val="7030A0"/>
                </a:solidFill>
              </a:rPr>
              <a:t>Мінеральні</a:t>
            </a: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речовини</a:t>
            </a:r>
            <a:r>
              <a:rPr lang="ru-RU" sz="3600" b="1" dirty="0">
                <a:solidFill>
                  <a:srgbClr val="7030A0"/>
                </a:solidFill>
              </a:rPr>
              <a:t>. </a:t>
            </a:r>
            <a:endParaRPr lang="ru-RU" sz="7200" b="1" spc="-1" dirty="0">
              <a:solidFill>
                <a:srgbClr val="7030A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ru-RU" sz="2800" b="1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МЕТА 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ЗАНЯТТЯ: 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навчитися</a:t>
            </a:r>
            <a:r>
              <a:rPr lang="ru-RU" sz="2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проводити</a:t>
            </a:r>
            <a:r>
              <a:rPr lang="ru-RU" sz="2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експрес-аналіз</a:t>
            </a:r>
            <a:r>
              <a:rPr lang="ru-RU" sz="2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комплексу БАР з </a:t>
            </a:r>
            <a:r>
              <a:rPr lang="ru-RU" sz="2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вуглеводами</a:t>
            </a:r>
            <a:r>
              <a:rPr lang="ru-RU" sz="2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у </a:t>
            </a:r>
            <a:r>
              <a:rPr lang="ru-RU" sz="2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свіжій</a:t>
            </a:r>
            <a:r>
              <a:rPr lang="ru-RU" sz="2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лікарській</a:t>
            </a:r>
            <a:r>
              <a:rPr lang="ru-RU" sz="2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рослинній</a:t>
            </a:r>
            <a:r>
              <a:rPr lang="ru-RU" sz="2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сировині</a:t>
            </a:r>
            <a:r>
              <a:rPr lang="ru-RU" sz="2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(ЛРС), </a:t>
            </a:r>
            <a:r>
              <a:rPr lang="ru-RU" sz="2400" b="1" strike="noStrike" spc="-1" dirty="0" err="1" smtClean="0">
                <a:solidFill>
                  <a:srgbClr val="7030A0"/>
                </a:solidFill>
                <a:latin typeface="Calibri"/>
                <a:ea typeface="DejaVu Sans"/>
              </a:rPr>
              <a:t>ознайомитися</a:t>
            </a:r>
            <a:r>
              <a:rPr lang="ru-RU" sz="2400" b="1" strike="noStrike" spc="-1" dirty="0" smtClean="0">
                <a:solidFill>
                  <a:srgbClr val="7030A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з ЛР, </a:t>
            </a:r>
            <a:r>
              <a:rPr lang="ru-RU" sz="2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які</a:t>
            </a:r>
            <a:r>
              <a:rPr lang="ru-RU" sz="2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ростуть</a:t>
            </a:r>
            <a:r>
              <a:rPr lang="ru-RU" sz="2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на </a:t>
            </a:r>
            <a:r>
              <a:rPr lang="ru-RU" sz="2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території</a:t>
            </a:r>
            <a:r>
              <a:rPr lang="ru-RU" sz="2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України</a:t>
            </a:r>
            <a:r>
              <a:rPr lang="ru-RU" sz="2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125"/>
          <p:cNvPicPr/>
          <p:nvPr/>
        </p:nvPicPr>
        <p:blipFill>
          <a:blip r:embed="rId2"/>
          <a:stretch/>
        </p:blipFill>
        <p:spPr>
          <a:xfrm>
            <a:off x="504000" y="144000"/>
            <a:ext cx="4049640" cy="659844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5015345" y="1063200"/>
            <a:ext cx="3806914" cy="38765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pc="-1" dirty="0" err="1">
                <a:solidFill>
                  <a:srgbClr val="FC0621"/>
                </a:solidFill>
                <a:latin typeface="Times New Roman"/>
              </a:rPr>
              <a:t>Реакція</a:t>
            </a:r>
            <a:r>
              <a:rPr lang="ru-RU" sz="2800" b="1" spc="-1" dirty="0">
                <a:solidFill>
                  <a:srgbClr val="FC0621"/>
                </a:solidFill>
                <a:latin typeface="Times New Roman"/>
              </a:rPr>
              <a:t> на </a:t>
            </a:r>
            <a:r>
              <a:rPr lang="ru-RU" sz="2800" b="1" spc="-1" dirty="0" err="1">
                <a:solidFill>
                  <a:srgbClr val="FC0621"/>
                </a:solidFill>
                <a:latin typeface="Times New Roman"/>
              </a:rPr>
              <a:t>чисту</a:t>
            </a:r>
            <a:r>
              <a:rPr lang="ru-RU" sz="2800" b="1" spc="-1" dirty="0">
                <a:solidFill>
                  <a:srgbClr val="FC0621"/>
                </a:solidFill>
                <a:latin typeface="Times New Roman"/>
              </a:rPr>
              <a:t> </a:t>
            </a:r>
            <a:r>
              <a:rPr lang="ru-RU" sz="2800" b="1" spc="-1" dirty="0" err="1">
                <a:solidFill>
                  <a:srgbClr val="FC0621"/>
                </a:solidFill>
                <a:latin typeface="Times New Roman"/>
              </a:rPr>
              <a:t>клітковину</a:t>
            </a:r>
            <a:r>
              <a:rPr lang="ru-RU" sz="2800" b="1" spc="-1" dirty="0">
                <a:solidFill>
                  <a:srgbClr val="FC0621"/>
                </a:solidFill>
                <a:latin typeface="Times New Roman"/>
              </a:rPr>
              <a:t> з </a:t>
            </a:r>
            <a:r>
              <a:rPr lang="ru-RU" sz="2800" b="1" spc="-1" dirty="0" smtClean="0">
                <a:solidFill>
                  <a:srgbClr val="FC0621"/>
                </a:solidFill>
                <a:latin typeface="Times New Roman"/>
              </a:rPr>
              <a:t>хлор-цинк-йодом</a:t>
            </a: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</a:rPr>
              <a:t>.</a:t>
            </a:r>
            <a:r>
              <a:rPr lang="ru-RU" sz="2800" b="1" strike="noStrike" spc="-1" dirty="0" smtClean="0">
                <a:latin typeface="Arial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b="1" spc="-1" dirty="0" err="1" smtClean="0"/>
              <a:t>Провідний</a:t>
            </a:r>
            <a:r>
              <a:rPr lang="ru-RU" b="1" spc="-1" dirty="0" smtClean="0"/>
              <a:t> пучок листка </a:t>
            </a:r>
            <a:r>
              <a:rPr lang="ru-RU" b="1" spc="-1" dirty="0" err="1" smtClean="0"/>
              <a:t>капусти</a:t>
            </a:r>
            <a:r>
              <a:rPr lang="ru-RU" b="1" spc="-1" dirty="0" smtClean="0"/>
              <a:t>. </a:t>
            </a:r>
          </a:p>
          <a:p>
            <a:pPr>
              <a:lnSpc>
                <a:spcPct val="100000"/>
              </a:lnSpc>
            </a:pPr>
            <a:r>
              <a:rPr lang="ru-RU" b="1" spc="-1" dirty="0" smtClean="0"/>
              <a:t>1 – </a:t>
            </a:r>
            <a:r>
              <a:rPr lang="ru-RU" b="1" spc="-1" dirty="0" err="1" smtClean="0"/>
              <a:t>коленхіма</a:t>
            </a:r>
            <a:r>
              <a:rPr lang="ru-RU" b="1" spc="-1" dirty="0" smtClean="0"/>
              <a:t> пучка; </a:t>
            </a:r>
          </a:p>
          <a:p>
            <a:pPr>
              <a:lnSpc>
                <a:spcPct val="100000"/>
              </a:lnSpc>
            </a:pPr>
            <a:r>
              <a:rPr lang="ru-RU" b="1" spc="-1" dirty="0" smtClean="0"/>
              <a:t>2 – </a:t>
            </a:r>
            <a:r>
              <a:rPr lang="ru-RU" b="1" spc="-1" dirty="0" err="1" smtClean="0"/>
              <a:t>паренхіма</a:t>
            </a:r>
            <a:r>
              <a:rPr lang="ru-RU" b="1" spc="-1" dirty="0" smtClean="0"/>
              <a:t> пучка; </a:t>
            </a:r>
          </a:p>
          <a:p>
            <a:pPr>
              <a:lnSpc>
                <a:spcPct val="100000"/>
              </a:lnSpc>
            </a:pPr>
            <a:r>
              <a:rPr lang="ru-RU" b="1" spc="-1" dirty="0" smtClean="0"/>
              <a:t>3 – ксилема; </a:t>
            </a:r>
          </a:p>
          <a:p>
            <a:pPr>
              <a:lnSpc>
                <a:spcPct val="100000"/>
              </a:lnSpc>
            </a:pPr>
            <a:r>
              <a:rPr lang="ru-RU" b="1" spc="-1" dirty="0" smtClean="0"/>
              <a:t>4 – </a:t>
            </a:r>
            <a:r>
              <a:rPr lang="ru-RU" b="1" spc="-1" dirty="0" err="1" smtClean="0"/>
              <a:t>паренхіма</a:t>
            </a:r>
            <a:r>
              <a:rPr lang="ru-RU" b="1" spc="-1" dirty="0" smtClean="0"/>
              <a:t> </a:t>
            </a:r>
            <a:r>
              <a:rPr lang="ru-RU" b="1" spc="-1" dirty="0" err="1" smtClean="0"/>
              <a:t>ксилеми</a:t>
            </a:r>
            <a:r>
              <a:rPr lang="ru-RU" b="1" spc="-1" dirty="0" smtClean="0"/>
              <a:t>; </a:t>
            </a:r>
          </a:p>
          <a:p>
            <a:pPr>
              <a:lnSpc>
                <a:spcPct val="100000"/>
              </a:lnSpc>
            </a:pPr>
            <a:r>
              <a:rPr lang="ru-RU" b="1" spc="-1" dirty="0" smtClean="0"/>
              <a:t>5 – </a:t>
            </a:r>
            <a:r>
              <a:rPr lang="ru-RU" b="1" spc="-1" dirty="0" err="1" smtClean="0"/>
              <a:t>камбій</a:t>
            </a:r>
            <a:r>
              <a:rPr lang="ru-RU" b="1" spc="-1" dirty="0" smtClean="0"/>
              <a:t>; </a:t>
            </a:r>
          </a:p>
          <a:p>
            <a:pPr>
              <a:lnSpc>
                <a:spcPct val="100000"/>
              </a:lnSpc>
            </a:pPr>
            <a:r>
              <a:rPr lang="ru-RU" b="1" spc="-1" dirty="0" smtClean="0"/>
              <a:t>6 – </a:t>
            </a:r>
            <a:r>
              <a:rPr lang="ru-RU" b="1" spc="-1" dirty="0" err="1" smtClean="0"/>
              <a:t>флоема</a:t>
            </a:r>
            <a:r>
              <a:rPr lang="ru-RU" b="1" spc="-1" dirty="0" smtClean="0"/>
              <a:t> </a:t>
            </a:r>
          </a:p>
          <a:p>
            <a:pPr>
              <a:lnSpc>
                <a:spcPct val="100000"/>
              </a:lnSpc>
            </a:pPr>
            <a:r>
              <a:rPr lang="ru-RU" b="1" spc="-1" dirty="0" smtClean="0"/>
              <a:t>(</a:t>
            </a:r>
            <a:r>
              <a:rPr lang="ru-RU" b="1" spc="-1" dirty="0" err="1" smtClean="0"/>
              <a:t>збільшення</a:t>
            </a:r>
            <a:r>
              <a:rPr lang="ru-RU" b="1" spc="-1" dirty="0" smtClean="0"/>
              <a:t> 7 </a:t>
            </a:r>
            <a:r>
              <a:rPr lang="uk-UA" b="1" spc="-1" dirty="0" smtClean="0"/>
              <a:t>х</a:t>
            </a:r>
            <a:r>
              <a:rPr lang="en-US" b="1" spc="-1" dirty="0" smtClean="0"/>
              <a:t> 40)</a:t>
            </a:r>
            <a:endParaRPr lang="ru-RU" b="1" spc="-1" dirty="0" smtClean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29491" y="144000"/>
            <a:ext cx="8498869" cy="113731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ru-RU" sz="2000" b="1" strike="noStrike" spc="-1" dirty="0">
                <a:solidFill>
                  <a:srgbClr val="FC0621"/>
                </a:solidFill>
                <a:latin typeface="Arial"/>
              </a:rPr>
              <a:t>ОФОРМІТЬ У ВИГЛЯДІ ТАБЛИЦІ, </a:t>
            </a:r>
            <a:r>
              <a:rPr lang="ru-RU" sz="2000" b="1" strike="noStrike" spc="-1" dirty="0" err="1">
                <a:solidFill>
                  <a:srgbClr val="FC0621"/>
                </a:solidFill>
                <a:latin typeface="Arial"/>
              </a:rPr>
              <a:t>бажано</a:t>
            </a:r>
            <a:r>
              <a:rPr lang="ru-RU" sz="2000" b="1" strike="noStrike" spc="-1" dirty="0">
                <a:solidFill>
                  <a:srgbClr val="FC0621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C0621"/>
                </a:solidFill>
                <a:latin typeface="Arial"/>
              </a:rPr>
              <a:t>замалювати</a:t>
            </a:r>
            <a:r>
              <a:rPr lang="ru-RU" sz="2000" b="1" strike="noStrike" spc="-1" dirty="0">
                <a:solidFill>
                  <a:srgbClr val="FC0621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C0621"/>
                </a:solidFill>
                <a:latin typeface="Arial"/>
              </a:rPr>
              <a:t>малюнки</a:t>
            </a:r>
            <a:r>
              <a:rPr lang="ru-RU" sz="2000" b="1" strike="noStrike" spc="-1" dirty="0">
                <a:solidFill>
                  <a:srgbClr val="FC0621"/>
                </a:solidFill>
                <a:latin typeface="Arial"/>
              </a:rPr>
              <a:t>: </a:t>
            </a:r>
          </a:p>
          <a:p>
            <a:r>
              <a:rPr lang="ru-RU" sz="2000" b="1" strike="noStrike" spc="-1" dirty="0" err="1">
                <a:solidFill>
                  <a:srgbClr val="FC0621"/>
                </a:solidFill>
                <a:latin typeface="Arial"/>
              </a:rPr>
              <a:t>крохмаль</a:t>
            </a:r>
            <a:r>
              <a:rPr lang="ru-RU" sz="2000" b="1" strike="noStrike" spc="-1" dirty="0">
                <a:solidFill>
                  <a:srgbClr val="FC0621"/>
                </a:solidFill>
                <a:latin typeface="Arial"/>
              </a:rPr>
              <a:t>, </a:t>
            </a:r>
            <a:r>
              <a:rPr lang="ru-RU" sz="2000" b="1" strike="noStrike" spc="-1" dirty="0" err="1">
                <a:solidFill>
                  <a:srgbClr val="FC0621"/>
                </a:solidFill>
                <a:latin typeface="Arial"/>
              </a:rPr>
              <a:t>інулін</a:t>
            </a:r>
            <a:r>
              <a:rPr lang="ru-RU" sz="2000" b="1" strike="noStrike" spc="-1" dirty="0">
                <a:solidFill>
                  <a:srgbClr val="FC0621"/>
                </a:solidFill>
                <a:latin typeface="Arial"/>
              </a:rPr>
              <a:t>, </a:t>
            </a:r>
            <a:r>
              <a:rPr lang="ru-RU" sz="2000" b="1" strike="noStrike" spc="-1" dirty="0" err="1" smtClean="0">
                <a:solidFill>
                  <a:srgbClr val="FC0621"/>
                </a:solidFill>
                <a:latin typeface="Arial"/>
              </a:rPr>
              <a:t>слиз</a:t>
            </a:r>
            <a:endParaRPr lang="ru-RU" sz="2000" b="1" strike="noStrike" spc="-1" dirty="0" smtClean="0">
              <a:solidFill>
                <a:srgbClr val="FC0621"/>
              </a:solidFill>
              <a:latin typeface="Arial"/>
            </a:endParaRPr>
          </a:p>
          <a:p>
            <a:pPr algn="ctr"/>
            <a:r>
              <a:rPr lang="uk-UA" sz="2800" b="1" spc="-1" dirty="0" smtClean="0">
                <a:solidFill>
                  <a:srgbClr val="7030A0"/>
                </a:solidFill>
                <a:latin typeface="Arial"/>
              </a:rPr>
              <a:t>Методи аналізу полісахаридів: якісний аналіз</a:t>
            </a:r>
            <a:endParaRPr lang="ru-RU" sz="2800" b="1" strike="noStrike" spc="-1" dirty="0">
              <a:solidFill>
                <a:srgbClr val="7030A0"/>
              </a:solidFill>
              <a:latin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343514"/>
              </p:ext>
            </p:extLst>
          </p:nvPr>
        </p:nvGraphicFramePr>
        <p:xfrm>
          <a:off x="231615" y="1469043"/>
          <a:ext cx="8579874" cy="469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975">
                  <a:extLst>
                    <a:ext uri="{9D8B030D-6E8A-4147-A177-3AD203B41FA5}">
                      <a16:colId xmlns:a16="http://schemas.microsoft.com/office/drawing/2014/main" val="797756939"/>
                    </a:ext>
                  </a:extLst>
                </a:gridCol>
                <a:gridCol w="2352330">
                  <a:extLst>
                    <a:ext uri="{9D8B030D-6E8A-4147-A177-3AD203B41FA5}">
                      <a16:colId xmlns:a16="http://schemas.microsoft.com/office/drawing/2014/main" val="2031066793"/>
                    </a:ext>
                  </a:extLst>
                </a:gridCol>
                <a:gridCol w="4511569">
                  <a:extLst>
                    <a:ext uri="{9D8B030D-6E8A-4147-A177-3AD203B41FA5}">
                      <a16:colId xmlns:a16="http://schemas.microsoft.com/office/drawing/2014/main" val="3724141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800" b="1" spc="-1" dirty="0" smtClean="0">
                          <a:solidFill>
                            <a:srgbClr val="FFFF00"/>
                          </a:solidFill>
                          <a:latin typeface="+mn-lt"/>
                        </a:rPr>
                        <a:t>Полісахарид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Реактив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Аналітичний</a:t>
                      </a:r>
                      <a:r>
                        <a:rPr lang="uk-UA" baseline="0" dirty="0" smtClean="0"/>
                        <a:t> ефект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192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Слизи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Метиленовий синій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Блакитний</a:t>
                      </a:r>
                      <a:r>
                        <a:rPr lang="uk-UA" baseline="0" dirty="0" smtClean="0"/>
                        <a:t> колір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70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Розчин </a:t>
                      </a:r>
                      <a:r>
                        <a:rPr lang="es-ES" dirty="0" smtClean="0"/>
                        <a:t>NaOH, KOH</a:t>
                      </a:r>
                      <a:r>
                        <a:rPr lang="uk-UA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Лимонно-жовте</a:t>
                      </a:r>
                      <a:r>
                        <a:rPr lang="uk-UA" baseline="0" dirty="0" smtClean="0"/>
                        <a:t> забарвлення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859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Розчин</a:t>
                      </a:r>
                      <a:r>
                        <a:rPr lang="es-ES" dirty="0" smtClean="0"/>
                        <a:t> </a:t>
                      </a:r>
                      <a:r>
                        <a:rPr lang="ru-RU" dirty="0" err="1" smtClean="0"/>
                        <a:t>чо</a:t>
                      </a:r>
                      <a:r>
                        <a:rPr lang="uk-UA" dirty="0" err="1" smtClean="0"/>
                        <a:t>рної</a:t>
                      </a:r>
                      <a:r>
                        <a:rPr lang="uk-UA" baseline="0" dirty="0" smtClean="0"/>
                        <a:t> туші у воді (1:10)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 темно-сірому (майже</a:t>
                      </a:r>
                      <a:r>
                        <a:rPr lang="uk-UA" baseline="0" dirty="0" smtClean="0"/>
                        <a:t> чорному) фоні часточки слизу виділяються у вигляді білих острівців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098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Целюлоза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Cl</a:t>
                      </a:r>
                      <a:r>
                        <a:rPr lang="en-US" dirty="0" smtClean="0"/>
                        <a:t>-Zn-J2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/>
                        <a:t>Синьо-фіолетове забарвлення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549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J2+H2SO4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Синій колір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019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J2+KJ</a:t>
                      </a:r>
                      <a:r>
                        <a:rPr lang="en-US" baseline="0" dirty="0" smtClean="0"/>
                        <a:t> (</a:t>
                      </a:r>
                      <a:r>
                        <a:rPr lang="uk-UA" baseline="0" dirty="0" smtClean="0"/>
                        <a:t>р-н </a:t>
                      </a:r>
                      <a:r>
                        <a:rPr lang="uk-UA" baseline="0" dirty="0" err="1" smtClean="0"/>
                        <a:t>Люголю</a:t>
                      </a:r>
                      <a:r>
                        <a:rPr lang="en-US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Жовте</a:t>
                      </a:r>
                      <a:r>
                        <a:rPr lang="uk-UA" baseline="0" dirty="0" smtClean="0"/>
                        <a:t> забарвлення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200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Крохмаль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Розчин </a:t>
                      </a:r>
                      <a:r>
                        <a:rPr lang="en-US" dirty="0" smtClean="0"/>
                        <a:t>J2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Синій колір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263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Інулін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Спиртовий</a:t>
                      </a:r>
                      <a:r>
                        <a:rPr lang="uk-UA" baseline="0" dirty="0" smtClean="0"/>
                        <a:t> (15-20%) розчин а-нафтолу або тимолу (реактив </a:t>
                      </a:r>
                      <a:r>
                        <a:rPr lang="uk-UA" baseline="0" dirty="0" err="1" smtClean="0"/>
                        <a:t>Моліша</a:t>
                      </a:r>
                      <a:r>
                        <a:rPr lang="uk-UA" baseline="0" dirty="0" smtClean="0"/>
                        <a:t>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Рожево-фіолетове</a:t>
                      </a:r>
                      <a:r>
                        <a:rPr lang="uk-UA" baseline="0" dirty="0" smtClean="0"/>
                        <a:t> забарвлення (а-нафтол) або червоне (тимол)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73568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345810"/>
              </p:ext>
            </p:extLst>
          </p:nvPr>
        </p:nvGraphicFramePr>
        <p:xfrm>
          <a:off x="397564" y="2756454"/>
          <a:ext cx="8057322" cy="37183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8225">
                  <a:extLst>
                    <a:ext uri="{9D8B030D-6E8A-4147-A177-3AD203B41FA5}">
                      <a16:colId xmlns:a16="http://schemas.microsoft.com/office/drawing/2014/main" val="3201612994"/>
                    </a:ext>
                  </a:extLst>
                </a:gridCol>
                <a:gridCol w="1260420">
                  <a:extLst>
                    <a:ext uri="{9D8B030D-6E8A-4147-A177-3AD203B41FA5}">
                      <a16:colId xmlns:a16="http://schemas.microsoft.com/office/drawing/2014/main" val="1432541817"/>
                    </a:ext>
                  </a:extLst>
                </a:gridCol>
                <a:gridCol w="1601474">
                  <a:extLst>
                    <a:ext uri="{9D8B030D-6E8A-4147-A177-3AD203B41FA5}">
                      <a16:colId xmlns:a16="http://schemas.microsoft.com/office/drawing/2014/main" val="1779437617"/>
                    </a:ext>
                  </a:extLst>
                </a:gridCol>
                <a:gridCol w="1072332">
                  <a:extLst>
                    <a:ext uri="{9D8B030D-6E8A-4147-A177-3AD203B41FA5}">
                      <a16:colId xmlns:a16="http://schemas.microsoft.com/office/drawing/2014/main" val="391151122"/>
                    </a:ext>
                  </a:extLst>
                </a:gridCol>
                <a:gridCol w="1192522">
                  <a:extLst>
                    <a:ext uri="{9D8B030D-6E8A-4147-A177-3AD203B41FA5}">
                      <a16:colId xmlns:a16="http://schemas.microsoft.com/office/drawing/2014/main" val="96639095"/>
                    </a:ext>
                  </a:extLst>
                </a:gridCol>
                <a:gridCol w="1141011">
                  <a:extLst>
                    <a:ext uri="{9D8B030D-6E8A-4147-A177-3AD203B41FA5}">
                      <a16:colId xmlns:a16="http://schemas.microsoft.com/office/drawing/2014/main" val="2038082230"/>
                    </a:ext>
                  </a:extLst>
                </a:gridCol>
                <a:gridCol w="1431338">
                  <a:extLst>
                    <a:ext uri="{9D8B030D-6E8A-4147-A177-3AD203B41FA5}">
                      <a16:colId xmlns:a16="http://schemas.microsoft.com/office/drawing/2014/main" val="3614837536"/>
                    </a:ext>
                  </a:extLst>
                </a:gridCol>
              </a:tblGrid>
              <a:tr h="1637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Рослина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</a:t>
                      </a:r>
                      <a:r>
                        <a:rPr lang="ru-RU" sz="1600" dirty="0" err="1">
                          <a:effectLst/>
                        </a:rPr>
                        <a:t>укр</a:t>
                      </a:r>
                      <a:r>
                        <a:rPr lang="ru-RU" sz="1600" dirty="0">
                          <a:effectLst/>
                        </a:rPr>
                        <a:t>., </a:t>
                      </a:r>
                      <a:r>
                        <a:rPr lang="ru-RU" sz="1600" dirty="0" smtClean="0">
                          <a:effectLst/>
                        </a:rPr>
                        <a:t>лат</a:t>
                      </a:r>
                      <a:r>
                        <a:rPr lang="ru-RU" sz="1600" dirty="0">
                          <a:effectLst/>
                        </a:rPr>
                        <a:t>. </a:t>
                      </a:r>
                      <a:r>
                        <a:rPr lang="ru-RU" sz="1600" dirty="0" err="1">
                          <a:effectLst/>
                        </a:rPr>
                        <a:t>назва</a:t>
                      </a:r>
                      <a:r>
                        <a:rPr lang="ru-RU" sz="1600" dirty="0">
                          <a:effectLst/>
                        </a:rPr>
                        <a:t>, родина)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Сировина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</a:t>
                      </a:r>
                      <a:r>
                        <a:rPr lang="ru-RU" sz="1600" dirty="0" err="1">
                          <a:effectLst/>
                        </a:rPr>
                        <a:t>листя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>
                          <a:effectLst/>
                        </a:rPr>
                        <a:t>пагони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>
                          <a:effectLst/>
                        </a:rPr>
                        <a:t>корені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>
                          <a:effectLst/>
                        </a:rPr>
                        <a:t>кореневища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>
                          <a:effectLst/>
                        </a:rPr>
                        <a:t>квітки</a:t>
                      </a:r>
                      <a:r>
                        <a:rPr lang="ru-RU" sz="1600" dirty="0">
                          <a:effectLst/>
                        </a:rPr>
                        <a:t>, плоди </a:t>
                      </a:r>
                      <a:r>
                        <a:rPr lang="ru-RU" sz="1600" dirty="0" err="1">
                          <a:effectLst/>
                        </a:rPr>
                        <a:t>тощо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Хімічний</a:t>
                      </a:r>
                      <a:r>
                        <a:rPr lang="ru-RU" sz="1600" dirty="0">
                          <a:effectLst/>
                        </a:rPr>
                        <a:t> склад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Діючі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речовини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Фарма-кологічна дія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Назва субстанції або лікарського препарату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7150623"/>
                  </a:ext>
                </a:extLst>
              </a:tr>
              <a:tr h="343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4648129"/>
                  </a:ext>
                </a:extLst>
              </a:tr>
              <a:tr h="343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1520489"/>
                  </a:ext>
                </a:extLst>
              </a:tr>
              <a:tr h="343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5968969"/>
                  </a:ext>
                </a:extLst>
              </a:tr>
              <a:tr h="363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6892855"/>
                  </a:ext>
                </a:extLst>
              </a:tr>
              <a:tr h="363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511959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2034" y="401964"/>
            <a:ext cx="8547652" cy="24006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6.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Використовуючи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матеріали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лекції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основної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додаткової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рекомендованої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літератури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заповніть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таблицю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11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Таблиця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indent="0" algn="just">
              <a:lnSpc>
                <a:spcPct val="100000"/>
              </a:lnSpc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Фармакологічна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лікарської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рослинної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сировини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містить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полісахариди/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пептиди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білки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ліпіди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інеральні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ru-RU" altLang="ru-RU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описати</a:t>
            </a:r>
            <a:r>
              <a:rPr kumimoji="0" lang="ru-RU" alt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kumimoji="0" lang="ru-RU" altLang="ru-RU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менше</a:t>
            </a:r>
            <a:r>
              <a:rPr kumimoji="0" lang="ru-RU" alt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kumimoji="0" lang="ru-RU" altLang="ru-RU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рослин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Зробіть висновки. 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66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457200" y="2214720"/>
            <a:ext cx="8228520" cy="249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i="1" strike="noStrike" spc="-1">
                <a:solidFill>
                  <a:srgbClr val="7030A0"/>
                </a:solidFill>
                <a:latin typeface="Calibri"/>
                <a:ea typeface="DejaVu Sans"/>
              </a:rPr>
              <a:t>Дякую </a:t>
            </a:r>
            <a:r>
              <a:t/>
            </a:r>
            <a:br/>
            <a:r>
              <a:rPr lang="ru-RU" sz="5400" b="1" i="1" strike="noStrike" spc="-1">
                <a:solidFill>
                  <a:srgbClr val="7030A0"/>
                </a:solidFill>
                <a:latin typeface="Calibri"/>
                <a:ea typeface="DejaVu Sans"/>
              </a:rPr>
              <a:t>за увагу!</a:t>
            </a:r>
            <a:endParaRPr lang="ru-RU" sz="5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57200" y="0"/>
            <a:ext cx="8228520" cy="71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Питання для самопідготовки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214200" y="642960"/>
            <a:ext cx="8714520" cy="57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b="1" dirty="0" err="1" smtClean="0"/>
              <a:t>Вуглеводи</a:t>
            </a:r>
            <a:r>
              <a:rPr lang="ru-RU" b="1" dirty="0"/>
              <a:t>. </a:t>
            </a:r>
            <a:r>
              <a:rPr lang="ru-RU" b="1" spc="-1" dirty="0" err="1">
                <a:solidFill>
                  <a:srgbClr val="000000"/>
                </a:solidFill>
                <a:ea typeface="Times New Roman"/>
              </a:rPr>
              <a:t>Комплекси</a:t>
            </a:r>
            <a:r>
              <a:rPr lang="ru-RU" b="1" spc="-1" dirty="0">
                <a:solidFill>
                  <a:srgbClr val="000000"/>
                </a:solidFill>
                <a:ea typeface="Times New Roman"/>
              </a:rPr>
              <a:t> БАР з </a:t>
            </a:r>
            <a:r>
              <a:rPr lang="ru-RU" b="1" spc="-1" dirty="0" err="1">
                <a:solidFill>
                  <a:srgbClr val="000000"/>
                </a:solidFill>
                <a:ea typeface="Times New Roman"/>
              </a:rPr>
              <a:t>вуглеводами</a:t>
            </a:r>
            <a:r>
              <a:rPr lang="ru-RU" b="1" spc="-1" dirty="0">
                <a:solidFill>
                  <a:srgbClr val="000000"/>
                </a:solidFill>
                <a:ea typeface="Times New Roman"/>
              </a:rPr>
              <a:t>. </a:t>
            </a:r>
            <a:r>
              <a:rPr lang="ru-RU" b="1" spc="-1" dirty="0" err="1">
                <a:solidFill>
                  <a:srgbClr val="000000"/>
                </a:solidFill>
                <a:ea typeface="Times New Roman"/>
              </a:rPr>
              <a:t>Полісахариди</a:t>
            </a:r>
            <a:r>
              <a:rPr lang="ru-RU" b="1" spc="-1" dirty="0" smtClean="0">
                <a:solidFill>
                  <a:srgbClr val="000000"/>
                </a:solidFill>
                <a:ea typeface="Times New Roman"/>
              </a:rPr>
              <a:t>.</a:t>
            </a:r>
            <a:endParaRPr lang="ru-RU" b="1" dirty="0" smtClean="0"/>
          </a:p>
          <a:p>
            <a:pPr marL="342900" indent="-342900" algn="just">
              <a:lnSpc>
                <a:spcPct val="100000"/>
              </a:lnSpc>
              <a:buAutoNum type="arabicPeriod"/>
            </a:pPr>
            <a:r>
              <a:rPr lang="ru-RU" b="1" dirty="0" err="1" smtClean="0"/>
              <a:t>Пептиди</a:t>
            </a:r>
            <a:r>
              <a:rPr lang="ru-RU" b="1" dirty="0" smtClean="0"/>
              <a:t> </a:t>
            </a:r>
            <a:r>
              <a:rPr lang="ru-RU" b="1" dirty="0"/>
              <a:t>та </a:t>
            </a:r>
            <a:r>
              <a:rPr lang="ru-RU" b="1" dirty="0" err="1"/>
              <a:t>білки</a:t>
            </a:r>
            <a:r>
              <a:rPr lang="ru-RU" b="1" dirty="0"/>
              <a:t>. </a:t>
            </a:r>
            <a:endParaRPr lang="ru-RU" b="1" dirty="0" smtClean="0"/>
          </a:p>
          <a:p>
            <a:pPr marL="342900" indent="-342900" algn="just">
              <a:lnSpc>
                <a:spcPct val="100000"/>
              </a:lnSpc>
              <a:buAutoNum type="arabicPeriod"/>
            </a:pPr>
            <a:r>
              <a:rPr lang="ru-RU" b="1" dirty="0" err="1" smtClean="0"/>
              <a:t>Ліпіди</a:t>
            </a:r>
            <a:r>
              <a:rPr lang="ru-RU" b="1" dirty="0"/>
              <a:t>. </a:t>
            </a:r>
            <a:endParaRPr lang="ru-RU" b="1" dirty="0" smtClean="0"/>
          </a:p>
          <a:p>
            <a:pPr marL="342900" indent="-342900" algn="just">
              <a:lnSpc>
                <a:spcPct val="100000"/>
              </a:lnSpc>
              <a:buAutoNum type="arabicPeriod"/>
            </a:pPr>
            <a:r>
              <a:rPr lang="ru-RU" b="1" dirty="0" err="1" smtClean="0"/>
              <a:t>Мінеральні</a:t>
            </a:r>
            <a:r>
              <a:rPr lang="ru-RU" b="1" dirty="0" smtClean="0"/>
              <a:t> </a:t>
            </a:r>
            <a:r>
              <a:rPr lang="ru-RU" b="1" dirty="0" err="1"/>
              <a:t>речовини</a:t>
            </a:r>
            <a:r>
              <a:rPr lang="ru-RU" b="1" dirty="0"/>
              <a:t>. </a:t>
            </a:r>
            <a:r>
              <a:rPr lang="ru-RU" b="1" strike="noStrike" spc="-1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</a:p>
          <a:p>
            <a:pPr algn="just">
              <a:lnSpc>
                <a:spcPct val="100000"/>
              </a:lnSpc>
            </a:pPr>
            <a:r>
              <a:rPr lang="ru-RU" b="1" strike="noStrike" spc="-1" dirty="0" smtClean="0">
                <a:solidFill>
                  <a:srgbClr val="0070C0"/>
                </a:solidFill>
                <a:latin typeface="Arial"/>
                <a:ea typeface="Times New Roman"/>
              </a:rPr>
              <a:t>2.1.1 </a:t>
            </a:r>
            <a:r>
              <a:rPr lang="ru-RU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КОМПЛЕКСИ БАР З ВУГЛЕВОДАМИ. </a:t>
            </a:r>
            <a:r>
              <a:rPr lang="ru-RU" b="1" strike="noStrike" spc="-1" dirty="0" err="1">
                <a:solidFill>
                  <a:srgbClr val="0070C0"/>
                </a:solidFill>
                <a:latin typeface="Arial"/>
                <a:ea typeface="Times New Roman"/>
              </a:rPr>
              <a:t>Глікозиди</a:t>
            </a:r>
            <a:r>
              <a:rPr lang="ru-RU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.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Визначення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та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класифікація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2.1.2.Фізико-хімічні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властивості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глікозидів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2.1.3.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Методи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якісного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та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кількісного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аналізу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цих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сполук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в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рослинній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сировині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2.1.4.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Розповсюдження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2.1.5.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Біогенез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2.1.6.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Біологічна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дія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.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Представники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.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Рослини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які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містять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ці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сполуки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.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Біологічні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властивості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smtClean="0">
                <a:solidFill>
                  <a:srgbClr val="000000"/>
                </a:solidFill>
                <a:latin typeface="Arial"/>
                <a:ea typeface="Times New Roman"/>
              </a:rPr>
              <a:t>та</a:t>
            </a:r>
            <a:r>
              <a:rPr lang="ru-RU" spc="-1" dirty="0">
                <a:latin typeface="Arial"/>
              </a:rPr>
              <a:t> </a:t>
            </a:r>
            <a:r>
              <a:rPr lang="ru-RU" b="1" strike="noStrike" spc="-1" dirty="0" err="1" smtClean="0">
                <a:solidFill>
                  <a:srgbClr val="000000"/>
                </a:solidFill>
                <a:latin typeface="Arial"/>
                <a:ea typeface="Times New Roman"/>
              </a:rPr>
              <a:t>застосування</a:t>
            </a:r>
            <a:r>
              <a:rPr lang="ru-RU" b="1" strike="noStrike" spc="-1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в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медицині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2.1.7.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Біологічна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активність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сірковмісних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та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ціаногенних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глікозидів</a:t>
            </a:r>
            <a:r>
              <a:rPr lang="ru-RU" b="1" strike="noStrike" spc="-1" dirty="0" smtClean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500120" y="3071880"/>
            <a:ext cx="6285600" cy="71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2"/>
          <p:cNvSpPr/>
          <p:nvPr/>
        </p:nvSpPr>
        <p:spPr>
          <a:xfrm>
            <a:off x="144000" y="144720"/>
            <a:ext cx="8857080" cy="3213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i="1" strike="noStrike" spc="-1" dirty="0" err="1" smtClean="0">
                <a:solidFill>
                  <a:srgbClr val="7030A0"/>
                </a:solidFill>
                <a:latin typeface="Arial"/>
                <a:ea typeface="DejaVu Sans"/>
              </a:rPr>
              <a:t>Сировина</a:t>
            </a:r>
            <a:r>
              <a:rPr lang="ru-RU" sz="2000" b="1" i="1" strike="noStrike" spc="-1" dirty="0" smtClean="0">
                <a:solidFill>
                  <a:srgbClr val="7030A0"/>
                </a:solidFill>
                <a:latin typeface="Arial"/>
                <a:ea typeface="DejaVu Sans"/>
              </a:rPr>
              <a:t> </a:t>
            </a:r>
            <a:r>
              <a:rPr lang="ru-RU" sz="2000" b="1" i="1" strike="noStrike" spc="-1" dirty="0">
                <a:solidFill>
                  <a:srgbClr val="7030A0"/>
                </a:solidFill>
                <a:latin typeface="Arial"/>
                <a:ea typeface="DejaVu Sans"/>
              </a:rPr>
              <a:t>для </a:t>
            </a:r>
            <a:r>
              <a:rPr lang="ru-RU" sz="2000" b="1" i="1" strike="noStrike" spc="-1" dirty="0" err="1">
                <a:solidFill>
                  <a:srgbClr val="7030A0"/>
                </a:solidFill>
                <a:latin typeface="Arial"/>
                <a:ea typeface="DejaVu Sans"/>
              </a:rPr>
              <a:t>гістохімічного</a:t>
            </a:r>
            <a:r>
              <a:rPr lang="ru-RU" sz="2000" b="1" i="1" strike="noStrike" spc="-1" dirty="0">
                <a:solidFill>
                  <a:srgbClr val="7030A0"/>
                </a:solidFill>
                <a:latin typeface="Arial"/>
                <a:ea typeface="DejaVu Sans"/>
              </a:rPr>
              <a:t> </a:t>
            </a:r>
            <a:r>
              <a:rPr lang="ru-RU" sz="2000" b="1" i="1" strike="noStrike" spc="-1" dirty="0" err="1" smtClean="0">
                <a:solidFill>
                  <a:srgbClr val="7030A0"/>
                </a:solidFill>
                <a:latin typeface="Arial"/>
                <a:ea typeface="DejaVu Sans"/>
              </a:rPr>
              <a:t>дослідження</a:t>
            </a:r>
            <a:r>
              <a:rPr lang="ru-RU" sz="2000" b="1" i="1" strike="noStrike" spc="-1" dirty="0" smtClean="0">
                <a:solidFill>
                  <a:srgbClr val="7030A0"/>
                </a:solidFill>
                <a:latin typeface="Arial"/>
                <a:ea typeface="DejaVu Sans"/>
              </a:rPr>
              <a:t> </a:t>
            </a:r>
            <a:r>
              <a:rPr lang="ru-RU" sz="2000" b="1" i="1" spc="-1" dirty="0" err="1" smtClean="0">
                <a:solidFill>
                  <a:srgbClr val="7030A0"/>
                </a:solidFill>
                <a:ea typeface="Times New Roman"/>
              </a:rPr>
              <a:t>комплексів</a:t>
            </a:r>
            <a:r>
              <a:rPr lang="ru-RU" sz="2000" b="1" i="1" spc="-1" dirty="0" smtClean="0">
                <a:solidFill>
                  <a:srgbClr val="7030A0"/>
                </a:solidFill>
                <a:ea typeface="Times New Roman"/>
              </a:rPr>
              <a:t> </a:t>
            </a:r>
            <a:r>
              <a:rPr lang="ru-RU" sz="2000" b="1" i="1" spc="-1" dirty="0">
                <a:solidFill>
                  <a:srgbClr val="7030A0"/>
                </a:solidFill>
                <a:ea typeface="Times New Roman"/>
              </a:rPr>
              <a:t>БАР з </a:t>
            </a:r>
            <a:r>
              <a:rPr lang="ru-RU" sz="2000" b="1" i="1" spc="-1" dirty="0" err="1" smtClean="0">
                <a:solidFill>
                  <a:srgbClr val="7030A0"/>
                </a:solidFill>
                <a:ea typeface="Times New Roman"/>
              </a:rPr>
              <a:t>вуглеводами</a:t>
            </a:r>
            <a:r>
              <a:rPr lang="ru-RU" sz="2000" b="1" i="1" spc="-1" dirty="0" smtClean="0">
                <a:solidFill>
                  <a:srgbClr val="7030A0"/>
                </a:solidFill>
                <a:ea typeface="Times New Roman"/>
              </a:rPr>
              <a:t>, </a:t>
            </a:r>
            <a:r>
              <a:rPr lang="ru-RU" sz="2000" b="1" i="1" spc="-1" dirty="0" err="1" smtClean="0">
                <a:solidFill>
                  <a:srgbClr val="7030A0"/>
                </a:solidFill>
                <a:ea typeface="Times New Roman"/>
              </a:rPr>
              <a:t>полісахаридів</a:t>
            </a:r>
            <a:r>
              <a:rPr lang="ru-RU" sz="2000" b="1" i="1" strike="noStrike" spc="-1" dirty="0" smtClean="0">
                <a:solidFill>
                  <a:srgbClr val="7030A0"/>
                </a:solidFill>
                <a:latin typeface="Arial"/>
                <a:ea typeface="DejaVu Sans"/>
              </a:rPr>
              <a:t>: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картопля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банан, мальва,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лілія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льон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мати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-й-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мачуха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алтея, подорожник,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ламінарія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цикорій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оман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ехінацея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кульбаба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тощо</a:t>
            </a:r>
            <a:r>
              <a:rPr lang="ru-RU" b="1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Завдання</a:t>
            </a:r>
            <a:r>
              <a:rPr lang="ru-RU" sz="2000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 1. </a:t>
            </a:r>
            <a:r>
              <a:rPr lang="ru-RU" sz="2000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Гістохімічні</a:t>
            </a:r>
            <a:r>
              <a:rPr lang="ru-RU" sz="2000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реакції</a:t>
            </a:r>
            <a:r>
              <a:rPr lang="ru-RU" sz="2000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 на </a:t>
            </a:r>
            <a:r>
              <a:rPr lang="ru-RU" sz="2000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крохмаль</a:t>
            </a:r>
            <a:r>
              <a:rPr lang="ru-RU" sz="2000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.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Зріз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лікарської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рослинної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сировини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вміщують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краплину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розчину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Люголю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накривають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покривним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склом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і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спостерігають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у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мікроскопі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Крохмальні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зерна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забарвлюються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синій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або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фіолетовий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колір</a:t>
            </a:r>
            <a:r>
              <a:rPr lang="ru-RU" b="1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b="1" i="1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Види крохмальних </a:t>
            </a:r>
            <a:r>
              <a:rPr lang="uk-UA" sz="2000" b="1" dirty="0" err="1" smtClean="0">
                <a:solidFill>
                  <a:srgbClr val="FF0000"/>
                </a:solidFill>
              </a:rPr>
              <a:t>зерен</a:t>
            </a:r>
            <a:endParaRPr lang="uk-UA" sz="2000" b="1" dirty="0" smtClean="0">
              <a:solidFill>
                <a:srgbClr val="FF0000"/>
              </a:solidFill>
            </a:endParaRPr>
          </a:p>
          <a:p>
            <a:r>
              <a:rPr lang="uk-UA" b="1" i="1" dirty="0" smtClean="0">
                <a:solidFill>
                  <a:srgbClr val="7030A0"/>
                </a:solidFill>
              </a:rPr>
              <a:t>Просте зерно</a:t>
            </a:r>
            <a:r>
              <a:rPr lang="uk-UA" b="1" dirty="0" smtClean="0"/>
              <a:t> – шари крохмалю відкладаються довкола одного центру (кукурудза, квасоля, пшениця).</a:t>
            </a:r>
            <a:endParaRPr lang="ru-RU" b="1" dirty="0" smtClean="0"/>
          </a:p>
          <a:p>
            <a:pPr algn="just">
              <a:lnSpc>
                <a:spcPct val="100000"/>
              </a:lnSpc>
            </a:pPr>
            <a:r>
              <a:rPr lang="ru-RU" b="1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500" b="0" strike="noStrike" spc="-1" dirty="0">
              <a:latin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6" y="3428460"/>
            <a:ext cx="7405796" cy="3151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965" y="249382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Продукти запасу клітин, характерні для підземних органів, плодів, насіння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Типи крохмальних </a:t>
            </a:r>
            <a:r>
              <a:rPr lang="uk-UA" b="1" dirty="0" err="1" smtClean="0">
                <a:solidFill>
                  <a:srgbClr val="002060"/>
                </a:solidFill>
              </a:rPr>
              <a:t>зерен</a:t>
            </a:r>
            <a:r>
              <a:rPr lang="uk-UA" b="1" dirty="0" smtClean="0">
                <a:solidFill>
                  <a:srgbClr val="002060"/>
                </a:solidFill>
              </a:rPr>
              <a:t>: а – </a:t>
            </a:r>
            <a:r>
              <a:rPr lang="uk-UA" b="1" dirty="0" err="1" smtClean="0">
                <a:solidFill>
                  <a:srgbClr val="002060"/>
                </a:solidFill>
              </a:rPr>
              <a:t>картоплв</a:t>
            </a:r>
            <a:r>
              <a:rPr lang="uk-UA" b="1" dirty="0" smtClean="0">
                <a:solidFill>
                  <a:srgbClr val="002060"/>
                </a:solidFill>
              </a:rPr>
              <a:t>, б – пшениці, в – кукурудзи, 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г – гороху; д – сферокристали інуліну, які утворюються при витримуванні зрізів у спирті; е – алейронові зерна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5" y="1639426"/>
            <a:ext cx="8492835" cy="50484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500120" y="3071880"/>
            <a:ext cx="6285600" cy="71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2"/>
          <p:cNvSpPr/>
          <p:nvPr/>
        </p:nvSpPr>
        <p:spPr>
          <a:xfrm>
            <a:off x="157854" y="324828"/>
            <a:ext cx="8857080" cy="61175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b="1" i="1" strike="noStrike" spc="-1" dirty="0" err="1" smtClean="0">
                <a:solidFill>
                  <a:srgbClr val="FC0621"/>
                </a:solidFill>
                <a:latin typeface="Arial"/>
                <a:ea typeface="DejaVu Sans"/>
              </a:rPr>
              <a:t>Завдання</a:t>
            </a:r>
            <a:r>
              <a:rPr lang="ru-RU" b="1" i="1" strike="noStrike" spc="-1" dirty="0" smtClean="0">
                <a:solidFill>
                  <a:srgbClr val="FC0621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2. </a:t>
            </a:r>
            <a:r>
              <a:rPr lang="ru-RU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Гістохімічні</a:t>
            </a:r>
            <a:r>
              <a:rPr lang="ru-RU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реакції</a:t>
            </a:r>
            <a:r>
              <a:rPr lang="ru-RU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 на </a:t>
            </a:r>
            <a:r>
              <a:rPr lang="ru-RU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інулін</a:t>
            </a:r>
            <a:r>
              <a:rPr lang="ru-RU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.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На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поперечний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зріз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лікарської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рослинної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сировини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наносять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2-3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краплини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20% спиртового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розчину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α-нафтолу і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краплину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концентрованої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сірчаної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кислоти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з’являється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фіолетово-рожеве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забарвлення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при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заміні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α-нафтолу на резорцин –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червоне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α-тимол –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рожево-малинове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забарвлення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Завдання</a:t>
            </a:r>
            <a:r>
              <a:rPr lang="ru-RU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 3. </a:t>
            </a:r>
            <a:r>
              <a:rPr lang="ru-RU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Реакція</a:t>
            </a:r>
            <a:r>
              <a:rPr lang="ru-RU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 на </a:t>
            </a:r>
            <a:r>
              <a:rPr lang="ru-RU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слиз</a:t>
            </a:r>
            <a:r>
              <a:rPr lang="ru-RU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. 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i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1. З </a:t>
            </a:r>
            <a:r>
              <a:rPr lang="ru-RU" b="1" i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метиленовим</a:t>
            </a:r>
            <a:r>
              <a:rPr lang="ru-RU" b="1" i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синім</a:t>
            </a:r>
            <a:r>
              <a:rPr lang="ru-RU" b="1" i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.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Зріз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вміщують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на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декілька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хвилин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розчин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метиленового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синього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у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спирті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(1:5000), а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потім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переносять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у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гліцерин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слиз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забарвлюється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блакитний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колір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спостереження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ведуть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у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мікроскопі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). 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i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2. </a:t>
            </a:r>
            <a:r>
              <a:rPr lang="ru-RU" b="1" i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Із</a:t>
            </a:r>
            <a:r>
              <a:rPr lang="ru-RU" b="1" i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сульфатом </a:t>
            </a:r>
            <a:r>
              <a:rPr lang="ru-RU" b="1" i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міді</a:t>
            </a:r>
            <a:r>
              <a:rPr lang="ru-RU" b="1" i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та лугом.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Зріз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вміщують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на 10-15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хвилин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у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насичений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розчин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міді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сульфату,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промивають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водою і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переносять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у 50%-й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розчин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калію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гідроксиду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слиз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забарвлюється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у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блакитний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колір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рослини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родини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мальвових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)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або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зелений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рослини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родини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лілійних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).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i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3. З </a:t>
            </a:r>
            <a:r>
              <a:rPr lang="ru-RU" b="1" i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тушшю</a:t>
            </a:r>
            <a:r>
              <a:rPr lang="ru-RU" b="1" i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.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Суміш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туші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і води (1:9)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готують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у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міру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потреби.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Досліджуваний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порошок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розмішують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 1-2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краплях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цієї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суміші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на темно-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сірому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полі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зору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між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невиразно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розрізнюваними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часточками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досліджуваного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порошку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виділяються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білими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острівцями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скловидні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безструктурні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грудки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слизу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які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поступово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розбухають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і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розтікаються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внаслідок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розчинності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слизу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у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воді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мікрохімічна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реакція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).</a:t>
            </a:r>
            <a:endParaRPr lang="ru-RU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27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760" y="332509"/>
            <a:ext cx="84720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Якісна реакція на інулін</a:t>
            </a:r>
          </a:p>
          <a:p>
            <a:pPr algn="just"/>
            <a:r>
              <a:rPr lang="uk-UA" sz="2400" b="1" dirty="0" smtClean="0">
                <a:solidFill>
                  <a:srgbClr val="7030A0"/>
                </a:solidFill>
              </a:rPr>
              <a:t>В спирті інулін утворює сферичні кристали з радіально розміщеними  голчастими кристаликами.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1628" y="2608804"/>
            <a:ext cx="2402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Інулін в клітинах </a:t>
            </a:r>
          </a:p>
          <a:p>
            <a:r>
              <a:rPr lang="uk-UA" sz="2400" b="1" dirty="0" err="1" smtClean="0">
                <a:solidFill>
                  <a:srgbClr val="7030A0"/>
                </a:solidFill>
              </a:rPr>
              <a:t>коренебульб</a:t>
            </a:r>
            <a:r>
              <a:rPr lang="uk-UA" sz="2400" b="1" dirty="0" smtClean="0">
                <a:solidFill>
                  <a:srgbClr val="7030A0"/>
                </a:solidFill>
              </a:rPr>
              <a:t> топінамбуру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7" y="1799782"/>
            <a:ext cx="5708073" cy="4757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527" y="5527964"/>
            <a:ext cx="3726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7030A0"/>
                </a:solidFill>
              </a:rPr>
              <a:t>Рис. Поперечний зріз кореня алтеї, забарвлення метиленовим синім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5493" y="5527964"/>
            <a:ext cx="38390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solidFill>
                  <a:srgbClr val="7030A0"/>
                </a:solidFill>
              </a:rPr>
              <a:t>Рис. Епідерма листа алтеї, </a:t>
            </a:r>
          </a:p>
          <a:p>
            <a:r>
              <a:rPr lang="uk-UA" sz="2000" b="1" i="1" dirty="0" smtClean="0">
                <a:solidFill>
                  <a:srgbClr val="7030A0"/>
                </a:solidFill>
              </a:rPr>
              <a:t>забарвлення метиленовим </a:t>
            </a:r>
          </a:p>
          <a:p>
            <a:r>
              <a:rPr lang="uk-UA" sz="2000" b="1" i="1" dirty="0" smtClean="0">
                <a:solidFill>
                  <a:srgbClr val="7030A0"/>
                </a:solidFill>
              </a:rPr>
              <a:t>синім</a:t>
            </a:r>
            <a:r>
              <a:rPr lang="uk-UA" sz="2000" dirty="0" smtClean="0"/>
              <a:t>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263236"/>
            <a:ext cx="8882947" cy="5112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367"/>
            <a:ext cx="9144000" cy="513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9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360000" y="288000"/>
            <a:ext cx="8382218" cy="6123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 dirty="0" err="1">
                <a:solidFill>
                  <a:srgbClr val="FC0621"/>
                </a:solidFill>
                <a:latin typeface="Times New Roman"/>
              </a:rPr>
              <a:t>Завдання</a:t>
            </a:r>
            <a:r>
              <a:rPr lang="ru-RU" sz="2800" b="1" strike="noStrike" spc="-1" dirty="0">
                <a:solidFill>
                  <a:srgbClr val="FC0621"/>
                </a:solidFill>
                <a:latin typeface="Times New Roman"/>
              </a:rPr>
              <a:t> 4. </a:t>
            </a:r>
            <a:r>
              <a:rPr lang="ru-RU" sz="2800" b="1" strike="noStrike" spc="-1" dirty="0" err="1">
                <a:solidFill>
                  <a:srgbClr val="FC0621"/>
                </a:solidFill>
                <a:latin typeface="Times New Roman"/>
              </a:rPr>
              <a:t>Реакція</a:t>
            </a:r>
            <a:r>
              <a:rPr lang="ru-RU" sz="2800" b="1" strike="noStrike" spc="-1" dirty="0">
                <a:solidFill>
                  <a:srgbClr val="FC0621"/>
                </a:solidFill>
                <a:latin typeface="Times New Roman"/>
              </a:rPr>
              <a:t> на </a:t>
            </a:r>
            <a:r>
              <a:rPr lang="ru-RU" sz="2800" b="1" strike="noStrike" spc="-1" dirty="0" err="1">
                <a:solidFill>
                  <a:srgbClr val="FC0621"/>
                </a:solidFill>
                <a:latin typeface="Times New Roman"/>
              </a:rPr>
              <a:t>чисту</a:t>
            </a:r>
            <a:r>
              <a:rPr lang="ru-RU" sz="2800" b="1" strike="noStrike" spc="-1" dirty="0">
                <a:solidFill>
                  <a:srgbClr val="FC0621"/>
                </a:solid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FC0621"/>
                </a:solidFill>
                <a:latin typeface="Times New Roman"/>
              </a:rPr>
              <a:t>клітковину</a:t>
            </a:r>
            <a:r>
              <a:rPr lang="ru-RU" sz="2800" b="1" strike="noStrike" spc="-1" dirty="0">
                <a:solidFill>
                  <a:srgbClr val="FC0621"/>
                </a:solidFill>
                <a:latin typeface="Times New Roman"/>
              </a:rPr>
              <a:t> з хлор-цинк-йодом.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Зріз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поміщають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предметне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скло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краплю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води,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розправляють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і воду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відсмоктують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фільтрувальним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папером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Краплю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реактиву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наносять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зріз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і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накривають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покривним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склом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. У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мікроскопі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спостерігають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синьо-фіолетове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або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лілове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забарвлення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оболонок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клітин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які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побудовані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з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чистої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клітковини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(деревина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забарвлюється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в у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жовтий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колір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).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i="1" strike="noStrike" spc="-1" dirty="0" err="1">
                <a:solidFill>
                  <a:srgbClr val="FC0621"/>
                </a:solidFill>
                <a:latin typeface="Times New Roman"/>
                <a:ea typeface="Times New Roman"/>
              </a:rPr>
              <a:t>Зробіть</a:t>
            </a:r>
            <a:r>
              <a:rPr lang="ru-RU" sz="2800" b="1" i="1" strike="noStrike" spc="-1" dirty="0">
                <a:solidFill>
                  <a:srgbClr val="FC0621"/>
                </a:solidFill>
                <a:latin typeface="Times New Roman"/>
                <a:ea typeface="Times New Roman"/>
              </a:rPr>
              <a:t> </a:t>
            </a:r>
            <a:r>
              <a:rPr lang="ru-RU" sz="2800" b="1" i="1" strike="noStrike" spc="-1" dirty="0" err="1">
                <a:solidFill>
                  <a:srgbClr val="FC0621"/>
                </a:solidFill>
                <a:latin typeface="Times New Roman"/>
                <a:ea typeface="Times New Roman"/>
              </a:rPr>
              <a:t>висновки</a:t>
            </a:r>
            <a:r>
              <a:rPr lang="ru-RU" sz="2800" b="1" i="1" strike="noStrike" spc="-1" dirty="0">
                <a:solidFill>
                  <a:srgbClr val="FC0621"/>
                </a:solidFill>
                <a:latin typeface="Times New Roman"/>
                <a:ea typeface="Times New Roman"/>
              </a:rPr>
              <a:t>. 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i="1" strike="noStrike" spc="-1" dirty="0">
                <a:solidFill>
                  <a:srgbClr val="FC0621"/>
                </a:solidFill>
                <a:latin typeface="Times New Roman"/>
                <a:ea typeface="Times New Roman"/>
              </a:rPr>
              <a:t>ОФОРМІТЬ У ВИГЛЯДІ ЗАПРОПОНОВАНОЇ ТАБЛИЦІ.</a:t>
            </a: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</TotalTime>
  <Words>814</Words>
  <Application>Microsoft Office PowerPoint</Application>
  <PresentationFormat>Экран (4:3)</PresentationFormat>
  <Paragraphs>132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РОСЛИНИ В МЕДИЦИНІ</dc:title>
  <dc:subject/>
  <dc:creator>hp</dc:creator>
  <dc:description/>
  <cp:lastModifiedBy>User</cp:lastModifiedBy>
  <cp:revision>200</cp:revision>
  <dcterms:created xsi:type="dcterms:W3CDTF">2018-09-16T21:40:10Z</dcterms:created>
  <dcterms:modified xsi:type="dcterms:W3CDTF">2024-09-22T23:35:39Z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