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70" r:id="rId5"/>
    <p:sldId id="259" r:id="rId6"/>
    <p:sldId id="271" r:id="rId7"/>
    <p:sldId id="260"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A5191F-6DE7-4450-B877-54A968F51CD2}" type="datetimeFigureOut">
              <a:rPr lang="ru-RU" smtClean="0"/>
              <a:pPr/>
              <a:t>12.02.2021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891D20-FA2B-4023-A2B7-DC4DE6F20F1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D891D20-FA2B-4023-A2B7-DC4DE6F20F1B}"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12.02.2021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12.02.2021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12.02.2021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12.02.2021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12.02.2021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12.02.2021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12.02.2021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12.02.2021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12.02.2021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12.02.2021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12.02.2021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12.02.2021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COMMUNICATION ETHICS</a:t>
            </a:r>
            <a:br>
              <a:rPr lang="en-US" dirty="0" smtClean="0"/>
            </a:br>
            <a:r>
              <a:rPr lang="en-US" dirty="0" smtClean="0"/>
              <a:t>ACROSS CULTURAL DIFFERENCES</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323528" y="332656"/>
            <a:ext cx="3654112" cy="5793507"/>
          </a:xfrm>
        </p:spPr>
        <p:style>
          <a:lnRef idx="1">
            <a:schemeClr val="accent4"/>
          </a:lnRef>
          <a:fillRef idx="2">
            <a:schemeClr val="accent4"/>
          </a:fillRef>
          <a:effectRef idx="1">
            <a:schemeClr val="accent4"/>
          </a:effectRef>
          <a:fontRef idx="minor">
            <a:schemeClr val="dk1"/>
          </a:fontRef>
        </p:style>
        <p:txBody>
          <a:bodyPr>
            <a:normAutofit/>
          </a:bodyPr>
          <a:lstStyle/>
          <a:p>
            <a:pPr lvl="0"/>
            <a:r>
              <a:rPr lang="en-US" b="1" dirty="0" smtClean="0"/>
              <a:t>The golden rule. </a:t>
            </a:r>
            <a:r>
              <a:rPr lang="en-US" dirty="0" smtClean="0"/>
              <a:t>It states: </a:t>
            </a:r>
            <a:r>
              <a:rPr lang="en-US" b="1" i="1" dirty="0" smtClean="0"/>
              <a:t>do unto others as you would have them do unto you.</a:t>
            </a:r>
            <a:r>
              <a:rPr lang="en-US" dirty="0" smtClean="0"/>
              <a:t> </a:t>
            </a:r>
          </a:p>
          <a:p>
            <a:pPr lvl="0">
              <a:buNone/>
            </a:pPr>
            <a:r>
              <a:rPr lang="en-US" b="1" i="1" dirty="0" smtClean="0"/>
              <a:t>   The platinum rule </a:t>
            </a:r>
            <a:r>
              <a:rPr lang="en-US" dirty="0" smtClean="0"/>
              <a:t>Rather than treating others as you want to be treated, treat them </a:t>
            </a:r>
            <a:r>
              <a:rPr lang="en-US" b="1" i="1" dirty="0" smtClean="0"/>
              <a:t>as you think they would want to be treated.</a:t>
            </a:r>
            <a:r>
              <a:rPr lang="en-US" dirty="0" smtClean="0"/>
              <a:t> </a:t>
            </a:r>
            <a:endParaRPr lang="ru-RU" dirty="0" smtClean="0"/>
          </a:p>
          <a:p>
            <a:endParaRPr lang="ru-RU" dirty="0"/>
          </a:p>
        </p:txBody>
      </p:sp>
      <p:sp>
        <p:nvSpPr>
          <p:cNvPr id="4" name="Содержимое 3"/>
          <p:cNvSpPr>
            <a:spLocks noGrp="1"/>
          </p:cNvSpPr>
          <p:nvPr>
            <p:ph sz="half" idx="2"/>
          </p:nvPr>
        </p:nvSpPr>
        <p:spPr>
          <a:xfrm>
            <a:off x="4139952" y="332656"/>
            <a:ext cx="3559296" cy="5793507"/>
          </a:xfrm>
        </p:spPr>
        <p:style>
          <a:lnRef idx="1">
            <a:schemeClr val="accent4"/>
          </a:lnRef>
          <a:fillRef idx="2">
            <a:schemeClr val="accent4"/>
          </a:fillRef>
          <a:effectRef idx="1">
            <a:schemeClr val="accent4"/>
          </a:effectRef>
          <a:fontRef idx="minor">
            <a:schemeClr val="dk1"/>
          </a:fontRef>
        </p:style>
        <p:txBody>
          <a:bodyPr>
            <a:normAutofit/>
          </a:bodyPr>
          <a:lstStyle/>
          <a:p>
            <a:pPr lvl="0"/>
            <a:r>
              <a:rPr lang="en-US" b="1" dirty="0" smtClean="0"/>
              <a:t>The golden mean. </a:t>
            </a:r>
            <a:r>
              <a:rPr lang="en-US" dirty="0" smtClean="0"/>
              <a:t>Aristotle believed that the best choices </a:t>
            </a:r>
            <a:r>
              <a:rPr lang="en-US" b="1" i="1" dirty="0" smtClean="0"/>
              <a:t>lie between extremes in any situation, </a:t>
            </a:r>
            <a:r>
              <a:rPr lang="en-US" dirty="0" smtClean="0"/>
              <a:t>and that extremes should be avoided. The “golden mean” refers to the “average” or “mean” between extreme behaviors.</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solidFill>
                  <a:schemeClr val="tx1">
                    <a:lumMod val="65000"/>
                    <a:lumOff val="35000"/>
                  </a:schemeClr>
                </a:solidFill>
              </a:rPr>
              <a:t>David Kale’s principles of ethics</a:t>
            </a:r>
            <a:endParaRPr lang="ru-RU" dirty="0">
              <a:solidFill>
                <a:schemeClr val="tx1">
                  <a:lumMod val="65000"/>
                  <a:lumOff val="35000"/>
                </a:schemeClr>
              </a:solidFill>
            </a:endParaRPr>
          </a:p>
        </p:txBody>
      </p:sp>
      <p:sp>
        <p:nvSpPr>
          <p:cNvPr id="3" name="Содержимое 2"/>
          <p:cNvSpPr>
            <a:spLocks noGrp="1"/>
          </p:cNvSpPr>
          <p:nvPr>
            <p:ph sz="half" idx="1"/>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sz="3200" b="1" i="1" dirty="0" smtClean="0"/>
              <a:t>Principle 1.</a:t>
            </a:r>
            <a:r>
              <a:rPr lang="en-US" sz="3200" dirty="0" smtClean="0"/>
              <a:t> “Ethical communicators address people of other cultures with the same respect that they would like to receive themselves”. </a:t>
            </a:r>
            <a:endParaRPr lang="ru-RU" sz="3200" dirty="0"/>
          </a:p>
        </p:txBody>
      </p:sp>
      <p:sp>
        <p:nvSpPr>
          <p:cNvPr id="4" name="Содержимое 3"/>
          <p:cNvSpPr>
            <a:spLocks noGrp="1"/>
          </p:cNvSpPr>
          <p:nvPr>
            <p:ph sz="half" idx="2"/>
          </p:nvPr>
        </p:nvSpPr>
        <p:spPr/>
        <p:style>
          <a:lnRef idx="1">
            <a:schemeClr val="accent2"/>
          </a:lnRef>
          <a:fillRef idx="2">
            <a:schemeClr val="accent2"/>
          </a:fillRef>
          <a:effectRef idx="1">
            <a:schemeClr val="accent2"/>
          </a:effectRef>
          <a:fontRef idx="minor">
            <a:schemeClr val="dk1"/>
          </a:fontRef>
        </p:style>
        <p:txBody>
          <a:bodyPr>
            <a:noAutofit/>
          </a:bodyPr>
          <a:lstStyle/>
          <a:p>
            <a:r>
              <a:rPr lang="en-US" sz="3200" b="1" i="1" dirty="0" smtClean="0"/>
              <a:t>Principle 2.</a:t>
            </a:r>
            <a:r>
              <a:rPr lang="en-US" sz="3200" dirty="0" smtClean="0"/>
              <a:t> “Ethical communicators seek to describe the world as they perceive it as accurately as possible”. </a:t>
            </a:r>
          </a:p>
          <a:p>
            <a:pPr>
              <a:buNone/>
            </a:pPr>
            <a:r>
              <a:rPr lang="en-US" sz="3200" dirty="0" smtClean="0"/>
              <a:t>   </a:t>
            </a:r>
            <a:endParaRPr lang="ru-RU"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51520" y="476673"/>
            <a:ext cx="3726120" cy="5328592"/>
          </a:xfrm>
        </p:spPr>
        <p:style>
          <a:lnRef idx="1">
            <a:schemeClr val="dk1"/>
          </a:lnRef>
          <a:fillRef idx="2">
            <a:schemeClr val="dk1"/>
          </a:fillRef>
          <a:effectRef idx="1">
            <a:schemeClr val="dk1"/>
          </a:effectRef>
          <a:fontRef idx="minor">
            <a:schemeClr val="dk1"/>
          </a:fontRef>
        </p:style>
        <p:txBody>
          <a:bodyPr>
            <a:normAutofit/>
          </a:bodyPr>
          <a:lstStyle/>
          <a:p>
            <a:r>
              <a:rPr lang="en-US" sz="3200" b="1" i="1" dirty="0" smtClean="0"/>
              <a:t>Principle 3.</a:t>
            </a:r>
            <a:r>
              <a:rPr lang="en-US" sz="3200" dirty="0" smtClean="0"/>
              <a:t> “Ethical communicators encourage people of other cultures to express themselves in their uniqueness”. </a:t>
            </a:r>
            <a:endParaRPr lang="ru-RU" sz="3200" dirty="0"/>
          </a:p>
        </p:txBody>
      </p:sp>
      <p:sp>
        <p:nvSpPr>
          <p:cNvPr id="4" name="Содержимое 3"/>
          <p:cNvSpPr>
            <a:spLocks noGrp="1"/>
          </p:cNvSpPr>
          <p:nvPr>
            <p:ph sz="half" idx="2"/>
          </p:nvPr>
        </p:nvSpPr>
        <p:spPr>
          <a:xfrm>
            <a:off x="4139952" y="1268760"/>
            <a:ext cx="3559296" cy="4857403"/>
          </a:xfrm>
        </p:spPr>
        <p:style>
          <a:lnRef idx="1">
            <a:schemeClr val="dk1"/>
          </a:lnRef>
          <a:fillRef idx="2">
            <a:schemeClr val="dk1"/>
          </a:fillRef>
          <a:effectRef idx="1">
            <a:schemeClr val="dk1"/>
          </a:effectRef>
          <a:fontRef idx="minor">
            <a:schemeClr val="dk1"/>
          </a:fontRef>
        </p:style>
        <p:txBody>
          <a:bodyPr>
            <a:normAutofit/>
          </a:bodyPr>
          <a:lstStyle/>
          <a:p>
            <a:r>
              <a:rPr lang="en-US" sz="3200" b="1" i="1" dirty="0" smtClean="0"/>
              <a:t>Principle 4.</a:t>
            </a:r>
            <a:r>
              <a:rPr lang="en-US" sz="3200" i="1" dirty="0" smtClean="0"/>
              <a:t> </a:t>
            </a:r>
            <a:r>
              <a:rPr lang="en-US" sz="3200" dirty="0" smtClean="0"/>
              <a:t>“Ethical communicators strive for identification with people of other cultures”. </a:t>
            </a:r>
            <a:endParaRPr lang="ru-RU"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5148064" y="332656"/>
            <a:ext cx="3670034" cy="1512168"/>
          </a:xfrm>
        </p:spPr>
        <p:txBody>
          <a:bodyPr>
            <a:normAutofit/>
          </a:bodyPr>
          <a:lstStyle/>
          <a:p>
            <a:r>
              <a:rPr lang="en-US" sz="2400" dirty="0" smtClean="0">
                <a:solidFill>
                  <a:schemeClr val="tx1"/>
                </a:solidFill>
              </a:rPr>
              <a:t>Judith N. Martin principles for ethical communication</a:t>
            </a:r>
            <a:endParaRPr lang="ru-RU" sz="2400" dirty="0">
              <a:solidFill>
                <a:schemeClr val="tx1"/>
              </a:solidFill>
            </a:endParaRPr>
          </a:p>
        </p:txBody>
      </p:sp>
      <p:sp>
        <p:nvSpPr>
          <p:cNvPr id="7" name="Текст 6"/>
          <p:cNvSpPr>
            <a:spLocks noGrp="1"/>
          </p:cNvSpPr>
          <p:nvPr>
            <p:ph type="body" sz="half" idx="2"/>
          </p:nvPr>
        </p:nvSpPr>
        <p:spPr>
          <a:xfrm>
            <a:off x="5004048" y="1988840"/>
            <a:ext cx="3814050" cy="3215034"/>
          </a:xfrm>
        </p:spPr>
        <p:style>
          <a:lnRef idx="1">
            <a:schemeClr val="accent5"/>
          </a:lnRef>
          <a:fillRef idx="2">
            <a:schemeClr val="accent5"/>
          </a:fillRef>
          <a:effectRef idx="1">
            <a:schemeClr val="accent5"/>
          </a:effectRef>
          <a:fontRef idx="minor">
            <a:schemeClr val="dk1"/>
          </a:fontRef>
        </p:style>
        <p:txBody>
          <a:bodyPr>
            <a:normAutofit/>
          </a:bodyPr>
          <a:lstStyle/>
          <a:p>
            <a:pPr lvl="0"/>
            <a:r>
              <a:rPr lang="en-US" sz="3200" b="1" dirty="0" smtClean="0"/>
              <a:t>The Humanness Principle. </a:t>
            </a:r>
            <a:r>
              <a:rPr lang="en-US" sz="3200" dirty="0" smtClean="0"/>
              <a:t>It means – </a:t>
            </a:r>
            <a:r>
              <a:rPr lang="en-US" sz="3200" b="1" i="1" dirty="0" smtClean="0"/>
              <a:t>“Treat others as humans – that is, respect as persons”. </a:t>
            </a:r>
            <a:endParaRPr lang="ru-RU" sz="3200" dirty="0" smtClean="0"/>
          </a:p>
          <a:p>
            <a:endParaRPr lang="en-US" sz="2400" dirty="0" smtClean="0"/>
          </a:p>
          <a:p>
            <a:endParaRPr lang="ru-RU" sz="2400" dirty="0"/>
          </a:p>
        </p:txBody>
      </p:sp>
      <p:pic>
        <p:nvPicPr>
          <p:cNvPr id="8" name="Рисунок 7" descr="mar22.jpg"/>
          <p:cNvPicPr>
            <a:picLocks noGrp="1" noChangeAspect="1"/>
          </p:cNvPicPr>
          <p:nvPr>
            <p:ph type="pic" idx="1"/>
          </p:nvPr>
        </p:nvPicPr>
        <p:blipFill>
          <a:blip r:embed="rId2" cstate="print"/>
          <a:srcRect l="505" r="505"/>
          <a:stretch>
            <a:fillRect/>
          </a:stretch>
        </p:blip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одержимое 13"/>
          <p:cNvSpPr>
            <a:spLocks noGrp="1"/>
          </p:cNvSpPr>
          <p:nvPr>
            <p:ph idx="1"/>
          </p:nvPr>
        </p:nvSpPr>
        <p:spPr>
          <a:xfrm>
            <a:off x="323528" y="404664"/>
            <a:ext cx="7372672" cy="5832648"/>
          </a:xfrm>
        </p:spPr>
        <p:style>
          <a:lnRef idx="1">
            <a:schemeClr val="accent2"/>
          </a:lnRef>
          <a:fillRef idx="2">
            <a:schemeClr val="accent2"/>
          </a:fillRef>
          <a:effectRef idx="1">
            <a:schemeClr val="accent2"/>
          </a:effectRef>
          <a:fontRef idx="minor">
            <a:schemeClr val="dk1"/>
          </a:fontRef>
        </p:style>
        <p:txBody>
          <a:bodyPr/>
          <a:lstStyle/>
          <a:p>
            <a:pPr lvl="0"/>
            <a:r>
              <a:rPr lang="en-US" sz="3600" b="1" dirty="0" smtClean="0"/>
              <a:t>The Dialogic principle. </a:t>
            </a:r>
            <a:r>
              <a:rPr lang="en-US" sz="3600" dirty="0" smtClean="0"/>
              <a:t>The point here is </a:t>
            </a:r>
            <a:r>
              <a:rPr lang="en-US" sz="3600" b="1" i="1" dirty="0" smtClean="0"/>
              <a:t>to understand other persons’ perspective from their point of view, from their power position, and from their contextual perspective. </a:t>
            </a:r>
            <a:r>
              <a:rPr lang="en-US" sz="3600" dirty="0" smtClean="0"/>
              <a:t>This can only happen through dialogue with them.</a:t>
            </a:r>
            <a:endParaRPr lang="ru-RU" sz="3600" dirty="0" smtClean="0"/>
          </a:p>
          <a:p>
            <a:endParaRPr lang="en-US" dirty="0" smtClean="0"/>
          </a:p>
          <a:p>
            <a:pPr>
              <a:buNone/>
            </a:pP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76672"/>
            <a:ext cx="7372672" cy="4752528"/>
          </a:xfrm>
        </p:spPr>
        <p:style>
          <a:lnRef idx="1">
            <a:schemeClr val="accent6"/>
          </a:lnRef>
          <a:fillRef idx="2">
            <a:schemeClr val="accent6"/>
          </a:fillRef>
          <a:effectRef idx="1">
            <a:schemeClr val="accent6"/>
          </a:effectRef>
          <a:fontRef idx="minor">
            <a:schemeClr val="dk1"/>
          </a:fontRef>
        </p:style>
        <p:txBody>
          <a:bodyPr>
            <a:normAutofit/>
          </a:bodyPr>
          <a:lstStyle/>
          <a:p>
            <a:r>
              <a:rPr lang="en-US" sz="3200" b="1" dirty="0" smtClean="0"/>
              <a:t>The principle of speaking “with” and “to”. </a:t>
            </a:r>
            <a:r>
              <a:rPr lang="en-US" sz="3200" dirty="0" smtClean="0"/>
              <a:t>The main point here is for scholars who write about other cultures. Scholars must not simply “represent” others, but speak with them, to be “critical” about what they write, realizing their role in their writing. This principle deals with </a:t>
            </a:r>
            <a:r>
              <a:rPr lang="en-US" sz="3200" i="1" dirty="0" smtClean="0"/>
              <a:t>self-reflexivity, listening, and dialogue.</a:t>
            </a:r>
            <a:endParaRPr lang="ru-RU"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67544" y="228600"/>
            <a:ext cx="5887536" cy="824136"/>
          </a:xfrm>
        </p:spPr>
        <p:txBody>
          <a:bodyPr/>
          <a:lstStyle/>
          <a:p>
            <a:r>
              <a:rPr lang="en-US" dirty="0" smtClean="0"/>
              <a:t>Conclusion</a:t>
            </a:r>
            <a:endParaRPr lang="ru-RU" dirty="0"/>
          </a:p>
        </p:txBody>
      </p:sp>
      <p:sp>
        <p:nvSpPr>
          <p:cNvPr id="6" name="Содержимое 5"/>
          <p:cNvSpPr>
            <a:spLocks noGrp="1"/>
          </p:cNvSpPr>
          <p:nvPr>
            <p:ph sz="half" idx="1"/>
          </p:nvPr>
        </p:nvSpPr>
        <p:spPr>
          <a:xfrm>
            <a:off x="395536" y="1196752"/>
            <a:ext cx="7300664" cy="5256584"/>
          </a:xfrm>
          <a:ln/>
        </p:spPr>
        <p:style>
          <a:lnRef idx="1">
            <a:schemeClr val="accent5"/>
          </a:lnRef>
          <a:fillRef idx="2">
            <a:schemeClr val="accent5"/>
          </a:fillRef>
          <a:effectRef idx="1">
            <a:schemeClr val="accent5"/>
          </a:effectRef>
          <a:fontRef idx="minor">
            <a:schemeClr val="dk1"/>
          </a:fontRef>
        </p:style>
        <p:txBody>
          <a:bodyPr>
            <a:noAutofit/>
          </a:bodyPr>
          <a:lstStyle/>
          <a:p>
            <a:r>
              <a:rPr lang="en-US" sz="2800" b="1" dirty="0" smtClean="0"/>
              <a:t>Carl Wellman: </a:t>
            </a:r>
            <a:r>
              <a:rPr lang="en-US" sz="2800" dirty="0" smtClean="0"/>
              <a:t>“An ethical system does not solve all one’s practical problems, but one cannot choose and act rationally without some explicit or implicit ethical system. An ethical theory doesn’t tell a person what to do in any given </a:t>
            </a:r>
            <a:r>
              <a:rPr lang="en-US" sz="2800" dirty="0" smtClean="0"/>
              <a:t>situation</a:t>
            </a:r>
            <a:r>
              <a:rPr lang="ru-RU" sz="2800" smtClean="0"/>
              <a:t> </a:t>
            </a:r>
            <a:r>
              <a:rPr lang="en-US" sz="2800" smtClean="0"/>
              <a:t>it </a:t>
            </a:r>
            <a:r>
              <a:rPr lang="en-US" sz="2800" dirty="0" smtClean="0"/>
              <a:t>tells one what to consider in making up one’s mind what to do. The practical function of an ethical system is primarily to direct our attention to the relevant considerations, the reasons that determines the rightness or wrongness of any act.” </a:t>
            </a:r>
            <a:endParaRPr lang="ru-RU"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The national communication association</a:t>
            </a:r>
            <a:endParaRPr lang="ru-RU" dirty="0"/>
          </a:p>
        </p:txBody>
      </p:sp>
      <p:sp>
        <p:nvSpPr>
          <p:cNvPr id="5" name="Текст 4"/>
          <p:cNvSpPr>
            <a:spLocks noGrp="1"/>
          </p:cNvSpPr>
          <p:nvPr>
            <p:ph type="body" idx="2"/>
          </p:nvPr>
        </p:nvSpPr>
        <p:spPr>
          <a:xfrm>
            <a:off x="467544" y="1484784"/>
            <a:ext cx="5897880" cy="602512"/>
          </a:xfrm>
        </p:spPr>
        <p:txBody>
          <a:bodyPr>
            <a:normAutofit/>
          </a:bodyPr>
          <a:lstStyle/>
          <a:p>
            <a:r>
              <a:rPr lang="en-US" sz="3200" dirty="0" smtClean="0"/>
              <a:t>Credo for Ethical Communication</a:t>
            </a:r>
            <a:endParaRPr lang="ru-RU" sz="3200" dirty="0"/>
          </a:p>
        </p:txBody>
      </p:sp>
      <p:sp>
        <p:nvSpPr>
          <p:cNvPr id="4" name="Содержимое 3"/>
          <p:cNvSpPr>
            <a:spLocks noGrp="1"/>
          </p:cNvSpPr>
          <p:nvPr>
            <p:ph sz="half" idx="1"/>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 truthfulness, accuracy, honesty are essential to the integrity of communication</a:t>
            </a:r>
            <a:r>
              <a:rPr lang="ru-RU" dirty="0" smtClean="0"/>
              <a:t>;</a:t>
            </a:r>
          </a:p>
          <a:p>
            <a:r>
              <a:rPr lang="en-US" dirty="0" smtClean="0"/>
              <a:t>- endorse freedom of expression, diversity of perspective, and tolerance of dissent to achieve the </a:t>
            </a:r>
            <a:r>
              <a:rPr lang="en-US" dirty="0" smtClean="0"/>
              <a:t>responsible </a:t>
            </a:r>
            <a:r>
              <a:rPr lang="en-US" dirty="0" smtClean="0"/>
              <a:t>decision </a:t>
            </a:r>
            <a:r>
              <a:rPr lang="en-US" dirty="0" smtClean="0"/>
              <a:t>making;</a:t>
            </a:r>
            <a:endParaRPr lang="ru-RU" dirty="0" smtClean="0"/>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323528" y="836712"/>
            <a:ext cx="7372672" cy="5619024"/>
          </a:xfrm>
        </p:spPr>
        <p:style>
          <a:lnRef idx="1">
            <a:schemeClr val="accent1"/>
          </a:lnRef>
          <a:fillRef idx="2">
            <a:schemeClr val="accent1"/>
          </a:fillRef>
          <a:effectRef idx="1">
            <a:schemeClr val="accent1"/>
          </a:effectRef>
          <a:fontRef idx="minor">
            <a:schemeClr val="dk1"/>
          </a:fontRef>
        </p:style>
        <p:txBody>
          <a:bodyPr>
            <a:normAutofit/>
          </a:bodyPr>
          <a:lstStyle/>
          <a:p>
            <a:r>
              <a:rPr lang="en-US" sz="3200" dirty="0" smtClean="0"/>
              <a:t>- strive to understand and respect other communicators before evaluating and responding to their messages;</a:t>
            </a:r>
            <a:endParaRPr lang="ru-RU" sz="3200" dirty="0" smtClean="0"/>
          </a:p>
          <a:p>
            <a:pPr>
              <a:buNone/>
            </a:pPr>
            <a:endParaRPr lang="ru-RU" sz="3200" dirty="0" smtClean="0"/>
          </a:p>
          <a:p>
            <a:r>
              <a:rPr lang="en-US" sz="3200" dirty="0" smtClean="0"/>
              <a:t>- access to communication resources and opportunities are necessary to fulfill human potential and contribute to the well being of families, communities, and society;</a:t>
            </a:r>
            <a:endParaRPr lang="ru-RU" sz="3200" dirty="0" smtClean="0"/>
          </a:p>
          <a:p>
            <a:pPr>
              <a:buNone/>
            </a:pPr>
            <a:endParaRPr lang="ru-RU"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548680"/>
            <a:ext cx="7372672" cy="5907056"/>
          </a:xfrm>
        </p:spPr>
        <p:style>
          <a:lnRef idx="1">
            <a:schemeClr val="accent2"/>
          </a:lnRef>
          <a:fillRef idx="2">
            <a:schemeClr val="accent2"/>
          </a:fillRef>
          <a:effectRef idx="1">
            <a:schemeClr val="accent2"/>
          </a:effectRef>
          <a:fontRef idx="minor">
            <a:schemeClr val="dk1"/>
          </a:fontRef>
        </p:style>
        <p:txBody>
          <a:bodyPr/>
          <a:lstStyle/>
          <a:p>
            <a:r>
              <a:rPr lang="en-US" sz="3200" dirty="0" smtClean="0"/>
              <a:t>- promote communication climates of caring and mutual understanding that respect the unique needs and characteristics of individual communicators;</a:t>
            </a:r>
            <a:endParaRPr lang="ru-RU" sz="3200" dirty="0" smtClean="0"/>
          </a:p>
          <a:p>
            <a:r>
              <a:rPr lang="en-US" sz="3200" dirty="0" smtClean="0"/>
              <a:t>- condemn communication that degrades individuals and humanity through distortion, intolerance, intimidation, coercion, hatred, and violence</a:t>
            </a:r>
            <a:r>
              <a:rPr lang="ru-RU" sz="3200" smtClean="0"/>
              <a:t>;</a:t>
            </a:r>
            <a:endParaRPr lang="ru-RU" sz="3200" dirty="0" smtClean="0"/>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323528" y="620688"/>
            <a:ext cx="7372672" cy="5835048"/>
          </a:xfrm>
        </p:spPr>
        <p:style>
          <a:lnRef idx="1">
            <a:schemeClr val="accent2"/>
          </a:lnRef>
          <a:fillRef idx="2">
            <a:schemeClr val="accent2"/>
          </a:fillRef>
          <a:effectRef idx="1">
            <a:schemeClr val="accent2"/>
          </a:effectRef>
          <a:fontRef idx="minor">
            <a:schemeClr val="dk1"/>
          </a:fontRef>
        </p:style>
        <p:txBody>
          <a:bodyPr/>
          <a:lstStyle/>
          <a:p>
            <a:r>
              <a:rPr lang="en-US" sz="3200" dirty="0" smtClean="0"/>
              <a:t>- commit to the courageous expression of personal convictions in pursuit of fairness and justice;</a:t>
            </a:r>
            <a:endParaRPr lang="ru-RU" sz="3200" dirty="0" smtClean="0"/>
          </a:p>
          <a:p>
            <a:pPr>
              <a:buNone/>
            </a:pPr>
            <a:endParaRPr lang="ru-RU" sz="3200" dirty="0" smtClean="0"/>
          </a:p>
          <a:p>
            <a:r>
              <a:rPr lang="en-US" sz="3200" dirty="0" smtClean="0"/>
              <a:t>- advocate sharing information, opinions, and feelings when facing significant choices while also respecting privacy and confidentiality;</a:t>
            </a:r>
            <a:endParaRPr lang="ru-RU" sz="3200" dirty="0" smtClean="0"/>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620688"/>
            <a:ext cx="7372672" cy="5835048"/>
          </a:xfrm>
        </p:spPr>
        <p:style>
          <a:lnRef idx="1">
            <a:schemeClr val="accent2"/>
          </a:lnRef>
          <a:fillRef idx="2">
            <a:schemeClr val="accent2"/>
          </a:fillRef>
          <a:effectRef idx="1">
            <a:schemeClr val="accent2"/>
          </a:effectRef>
          <a:fontRef idx="minor">
            <a:schemeClr val="dk1"/>
          </a:fontRef>
        </p:style>
        <p:txBody>
          <a:bodyPr/>
          <a:lstStyle/>
          <a:p>
            <a:r>
              <a:rPr lang="en-US" sz="3200" dirty="0" smtClean="0"/>
              <a:t>- unethical communication threatens the quality of all communication and consequently the well being of individuals and the society in which we live;</a:t>
            </a:r>
            <a:endParaRPr lang="ru-RU" sz="3200" dirty="0" smtClean="0"/>
          </a:p>
          <a:p>
            <a:pPr>
              <a:buNone/>
            </a:pPr>
            <a:endParaRPr lang="ru-RU" sz="3200" dirty="0" smtClean="0"/>
          </a:p>
          <a:p>
            <a:r>
              <a:rPr lang="en-US" sz="3200" dirty="0" smtClean="0"/>
              <a:t>- accept responsibility for the short- and long-term consequences for our own communication and expect the same of others.</a:t>
            </a:r>
            <a:endParaRPr lang="ru-RU" sz="3200" dirty="0" smtClean="0"/>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half" idx="2"/>
          </p:nvPr>
        </p:nvSpPr>
        <p:spPr>
          <a:xfrm>
            <a:off x="5076056" y="908720"/>
            <a:ext cx="3573016" cy="4032448"/>
          </a:xfrm>
        </p:spPr>
        <p:txBody>
          <a:bodyPr>
            <a:normAutofit/>
          </a:bodyPr>
          <a:lstStyle/>
          <a:p>
            <a:r>
              <a:rPr lang="en-US" sz="2400" b="1" dirty="0" err="1" smtClean="0"/>
              <a:t>Shuter’s</a:t>
            </a:r>
            <a:r>
              <a:rPr lang="en-US" sz="2400" b="1" dirty="0" smtClean="0"/>
              <a:t> types of ethics:</a:t>
            </a:r>
          </a:p>
          <a:p>
            <a:endParaRPr lang="en-US" sz="2400" dirty="0" smtClean="0"/>
          </a:p>
          <a:p>
            <a:r>
              <a:rPr lang="en-US" sz="2400" dirty="0" smtClean="0"/>
              <a:t>Communicator ethics.</a:t>
            </a:r>
          </a:p>
          <a:p>
            <a:endParaRPr lang="en-US" sz="2400" dirty="0" smtClean="0"/>
          </a:p>
          <a:p>
            <a:r>
              <a:rPr lang="en-US" sz="2400" dirty="0" smtClean="0"/>
              <a:t>Message ethics. </a:t>
            </a:r>
          </a:p>
          <a:p>
            <a:endParaRPr lang="en-US" sz="2400" dirty="0" smtClean="0"/>
          </a:p>
          <a:p>
            <a:r>
              <a:rPr lang="en-US" sz="2400" dirty="0" smtClean="0"/>
              <a:t>Receiver/audience ethics. </a:t>
            </a:r>
            <a:endParaRPr lang="ru-RU" sz="2400" dirty="0"/>
          </a:p>
        </p:txBody>
      </p:sp>
      <p:pic>
        <p:nvPicPr>
          <p:cNvPr id="8" name="Рисунок 7" descr="Shuter_pic_2015.jpg"/>
          <p:cNvPicPr>
            <a:picLocks noGrp="1" noChangeAspect="1"/>
          </p:cNvPicPr>
          <p:nvPr>
            <p:ph type="pic" idx="1"/>
          </p:nvPr>
        </p:nvPicPr>
        <p:blipFill>
          <a:blip r:embed="rId2" cstate="print"/>
          <a:srcRect t="12471" b="12471"/>
          <a:stretch>
            <a:fillRect/>
          </a:stretch>
        </p:blip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0"/>
            <a:ext cx="3886058" cy="1340768"/>
          </a:xfrm>
          <a:ln>
            <a:solidFill>
              <a:schemeClr val="accent1"/>
            </a:solidFill>
          </a:ln>
        </p:spPr>
        <p:txBody>
          <a:bodyPr>
            <a:normAutofit/>
          </a:bodyPr>
          <a:lstStyle/>
          <a:p>
            <a:r>
              <a:rPr lang="en-US" sz="2400" dirty="0" smtClean="0">
                <a:solidFill>
                  <a:schemeClr val="accent1"/>
                </a:solidFill>
              </a:rPr>
              <a:t>“Five Golden </a:t>
            </a:r>
            <a:br>
              <a:rPr lang="en-US" sz="2400" dirty="0" smtClean="0">
                <a:solidFill>
                  <a:schemeClr val="accent1"/>
                </a:solidFill>
              </a:rPr>
            </a:br>
            <a:r>
              <a:rPr lang="en-US" sz="2400" dirty="0" smtClean="0">
                <a:solidFill>
                  <a:schemeClr val="accent1"/>
                </a:solidFill>
              </a:rPr>
              <a:t>approaches” to </a:t>
            </a:r>
            <a:r>
              <a:rPr lang="en-US" sz="2400" dirty="0" err="1" smtClean="0">
                <a:solidFill>
                  <a:schemeClr val="accent1"/>
                </a:solidFill>
              </a:rPr>
              <a:t>ehtics</a:t>
            </a:r>
            <a:endParaRPr lang="ru-RU" sz="2400" dirty="0">
              <a:solidFill>
                <a:schemeClr val="accent1"/>
              </a:solidFill>
            </a:endParaRPr>
          </a:p>
        </p:txBody>
      </p:sp>
      <p:sp>
        <p:nvSpPr>
          <p:cNvPr id="3" name="Текст 2"/>
          <p:cNvSpPr>
            <a:spLocks noGrp="1"/>
          </p:cNvSpPr>
          <p:nvPr>
            <p:ph type="body" sz="half" idx="2"/>
          </p:nvPr>
        </p:nvSpPr>
        <p:spPr>
          <a:xfrm>
            <a:off x="5004048" y="1556792"/>
            <a:ext cx="3814050" cy="3647082"/>
          </a:xfrm>
        </p:spPr>
        <p:txBody>
          <a:bodyPr>
            <a:normAutofit/>
          </a:bodyPr>
          <a:lstStyle/>
          <a:p>
            <a:r>
              <a:rPr lang="en-US" sz="2800" b="1" dirty="0" smtClean="0"/>
              <a:t>The golden purse (ethical egoism)</a:t>
            </a:r>
            <a:r>
              <a:rPr lang="en-US" sz="2800" dirty="0" smtClean="0"/>
              <a:t>: this approach is based </a:t>
            </a:r>
            <a:r>
              <a:rPr lang="en-US" sz="2800" i="1" dirty="0" smtClean="0"/>
              <a:t>on what works best for me or my group</a:t>
            </a:r>
            <a:r>
              <a:rPr lang="en-US" sz="2800" dirty="0" smtClean="0"/>
              <a:t> (organization, country). </a:t>
            </a:r>
            <a:endParaRPr lang="ru-RU" sz="2800" dirty="0"/>
          </a:p>
        </p:txBody>
      </p:sp>
      <p:pic>
        <p:nvPicPr>
          <p:cNvPr id="5" name="Рисунок 4" descr="Холл,_Эдвард.jpg"/>
          <p:cNvPicPr>
            <a:picLocks noGrp="1" noChangeAspect="1"/>
          </p:cNvPicPr>
          <p:nvPr>
            <p:ph type="pic" idx="1"/>
          </p:nvPr>
        </p:nvPicPr>
        <p:blipFill>
          <a:blip r:embed="rId2" cstate="print"/>
          <a:srcRect t="18762" b="18762"/>
          <a:stretch>
            <a:fillRect/>
          </a:stretch>
        </p:blipFill>
        <p:spPr>
          <a:xfrm>
            <a:off x="405426" y="836712"/>
            <a:ext cx="4464496" cy="4464496"/>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1"/>
          </p:nvPr>
        </p:nvSpPr>
        <p:spPr>
          <a:xfrm>
            <a:off x="251520" y="476672"/>
            <a:ext cx="3726120" cy="5649491"/>
          </a:xfrm>
        </p:spPr>
        <p:style>
          <a:lnRef idx="1">
            <a:schemeClr val="accent3"/>
          </a:lnRef>
          <a:fillRef idx="2">
            <a:schemeClr val="accent3"/>
          </a:fillRef>
          <a:effectRef idx="1">
            <a:schemeClr val="accent3"/>
          </a:effectRef>
          <a:fontRef idx="minor">
            <a:schemeClr val="dk1"/>
          </a:fontRef>
        </p:style>
        <p:txBody>
          <a:bodyPr>
            <a:normAutofit fontScale="92500"/>
          </a:bodyPr>
          <a:lstStyle/>
          <a:p>
            <a:r>
              <a:rPr lang="en-US" b="1" dirty="0" smtClean="0"/>
              <a:t>The golden consequence (utilitarianism): </a:t>
            </a:r>
            <a:r>
              <a:rPr lang="en-US" dirty="0" smtClean="0"/>
              <a:t>if something has “utility” that means it is “useful” or “pragmatic”. The difference between this and egoism is that this approach is focused on what works for the most people involved. That is, it seeks </a:t>
            </a:r>
            <a:r>
              <a:rPr lang="en-US" b="1" i="1" dirty="0" smtClean="0"/>
              <a:t>the greatest good for the greatest number of people.</a:t>
            </a:r>
            <a:r>
              <a:rPr lang="en-US" dirty="0" smtClean="0"/>
              <a:t> </a:t>
            </a:r>
            <a:endParaRPr lang="ru-RU" dirty="0"/>
          </a:p>
        </p:txBody>
      </p:sp>
      <p:sp>
        <p:nvSpPr>
          <p:cNvPr id="7" name="Содержимое 6"/>
          <p:cNvSpPr>
            <a:spLocks noGrp="1"/>
          </p:cNvSpPr>
          <p:nvPr>
            <p:ph sz="half" idx="2"/>
          </p:nvPr>
        </p:nvSpPr>
        <p:spPr>
          <a:xfrm>
            <a:off x="4211960" y="548680"/>
            <a:ext cx="3487288" cy="5577483"/>
          </a:xfrm>
        </p:spPr>
        <p:style>
          <a:lnRef idx="1">
            <a:schemeClr val="accent3"/>
          </a:lnRef>
          <a:fillRef idx="2">
            <a:schemeClr val="accent3"/>
          </a:fillRef>
          <a:effectRef idx="1">
            <a:schemeClr val="accent3"/>
          </a:effectRef>
          <a:fontRef idx="minor">
            <a:schemeClr val="dk1"/>
          </a:fontRef>
        </p:style>
        <p:txBody>
          <a:bodyPr>
            <a:normAutofit fontScale="92500"/>
          </a:bodyPr>
          <a:lstStyle/>
          <a:p>
            <a:r>
              <a:rPr lang="en-US" b="1" dirty="0" smtClean="0"/>
              <a:t>The golden law (categorical imperative/divine right). </a:t>
            </a:r>
            <a:r>
              <a:rPr lang="en-US" dirty="0" smtClean="0"/>
              <a:t>This approach suggests that there is </a:t>
            </a:r>
            <a:r>
              <a:rPr lang="en-US" b="1" i="1" dirty="0" smtClean="0"/>
              <a:t>a single right or wrong that does not differ by context or situation. </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TotalTime>
  <Words>735</Words>
  <Application>Microsoft Office PowerPoint</Application>
  <PresentationFormat>Экран (4:3)</PresentationFormat>
  <Paragraphs>43</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Изящная</vt:lpstr>
      <vt:lpstr>COMMUNICATION ETHICS ACROSS CULTURAL DIFFERENCES</vt:lpstr>
      <vt:lpstr>The national communication association</vt:lpstr>
      <vt:lpstr>Слайд 3</vt:lpstr>
      <vt:lpstr>Слайд 4</vt:lpstr>
      <vt:lpstr>Слайд 5</vt:lpstr>
      <vt:lpstr>Слайд 6</vt:lpstr>
      <vt:lpstr>Слайд 7</vt:lpstr>
      <vt:lpstr>“Five Golden  approaches” to ehtics</vt:lpstr>
      <vt:lpstr>Слайд 9</vt:lpstr>
      <vt:lpstr>Слайд 10</vt:lpstr>
      <vt:lpstr>David Kale’s principles of ethics</vt:lpstr>
      <vt:lpstr>Слайд 12</vt:lpstr>
      <vt:lpstr>Judith N. Martin principles for ethical communication</vt:lpstr>
      <vt:lpstr>Слайд 14</vt:lpstr>
      <vt:lpstr>Слайд 15</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ETHICS ACROSS CULTURAL DIFFERENCES</dc:title>
  <cp:lastModifiedBy>Пердун</cp:lastModifiedBy>
  <cp:revision>31</cp:revision>
  <dcterms:modified xsi:type="dcterms:W3CDTF">2021-02-12T19:43:32Z</dcterms:modified>
</cp:coreProperties>
</file>