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23" r:id="rId2"/>
  </p:sldMasterIdLst>
  <p:sldIdLst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-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1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2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1725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80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6748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99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61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32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6399-0BAE-4B46-B9A3-45BA9208275C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0ED3-B631-43A3-8686-F8B459F7C5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3563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6399-0BAE-4B46-B9A3-45BA9208275C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0ED3-B631-43A3-8686-F8B459F7C5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4485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6399-0BAE-4B46-B9A3-45BA9208275C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0ED3-B631-43A3-8686-F8B459F7C5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449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02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6399-0BAE-4B46-B9A3-45BA9208275C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0ED3-B631-43A3-8686-F8B459F7C5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0963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6399-0BAE-4B46-B9A3-45BA9208275C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0ED3-B631-43A3-8686-F8B459F7C5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800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6399-0BAE-4B46-B9A3-45BA9208275C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0ED3-B631-43A3-8686-F8B459F7C5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4952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6399-0BAE-4B46-B9A3-45BA9208275C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0ED3-B631-43A3-8686-F8B459F7C5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8515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6399-0BAE-4B46-B9A3-45BA9208275C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0ED3-B631-43A3-8686-F8B459F7C5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5958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6399-0BAE-4B46-B9A3-45BA9208275C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0ED3-B631-43A3-8686-F8B459F7C5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5314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6399-0BAE-4B46-B9A3-45BA9208275C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0ED3-B631-43A3-8686-F8B459F7C5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17184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6399-0BAE-4B46-B9A3-45BA9208275C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0ED3-B631-43A3-8686-F8B459F7C5CD}" type="slidenum">
              <a:rPr lang="ru-UA" smtClean="0"/>
              <a:t>‹#›</a:t>
            </a:fld>
            <a:endParaRPr lang="ru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1021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6399-0BAE-4B46-B9A3-45BA9208275C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0ED3-B631-43A3-8686-F8B459F7C5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2650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6399-0BAE-4B46-B9A3-45BA9208275C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0ED3-B631-43A3-8686-F8B459F7C5CD}" type="slidenum">
              <a:rPr lang="ru-UA" smtClean="0"/>
              <a:t>‹#›</a:t>
            </a:fld>
            <a:endParaRPr lang="ru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287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100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6399-0BAE-4B46-B9A3-45BA9208275C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0ED3-B631-43A3-8686-F8B459F7C5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30213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6399-0BAE-4B46-B9A3-45BA9208275C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0ED3-B631-43A3-8686-F8B459F7C5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6397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6399-0BAE-4B46-B9A3-45BA9208275C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0ED3-B631-43A3-8686-F8B459F7C5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292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2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2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8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3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7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6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66399-0BAE-4B46-B9A3-45BA9208275C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3A0ED3-B631-43A3-8686-F8B459F7C5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107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DD9F6B-4438-4A8F-B869-240FE359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335" y="874643"/>
            <a:ext cx="9301553" cy="1060174"/>
          </a:xfrm>
        </p:spPr>
        <p:txBody>
          <a:bodyPr>
            <a:normAutofit fontScale="90000"/>
          </a:bodyPr>
          <a:lstStyle/>
          <a:p>
            <a:pPr indent="457200" algn="ctr">
              <a:spcAft>
                <a:spcPts val="0"/>
              </a:spcAft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ТЕМА 1. ЕТАПИ СТАНОВЛЕННЯ КЛІЄНТООРІЄНТОВАНОГО ПІДХОДУ</a:t>
            </a:r>
            <a:br>
              <a:rPr lang="ru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UA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3D2819-91D6-4D7F-BA6F-0C8F9F0FB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501" y="2196790"/>
            <a:ext cx="8757167" cy="3339063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ПЛАН</a:t>
            </a:r>
            <a:endParaRPr lang="ru-UA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algn="just">
              <a:buNone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Клієнтоорієнтованість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як сучасне спрямування маркетингової концепції. </a:t>
            </a:r>
          </a:p>
          <a:p>
            <a:pPr indent="0" algn="just">
              <a:buNone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Шляхи трансформації класичного маркетингу в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клієнтоорієнтований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маркетинг. </a:t>
            </a:r>
            <a:endParaRPr lang="ru-UA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algn="just">
              <a:buNone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Основні поняття концепції маркетингу.</a:t>
            </a:r>
            <a:endParaRPr lang="ru-UA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algn="just">
              <a:buNone/>
            </a:pPr>
            <a:endParaRPr lang="ru-UA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AE15C7-C8FD-4715-8DFE-6B1A6A645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262" y="4419600"/>
            <a:ext cx="3511826" cy="19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01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1051BD-DB5B-4559-96CC-343C5DD3A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412" y="689113"/>
            <a:ext cx="8596668" cy="107342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UkrainianSchoolBook"/>
              </a:rPr>
              <a:t>Передумови розвитку концепції орієнтації на клієнта:</a:t>
            </a:r>
            <a:br>
              <a:rPr lang="ru-UA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04CDDA-B641-499D-9828-CD3E6472E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74" y="2205831"/>
            <a:ext cx="8493401" cy="3047515"/>
          </a:xfrm>
        </p:spPr>
        <p:txBody>
          <a:bodyPr>
            <a:normAutofit fontScale="850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UkrainianSchoolBook"/>
              </a:rPr>
              <a:t>1. Зміни ролі і поведінки споживачів. </a:t>
            </a:r>
            <a:endParaRPr lang="ru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UkrainianSchoolBook"/>
              </a:rPr>
              <a:t>2. Розвиток Інтернет і мобільного зв’язку. </a:t>
            </a:r>
            <a:endParaRPr lang="ru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UkrainianSchoolBook"/>
              </a:rPr>
              <a:t>3. Розвиток технологій збору та аналізу даних. (використовуючи CRM-технології, компанії мають можливість акумулювати великі масиви інформації про клієнтів, їх дії, уподобання, соціально-демографічні та інші характеристики).</a:t>
            </a:r>
            <a:endParaRPr lang="ru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07A54F-0C6B-45AB-8F34-1F9C22DC2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201" y="4820064"/>
            <a:ext cx="3060189" cy="16097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E1BF4A-8F06-4779-AE9C-4E3156772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571" y="1518687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05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F8E0C-7B6C-4379-8560-BF6E542B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497" y="516835"/>
            <a:ext cx="7646505" cy="1152939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Підходи до визначення поняття «</a:t>
            </a:r>
            <a:r>
              <a:rPr lang="uk-UA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клієнтоорієнтованість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UA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63DA07-321C-4EAD-9BBD-AF7FD91DE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669775"/>
            <a:ext cx="9407571" cy="4371588"/>
          </a:xfrm>
        </p:spPr>
        <p:txBody>
          <a:bodyPr>
            <a:normAutofit fontScale="92500" lnSpcReduction="10000"/>
          </a:bodyPr>
          <a:lstStyle/>
          <a:p>
            <a:pPr indent="0" algn="just">
              <a:buNone/>
            </a:pPr>
            <a:r>
              <a:rPr lang="uk-UA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UkrainianSchoolBook"/>
              </a:rPr>
              <a:t>Клієнтоорієнтованість</a:t>
            </a:r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UkrainianSchoolBook"/>
              </a:rPr>
              <a:t>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UkrainianSchoolBook"/>
              </a:rPr>
              <a:t>– це сучасна концепція управління підприємством, в основі якої лежать знання про клієнтів та їх потреби, що дозволяє формувати споживчу лояльність, утримувати постійних і залучати нових клієнтів за рахунок пропозицій, які максимально задовольняють їх потреби. </a:t>
            </a:r>
            <a:endParaRPr lang="ru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algn="just">
              <a:buNone/>
            </a:pPr>
            <a:r>
              <a:rPr lang="uk-UA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UkrainianSchoolBook"/>
              </a:rPr>
              <a:t>Клієнтоорієнтованість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UkrainianSchoolBook"/>
              </a:rPr>
              <a:t> – це стратегія ведення бізнесу компанії, ініціація позитивних емоцій та захвату у існуючих клієнтів, що веде до повторних покупок і здобуття нових клієнтів за рахунок рекомендацій існуючих клієнтів (І. Манн).</a:t>
            </a:r>
            <a:endParaRPr lang="ru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63325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804788A-EAA9-44D1-927A-A18A8F87A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48139"/>
            <a:ext cx="9036509" cy="5193223"/>
          </a:xfrm>
        </p:spPr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залежності від рівнів управління у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клієнтоорієнтованому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маркетингу розрізняють чотири канали побудови відносин: </a:t>
            </a:r>
            <a:endParaRPr lang="ru-UA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algn="just"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1) </a:t>
            </a:r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 клієнтами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CRM (</a:t>
            </a:r>
            <a:r>
              <a:rPr lang="uk-UA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Customer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Relations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Management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); </a:t>
            </a:r>
            <a:endParaRPr lang="ru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algn="just"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2) </a:t>
            </a:r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власними співробітниками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HRM (</a:t>
            </a:r>
            <a:r>
              <a:rPr lang="uk-UA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Human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Resources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Management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); </a:t>
            </a:r>
            <a:endParaRPr lang="ru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algn="just"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3) </a:t>
            </a:r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партнерами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PRM (</a:t>
            </a:r>
            <a:r>
              <a:rPr lang="uk-UA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Partner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Relationship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Management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); </a:t>
            </a:r>
            <a:endParaRPr lang="ru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algn="just"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4) </a:t>
            </a:r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акціонерами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SRM (</a:t>
            </a:r>
            <a:r>
              <a:rPr lang="uk-UA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Stakeholder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Relationship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Management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ru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4364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5AF6E-2B6F-42F0-A8FF-1CD508EDD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97" y="556177"/>
            <a:ext cx="8596668" cy="702365"/>
          </a:xfrm>
        </p:spPr>
        <p:txBody>
          <a:bodyPr/>
          <a:lstStyle/>
          <a:p>
            <a:pPr algn="ctr"/>
            <a:r>
              <a:rPr lang="uk-UA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Клієнтоорієнтований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маркетинг </a:t>
            </a:r>
            <a:endParaRPr lang="ru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8863F0-8E8C-4DB4-AF77-999BB7E68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412" y="1365460"/>
            <a:ext cx="8996753" cy="27692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Частина маркетингу, основним завданням якого є спрямованість на найбільш лояльних покупців, які спроможні приносити прибуток компанії і довіряють їй більше, ніж конкурентам. Саме до таких покупців є доцільним використання інструментів і методів, що зміцнюють позитивне ставлення клієнта до компанії </a:t>
            </a:r>
            <a:endParaRPr lang="ru-U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5FFDF6-1AE9-403E-B903-B4665CC30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870" y="4241598"/>
            <a:ext cx="3935895" cy="206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22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E0585-B2F8-46E6-ACA2-2BCCEA9DB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169" y="816637"/>
            <a:ext cx="8596668" cy="161676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Клієнтоорієнтований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 (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CRM) –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відношеннями з клієнтами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E21B81-B808-4034-8017-7BA42D65E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692" y="2433403"/>
            <a:ext cx="7963084" cy="24699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CRM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клієнтоорієнтована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стратегія, яка основна на використанні сучасних управлінських та інформаційних технологій, за допомогою яких компанія будує взаємовигідні відношення зі своїми клієнтами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87C15A-0531-45F5-B283-2032A83C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365" y="4900404"/>
            <a:ext cx="2962275" cy="15430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0B39EB-489A-4F3E-8415-4E4389C72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777" y="4424598"/>
            <a:ext cx="3028119" cy="154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77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C4AE1-5AF0-4307-B445-1393D56F4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951" y="464311"/>
            <a:ext cx="8596668" cy="92765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Нужда та Потреба…Тотожні поняття???</a:t>
            </a:r>
            <a:br>
              <a:rPr lang="uk-UA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674BDE-8EB0-4339-8A7A-10E414518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30" y="1392448"/>
            <a:ext cx="3697144" cy="480956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Нужда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 відчуття людини нестачі чого-небудь.</a:t>
            </a:r>
          </a:p>
          <a:p>
            <a:pPr marL="0" indent="0" algn="just">
              <a:buNone/>
            </a:pPr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 нужда, що прийняла специфічну форму відповідно до рівня культурного розвитку людини, її соціального статусу, рівня доходу, стану здоров’я, віку та ін.</a:t>
            </a: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EC5230-CDCB-4084-A149-B772D3903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130" y="1391963"/>
            <a:ext cx="5632174" cy="469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52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6B354CB-F346-4188-A0EE-9808F3E8D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61391"/>
            <a:ext cx="7247466" cy="2949333"/>
          </a:xfrm>
        </p:spPr>
        <p:txBody>
          <a:bodyPr/>
          <a:lstStyle/>
          <a:p>
            <a:pPr marL="0" indent="0" algn="just">
              <a:buNone/>
            </a:pP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 все, що може задовольнити потребу і пропонується ринку з метою привернення уваги, придбання та використання.</a:t>
            </a:r>
          </a:p>
          <a:p>
            <a:pPr marL="0" indent="0" algn="just">
              <a:buNone/>
            </a:pP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Ринок (будь-якого товару)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 сукупність його існуючих та потенційних покупців.</a:t>
            </a: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231932-5411-4471-B321-8F2A8451D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907" y="2939186"/>
            <a:ext cx="2619375" cy="17430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BAB6F7-344C-4476-A0BF-A4DE964B0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345" y="421946"/>
            <a:ext cx="2143125" cy="21431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5A1710-1E1C-4B3C-9A91-B26803517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179" y="4280244"/>
            <a:ext cx="3392556" cy="21205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A10355-7607-4A80-AA86-C7FD22497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9410" y="3810724"/>
            <a:ext cx="2973444" cy="212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74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F5664-40E1-448D-B96C-CF6132F33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222040" cy="1320800"/>
          </a:xfrm>
        </p:spPr>
        <p:txBody>
          <a:bodyPr>
            <a:normAutofit fontScale="90000"/>
          </a:bodyPr>
          <a:lstStyle/>
          <a:p>
            <a:pPr indent="457200" algn="ctr">
              <a:spcAft>
                <a:spcPts val="0"/>
              </a:spcAft>
            </a:pPr>
            <a:r>
              <a:rPr lang="uk-UA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Попит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 – це вираження потреби, підкріплене купівельною спроможністю споживачів</a:t>
            </a:r>
            <a:br>
              <a:rPr lang="ru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UA" b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E5BD85D-C4CA-4DA4-8314-7E8D31122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3843" y="1930400"/>
            <a:ext cx="6838122" cy="420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28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E1B8D-B47C-4D99-B962-3024C5B5A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951" y="371062"/>
            <a:ext cx="8596668" cy="62285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попиту</a:t>
            </a:r>
            <a:endParaRPr lang="ru-UA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1DB46181-A452-41B5-8135-5B816DD4D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735026"/>
              </p:ext>
            </p:extLst>
          </p:nvPr>
        </p:nvGraphicFramePr>
        <p:xfrm>
          <a:off x="677861" y="1232453"/>
          <a:ext cx="10255182" cy="5060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2922">
                  <a:extLst>
                    <a:ext uri="{9D8B030D-6E8A-4147-A177-3AD203B41FA5}">
                      <a16:colId xmlns:a16="http://schemas.microsoft.com/office/drawing/2014/main" val="3555247594"/>
                    </a:ext>
                  </a:extLst>
                </a:gridCol>
                <a:gridCol w="6162260">
                  <a:extLst>
                    <a:ext uri="{9D8B030D-6E8A-4147-A177-3AD203B41FA5}">
                      <a16:colId xmlns:a16="http://schemas.microsoft.com/office/drawing/2014/main" val="4019885369"/>
                    </a:ext>
                  </a:extLst>
                </a:gridCol>
              </a:tblGrid>
              <a:tr h="579783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Попит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510115"/>
                  </a:ext>
                </a:extLst>
              </a:tr>
              <a:tr h="536049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негативний попит (</a:t>
                      </a:r>
                      <a:r>
                        <a:rPr lang="uk-UA" sz="18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конверсійний маркетинг</a:t>
                      </a:r>
                      <a:r>
                        <a:rPr lang="uk-UA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ru-UA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ситуація, коли більша частина ринку відмовляється купувати товар.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60953"/>
                  </a:ext>
                </a:extLst>
              </a:tr>
              <a:tr h="579783"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нульовий/відсутній </a:t>
                      </a: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попит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1800" b="1" i="1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стимулюючий маркетинг</a:t>
                      </a: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ситуація, коли споживачі не виявляють зацікавленості в товарі, байдуже ставляться до нього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115581"/>
                  </a:ext>
                </a:extLst>
              </a:tr>
              <a:tr h="579783"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прихований/потенційний попит</a:t>
                      </a:r>
                    </a:p>
                    <a:p>
                      <a:pPr algn="ctr"/>
                      <a:r>
                        <a:rPr lang="uk-UA" sz="1800" b="1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1800" b="1" i="1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маркетинг, що розвивається </a:t>
                      </a: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UA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ситуація, коли існуючий попит не може бути задоволений присутніми на ринку товарами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485612"/>
                  </a:ext>
                </a:extLst>
              </a:tr>
              <a:tr h="579783"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нерегулярний попит</a:t>
                      </a:r>
                    </a:p>
                    <a:p>
                      <a:pPr algn="ctr"/>
                      <a:r>
                        <a:rPr lang="uk-UA" sz="1800" b="1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1800" b="1" i="1" noProof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синхромаркетинг</a:t>
                      </a:r>
                      <a:r>
                        <a:rPr lang="uk-UA" sz="1800" b="1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попит, який змінюється з часом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408053"/>
                  </a:ext>
                </a:extLst>
              </a:tr>
              <a:tr h="579783"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повноцінний попит </a:t>
                      </a:r>
                    </a:p>
                    <a:p>
                      <a:pPr algn="ctr"/>
                      <a:r>
                        <a:rPr lang="uk-UA" sz="1800" b="1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1800" b="1" i="1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підтримуючий маркетинг</a:t>
                      </a:r>
                      <a:r>
                        <a:rPr lang="uk-UA" sz="1800" b="1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ситуація, коли підприємство задоволено обсягами продажів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603147"/>
                  </a:ext>
                </a:extLst>
              </a:tr>
              <a:tr h="579783"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спадаючий попит</a:t>
                      </a:r>
                    </a:p>
                    <a:p>
                      <a:pPr algn="ctr"/>
                      <a:r>
                        <a:rPr lang="uk-UA" sz="1800" b="1" noProof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1800" b="1" i="1" noProof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ремаркетинг</a:t>
                      </a:r>
                      <a:r>
                        <a:rPr lang="uk-UA" sz="1800" b="1" noProof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ситуація, коли попит на продукцію знижується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374715"/>
                  </a:ext>
                </a:extLst>
              </a:tr>
              <a:tr h="579783"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надмірний попит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демаркетинг</a:t>
                      </a: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UA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ситуація, коли попит перевищує пропозицію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520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940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A491B-1552-4873-B58A-B4EE2BB34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30" y="622852"/>
            <a:ext cx="8596668" cy="132080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удосконалення виробництва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E5441C-6929-458A-B256-4E0B73AC6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16" y="1487557"/>
            <a:ext cx="7708771" cy="38828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Суть концепції полягає у зосередженні зусиль і спрямуванні усіх ресурсів підприємства на удосконалення виробництва товарів та підвищення ефективності їх розподілу. Концепція стверджує, що споживачі мають прихильність до товарів, які широко розповсюджені і доступні за ціною. </a:t>
            </a:r>
            <a:endParaRPr lang="ru-U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EDBFF3-E331-40D4-849C-7B7468DB1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742" y="4395303"/>
            <a:ext cx="3183042" cy="183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9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AC672-A172-4E68-8A27-21299193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5" y="586409"/>
            <a:ext cx="8596668" cy="821635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Концепція удосконалення товару</a:t>
            </a:r>
            <a:endParaRPr lang="ru-U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D6D020-0ADB-4A84-A0B4-191424586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1616" y="1827143"/>
            <a:ext cx="6480315" cy="32037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Суть концепції полягає в тому, що споживачі прихильні до товарів з найвищою якістю, надійними експлуатаційними властивостями і характеристиками, які здатні краще задовольнити їх потреби.</a:t>
            </a:r>
            <a:endParaRPr lang="ru-U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5E6699-62A2-45F3-B94F-1B89D8C71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9" y="1408044"/>
            <a:ext cx="2506525" cy="1676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24131F-9B72-4ABA-83CE-F7F3127F6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208" y="4518991"/>
            <a:ext cx="2038350" cy="20938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83793E-8E11-4198-BF19-F9890BF56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191" y="4252291"/>
            <a:ext cx="22574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9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36D5D-0E37-48C8-8EAC-1D4B1C808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Концепція інтенсифікації комерційних зусиль (збутова)</a:t>
            </a:r>
            <a:endParaRPr lang="ru-U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D6D95A-9D49-47ED-8EE4-C88F116C3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378" y="1930400"/>
            <a:ext cx="7220962" cy="32509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Орієнтована на те, що споживачі не будуть купувати товар в достатній кількості, якщо виробники не докладуть зусиль в сфері збуту і стимулювання. Особливість концепції – забезпечення зростання обсягів продажу за допомогою реклами та заходів стимулювання покупців.</a:t>
            </a:r>
            <a:endParaRPr lang="ru-U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2A988A-A13D-4B9B-AEB0-3E164C410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340" y="4280572"/>
            <a:ext cx="2914650" cy="180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62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95392-3098-4BF3-A44B-A78D4482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174" y="525091"/>
            <a:ext cx="8596668" cy="781878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Концепція маркетингу</a:t>
            </a:r>
            <a:endParaRPr lang="ru-U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E51212-6F4C-4025-A07D-E1065F6CB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983" y="1426239"/>
            <a:ext cx="8344878" cy="34373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Сутність концепції – створення продукції, орієнтованої на потреби споживача. Концепція маркетингу передбачає, що запорукою досягнення мети фірми є визначення потреб цільових споживачів і забезпечення їх задоволеності більш ефективними і продуктивними способами порівняно з конкурентами.</a:t>
            </a:r>
            <a:endParaRPr lang="ru-U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AE7496-273D-46B1-B8EF-9584D1A4B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21" y="4187687"/>
            <a:ext cx="4309234" cy="22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31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52400-D7B8-4C51-A549-5A5C1542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160" y="702366"/>
            <a:ext cx="8596668" cy="79513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Концепція соціально-етичного маркетингу</a:t>
            </a:r>
            <a:endParaRPr lang="ru-U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DD64D6-2A52-4454-A519-D834C9448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160" y="1497496"/>
            <a:ext cx="8596668" cy="1931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Орієнтована на врахування і збалансованість трьох факторів: отримання прибутку виробником, задоволення потреб споживача та інтересів суспільства.</a:t>
            </a:r>
            <a:endParaRPr lang="ru-U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702157-2EF6-4DED-BE24-1FAF81F7B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453" y="3049656"/>
            <a:ext cx="4147932" cy="23489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532D6D-6957-4F08-9C2A-B95A37EE5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966" y="3909185"/>
            <a:ext cx="3737112" cy="224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4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B9446-A3DB-45E8-9A5D-1B717A92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1635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Концепція маркетингу відносин</a:t>
            </a:r>
            <a:endParaRPr lang="ru-U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AEFB85-1243-42F3-99AD-D19AF532B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806" y="1549366"/>
            <a:ext cx="6194655" cy="24649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Маркетинг відносин – «процес створення, підтримки та розширення міцних, взаємовигідних відносин зі споживачами або іншими партнерами компанії (Ф. </a:t>
            </a:r>
            <a:r>
              <a:rPr lang="uk-UA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Котлер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endParaRPr lang="ru-U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75128F-E045-42F9-A0E8-5656661E1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943" y="2450582"/>
            <a:ext cx="2346498" cy="22020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41950C-0350-47CA-A04C-76352843B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559" y="4132402"/>
            <a:ext cx="3366052" cy="222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02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B5EB529-AC9E-409A-A047-B452C5AE4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1572" y="734760"/>
            <a:ext cx="7924800" cy="5388479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938345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6B5E7A3-4284-402A-ACE0-29085F83B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67409"/>
            <a:ext cx="8596668" cy="5073953"/>
          </a:xfrm>
        </p:spPr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Маркетинг партнерських відносин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це процес створення довготривалих відносин співпраці між партнерами ринку на взаємовигідній основі, з метою підвищення ефективності виробничої і ринкової діяльності підприємства, отримання конкурентних переваг та розширення кола клієнтів. </a:t>
            </a:r>
            <a:endParaRPr lang="ru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algn="just">
              <a:buNone/>
            </a:pP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Маркетинг лояльності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процес формування довгострокових відносин довіри між фірмою і клієнтами з метою створення додаткових цінностей для споживача та економічної вигоди для фірми.</a:t>
            </a:r>
            <a:endParaRPr lang="ru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005590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219</TotalTime>
  <Words>786</Words>
  <Application>Microsoft Office PowerPoint</Application>
  <PresentationFormat>Широкоэкранный</PresentationFormat>
  <Paragraphs>64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Times New Roman</vt:lpstr>
      <vt:lpstr>Trebuchet MS</vt:lpstr>
      <vt:lpstr>Wingdings 3</vt:lpstr>
      <vt:lpstr>Аспект</vt:lpstr>
      <vt:lpstr>1_Аспект</vt:lpstr>
      <vt:lpstr>ТЕМА 1. ЕТАПИ СТАНОВЛЕННЯ КЛІЄНТООРІЄНТОВАНОГО ПІДХОДУ </vt:lpstr>
      <vt:lpstr>Концепція удосконалення виробництва</vt:lpstr>
      <vt:lpstr>Концепція удосконалення товару</vt:lpstr>
      <vt:lpstr>Концепція інтенсифікації комерційних зусиль (збутова)</vt:lpstr>
      <vt:lpstr>Концепція маркетингу</vt:lpstr>
      <vt:lpstr>Концепція соціально-етичного маркетингу</vt:lpstr>
      <vt:lpstr>Концепція маркетингу відносин</vt:lpstr>
      <vt:lpstr>Презентация PowerPoint</vt:lpstr>
      <vt:lpstr>Презентация PowerPoint</vt:lpstr>
      <vt:lpstr>Передумови розвитку концепції орієнтації на клієнта: </vt:lpstr>
      <vt:lpstr>Підходи до визначення поняття «клієнтоорієнтованість»</vt:lpstr>
      <vt:lpstr>Презентация PowerPoint</vt:lpstr>
      <vt:lpstr>Клієнтоорієнтований маркетинг </vt:lpstr>
      <vt:lpstr>Клієнтоорієнтований менеджмент (Customer Relationship Management,CRM) – управління відношеннями з клієнтами</vt:lpstr>
      <vt:lpstr>Нужда та Потреба…Тотожні поняття??? </vt:lpstr>
      <vt:lpstr>Презентация PowerPoint</vt:lpstr>
      <vt:lpstr>Попит – це вираження потреби, підкріплене купівельною спроможністю споживачів </vt:lpstr>
      <vt:lpstr>Види попиту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ЕТАПИ СТАНОВЛЕННЯ КЛІЄНТООРІНТОВАНОГО ПІДХОДУ</dc:title>
  <dc:creator>Оля</dc:creator>
  <cp:lastModifiedBy>Оля</cp:lastModifiedBy>
  <cp:revision>18</cp:revision>
  <dcterms:created xsi:type="dcterms:W3CDTF">2025-01-28T20:29:11Z</dcterms:created>
  <dcterms:modified xsi:type="dcterms:W3CDTF">2025-01-29T10:49:40Z</dcterms:modified>
</cp:coreProperties>
</file>