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sldIdLst>
    <p:sldId id="256" r:id="rId5"/>
    <p:sldId id="268" r:id="rId6"/>
    <p:sldId id="276" r:id="rId7"/>
    <p:sldId id="269" r:id="rId8"/>
    <p:sldId id="270" r:id="rId9"/>
    <p:sldId id="278" r:id="rId10"/>
    <p:sldId id="283" r:id="rId11"/>
    <p:sldId id="285" r:id="rId12"/>
    <p:sldId id="261" r:id="rId13"/>
    <p:sldId id="281" r:id="rId14"/>
    <p:sldId id="300" r:id="rId15"/>
    <p:sldId id="258" r:id="rId16"/>
    <p:sldId id="259" r:id="rId17"/>
    <p:sldId id="280" r:id="rId18"/>
    <p:sldId id="262" r:id="rId19"/>
    <p:sldId id="260" r:id="rId20"/>
    <p:sldId id="279" r:id="rId21"/>
    <p:sldId id="263" r:id="rId22"/>
    <p:sldId id="264" r:id="rId23"/>
    <p:sldId id="302" r:id="rId24"/>
    <p:sldId id="286" r:id="rId25"/>
    <p:sldId id="265" r:id="rId26"/>
    <p:sldId id="305" r:id="rId27"/>
    <p:sldId id="26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F0E0A-611D-45A7-B38E-B67B61A21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7BB509-F213-49FD-B32D-1ED6AD8B7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DC3AF-296D-4BFE-8D43-501AD3C2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5429B-DD52-4841-AAD4-EF7813A6F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13FE03-6C99-44AB-94CB-8259F88C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16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DCB83-6079-42C2-8EDA-9165A20C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BC3187-6A75-4867-9766-EBA8B7734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8405A-9267-48BA-84EF-0E12EFB9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06EC5-FA6B-42E0-9A29-E9D55831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A8A238-8E0A-4809-8241-7E0AA956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4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0D952E-5967-48A5-A64C-608FFAAFE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6F0E70-FE09-41E7-AD94-050555701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C7470-7846-470E-BE87-70BFA106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0C2DC-EEC9-4366-A526-33D92825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CE542-6AC9-42B1-911D-B29AD952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6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2AC6D4BB-4F0B-4B8B-BB40-A5881C8D702C}"/>
              </a:ext>
            </a:extLst>
          </p:cNvPr>
          <p:cNvGrpSpPr>
            <a:grpSpLocks/>
          </p:cNvGrpSpPr>
          <p:nvPr/>
        </p:nvGrpSpPr>
        <p:grpSpPr bwMode="auto">
          <a:xfrm>
            <a:off x="425451" y="1752601"/>
            <a:ext cx="11766549" cy="5129213"/>
            <a:chOff x="201" y="1104"/>
            <a:chExt cx="5559" cy="3231"/>
          </a:xfrm>
        </p:grpSpPr>
        <p:sp>
          <p:nvSpPr>
            <p:cNvPr id="40963" name="Freeform 3">
              <a:extLst>
                <a:ext uri="{FF2B5EF4-FFF2-40B4-BE49-F238E27FC236}">
                  <a16:creationId xmlns:a16="http://schemas.microsoft.com/office/drawing/2014/main" id="{BAF5D258-E9CE-4D38-85CE-76BF11CA136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40964" name="Freeform 4">
              <a:extLst>
                <a:ext uri="{FF2B5EF4-FFF2-40B4-BE49-F238E27FC236}">
                  <a16:creationId xmlns:a16="http://schemas.microsoft.com/office/drawing/2014/main" id="{AA99583B-7D14-4212-8DCD-F3E720CD7D1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40965" name="Freeform 5">
              <a:extLst>
                <a:ext uri="{FF2B5EF4-FFF2-40B4-BE49-F238E27FC236}">
                  <a16:creationId xmlns:a16="http://schemas.microsoft.com/office/drawing/2014/main" id="{CC3C63FD-1358-4C69-9D6B-B6672FC5B4B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40966" name="Freeform 6">
              <a:extLst>
                <a:ext uri="{FF2B5EF4-FFF2-40B4-BE49-F238E27FC236}">
                  <a16:creationId xmlns:a16="http://schemas.microsoft.com/office/drawing/2014/main" id="{3B0C3232-5871-4813-B46C-4FD3352D6FA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40967" name="Freeform 7">
              <a:extLst>
                <a:ext uri="{FF2B5EF4-FFF2-40B4-BE49-F238E27FC236}">
                  <a16:creationId xmlns:a16="http://schemas.microsoft.com/office/drawing/2014/main" id="{56CC00A4-87A0-4992-83A5-F37C694E4F6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40968" name="Freeform 8">
              <a:extLst>
                <a:ext uri="{FF2B5EF4-FFF2-40B4-BE49-F238E27FC236}">
                  <a16:creationId xmlns:a16="http://schemas.microsoft.com/office/drawing/2014/main" id="{563510F7-929A-4F94-8BE4-BC5B95565E8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40969" name="Rectangle 9">
            <a:extLst>
              <a:ext uri="{FF2B5EF4-FFF2-40B4-BE49-F238E27FC236}">
                <a16:creationId xmlns:a16="http://schemas.microsoft.com/office/drawing/2014/main" id="{D3130148-DC73-45C2-BE30-7FCF693957C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1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40970" name="Rectangle 10">
            <a:extLst>
              <a:ext uri="{FF2B5EF4-FFF2-40B4-BE49-F238E27FC236}">
                <a16:creationId xmlns:a16="http://schemas.microsoft.com/office/drawing/2014/main" id="{1E0BDA07-277D-4B70-8F70-30A58E0DF8DA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A00A3EE6-557B-46E6-880D-896FDE8FF674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13208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0972" name="Rectangle 12">
            <a:extLst>
              <a:ext uri="{FF2B5EF4-FFF2-40B4-BE49-F238E27FC236}">
                <a16:creationId xmlns:a16="http://schemas.microsoft.com/office/drawing/2014/main" id="{CA4D669D-AC64-4607-8FB8-2B21892479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6249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0973" name="Rectangle 13">
            <a:extLst>
              <a:ext uri="{FF2B5EF4-FFF2-40B4-BE49-F238E27FC236}">
                <a16:creationId xmlns:a16="http://schemas.microsoft.com/office/drawing/2014/main" id="{A1DF4C68-D15F-4FBE-8192-12FF85881D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BCC5925-571E-4312-9646-DB8145F26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33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5A12E-35F5-49A4-8DEB-9A04E365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B870C-8759-4B59-B468-979636667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22244D-7557-4335-9B5F-8C6DB1216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1163D-CB6E-4BAF-8684-32830FABA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DCEFE9-A9E2-4F93-BC69-D5C07770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B4090-588A-433E-860B-309FE35EB2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81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A5EBA-98D3-4F1D-B004-450FB944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664FB-9AF7-4B33-9ED1-7E648E78B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EE6716-59B7-4841-91F9-449164E7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C0CAC-F234-40EB-8061-ECBF37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3EF4F7-4BDA-4E6F-9296-48909BEB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5B636-B7ED-433E-B1E9-968AAC6F62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502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C3A13-1DD7-44E6-9C6B-C95755AE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18BCF-9C63-4FF9-AC27-DBD0E2F0F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A4309A-D32D-4CD7-978B-759BB0B1C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C46F06-4ACB-4C0B-ADB8-30889953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D16FD4-79D6-442A-90FF-66C55CEC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495B14-A6E1-4BD2-B4B8-A62827CD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A14F3-43D0-42DF-B40D-9B0D4F28D0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2494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CDA25-6F87-46DA-9513-098EEC1C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54A6F7-653B-434B-A37A-460DC64F6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B7F8AD-7FC2-4B4D-85DC-F2A757EE1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374A76-DE6B-4F54-A291-CED327FF9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7FED24-7A31-4673-8C67-23233C391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10CA9C-2BA2-4824-8FDC-8B4F8217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51676A-733C-43AA-A1E3-7A09F56B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D51A4-52ED-4EB1-BBDE-A26FDED9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5878D-E3F1-40EC-B528-962545C573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150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62E3E-10AE-4E57-80D8-3759D317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0F5487-F30F-461E-8F42-BB1BFCE3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1DE266-0D47-4596-8FC6-B8F1FF13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D74C9D-1210-46DE-A415-7252DF04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75D97-CBFB-4563-B1C6-DD48163B66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3712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9A56C3-37CB-4DFA-84C9-C93D6DE4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399C71-247B-4291-8528-830E818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C42C0C-044B-4723-94E1-4EC83E2C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3CA6A-27CC-4076-ACBB-A53D43DB15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5011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56047-21DB-49C6-B4A7-EFD42039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2752C1-1BCC-4727-8E7D-4E330DC8A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2A6F45-74C4-41A3-8417-135E3C5D4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56C35-6117-4439-8301-8D398CD4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18BED-5492-4684-8E92-DED711FA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DBD318-0B15-4722-8D3F-8D708721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77112-7B66-4699-8D2F-43E075238B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639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9A102-1C8D-46AE-862C-39256782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B092E-C93E-499B-856D-7465164DC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C7B5A6-D66D-49CA-A3E9-B02DC249B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034AE0-66D6-4B2C-BFD7-FB314555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CAA09-686F-4E8A-8761-3D635097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220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8F588-9C23-416D-B196-220DABCB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5FCD5D-033D-4274-8449-0D5E1AFB9D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F3C5C5-9F90-48CA-B39F-AB0D2221D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9A5C3D-DD53-4EF4-A475-D4310C9A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B4E92-F12E-4DB3-95AB-E350398A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990FD6-5480-4622-94FE-9B52A7A4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84D6E-2E14-4554-B9CE-47A73B9C03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3129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290E6-AE7B-4517-9BD9-B4CE510D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904B2A-D3E4-4CA4-B8E0-F780E2ECF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75C9-905E-4C79-A185-B9BD84AA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EDE825-8732-40E2-8787-932FBC40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2C4E8A-6C86-48BE-B092-328BA024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9C112-A41F-4C97-AB2C-DBE8F9FD81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460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4B3075-EA65-484F-A30E-E8B4219A1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97951" y="244476"/>
            <a:ext cx="2796116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6F34B-86E5-4D44-A940-2F49264C6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244476"/>
            <a:ext cx="818515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C17DB4-ECD1-4872-AC9A-CCFAAF4F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524BBE-AEC6-4441-A2E5-BDC15D09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C5C28-8C2E-4E42-AAE4-EAFFF501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F0174-C126-4EDF-A347-C31AE95629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6888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2DFD6-AE00-4E9D-B381-5AED50C0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6AA960C9-E0CF-4111-BD77-8828BF2320F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17600" y="1905000"/>
            <a:ext cx="10676467" cy="4191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2D723F-142A-4420-853D-E84F2C6C8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D6C24-B02D-4874-AAA7-ED7ED144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81672-4F50-471F-BB8F-65D13C18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fld id="{A4B9E7A0-98C0-4EB5-B7B2-4266E43386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0437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>
            <a:extLst>
              <a:ext uri="{FF2B5EF4-FFF2-40B4-BE49-F238E27FC236}">
                <a16:creationId xmlns:a16="http://schemas.microsoft.com/office/drawing/2014/main" id="{329727BF-1C71-4130-BD40-70A8C03153FD}"/>
              </a:ext>
            </a:extLst>
          </p:cNvPr>
          <p:cNvGrpSpPr>
            <a:grpSpLocks/>
          </p:cNvGrpSpPr>
          <p:nvPr/>
        </p:nvGrpSpPr>
        <p:grpSpPr bwMode="auto">
          <a:xfrm>
            <a:off x="425451" y="1752601"/>
            <a:ext cx="11766549" cy="5129213"/>
            <a:chOff x="201" y="1104"/>
            <a:chExt cx="5559" cy="3231"/>
          </a:xfrm>
        </p:grpSpPr>
        <p:sp>
          <p:nvSpPr>
            <p:cNvPr id="58371" name="Freeform 3">
              <a:extLst>
                <a:ext uri="{FF2B5EF4-FFF2-40B4-BE49-F238E27FC236}">
                  <a16:creationId xmlns:a16="http://schemas.microsoft.com/office/drawing/2014/main" id="{6D245BAD-E5C5-487C-A250-CC30B83510E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8372" name="Freeform 4">
              <a:extLst>
                <a:ext uri="{FF2B5EF4-FFF2-40B4-BE49-F238E27FC236}">
                  <a16:creationId xmlns:a16="http://schemas.microsoft.com/office/drawing/2014/main" id="{02C87CA8-3197-4D53-9A80-A06992817B9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8373" name="Freeform 5">
              <a:extLst>
                <a:ext uri="{FF2B5EF4-FFF2-40B4-BE49-F238E27FC236}">
                  <a16:creationId xmlns:a16="http://schemas.microsoft.com/office/drawing/2014/main" id="{B39E58AF-7A29-4C20-9D52-77B2BEDCD36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8374" name="Freeform 6">
              <a:extLst>
                <a:ext uri="{FF2B5EF4-FFF2-40B4-BE49-F238E27FC236}">
                  <a16:creationId xmlns:a16="http://schemas.microsoft.com/office/drawing/2014/main" id="{4064518D-7D2E-4DD5-A4F2-FE5BD1AC742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8375" name="Freeform 7">
              <a:extLst>
                <a:ext uri="{FF2B5EF4-FFF2-40B4-BE49-F238E27FC236}">
                  <a16:creationId xmlns:a16="http://schemas.microsoft.com/office/drawing/2014/main" id="{0194DFF3-76F1-4CBE-AE4A-68CFAF0FDBA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8376" name="Freeform 8">
              <a:extLst>
                <a:ext uri="{FF2B5EF4-FFF2-40B4-BE49-F238E27FC236}">
                  <a16:creationId xmlns:a16="http://schemas.microsoft.com/office/drawing/2014/main" id="{083E431F-6A6D-4321-BBAD-1BF8EB7847E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58377" name="Rectangle 9">
            <a:extLst>
              <a:ext uri="{FF2B5EF4-FFF2-40B4-BE49-F238E27FC236}">
                <a16:creationId xmlns:a16="http://schemas.microsoft.com/office/drawing/2014/main" id="{396D6613-226B-493B-AC4B-C03A1160F9E4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1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58378" name="Rectangle 10">
            <a:extLst>
              <a:ext uri="{FF2B5EF4-FFF2-40B4-BE49-F238E27FC236}">
                <a16:creationId xmlns:a16="http://schemas.microsoft.com/office/drawing/2014/main" id="{40DB98C1-9737-49FA-94F6-D4CE62788BE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58379" name="Rectangle 11">
            <a:extLst>
              <a:ext uri="{FF2B5EF4-FFF2-40B4-BE49-F238E27FC236}">
                <a16:creationId xmlns:a16="http://schemas.microsoft.com/office/drawing/2014/main" id="{997436F0-F330-49CD-9C7A-8A372083D088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13208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8380" name="Rectangle 12">
            <a:extLst>
              <a:ext uri="{FF2B5EF4-FFF2-40B4-BE49-F238E27FC236}">
                <a16:creationId xmlns:a16="http://schemas.microsoft.com/office/drawing/2014/main" id="{A0BC5ED1-4D0E-4753-B7DE-39334C10AA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6249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8381" name="Rectangle 13">
            <a:extLst>
              <a:ext uri="{FF2B5EF4-FFF2-40B4-BE49-F238E27FC236}">
                <a16:creationId xmlns:a16="http://schemas.microsoft.com/office/drawing/2014/main" id="{BCB7E7E3-A871-4D99-8BFE-8606A0EE6E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E840863-25F5-4375-BB61-27913796AF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8296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41FCE-2E87-4A53-90D5-C1E04AE6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D2553-6BE3-4262-AC9B-61EA873A5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0B19B-AFEA-4FCD-ACF7-CFC1F76F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7862A-FFA4-4D26-A648-21FCA97D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59B8DA-830C-4A7D-9E19-F29C624F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0D0C7-A697-4F33-BF42-5E305905A2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501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894B0-9C28-4DBE-855A-015AC73F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AA98DC-DC3E-472A-9E1B-D99219AA8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4B64F-5DF9-472D-9DD9-DE1AC3EC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534E7A-E6F6-48E6-8247-7C43B538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688D6-7F7A-4492-A78C-093B7B0E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13F3B-BB94-438D-992F-F6019DC60F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0064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D625E-8EFC-4817-915D-513DB249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CF5877-DC87-4502-81FA-3A2952E27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8AFC4-D41D-40E7-A925-8493AFA8F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DCA42D-A76A-41A7-AC95-E26464F4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1AA7A7-824E-43F3-A79C-B87A7E18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339CD-770A-457F-A9C5-995348B9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230FB-DD7A-4698-BDB3-1DFF4DE568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8531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3EEA6-26A7-49C0-BACF-E656639F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76C74-ED74-4A65-959F-CCF571E92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3B8995-05F8-477B-A55A-85B4F68B4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8A78EF-94EF-401C-B02C-D106EA39C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9C3E30-9EA2-4C5C-BB4C-CB9D08BCE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695BE4-B760-4D29-8C74-91D52651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C3DF74-343F-45E8-B6F9-E54B8B11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9311B-AF1B-4274-8FF6-DE6DFEAC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EB808-91F3-4267-8B26-615864082A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5027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FE446-634A-43B8-AB65-C26748CA2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46E83E-F3C3-4522-A7CE-29C96E4B5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D4E8ED-625C-4F79-A8A7-75A9B7ED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35E860-2F45-44CC-9445-8C760486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39A20-624D-497C-BB0A-D6AA3B2E85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27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76629-5CF3-4A79-AA4C-054E182E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E3C89-A1B9-4492-BCB8-6527D4C60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AFEEE-189D-4BF2-9AE4-55F35A48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4E3C7B-1631-464C-BBA1-20DFB6CD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9BD61-E2D1-49D1-A7FF-5DE202F51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417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DF28D-E5D6-44CA-8945-98906829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95A09C-DBCA-42EB-990B-E689A522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C98CA2-877A-4752-8507-EA8B5655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DE8B7-CC65-4ABC-8A21-541B73D8A6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580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8942D-D665-494D-BD73-1FBC1E7E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9911F-993F-42EA-8D1E-4795D433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6BFA68-67F3-4213-8E80-9EBED6091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821369-81C2-4328-92DD-1FA0EA4A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5DF214-80D7-476E-ACBC-B3AC4E73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AB4F9-F942-4E7C-8F44-524E0FA97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427AA-3301-455B-ADB5-E0126C8EFA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741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0B85D-BB80-4CBE-8AFD-FDEDB323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3B3F3F-2E31-4BF3-A5AD-8AC05BA92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C54F91-2D02-454A-8369-9E47A001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C515B8-C3B8-4579-BECE-A382C936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CE82DF-ACC7-403D-8427-00AD4CFB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152C7A-6FE2-421A-8F8E-D317D4CD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F20B0-F356-4569-A885-45859834B2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807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02BFD-C9D6-436F-96E2-7F147497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19F03F-DEBF-4A29-AC4A-8F40D49B2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926BD-7004-42A1-A2F7-C616438D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0386BE-4A69-4C6D-B78F-97DAAD4D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0EFF9-9A48-444F-A2DC-A52B6107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4B87D-3BD0-4B85-B318-0AE8D7155F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133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164F02-E124-429D-ACCB-54D9EBCF1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97951" y="244476"/>
            <a:ext cx="2796116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9D37F4-6AB3-464C-AF64-39401C55A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1" y="244476"/>
            <a:ext cx="818515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1C691-12B0-4BC1-8623-E440E1C3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44D19-3C30-450D-9A04-43F3B29F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2DD8B2-3FB8-4F14-BE2F-F43D549E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7645F-C6E3-4459-B4DB-1CB9CD44CC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8650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339E3-B26A-4E1E-8C48-F7CE2197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6F4B9AC6-48ED-49B9-A638-0DA49A3EDF9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17600" y="1905000"/>
            <a:ext cx="10676467" cy="4191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F82FF-1F96-43D9-BD21-C0CE38F97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52D51-3C48-4AF2-9A68-A024F219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1C9B37-E29B-4007-94C1-E44FB04E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fld id="{270CA338-BEE0-488C-9EFE-0FD8F4893F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731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FA78-B683-4AAE-86BB-DB31350B9C50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FF5B4-3E3B-4D4F-B75D-4C728C3A6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735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5A0B8-DAA9-4C13-BAEE-F07B84A3FF81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1095-0F76-4D8C-BC37-8D497A4A3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25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B6DA-1508-482E-A785-A9B8C1EBF993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D4615-2A54-4141-82AD-DD8453251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699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74C0-5448-4945-B01B-EA6AB0C4FDF5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2CE1-BEED-4272-8B76-12EF51ED9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4D8C8-A9BF-4A33-A69E-913EB54A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3BF49F-A069-4FC8-BCE4-9A2AD484E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6F7C09-2B8B-4D86-A2C8-3475BEDDC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8BD8B7-0C69-4794-9EF0-59C93DFCC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689BB3-E351-47E5-A1DB-F6C1F70D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23C6B0-26B6-4F7B-B53B-C0FBCB0F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4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77CA-06EE-4A5C-ADBA-2A54785B3FF4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29E6-6324-45C6-9A60-157491B49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17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5E69A-4AFA-4239-846A-FCFFD9139F66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B5E53-69C5-480E-B91A-3E8FCAF3E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946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E28CF-1C9D-43A7-93FE-D03D8D6D987E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7F712-D65F-4718-801F-703E3083A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76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7A476-621E-41A7-B661-6F164110C690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4198-3001-4417-B57A-7032B3AC1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4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2650-27D0-477F-8860-E973DDE3316C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2613D-6B21-4D84-8905-5AAE22024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66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42EA0-195E-415B-A34E-D091C0FEC2B7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730BC-691A-4DA9-AF52-7BDC847C4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352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46E2A-264B-4086-830C-90D69F226CF1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4E4DB-DFA6-4628-88D4-CDE9CE5D4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6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017C5-D7BD-4FF2-802C-DF2B6547E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54D00-FFA3-4A88-9DC4-E20B18F12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EF6EA5-F818-4B76-8A37-0C343EB30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6FDCA7-8C4A-4A32-892A-BA8FBADE6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165D3-75F5-4033-8A27-57779632B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189B13-DA24-4BDA-89E5-4CCC0CC7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7CCD1B-73DC-47C8-B2F2-A9A73065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49BADC-72F3-4A7B-9A9C-057278E0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93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F21CA-6140-4597-8610-21F69EBB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2426AC-3C6E-4102-8E7E-F2AFE6E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0BDB68-AD34-4118-A179-1A620DE6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60C355-6C74-4358-A6A1-817A1143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5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109DE4-9D89-4F9C-970A-C0313791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4159FD-83DD-4733-A4DE-C197166C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4BCA6D-746E-4810-A8A4-8CC1698F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4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5B4AA-5F46-4910-8D2F-B9D25DDC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E3A744-69C8-4160-950C-D713F636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17350A-768A-40A5-910B-1BF0C2DA2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2662C8-4F10-4CA4-9820-4243E9166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A07ED7-4EF3-4025-89B2-47F5E97A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43D450-72B6-4D54-B441-A0C4DC32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93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CDAE8-3FB4-4153-B014-7AD45F2B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57265C-A2DB-422B-9AC4-5B505CA7B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81DD06-CDDA-4C66-A512-A1527EB1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2E54C0-7442-4A14-AE1B-671CF2698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20A9E-8CAA-46B8-9909-D5B67804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433B49-723C-4452-B2DF-8911856A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0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EC258-0F90-4FBE-8981-03DBB5F6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FDFE7-EE88-42DA-ADDC-FD7BE3FC2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6A410-B9F9-43E6-A7DA-DA51D74EE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C3C3C-A083-4B98-92B6-3F33FE05C22A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FA5DE-B03F-4957-9C68-3F5A270CC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FBDA6-929B-4CDA-A619-382553687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CDBB0-B0A8-4C96-A81B-37C262EA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3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>
            <a:extLst>
              <a:ext uri="{FF2B5EF4-FFF2-40B4-BE49-F238E27FC236}">
                <a16:creationId xmlns:a16="http://schemas.microsoft.com/office/drawing/2014/main" id="{CE51B28A-DF23-4E45-A701-233E693E0A71}"/>
              </a:ext>
            </a:extLst>
          </p:cNvPr>
          <p:cNvGrpSpPr>
            <a:grpSpLocks/>
          </p:cNvGrpSpPr>
          <p:nvPr/>
        </p:nvGrpSpPr>
        <p:grpSpPr bwMode="auto">
          <a:xfrm>
            <a:off x="425451" y="1828800"/>
            <a:ext cx="11766549" cy="5029200"/>
            <a:chOff x="201" y="1152"/>
            <a:chExt cx="5559" cy="3168"/>
          </a:xfrm>
        </p:grpSpPr>
        <p:sp>
          <p:nvSpPr>
            <p:cNvPr id="39939" name="Freeform 3">
              <a:extLst>
                <a:ext uri="{FF2B5EF4-FFF2-40B4-BE49-F238E27FC236}">
                  <a16:creationId xmlns:a16="http://schemas.microsoft.com/office/drawing/2014/main" id="{084751C0-59A7-46C3-8F02-5659965A8EA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39940" name="Freeform 4">
              <a:extLst>
                <a:ext uri="{FF2B5EF4-FFF2-40B4-BE49-F238E27FC236}">
                  <a16:creationId xmlns:a16="http://schemas.microsoft.com/office/drawing/2014/main" id="{BEF2E06D-9072-448E-8E43-D55A0ECEA78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39941" name="Freeform 5">
              <a:extLst>
                <a:ext uri="{FF2B5EF4-FFF2-40B4-BE49-F238E27FC236}">
                  <a16:creationId xmlns:a16="http://schemas.microsoft.com/office/drawing/2014/main" id="{52F09E3C-E0DD-4F48-8711-0E7B72CD699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39942" name="Freeform 6">
              <a:extLst>
                <a:ext uri="{FF2B5EF4-FFF2-40B4-BE49-F238E27FC236}">
                  <a16:creationId xmlns:a16="http://schemas.microsoft.com/office/drawing/2014/main" id="{F3DBBB8A-D469-4580-91A0-FB3E40F96CB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39943" name="Freeform 7">
              <a:extLst>
                <a:ext uri="{FF2B5EF4-FFF2-40B4-BE49-F238E27FC236}">
                  <a16:creationId xmlns:a16="http://schemas.microsoft.com/office/drawing/2014/main" id="{F16BCDDE-C43A-402E-B906-D25C9695A3F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39944" name="Freeform 8">
              <a:extLst>
                <a:ext uri="{FF2B5EF4-FFF2-40B4-BE49-F238E27FC236}">
                  <a16:creationId xmlns:a16="http://schemas.microsoft.com/office/drawing/2014/main" id="{71A75258-8DB5-403B-AB27-D845CB020AA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39945" name="Freeform 9">
              <a:extLst>
                <a:ext uri="{FF2B5EF4-FFF2-40B4-BE49-F238E27FC236}">
                  <a16:creationId xmlns:a16="http://schemas.microsoft.com/office/drawing/2014/main" id="{64109315-0465-41D4-BBAF-0527D13904C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39946" name="Freeform 10">
              <a:extLst>
                <a:ext uri="{FF2B5EF4-FFF2-40B4-BE49-F238E27FC236}">
                  <a16:creationId xmlns:a16="http://schemas.microsoft.com/office/drawing/2014/main" id="{72D685BF-B7FE-4EC2-835B-7A505A5287B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39947" name="Rectangle 11">
            <a:extLst>
              <a:ext uri="{FF2B5EF4-FFF2-40B4-BE49-F238E27FC236}">
                <a16:creationId xmlns:a16="http://schemas.microsoft.com/office/drawing/2014/main" id="{A0F102CD-4174-4869-A888-6E55F6DFD2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39948" name="Rectangle 12">
            <a:extLst>
              <a:ext uri="{FF2B5EF4-FFF2-40B4-BE49-F238E27FC236}">
                <a16:creationId xmlns:a16="http://schemas.microsoft.com/office/drawing/2014/main" id="{DC7DC355-6603-47D5-AF92-C435630C8C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39949" name="Rectangle 13">
            <a:extLst>
              <a:ext uri="{FF2B5EF4-FFF2-40B4-BE49-F238E27FC236}">
                <a16:creationId xmlns:a16="http://schemas.microsoft.com/office/drawing/2014/main" id="{970B9A6D-C819-4AAC-A8AE-D0AE184410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2EDE0E6-403D-417B-8AD4-35C6178CB75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9950" name="Rectangle 14">
            <a:extLst>
              <a:ext uri="{FF2B5EF4-FFF2-40B4-BE49-F238E27FC236}">
                <a16:creationId xmlns:a16="http://schemas.microsoft.com/office/drawing/2014/main" id="{7AC54364-81A9-4508-9000-1527872AAC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9951" name="Rectangle 15">
            <a:extLst>
              <a:ext uri="{FF2B5EF4-FFF2-40B4-BE49-F238E27FC236}">
                <a16:creationId xmlns:a16="http://schemas.microsoft.com/office/drawing/2014/main" id="{1CECA06B-0FFE-496F-BC76-53B5C516C00F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646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023563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>
            <a:extLst>
              <a:ext uri="{FF2B5EF4-FFF2-40B4-BE49-F238E27FC236}">
                <a16:creationId xmlns:a16="http://schemas.microsoft.com/office/drawing/2014/main" id="{EEBF324E-4B79-4AAF-A66A-D5D14FDCEF4C}"/>
              </a:ext>
            </a:extLst>
          </p:cNvPr>
          <p:cNvGrpSpPr>
            <a:grpSpLocks/>
          </p:cNvGrpSpPr>
          <p:nvPr/>
        </p:nvGrpSpPr>
        <p:grpSpPr bwMode="auto">
          <a:xfrm>
            <a:off x="425451" y="1828800"/>
            <a:ext cx="11766549" cy="5029200"/>
            <a:chOff x="201" y="1152"/>
            <a:chExt cx="5559" cy="3168"/>
          </a:xfrm>
        </p:grpSpPr>
        <p:sp>
          <p:nvSpPr>
            <p:cNvPr id="57347" name="Freeform 3">
              <a:extLst>
                <a:ext uri="{FF2B5EF4-FFF2-40B4-BE49-F238E27FC236}">
                  <a16:creationId xmlns:a16="http://schemas.microsoft.com/office/drawing/2014/main" id="{6F977BE1-037D-4D0E-B174-8C92BDA5CE9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7348" name="Freeform 4">
              <a:extLst>
                <a:ext uri="{FF2B5EF4-FFF2-40B4-BE49-F238E27FC236}">
                  <a16:creationId xmlns:a16="http://schemas.microsoft.com/office/drawing/2014/main" id="{009FA205-4972-447A-AD3A-20D45640EFB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7349" name="Freeform 5">
              <a:extLst>
                <a:ext uri="{FF2B5EF4-FFF2-40B4-BE49-F238E27FC236}">
                  <a16:creationId xmlns:a16="http://schemas.microsoft.com/office/drawing/2014/main" id="{B3199623-B4ED-4CE3-A009-2B827ABA622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7350" name="Freeform 6">
              <a:extLst>
                <a:ext uri="{FF2B5EF4-FFF2-40B4-BE49-F238E27FC236}">
                  <a16:creationId xmlns:a16="http://schemas.microsoft.com/office/drawing/2014/main" id="{90C85B20-30B8-414B-8CCD-B7E90F38114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7351" name="Freeform 7">
              <a:extLst>
                <a:ext uri="{FF2B5EF4-FFF2-40B4-BE49-F238E27FC236}">
                  <a16:creationId xmlns:a16="http://schemas.microsoft.com/office/drawing/2014/main" id="{3664E07E-925E-4457-A104-005A81DA53E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7352" name="Freeform 8">
              <a:extLst>
                <a:ext uri="{FF2B5EF4-FFF2-40B4-BE49-F238E27FC236}">
                  <a16:creationId xmlns:a16="http://schemas.microsoft.com/office/drawing/2014/main" id="{2EA3FD19-57F1-4EA4-8B2A-46E149CBA99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7353" name="Freeform 9">
              <a:extLst>
                <a:ext uri="{FF2B5EF4-FFF2-40B4-BE49-F238E27FC236}">
                  <a16:creationId xmlns:a16="http://schemas.microsoft.com/office/drawing/2014/main" id="{FA83C28A-06C5-463C-935F-15391F5988E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57354" name="Freeform 10">
              <a:extLst>
                <a:ext uri="{FF2B5EF4-FFF2-40B4-BE49-F238E27FC236}">
                  <a16:creationId xmlns:a16="http://schemas.microsoft.com/office/drawing/2014/main" id="{557C7C90-ED88-4D35-A94B-9DA5C3D41B3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800"/>
            </a:p>
          </p:txBody>
        </p:sp>
      </p:grpSp>
      <p:sp>
        <p:nvSpPr>
          <p:cNvPr id="57355" name="Rectangle 11">
            <a:extLst>
              <a:ext uri="{FF2B5EF4-FFF2-40B4-BE49-F238E27FC236}">
                <a16:creationId xmlns:a16="http://schemas.microsoft.com/office/drawing/2014/main" id="{0686BD9E-5F0A-46F8-BCE4-1833C8F5BC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57356" name="Rectangle 12">
            <a:extLst>
              <a:ext uri="{FF2B5EF4-FFF2-40B4-BE49-F238E27FC236}">
                <a16:creationId xmlns:a16="http://schemas.microsoft.com/office/drawing/2014/main" id="{B3B57EF0-C29C-4F87-B595-09402DA51D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/>
          </a:p>
        </p:txBody>
      </p:sp>
      <p:sp>
        <p:nvSpPr>
          <p:cNvPr id="57357" name="Rectangle 13">
            <a:extLst>
              <a:ext uri="{FF2B5EF4-FFF2-40B4-BE49-F238E27FC236}">
                <a16:creationId xmlns:a16="http://schemas.microsoft.com/office/drawing/2014/main" id="{F09A89CF-926D-4490-8920-CBCBFDA540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1A62FB0-9347-4B5A-91A0-A725E882B0E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7358" name="Rectangle 14">
            <a:extLst>
              <a:ext uri="{FF2B5EF4-FFF2-40B4-BE49-F238E27FC236}">
                <a16:creationId xmlns:a16="http://schemas.microsoft.com/office/drawing/2014/main" id="{8230D988-F154-4ACE-B347-93DE7650C50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7359" name="Rectangle 15">
            <a:extLst>
              <a:ext uri="{FF2B5EF4-FFF2-40B4-BE49-F238E27FC236}">
                <a16:creationId xmlns:a16="http://schemas.microsoft.com/office/drawing/2014/main" id="{2858327E-AEC7-4AC0-8FAA-190A18E846FF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646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370260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BBD1AA-2DDB-4F67-961B-A88077C2FF42}" type="datetimeFigureOut">
              <a:rPr lang="ru-RU"/>
              <a:pPr>
                <a:defRPr/>
              </a:pPr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2063A7-2AA8-4B14-9EB3-D018248FA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66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83F09-258C-449C-A000-18D090E2B7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</a:t>
            </a:r>
            <a:r>
              <a:rPr lang="uk-UA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урболандшафтів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3E74BC-7A01-4EBA-8422-5B2B1A2342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2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EB4405-F755-4D21-A7C2-A1BE862A4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4351338"/>
          </a:xfrm>
        </p:spPr>
        <p:txBody>
          <a:bodyPr/>
          <a:lstStyle/>
          <a:p>
            <a:r>
              <a:rPr lang="ru-RU" b="1" i="1" dirty="0"/>
              <a:t>Прикладом ЛАЕ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відособлений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, на </a:t>
            </a:r>
            <a:r>
              <a:rPr lang="ru-RU" dirty="0" err="1"/>
              <a:t>якому</a:t>
            </a:r>
            <a:r>
              <a:rPr lang="ru-RU" dirty="0"/>
              <a:t> є </a:t>
            </a:r>
            <a:r>
              <a:rPr lang="ru-RU" i="1" dirty="0" err="1"/>
              <a:t>будинок</a:t>
            </a:r>
            <a:r>
              <a:rPr lang="ru-RU" i="1" dirty="0"/>
              <a:t>, </a:t>
            </a:r>
            <a:r>
              <a:rPr lang="ru-RU" i="1" dirty="0" err="1"/>
              <a:t>споруда</a:t>
            </a:r>
            <a:r>
              <a:rPr lang="ru-RU" i="1" dirty="0"/>
              <a:t>, </a:t>
            </a:r>
            <a:r>
              <a:rPr lang="ru-RU" i="1" dirty="0" err="1"/>
              <a:t>ділянка</a:t>
            </a:r>
            <a:r>
              <a:rPr lang="ru-RU" i="1" dirty="0"/>
              <a:t> </a:t>
            </a:r>
            <a:r>
              <a:rPr lang="ru-RU" i="1" dirty="0" err="1"/>
              <a:t>водонепроникної</a:t>
            </a:r>
            <a:r>
              <a:rPr lang="ru-RU" i="1" dirty="0"/>
              <a:t> </a:t>
            </a:r>
            <a:r>
              <a:rPr lang="ru-RU" i="1" dirty="0" err="1"/>
              <a:t>поверхні</a:t>
            </a:r>
            <a:r>
              <a:rPr lang="ru-RU" i="1" dirty="0"/>
              <a:t> </a:t>
            </a:r>
            <a:r>
              <a:rPr lang="ru-RU" dirty="0"/>
              <a:t>(спорт</a:t>
            </a:r>
            <a:r>
              <a:rPr lang="uk-UA" dirty="0"/>
              <a:t>майданчик</a:t>
            </a:r>
            <a:r>
              <a:rPr lang="ru-RU" dirty="0"/>
              <a:t>, </a:t>
            </a:r>
            <a:r>
              <a:rPr lang="ru-RU" dirty="0" err="1"/>
              <a:t>пішохідна</a:t>
            </a:r>
            <a:r>
              <a:rPr lang="ru-RU" dirty="0"/>
              <a:t> </a:t>
            </a:r>
            <a:r>
              <a:rPr lang="ru-RU" dirty="0" err="1"/>
              <a:t>доріжка</a:t>
            </a:r>
            <a:r>
              <a:rPr lang="ru-RU" dirty="0"/>
              <a:t>, </a:t>
            </a:r>
            <a:r>
              <a:rPr lang="ru-RU" dirty="0" err="1"/>
              <a:t>ділянка</a:t>
            </a:r>
            <a:r>
              <a:rPr lang="ru-RU" dirty="0"/>
              <a:t> дороги </a:t>
            </a:r>
            <a:r>
              <a:rPr lang="ru-RU" dirty="0" err="1"/>
              <a:t>тощо</a:t>
            </a:r>
            <a:r>
              <a:rPr lang="ru-RU" dirty="0"/>
              <a:t>), </a:t>
            </a:r>
            <a:r>
              <a:rPr lang="ru-RU" i="1" dirty="0"/>
              <a:t>дерево, кущ, </a:t>
            </a:r>
            <a:r>
              <a:rPr lang="ru-RU" i="1" dirty="0" err="1"/>
              <a:t>ділянка</a:t>
            </a:r>
            <a:r>
              <a:rPr lang="ru-RU" i="1" dirty="0"/>
              <a:t> газону, </a:t>
            </a:r>
            <a:r>
              <a:rPr lang="ru-RU" i="1" dirty="0" err="1"/>
              <a:t>квітника</a:t>
            </a:r>
            <a:r>
              <a:rPr lang="ru-RU" i="1" dirty="0"/>
              <a:t> у межах </a:t>
            </a:r>
            <a:r>
              <a:rPr lang="ru-RU" i="1" dirty="0" err="1"/>
              <a:t>фації</a:t>
            </a:r>
            <a:r>
              <a:rPr lang="ru-RU" i="1" dirty="0"/>
              <a:t>. </a:t>
            </a:r>
          </a:p>
          <a:p>
            <a:r>
              <a:rPr lang="ru-RU" dirty="0"/>
              <a:t>На </a:t>
            </a:r>
            <a:r>
              <a:rPr lang="ru-RU" dirty="0" err="1"/>
              <a:t>обмежених</a:t>
            </a:r>
            <a:r>
              <a:rPr lang="ru-RU" dirty="0"/>
              <a:t> </a:t>
            </a:r>
            <a:r>
              <a:rPr lang="ru-RU" dirty="0" err="1"/>
              <a:t>територіях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сполучення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функціонально</a:t>
            </a:r>
            <a:r>
              <a:rPr lang="ru-RU" dirty="0"/>
              <a:t> </a:t>
            </a:r>
            <a:r>
              <a:rPr lang="ru-RU" dirty="0" err="1"/>
              <a:t>об’єднаних</a:t>
            </a:r>
            <a:r>
              <a:rPr lang="ru-RU" dirty="0"/>
              <a:t> ЛАЕ,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ландшафтно-</a:t>
            </a:r>
            <a:r>
              <a:rPr lang="ru-RU" dirty="0" err="1"/>
              <a:t>архітектурні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(ЛАГ)</a:t>
            </a:r>
          </a:p>
        </p:txBody>
      </p:sp>
    </p:spTree>
    <p:extLst>
      <p:ext uri="{BB962C8B-B14F-4D97-AF65-F5344CB8AC3E}">
        <p14:creationId xmlns:p14="http://schemas.microsoft.com/office/powerpoint/2010/main" val="4007046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8DD3964-6100-49EC-B67B-9582686B4007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598488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endParaRPr lang="uk-UA" altLang="ru-RU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1205" name="Рисунок 3">
            <a:extLst>
              <a:ext uri="{FF2B5EF4-FFF2-40B4-BE49-F238E27FC236}">
                <a16:creationId xmlns:a16="http://schemas.microsoft.com/office/drawing/2014/main" id="{17590B33-E458-4B93-8EEB-94E0C0986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990600"/>
            <a:ext cx="9143999" cy="59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A544BC-9721-4220-A68D-A079B86A8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8129"/>
            <a:ext cx="10515600" cy="5318834"/>
          </a:xfrm>
        </p:spPr>
        <p:txBody>
          <a:bodyPr>
            <a:normAutofit/>
          </a:bodyPr>
          <a:lstStyle/>
          <a:p>
            <a:r>
              <a:rPr lang="ru-RU" b="1" dirty="0"/>
              <a:t>Ландшафтно-</a:t>
            </a:r>
            <a:r>
              <a:rPr lang="ru-RU" b="1" dirty="0" err="1"/>
              <a:t>архітектурна</a:t>
            </a:r>
            <a:r>
              <a:rPr lang="ru-RU" b="1" dirty="0"/>
              <a:t> </a:t>
            </a:r>
            <a:r>
              <a:rPr lang="ru-RU" b="1" dirty="0" err="1"/>
              <a:t>група</a:t>
            </a:r>
            <a:r>
              <a:rPr lang="ru-RU" b="1" dirty="0"/>
              <a:t> (ЛАГ</a:t>
            </a:r>
            <a:r>
              <a:rPr lang="ru-RU" dirty="0"/>
              <a:t>)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сполучення</a:t>
            </a:r>
            <a:r>
              <a:rPr lang="ru-RU" dirty="0"/>
              <a:t> ЛАЕ,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елементарні</a:t>
            </a:r>
            <a:r>
              <a:rPr lang="ru-RU" dirty="0"/>
              <a:t> </a:t>
            </a:r>
            <a:r>
              <a:rPr lang="ru-RU" dirty="0" err="1"/>
              <a:t>функціонально</a:t>
            </a:r>
            <a:r>
              <a:rPr lang="ru-RU" dirty="0"/>
              <a:t> </a:t>
            </a:r>
            <a:r>
              <a:rPr lang="ru-RU" dirty="0" err="1"/>
              <a:t>зв’язані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.</a:t>
            </a:r>
          </a:p>
          <a:p>
            <a:r>
              <a:rPr lang="ru-RU" i="1" u="sng" dirty="0" err="1"/>
              <a:t>Діагностичні</a:t>
            </a:r>
            <a:r>
              <a:rPr lang="ru-RU" i="1" u="sng" dirty="0"/>
              <a:t> </a:t>
            </a:r>
            <a:r>
              <a:rPr lang="ru-RU" i="1" u="sng" dirty="0" err="1"/>
              <a:t>ознаки</a:t>
            </a:r>
            <a:r>
              <a:rPr lang="ru-RU" i="1" u="sng" dirty="0"/>
              <a:t> ЛАГ:</a:t>
            </a:r>
          </a:p>
          <a:p>
            <a:r>
              <a:rPr lang="ru-RU" dirty="0"/>
              <a:t>-	</a:t>
            </a:r>
            <a:r>
              <a:rPr lang="ru-RU" dirty="0" err="1"/>
              <a:t>сполучений</a:t>
            </a:r>
            <a:r>
              <a:rPr lang="ru-RU" dirty="0"/>
              <a:t> </a:t>
            </a:r>
            <a:r>
              <a:rPr lang="ru-RU" dirty="0" err="1"/>
              <a:t>функціонально</a:t>
            </a:r>
            <a:r>
              <a:rPr lang="ru-RU" dirty="0"/>
              <a:t> </a:t>
            </a:r>
            <a:r>
              <a:rPr lang="ru-RU" dirty="0" err="1"/>
              <a:t>взаємообгрунтований</a:t>
            </a:r>
            <a:r>
              <a:rPr lang="ru-RU" dirty="0"/>
              <a:t> характер </a:t>
            </a:r>
            <a:r>
              <a:rPr lang="ru-RU" dirty="0" err="1"/>
              <a:t>розташування</a:t>
            </a:r>
            <a:r>
              <a:rPr lang="ru-RU" dirty="0"/>
              <a:t> ЛАЕ;</a:t>
            </a:r>
          </a:p>
          <a:p>
            <a:r>
              <a:rPr lang="ru-RU" dirty="0"/>
              <a:t>-	</a:t>
            </a:r>
            <a:r>
              <a:rPr lang="ru-RU" dirty="0" err="1"/>
              <a:t>одноманітний</a:t>
            </a:r>
            <a:r>
              <a:rPr lang="ru-RU" dirty="0"/>
              <a:t> характер </a:t>
            </a:r>
            <a:r>
              <a:rPr lang="ru-RU" dirty="0" err="1"/>
              <a:t>поверхневих</a:t>
            </a:r>
            <a:r>
              <a:rPr lang="ru-RU" dirty="0"/>
              <a:t> </a:t>
            </a:r>
            <a:r>
              <a:rPr lang="ru-RU" dirty="0" err="1"/>
              <a:t>відкладів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розташування</a:t>
            </a:r>
            <a:r>
              <a:rPr lang="ru-RU" dirty="0"/>
              <a:t> у межах комплексу </a:t>
            </a:r>
            <a:r>
              <a:rPr lang="ru-RU" dirty="0" err="1"/>
              <a:t>мікроформ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i="1" dirty="0"/>
              <a:t>один </a:t>
            </a:r>
            <a:r>
              <a:rPr lang="ru-RU" i="1" dirty="0" err="1"/>
              <a:t>підвид</a:t>
            </a:r>
            <a:r>
              <a:rPr lang="ru-RU" i="1" dirty="0"/>
              <a:t> </a:t>
            </a:r>
            <a:r>
              <a:rPr lang="ru-RU" i="1" dirty="0" err="1"/>
              <a:t>ґрунту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dirty="0" err="1"/>
              <a:t>виділяють</a:t>
            </a:r>
            <a:r>
              <a:rPr lang="ru-RU" dirty="0"/>
              <a:t> у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супутнього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– </a:t>
            </a:r>
            <a:r>
              <a:rPr lang="ru-RU" dirty="0" err="1"/>
              <a:t>засолення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чорноземів</a:t>
            </a:r>
            <a:r>
              <a:rPr lang="ru-RU" dirty="0"/>
              <a:t>: </a:t>
            </a:r>
            <a:r>
              <a:rPr lang="ru-RU" dirty="0" err="1"/>
              <a:t>слабко</a:t>
            </a:r>
            <a:r>
              <a:rPr lang="ru-RU" dirty="0"/>
              <a:t>-, </a:t>
            </a:r>
            <a:r>
              <a:rPr lang="ru-RU" dirty="0" err="1"/>
              <a:t>середньо</a:t>
            </a:r>
            <a:r>
              <a:rPr lang="ru-RU" dirty="0"/>
              <a:t>- і </a:t>
            </a:r>
            <a:r>
              <a:rPr lang="ru-RU" dirty="0" err="1"/>
              <a:t>сильносолонцюваті</a:t>
            </a:r>
            <a:r>
              <a:rPr lang="ru-RU" dirty="0"/>
              <a:t> </a:t>
            </a:r>
            <a:r>
              <a:rPr lang="ru-RU" dirty="0" err="1"/>
              <a:t>ґрунти</a:t>
            </a:r>
            <a:r>
              <a:rPr lang="ru-RU" dirty="0"/>
              <a:t>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35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9EEDA4-A7E1-47FE-924B-58FF82078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9994"/>
            <a:ext cx="10515600" cy="5346969"/>
          </a:xfrm>
        </p:spPr>
        <p:txBody>
          <a:bodyPr/>
          <a:lstStyle/>
          <a:p>
            <a:r>
              <a:rPr lang="ru-RU" b="1" i="1" dirty="0"/>
              <a:t>Приклад ЛАГ </a:t>
            </a:r>
            <a:r>
              <a:rPr lang="ru-RU" dirty="0"/>
              <a:t>у межах одного </a:t>
            </a:r>
            <a:r>
              <a:rPr lang="ru-RU" dirty="0" err="1"/>
              <a:t>підурочища</a:t>
            </a:r>
            <a:r>
              <a:rPr lang="ru-RU" dirty="0"/>
              <a:t>:</a:t>
            </a:r>
          </a:p>
          <a:p>
            <a:r>
              <a:rPr lang="ru-RU" dirty="0"/>
              <a:t> </a:t>
            </a:r>
            <a:r>
              <a:rPr lang="ru-RU" i="1" dirty="0" err="1"/>
              <a:t>будинки</a:t>
            </a:r>
            <a:r>
              <a:rPr lang="ru-RU" i="1" dirty="0"/>
              <a:t> одного типу з </a:t>
            </a:r>
            <a:r>
              <a:rPr lang="ru-RU" i="1" dirty="0" err="1"/>
              <a:t>навколишньою</a:t>
            </a:r>
            <a:r>
              <a:rPr lang="ru-RU" i="1" dirty="0"/>
              <a:t> </a:t>
            </a:r>
            <a:r>
              <a:rPr lang="ru-RU" i="1" dirty="0" err="1"/>
              <a:t>озелененою</a:t>
            </a:r>
            <a:r>
              <a:rPr lang="ru-RU" i="1" dirty="0"/>
              <a:t> </a:t>
            </a:r>
            <a:r>
              <a:rPr lang="ru-RU" i="1" dirty="0" err="1"/>
              <a:t>територією</a:t>
            </a:r>
            <a:r>
              <a:rPr lang="ru-RU" i="1" dirty="0"/>
              <a:t>, </a:t>
            </a:r>
            <a:r>
              <a:rPr lang="ru-RU" i="1" dirty="0" err="1"/>
              <a:t>доріжками</a:t>
            </a:r>
            <a:r>
              <a:rPr lang="ru-RU" i="1" dirty="0"/>
              <a:t> і площадками; </a:t>
            </a:r>
          </a:p>
          <a:p>
            <a:r>
              <a:rPr lang="ru-RU" i="1" dirty="0" err="1"/>
              <a:t>споруди</a:t>
            </a:r>
            <a:r>
              <a:rPr lang="ru-RU" i="1" dirty="0"/>
              <a:t> з площадками </a:t>
            </a:r>
            <a:r>
              <a:rPr lang="ru-RU" i="1" dirty="0" err="1"/>
              <a:t>обслуговування</a:t>
            </a:r>
            <a:r>
              <a:rPr lang="ru-RU" i="1" dirty="0"/>
              <a:t> й </a:t>
            </a:r>
            <a:r>
              <a:rPr lang="ru-RU" i="1" dirty="0" err="1"/>
              <a:t>доріжками</a:t>
            </a:r>
            <a:r>
              <a:rPr lang="ru-RU" i="1" dirty="0"/>
              <a:t>; </a:t>
            </a:r>
          </a:p>
          <a:p>
            <a:r>
              <a:rPr lang="ru-RU" i="1" dirty="0" err="1"/>
              <a:t>пішохідні</a:t>
            </a:r>
            <a:r>
              <a:rPr lang="ru-RU" i="1" dirty="0"/>
              <a:t> </a:t>
            </a:r>
            <a:r>
              <a:rPr lang="ru-RU" i="1" dirty="0" err="1"/>
              <a:t>вулиці</a:t>
            </a:r>
            <a:r>
              <a:rPr lang="ru-RU" i="1" dirty="0"/>
              <a:t>; </a:t>
            </a:r>
          </a:p>
          <a:p>
            <a:r>
              <a:rPr lang="ru-RU" i="1" dirty="0" err="1"/>
              <a:t>ділянки</a:t>
            </a:r>
            <a:r>
              <a:rPr lang="ru-RU" i="1" dirty="0"/>
              <a:t> з </a:t>
            </a:r>
            <a:r>
              <a:rPr lang="ru-RU" i="1" dirty="0" err="1"/>
              <a:t>комунікаціями</a:t>
            </a:r>
            <a:r>
              <a:rPr lang="ru-RU" i="1" dirty="0"/>
              <a:t> і стоковою </a:t>
            </a:r>
            <a:r>
              <a:rPr lang="ru-RU" i="1" dirty="0" err="1"/>
              <a:t>каналізацією</a:t>
            </a:r>
            <a:r>
              <a:rPr lang="ru-RU" i="1" dirty="0"/>
              <a:t>;</a:t>
            </a:r>
          </a:p>
          <a:p>
            <a:r>
              <a:rPr lang="ru-RU" i="1" dirty="0"/>
              <a:t> </a:t>
            </a:r>
            <a:r>
              <a:rPr lang="ru-RU" i="1" dirty="0" err="1"/>
              <a:t>штучні</a:t>
            </a:r>
            <a:r>
              <a:rPr lang="ru-RU" i="1" dirty="0"/>
              <a:t> </a:t>
            </a:r>
            <a:r>
              <a:rPr lang="ru-RU" i="1" dirty="0" err="1"/>
              <a:t>водні</a:t>
            </a:r>
            <a:r>
              <a:rPr lang="ru-RU" i="1" dirty="0"/>
              <a:t> </a:t>
            </a:r>
            <a:r>
              <a:rPr lang="ru-RU" i="1" dirty="0" err="1"/>
              <a:t>об’єкти</a:t>
            </a:r>
            <a:r>
              <a:rPr lang="ru-RU" i="1" dirty="0"/>
              <a:t> (ставки, озера); </a:t>
            </a:r>
          </a:p>
          <a:p>
            <a:r>
              <a:rPr lang="ru-RU" i="1" dirty="0" err="1"/>
              <a:t>газони</a:t>
            </a:r>
            <a:r>
              <a:rPr lang="ru-RU" i="1" dirty="0"/>
              <a:t>, </a:t>
            </a:r>
            <a:r>
              <a:rPr lang="ru-RU" i="1" dirty="0" err="1"/>
              <a:t>боскети</a:t>
            </a:r>
            <a:r>
              <a:rPr lang="ru-RU" i="1" dirty="0"/>
              <a:t>, </a:t>
            </a:r>
            <a:r>
              <a:rPr lang="ru-RU" i="1" dirty="0" err="1"/>
              <a:t>партери</a:t>
            </a:r>
            <a:r>
              <a:rPr lang="ru-RU" i="1" dirty="0"/>
              <a:t>, </a:t>
            </a:r>
            <a:r>
              <a:rPr lang="ru-RU" i="1" dirty="0" err="1"/>
              <a:t>клумби</a:t>
            </a:r>
            <a:r>
              <a:rPr lang="ru-RU" i="1" dirty="0"/>
              <a:t>, </a:t>
            </a:r>
            <a:r>
              <a:rPr lang="ru-RU" i="1" dirty="0" err="1"/>
              <a:t>галявини</a:t>
            </a:r>
            <a:r>
              <a:rPr lang="ru-RU" i="1" dirty="0"/>
              <a:t>, </a:t>
            </a:r>
            <a:r>
              <a:rPr lang="ru-RU" i="1" dirty="0" err="1"/>
              <a:t>палісадники</a:t>
            </a:r>
            <a:r>
              <a:rPr lang="ru-RU" i="1" dirty="0"/>
              <a:t>, </a:t>
            </a:r>
            <a:r>
              <a:rPr lang="ru-RU" i="1" dirty="0" err="1"/>
              <a:t>насадження</a:t>
            </a:r>
            <a:r>
              <a:rPr lang="ru-RU" i="1" dirty="0"/>
              <a:t> </a:t>
            </a:r>
            <a:r>
              <a:rPr lang="ru-RU" i="1" dirty="0" err="1"/>
              <a:t>кущів</a:t>
            </a:r>
            <a:r>
              <a:rPr lang="ru-RU" i="1" dirty="0"/>
              <a:t> і дерев </a:t>
            </a:r>
            <a:r>
              <a:rPr lang="ru-RU" i="1" dirty="0" err="1"/>
              <a:t>тощо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308158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Алея Слави (Запоріжжя) — Вікіпедія">
            <a:extLst>
              <a:ext uri="{FF2B5EF4-FFF2-40B4-BE49-F238E27FC236}">
                <a16:creationId xmlns:a16="http://schemas.microsoft.com/office/drawing/2014/main" id="{4179A60E-8BF6-4ABC-85D9-4A5F28D6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4400"/>
            <a:ext cx="42672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Площа Маяковського - Запоріжжя">
            <a:extLst>
              <a:ext uri="{FF2B5EF4-FFF2-40B4-BE49-F238E27FC236}">
                <a16:creationId xmlns:a16="http://schemas.microsoft.com/office/drawing/2014/main" id="{609E6C71-7E4E-40CE-84D9-1C932315F698}"/>
              </a:ext>
            </a:extLst>
          </p:cNvPr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810001"/>
            <a:ext cx="3810000" cy="2365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Рисунок 3">
            <a:extLst>
              <a:ext uri="{FF2B5EF4-FFF2-40B4-BE49-F238E27FC236}">
                <a16:creationId xmlns:a16="http://schemas.microsoft.com/office/drawing/2014/main" id="{C4287A1A-C0BA-4AD3-9BE4-A6A9E159D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1"/>
            <a:ext cx="33464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52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13469E-EF30-4DA9-B7F0-2C636EC3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00232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 </a:t>
            </a:r>
            <a:r>
              <a:rPr lang="ru-RU" b="1" dirty="0"/>
              <a:t>Ландшафтно-</a:t>
            </a:r>
            <a:r>
              <a:rPr lang="ru-RU" b="1" dirty="0" err="1"/>
              <a:t>архітектурний</a:t>
            </a:r>
            <a:r>
              <a:rPr lang="ru-RU" b="1" dirty="0"/>
              <a:t> </a:t>
            </a:r>
            <a:r>
              <a:rPr lang="ru-RU" b="1" dirty="0" err="1"/>
              <a:t>масив</a:t>
            </a:r>
            <a:r>
              <a:rPr lang="ru-RU" b="1" dirty="0"/>
              <a:t> (ЛАМ</a:t>
            </a:r>
            <a:r>
              <a:rPr lang="ru-RU" dirty="0"/>
              <a:t>)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ЛАГ у </a:t>
            </a:r>
            <a:r>
              <a:rPr lang="ru-RU" dirty="0" err="1"/>
              <a:t>закономірно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просторові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періодично</a:t>
            </a:r>
            <a:r>
              <a:rPr lang="ru-RU" dirty="0"/>
              <a:t> </a:t>
            </a:r>
            <a:r>
              <a:rPr lang="ru-RU" dirty="0" err="1"/>
              <a:t>повторюються</a:t>
            </a:r>
            <a:r>
              <a:rPr lang="ru-RU" dirty="0"/>
              <a:t> </a:t>
            </a:r>
          </a:p>
          <a:p>
            <a:r>
              <a:rPr lang="ru-RU" b="1" i="1" u="sng" dirty="0" err="1"/>
              <a:t>Діагностичні</a:t>
            </a:r>
            <a:r>
              <a:rPr lang="ru-RU" b="1" i="1" u="sng" dirty="0"/>
              <a:t> </a:t>
            </a:r>
            <a:r>
              <a:rPr lang="ru-RU" b="1" i="1" u="sng" dirty="0" err="1"/>
              <a:t>ознаки</a:t>
            </a:r>
            <a:r>
              <a:rPr lang="ru-RU" b="1" i="1" u="sng" dirty="0"/>
              <a:t> ЛАМ: </a:t>
            </a:r>
          </a:p>
          <a:p>
            <a:r>
              <a:rPr lang="ru-RU" dirty="0"/>
              <a:t>-	характер </a:t>
            </a:r>
            <a:r>
              <a:rPr lang="ru-RU" dirty="0" err="1"/>
              <a:t>розташування</a:t>
            </a:r>
            <a:r>
              <a:rPr lang="ru-RU" dirty="0"/>
              <a:t> ЛАГ і ЛАЕ (</a:t>
            </a:r>
            <a:r>
              <a:rPr lang="ru-RU" dirty="0" err="1"/>
              <a:t>планувальна</a:t>
            </a:r>
            <a:r>
              <a:rPr lang="ru-RU" dirty="0"/>
              <a:t> форма);</a:t>
            </a:r>
          </a:p>
          <a:p>
            <a:r>
              <a:rPr lang="ru-RU" dirty="0"/>
              <a:t>-	</a:t>
            </a:r>
            <a:r>
              <a:rPr lang="ru-RU" dirty="0" err="1"/>
              <a:t>однорідне</a:t>
            </a:r>
            <a:r>
              <a:rPr lang="ru-RU" dirty="0"/>
              <a:t> </a:t>
            </a:r>
            <a:r>
              <a:rPr lang="ru-RU" dirty="0" err="1"/>
              <a:t>функціональне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однорідний</a:t>
            </a:r>
            <a:r>
              <a:rPr lang="ru-RU" dirty="0"/>
              <a:t> характер і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шарів</a:t>
            </a:r>
            <a:r>
              <a:rPr lang="ru-RU" dirty="0"/>
              <a:t> </a:t>
            </a:r>
            <a:r>
              <a:rPr lang="ru-RU" dirty="0" err="1"/>
              <a:t>поверхневих</a:t>
            </a:r>
            <a:r>
              <a:rPr lang="ru-RU" dirty="0"/>
              <a:t> </a:t>
            </a:r>
            <a:r>
              <a:rPr lang="ru-RU" dirty="0" err="1"/>
              <a:t>відкладів</a:t>
            </a:r>
            <a:r>
              <a:rPr lang="ru-RU" dirty="0"/>
              <a:t> й </a:t>
            </a:r>
            <a:r>
              <a:rPr lang="ru-RU" dirty="0" err="1"/>
              <a:t>ґрунтоутворюючих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розташування</a:t>
            </a:r>
            <a:r>
              <a:rPr lang="ru-RU" dirty="0"/>
              <a:t> у межах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мезоформи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i="1" dirty="0"/>
              <a:t>один вид </a:t>
            </a:r>
            <a:r>
              <a:rPr lang="ru-RU" i="1" dirty="0" err="1"/>
              <a:t>ґрунту</a:t>
            </a:r>
            <a:r>
              <a:rPr lang="ru-RU" i="1" dirty="0"/>
              <a:t> </a:t>
            </a:r>
            <a:r>
              <a:rPr lang="ru-RU" dirty="0"/>
              <a:t>(за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ґрунтоутворюючих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–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опідзоленості</a:t>
            </a:r>
            <a:r>
              <a:rPr lang="ru-RU" dirty="0"/>
              <a:t>; </a:t>
            </a:r>
            <a:r>
              <a:rPr lang="ru-RU" dirty="0" err="1"/>
              <a:t>кількість</a:t>
            </a:r>
            <a:r>
              <a:rPr lang="ru-RU" dirty="0"/>
              <a:t> гумусу; </a:t>
            </a:r>
            <a:r>
              <a:rPr lang="ru-RU" dirty="0" err="1"/>
              <a:t>потужність</a:t>
            </a:r>
            <a:r>
              <a:rPr lang="ru-RU" dirty="0"/>
              <a:t> гумусового шару </a:t>
            </a:r>
            <a:r>
              <a:rPr lang="ru-RU" dirty="0" err="1"/>
              <a:t>ступінь</a:t>
            </a:r>
            <a:r>
              <a:rPr lang="ru-RU" dirty="0"/>
              <a:t> </a:t>
            </a:r>
            <a:r>
              <a:rPr lang="ru-RU" dirty="0" err="1"/>
              <a:t>засоленості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);</a:t>
            </a:r>
          </a:p>
          <a:p>
            <a:r>
              <a:rPr lang="ru-RU" dirty="0"/>
              <a:t>-	</a:t>
            </a:r>
            <a:r>
              <a:rPr lang="ru-RU" dirty="0" err="1"/>
              <a:t>однорідний</a:t>
            </a:r>
            <a:r>
              <a:rPr lang="ru-RU" dirty="0"/>
              <a:t> </a:t>
            </a:r>
            <a:r>
              <a:rPr lang="ru-RU" dirty="0" err="1"/>
              <a:t>мікрокліматичний</a:t>
            </a:r>
            <a:r>
              <a:rPr lang="ru-RU" dirty="0"/>
              <a:t> режим.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31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EF2244-8A5A-4EFA-B3E5-2E829B40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0514"/>
            <a:ext cx="10515600" cy="5146449"/>
          </a:xfrm>
        </p:spPr>
        <p:txBody>
          <a:bodyPr/>
          <a:lstStyle/>
          <a:p>
            <a:r>
              <a:rPr lang="ru-RU" b="1" i="1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види</a:t>
            </a:r>
            <a:r>
              <a:rPr lang="ru-RU" dirty="0"/>
              <a:t> ЛАМ (у межах урочища):</a:t>
            </a:r>
          </a:p>
          <a:p>
            <a:r>
              <a:rPr lang="ru-RU" dirty="0"/>
              <a:t> </a:t>
            </a:r>
            <a:r>
              <a:rPr lang="ru-RU" i="1" dirty="0" err="1"/>
              <a:t>масиви</a:t>
            </a:r>
            <a:r>
              <a:rPr lang="ru-RU" i="1" dirty="0"/>
              <a:t> </a:t>
            </a:r>
            <a:r>
              <a:rPr lang="ru-RU" i="1" dirty="0" err="1"/>
              <a:t>будинків</a:t>
            </a:r>
            <a:r>
              <a:rPr lang="ru-RU" i="1" dirty="0"/>
              <a:t> і </a:t>
            </a:r>
            <a:r>
              <a:rPr lang="ru-RU" i="1" dirty="0" err="1"/>
              <a:t>споруд</a:t>
            </a:r>
            <a:r>
              <a:rPr lang="ru-RU" i="1" dirty="0"/>
              <a:t> з </a:t>
            </a:r>
            <a:r>
              <a:rPr lang="ru-RU" i="1" dirty="0" err="1"/>
              <a:t>відповідною</a:t>
            </a:r>
            <a:r>
              <a:rPr lang="ru-RU" i="1" dirty="0"/>
              <a:t> </a:t>
            </a:r>
            <a:r>
              <a:rPr lang="ru-RU" i="1" dirty="0" err="1"/>
              <a:t>інфраструктурою</a:t>
            </a:r>
            <a:r>
              <a:rPr lang="ru-RU" i="1" dirty="0"/>
              <a:t> (</a:t>
            </a:r>
            <a:r>
              <a:rPr lang="ru-RU" i="1" dirty="0" err="1"/>
              <a:t>доріжка</a:t>
            </a:r>
            <a:r>
              <a:rPr lang="ru-RU" i="1" dirty="0"/>
              <a:t>, </a:t>
            </a:r>
            <a:r>
              <a:rPr lang="ru-RU" i="1" dirty="0" err="1"/>
              <a:t>озеленені</a:t>
            </a:r>
            <a:r>
              <a:rPr lang="ru-RU" i="1" dirty="0"/>
              <a:t> площадки </a:t>
            </a:r>
            <a:r>
              <a:rPr lang="ru-RU" i="1" dirty="0" err="1"/>
              <a:t>тощо</a:t>
            </a:r>
            <a:r>
              <a:rPr lang="ru-RU" i="1" dirty="0"/>
              <a:t>);</a:t>
            </a:r>
          </a:p>
          <a:p>
            <a:r>
              <a:rPr lang="ru-RU" i="1" dirty="0"/>
              <a:t> </a:t>
            </a:r>
            <a:r>
              <a:rPr lang="ru-RU" i="1" dirty="0" err="1"/>
              <a:t>пішохідно-транспортні</a:t>
            </a:r>
            <a:r>
              <a:rPr lang="ru-RU" i="1" dirty="0"/>
              <a:t> </a:t>
            </a:r>
            <a:r>
              <a:rPr lang="ru-RU" i="1" dirty="0" err="1"/>
              <a:t>вулиці</a:t>
            </a:r>
            <a:r>
              <a:rPr lang="ru-RU" i="1" dirty="0"/>
              <a:t>; </a:t>
            </a:r>
          </a:p>
          <a:p>
            <a:r>
              <a:rPr lang="ru-RU" i="1" dirty="0"/>
              <a:t>канали, ставки й озера; </a:t>
            </a:r>
          </a:p>
          <a:p>
            <a:r>
              <a:rPr lang="ru-RU" i="1" dirty="0" err="1"/>
              <a:t>сквери</a:t>
            </a:r>
            <a:r>
              <a:rPr lang="ru-RU" i="1" dirty="0"/>
              <a:t>, сади, </a:t>
            </a:r>
            <a:r>
              <a:rPr lang="ru-RU" i="1" dirty="0" err="1"/>
              <a:t>діброви</a:t>
            </a:r>
            <a:r>
              <a:rPr lang="ru-RU" i="1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  <a:p>
            <a:r>
              <a:rPr lang="ru-RU" dirty="0"/>
              <a:t>ЛАМ,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схожі</a:t>
            </a:r>
            <a:r>
              <a:rPr lang="ru-RU" dirty="0"/>
              <a:t> </a:t>
            </a:r>
            <a:r>
              <a:rPr lang="ru-RU" dirty="0" err="1"/>
              <a:t>особливостями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пластики </a:t>
            </a:r>
            <a:r>
              <a:rPr lang="ru-RU" dirty="0" err="1"/>
              <a:t>рельєфу</a:t>
            </a:r>
            <a:r>
              <a:rPr lang="ru-RU" dirty="0"/>
              <a:t> і „зеленого </a:t>
            </a:r>
            <a:r>
              <a:rPr lang="ru-RU" dirty="0" err="1"/>
              <a:t>будівництва</a:t>
            </a:r>
            <a:r>
              <a:rPr lang="ru-RU" dirty="0"/>
              <a:t>”, одним </a:t>
            </a:r>
            <a:r>
              <a:rPr lang="ru-RU" dirty="0" err="1"/>
              <a:t>архітектурним</a:t>
            </a:r>
            <a:r>
              <a:rPr lang="ru-RU" dirty="0"/>
              <a:t> стилем </a:t>
            </a:r>
            <a:r>
              <a:rPr lang="ru-RU" dirty="0" err="1"/>
              <a:t>забудови</a:t>
            </a:r>
            <a:r>
              <a:rPr lang="ru-RU" dirty="0"/>
              <a:t> та </a:t>
            </a:r>
            <a:r>
              <a:rPr lang="ru-RU" dirty="0" err="1"/>
              <a:t>поєднуються</a:t>
            </a:r>
            <a:r>
              <a:rPr lang="ru-RU" dirty="0"/>
              <a:t> в ландшафтно-</a:t>
            </a:r>
            <a:r>
              <a:rPr lang="ru-RU" dirty="0" err="1"/>
              <a:t>архітектурні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 (ЛАК).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74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65000"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7946943-8D99-45BE-8B27-116508B546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706438"/>
          </a:xfrm>
        </p:spPr>
        <p:txBody>
          <a:bodyPr/>
          <a:lstStyle/>
          <a:p>
            <a:pPr algn="ctr"/>
            <a:r>
              <a:rPr lang="uk-UA" altLang="ru-RU" sz="2800"/>
              <a:t>ЦПКіВ “Дубовий гай”</a:t>
            </a:r>
            <a:endParaRPr lang="ru-RU" altLang="ru-RU" sz="2800"/>
          </a:p>
        </p:txBody>
      </p:sp>
      <p:pic>
        <p:nvPicPr>
          <p:cNvPr id="11267" name="Picture 2" descr="ÐÐ°ÑÑÐ¸Ð½ÐºÐ¸ Ð¿Ð¾ Ð·Ð°Ð¿ÑÐ¾ÑÑ Ð´ÑÐ±Ð¾Ð²Ð¸Ð¹ Ð³Ð°Ð¹ Ð·Ð°Ð¿Ð¾ÑÐ¾Ð¶ÑÐµ">
            <a:extLst>
              <a:ext uri="{FF2B5EF4-FFF2-40B4-BE49-F238E27FC236}">
                <a16:creationId xmlns:a16="http://schemas.microsoft.com/office/drawing/2014/main" id="{BEC30A5B-C54B-45ED-A831-324B4B7B6CD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627" y="1350872"/>
            <a:ext cx="4158341" cy="20265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id="{A64B1B7F-4B46-41EF-9978-B4914CA7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2" y="1169193"/>
            <a:ext cx="451757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ÐÐ°ÑÑÐ¸Ð½ÐºÐ¸ Ð¿Ð¾ Ð·Ð°Ð¿ÑÐ¾ÑÑ Ð´ÑÐ±Ð¾Ð²Ð¸Ð¹ Ð³Ð°Ð¹ Ð·Ð°Ð¿Ð¾ÑÐ¾Ð¶ÑÐµ">
            <a:extLst>
              <a:ext uri="{FF2B5EF4-FFF2-40B4-BE49-F238E27FC236}">
                <a16:creationId xmlns:a16="http://schemas.microsoft.com/office/drawing/2014/main" id="{7B211F5C-2339-44CD-9B84-BDC1A3F3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9" y="3657600"/>
            <a:ext cx="4365171" cy="28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ÐÐ°ÑÑÐ¸Ð½ÐºÐ¸ Ð¿Ð¾ Ð·Ð°Ð¿ÑÐ¾ÑÑ Ð´ÑÐ±Ð¾Ð²Ð¸Ð¹ Ð³Ð°Ð¹ Ð·Ð°Ð¿Ð¾ÑÐ¾Ð¶ÑÐµ">
            <a:extLst>
              <a:ext uri="{FF2B5EF4-FFF2-40B4-BE49-F238E27FC236}">
                <a16:creationId xmlns:a16="http://schemas.microsoft.com/office/drawing/2014/main" id="{7886DBFA-8C3D-4C84-84A9-71610F3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5387"/>
            <a:ext cx="4365170" cy="28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98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A16AA15-1BDF-49CB-A006-D54594482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9655"/>
            <a:ext cx="10515600" cy="5417308"/>
          </a:xfrm>
        </p:spPr>
        <p:txBody>
          <a:bodyPr>
            <a:normAutofit/>
          </a:bodyPr>
          <a:lstStyle/>
          <a:p>
            <a:r>
              <a:rPr lang="ru-RU" b="1" dirty="0"/>
              <a:t>Ландшафтно-</a:t>
            </a:r>
            <a:r>
              <a:rPr lang="ru-RU" b="1" dirty="0" err="1"/>
              <a:t>архітектурний</a:t>
            </a:r>
            <a:r>
              <a:rPr lang="ru-RU" b="1" dirty="0"/>
              <a:t> комплекс (ЛАК) </a:t>
            </a:r>
            <a:r>
              <a:rPr lang="ru-RU" dirty="0"/>
              <a:t>– </a:t>
            </a:r>
            <a:r>
              <a:rPr lang="ru-RU" dirty="0" err="1"/>
              <a:t>просторове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ЛАМ,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морфологічно</a:t>
            </a:r>
            <a:r>
              <a:rPr lang="ru-RU" dirty="0"/>
              <a:t> (</a:t>
            </a:r>
            <a:r>
              <a:rPr lang="ru-RU" dirty="0" err="1"/>
              <a:t>планувально-зорове</a:t>
            </a:r>
            <a:r>
              <a:rPr lang="ru-RU" dirty="0"/>
              <a:t>) </a:t>
            </a:r>
            <a:r>
              <a:rPr lang="ru-RU" dirty="0" err="1"/>
              <a:t>поєднання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b="1" i="1" u="sng" dirty="0" err="1"/>
              <a:t>Діагностичні</a:t>
            </a:r>
            <a:r>
              <a:rPr lang="ru-RU" b="1" i="1" u="sng" dirty="0"/>
              <a:t> </a:t>
            </a:r>
            <a:r>
              <a:rPr lang="ru-RU" b="1" i="1" u="sng" dirty="0" err="1"/>
              <a:t>ознаки</a:t>
            </a:r>
            <a:r>
              <a:rPr lang="ru-RU" b="1" i="1" u="sng" dirty="0"/>
              <a:t> ЛАК</a:t>
            </a:r>
            <a:r>
              <a:rPr lang="ru-RU" dirty="0"/>
              <a:t>:</a:t>
            </a:r>
          </a:p>
          <a:p>
            <a:r>
              <a:rPr lang="ru-RU" dirty="0"/>
              <a:t>-	</a:t>
            </a:r>
            <a:r>
              <a:rPr lang="ru-RU" dirty="0" err="1"/>
              <a:t>функціональне</a:t>
            </a:r>
            <a:r>
              <a:rPr lang="ru-RU" dirty="0"/>
              <a:t> </a:t>
            </a:r>
            <a:r>
              <a:rPr lang="ru-RU" dirty="0" err="1"/>
              <a:t>планувально-зорове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ЛАМ;</a:t>
            </a:r>
          </a:p>
          <a:p>
            <a:r>
              <a:rPr lang="ru-RU" dirty="0"/>
              <a:t>-	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комплексних</a:t>
            </a:r>
            <a:r>
              <a:rPr lang="ru-RU" dirty="0"/>
              <a:t> </a:t>
            </a:r>
            <a:r>
              <a:rPr lang="ru-RU" dirty="0" err="1"/>
              <a:t>зв’язків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ЛАМ;</a:t>
            </a:r>
          </a:p>
          <a:p>
            <a:r>
              <a:rPr lang="ru-RU" dirty="0"/>
              <a:t>-	</a:t>
            </a:r>
            <a:r>
              <a:rPr lang="ru-RU" dirty="0" err="1"/>
              <a:t>об’єднання</a:t>
            </a:r>
            <a:r>
              <a:rPr lang="ru-RU" dirty="0"/>
              <a:t> стилю </a:t>
            </a:r>
            <a:r>
              <a:rPr lang="ru-RU" dirty="0" err="1"/>
              <a:t>забудови</a:t>
            </a:r>
            <a:r>
              <a:rPr lang="ru-RU" dirty="0"/>
              <a:t> з комплексом </a:t>
            </a:r>
            <a:r>
              <a:rPr lang="ru-RU" dirty="0" err="1"/>
              <a:t>позитивних</a:t>
            </a:r>
            <a:r>
              <a:rPr lang="ru-RU" dirty="0"/>
              <a:t> і </a:t>
            </a:r>
            <a:r>
              <a:rPr lang="ru-RU" dirty="0" err="1"/>
              <a:t>негативних</a:t>
            </a:r>
            <a:r>
              <a:rPr lang="ru-RU" dirty="0"/>
              <a:t> форм </a:t>
            </a:r>
            <a:r>
              <a:rPr lang="ru-RU" dirty="0" err="1"/>
              <a:t>рельєфу</a:t>
            </a:r>
            <a:r>
              <a:rPr lang="ru-RU" dirty="0"/>
              <a:t> на </a:t>
            </a:r>
            <a:r>
              <a:rPr lang="ru-RU" dirty="0" err="1"/>
              <a:t>однорідній</a:t>
            </a:r>
            <a:r>
              <a:rPr lang="ru-RU" dirty="0"/>
              <a:t> </a:t>
            </a:r>
            <a:r>
              <a:rPr lang="ru-RU" dirty="0" err="1"/>
              <a:t>літогенній</a:t>
            </a:r>
            <a:r>
              <a:rPr lang="ru-RU" dirty="0"/>
              <a:t> </a:t>
            </a:r>
            <a:r>
              <a:rPr lang="ru-RU" dirty="0" err="1"/>
              <a:t>основі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i="1" dirty="0"/>
              <a:t>один </a:t>
            </a:r>
            <a:r>
              <a:rPr lang="ru-RU" i="1" dirty="0" err="1"/>
              <a:t>підтип</a:t>
            </a:r>
            <a:r>
              <a:rPr lang="ru-RU" i="1" dirty="0"/>
              <a:t> </a:t>
            </a:r>
            <a:r>
              <a:rPr lang="ru-RU" i="1" dirty="0" err="1"/>
              <a:t>ґрунту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ґрунтів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відрізняються</a:t>
            </a:r>
            <a:r>
              <a:rPr lang="ru-RU" dirty="0"/>
              <a:t> </a:t>
            </a:r>
            <a:r>
              <a:rPr lang="ru-RU" dirty="0" err="1"/>
              <a:t>проявом</a:t>
            </a:r>
            <a:r>
              <a:rPr lang="ru-RU" dirty="0"/>
              <a:t> основного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ґрунтоутворення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чорноземи</a:t>
            </a:r>
            <a:r>
              <a:rPr lang="ru-RU" dirty="0"/>
              <a:t> </a:t>
            </a:r>
            <a:r>
              <a:rPr lang="ru-RU" dirty="0" err="1"/>
              <a:t>типові</a:t>
            </a:r>
            <a:r>
              <a:rPr lang="ru-RU" dirty="0"/>
              <a:t>, </a:t>
            </a:r>
            <a:r>
              <a:rPr lang="ru-RU" dirty="0" err="1"/>
              <a:t>звичайні</a:t>
            </a:r>
            <a:r>
              <a:rPr lang="ru-RU" dirty="0"/>
              <a:t> й </a:t>
            </a:r>
            <a:r>
              <a:rPr lang="ru-RU" dirty="0" err="1"/>
              <a:t>південні</a:t>
            </a:r>
            <a:r>
              <a:rPr lang="ru-RU" dirty="0"/>
              <a:t>, та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супутніми</a:t>
            </a:r>
            <a:r>
              <a:rPr lang="ru-RU" dirty="0"/>
              <a:t> </a:t>
            </a:r>
            <a:r>
              <a:rPr lang="ru-RU" dirty="0" err="1"/>
              <a:t>процесами</a:t>
            </a:r>
            <a:r>
              <a:rPr lang="ru-RU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91C574-9B04-45AC-B7F6-34A60B4D8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9543"/>
            <a:ext cx="10515600" cy="5117420"/>
          </a:xfrm>
        </p:spPr>
        <p:txBody>
          <a:bodyPr/>
          <a:lstStyle/>
          <a:p>
            <a:r>
              <a:rPr lang="ru-RU" b="1" dirty="0" err="1"/>
              <a:t>Види</a:t>
            </a:r>
            <a:r>
              <a:rPr lang="ru-RU" b="1" dirty="0"/>
              <a:t> ЛАК</a:t>
            </a:r>
            <a:r>
              <a:rPr lang="ru-RU" dirty="0"/>
              <a:t>: </a:t>
            </a:r>
          </a:p>
          <a:p>
            <a:r>
              <a:rPr lang="ru-RU" i="1" dirty="0" err="1"/>
              <a:t>ансамблі</a:t>
            </a:r>
            <a:r>
              <a:rPr lang="ru-RU" i="1" dirty="0"/>
              <a:t> і </a:t>
            </a:r>
            <a:r>
              <a:rPr lang="ru-RU" i="1" dirty="0" err="1"/>
              <a:t>комплекси</a:t>
            </a:r>
            <a:r>
              <a:rPr lang="ru-RU" i="1" dirty="0"/>
              <a:t> </a:t>
            </a:r>
            <a:r>
              <a:rPr lang="ru-RU" i="1" dirty="0" err="1"/>
              <a:t>будинків</a:t>
            </a:r>
            <a:r>
              <a:rPr lang="ru-RU" i="1" dirty="0"/>
              <a:t> і </a:t>
            </a:r>
            <a:r>
              <a:rPr lang="ru-RU" i="1" dirty="0" err="1"/>
              <a:t>споруд</a:t>
            </a:r>
            <a:r>
              <a:rPr lang="ru-RU" i="1" dirty="0"/>
              <a:t>; </a:t>
            </a:r>
          </a:p>
          <a:p>
            <a:r>
              <a:rPr lang="ru-RU" i="1" dirty="0" err="1"/>
              <a:t>бульвари</a:t>
            </a:r>
            <a:r>
              <a:rPr lang="ru-RU" i="1" dirty="0"/>
              <a:t>, </a:t>
            </a:r>
          </a:p>
          <a:p>
            <a:r>
              <a:rPr lang="ru-RU" i="1" dirty="0" err="1"/>
              <a:t>проспекти</a:t>
            </a:r>
            <a:r>
              <a:rPr lang="ru-RU" i="1" dirty="0"/>
              <a:t>, </a:t>
            </a:r>
          </a:p>
          <a:p>
            <a:r>
              <a:rPr lang="ru-RU" i="1" dirty="0" err="1"/>
              <a:t>великі</a:t>
            </a:r>
            <a:r>
              <a:rPr lang="ru-RU" i="1" dirty="0"/>
              <a:t> </a:t>
            </a:r>
            <a:r>
              <a:rPr lang="ru-RU" i="1" dirty="0" err="1"/>
              <a:t>комунікаційні</a:t>
            </a:r>
            <a:r>
              <a:rPr lang="ru-RU" i="1" dirty="0"/>
              <a:t> та </a:t>
            </a:r>
            <a:r>
              <a:rPr lang="ru-RU" i="1" dirty="0" err="1"/>
              <a:t>транспортні</a:t>
            </a:r>
            <a:r>
              <a:rPr lang="ru-RU" i="1" dirty="0"/>
              <a:t> </a:t>
            </a:r>
            <a:r>
              <a:rPr lang="ru-RU" i="1" dirty="0" err="1"/>
              <a:t>магістралі</a:t>
            </a:r>
            <a:r>
              <a:rPr lang="ru-RU" i="1" dirty="0"/>
              <a:t>,</a:t>
            </a:r>
          </a:p>
          <a:p>
            <a:r>
              <a:rPr lang="ru-RU" i="1" dirty="0"/>
              <a:t> </a:t>
            </a:r>
            <a:r>
              <a:rPr lang="ru-RU" i="1" dirty="0" err="1"/>
              <a:t>річки</a:t>
            </a:r>
            <a:r>
              <a:rPr lang="ru-RU" i="1" dirty="0"/>
              <a:t>, канали, </a:t>
            </a:r>
            <a:r>
              <a:rPr lang="ru-RU" i="1" dirty="0" err="1"/>
              <a:t>дамби</a:t>
            </a:r>
            <a:r>
              <a:rPr lang="ru-RU" i="1" dirty="0"/>
              <a:t>, </a:t>
            </a:r>
            <a:r>
              <a:rPr lang="ru-RU" i="1" dirty="0" err="1"/>
              <a:t>водосховища</a:t>
            </a:r>
            <a:r>
              <a:rPr lang="ru-RU" i="1" dirty="0"/>
              <a:t>,</a:t>
            </a:r>
          </a:p>
          <a:p>
            <a:r>
              <a:rPr lang="ru-RU" i="1" dirty="0"/>
              <a:t> парки, </a:t>
            </a:r>
            <a:r>
              <a:rPr lang="ru-RU" i="1" dirty="0" err="1"/>
              <a:t>лісопарки</a:t>
            </a:r>
            <a:r>
              <a:rPr lang="ru-RU" i="1" dirty="0"/>
              <a:t>,</a:t>
            </a:r>
          </a:p>
          <a:p>
            <a:r>
              <a:rPr lang="ru-RU" i="1" dirty="0"/>
              <a:t> </a:t>
            </a:r>
            <a:r>
              <a:rPr lang="ru-RU" i="1" dirty="0" err="1"/>
              <a:t>лісонасадження</a:t>
            </a:r>
            <a:r>
              <a:rPr lang="ru-RU" i="1" dirty="0"/>
              <a:t>  у межах </a:t>
            </a:r>
            <a:r>
              <a:rPr lang="ru-RU" i="1" dirty="0" err="1"/>
              <a:t>місцевості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1088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8671AA-076B-40F3-8CD6-F044D4500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8229"/>
            <a:ext cx="10515600" cy="492873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/>
              <a:t>Лінійно-дорожні</a:t>
            </a:r>
            <a:r>
              <a:rPr lang="ru-RU" b="1" dirty="0"/>
              <a:t> </a:t>
            </a:r>
            <a:r>
              <a:rPr lang="ru-RU" b="1" dirty="0" err="1"/>
              <a:t>ландшафти</a:t>
            </a:r>
            <a:r>
              <a:rPr lang="ru-RU" b="1" dirty="0"/>
              <a:t> </a:t>
            </a:r>
            <a:r>
              <a:rPr lang="ru-RU" dirty="0" err="1"/>
              <a:t>пов’язані</a:t>
            </a:r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і </a:t>
            </a:r>
            <a:r>
              <a:rPr lang="ru-RU" dirty="0" err="1"/>
              <a:t>трансформацією</a:t>
            </a:r>
            <a:r>
              <a:rPr lang="ru-RU" dirty="0"/>
              <a:t> земель для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комунікації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людьми.</a:t>
            </a:r>
          </a:p>
          <a:p>
            <a:r>
              <a:rPr lang="ru-RU" dirty="0"/>
              <a:t> До 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ru-RU" dirty="0" err="1"/>
              <a:t>лінійно-дорожних</a:t>
            </a:r>
            <a:r>
              <a:rPr lang="ru-RU" dirty="0"/>
              <a:t> </a:t>
            </a:r>
            <a:r>
              <a:rPr lang="ru-RU" dirty="0" err="1"/>
              <a:t>ландшафтів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</a:t>
            </a:r>
            <a:r>
              <a:rPr lang="ru-RU" b="1" dirty="0" err="1"/>
              <a:t>типи</a:t>
            </a:r>
            <a:r>
              <a:rPr lang="ru-RU" dirty="0"/>
              <a:t>:</a:t>
            </a:r>
          </a:p>
          <a:p>
            <a:r>
              <a:rPr lang="ru-RU" dirty="0"/>
              <a:t> </a:t>
            </a:r>
            <a:r>
              <a:rPr lang="ru-RU" i="1" dirty="0" err="1"/>
              <a:t>автомобільних</a:t>
            </a:r>
            <a:r>
              <a:rPr lang="ru-RU" i="1" dirty="0"/>
              <a:t> </a:t>
            </a:r>
            <a:r>
              <a:rPr lang="ru-RU" i="1" dirty="0" err="1"/>
              <a:t>доріг</a:t>
            </a:r>
            <a:r>
              <a:rPr lang="ru-RU" i="1" dirty="0"/>
              <a:t>, </a:t>
            </a:r>
            <a:r>
              <a:rPr lang="ru-RU" i="1" dirty="0" err="1"/>
              <a:t>залізниць</a:t>
            </a:r>
            <a:r>
              <a:rPr lang="ru-RU" i="1" dirty="0"/>
              <a:t>, </a:t>
            </a:r>
            <a:r>
              <a:rPr lang="ru-RU" i="1" dirty="0" err="1"/>
              <a:t>аеродромів</a:t>
            </a:r>
            <a:r>
              <a:rPr lang="ru-RU" i="1" dirty="0"/>
              <a:t>, </a:t>
            </a:r>
            <a:r>
              <a:rPr lang="ru-RU" i="1" dirty="0" err="1"/>
              <a:t>нафто</a:t>
            </a:r>
            <a:r>
              <a:rPr lang="ru-RU" i="1" dirty="0"/>
              <a:t>- та </a:t>
            </a:r>
            <a:r>
              <a:rPr lang="ru-RU" i="1" dirty="0" err="1"/>
              <a:t>газопроводів</a:t>
            </a:r>
            <a:r>
              <a:rPr lang="ru-RU" i="1" dirty="0"/>
              <a:t>, </a:t>
            </a:r>
            <a:r>
              <a:rPr lang="ru-RU" i="1" dirty="0" err="1"/>
              <a:t>ліній</a:t>
            </a:r>
            <a:r>
              <a:rPr lang="ru-RU" i="1" dirty="0"/>
              <a:t> </a:t>
            </a:r>
            <a:r>
              <a:rPr lang="ru-RU" i="1" dirty="0" err="1"/>
              <a:t>електропередач</a:t>
            </a:r>
            <a:r>
              <a:rPr lang="ru-RU" i="1" dirty="0"/>
              <a:t>.</a:t>
            </a:r>
            <a:endParaRPr lang="ru-RU" dirty="0"/>
          </a:p>
          <a:p>
            <a:r>
              <a:rPr lang="ru-RU" b="1" dirty="0" err="1"/>
              <a:t>Рекреаційні</a:t>
            </a:r>
            <a:r>
              <a:rPr lang="ru-RU" b="1" dirty="0"/>
              <a:t> </a:t>
            </a:r>
            <a:r>
              <a:rPr lang="ru-RU" b="1" dirty="0" err="1"/>
              <a:t>ландшафти</a:t>
            </a:r>
            <a:r>
              <a:rPr lang="ru-RU" b="1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в зонах </a:t>
            </a:r>
            <a:r>
              <a:rPr lang="ru-RU" dirty="0" err="1"/>
              <a:t>відпочинку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 зонах активного туризму.</a:t>
            </a:r>
          </a:p>
          <a:p>
            <a:r>
              <a:rPr lang="ru-RU" b="1" dirty="0" err="1"/>
              <a:t>Белігеративні</a:t>
            </a:r>
            <a:r>
              <a:rPr lang="ru-RU" b="1" dirty="0"/>
              <a:t> </a:t>
            </a:r>
            <a:r>
              <a:rPr lang="ru-RU" b="1" dirty="0" err="1"/>
              <a:t>ландшафти</a:t>
            </a:r>
            <a:r>
              <a:rPr lang="ru-RU" dirty="0"/>
              <a:t>. 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терміном</a:t>
            </a:r>
            <a:r>
              <a:rPr lang="ru-RU" dirty="0"/>
              <a:t> «</a:t>
            </a:r>
            <a:r>
              <a:rPr lang="ru-RU" dirty="0" err="1"/>
              <a:t>белігеративні</a:t>
            </a:r>
            <a:r>
              <a:rPr lang="ru-RU" dirty="0"/>
              <a:t> </a:t>
            </a:r>
            <a:r>
              <a:rPr lang="ru-RU" dirty="0" err="1"/>
              <a:t>ландшафти</a:t>
            </a:r>
            <a:r>
              <a:rPr lang="ru-RU" dirty="0"/>
              <a:t>» </a:t>
            </a:r>
            <a:r>
              <a:rPr lang="ru-RU" dirty="0" err="1"/>
              <a:t>мають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 </a:t>
            </a:r>
            <a:r>
              <a:rPr lang="ru-RU" dirty="0" err="1"/>
              <a:t>генетичний</a:t>
            </a:r>
            <a:r>
              <a:rPr lang="ru-RU" dirty="0"/>
              <a:t> тип </a:t>
            </a:r>
            <a:r>
              <a:rPr lang="ru-RU" dirty="0" err="1"/>
              <a:t>ландшафтних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, </a:t>
            </a:r>
            <a:r>
              <a:rPr lang="ru-RU" dirty="0" err="1"/>
              <a:t>зобов’язаний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виникненням</a:t>
            </a:r>
            <a:r>
              <a:rPr lang="ru-RU" dirty="0"/>
              <a:t> </a:t>
            </a:r>
            <a:r>
              <a:rPr lang="ru-RU" dirty="0" err="1"/>
              <a:t>військовій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. </a:t>
            </a:r>
          </a:p>
          <a:p>
            <a:r>
              <a:rPr lang="ru-RU" dirty="0" err="1"/>
              <a:t>Белігеративні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особливу</a:t>
            </a:r>
            <a:r>
              <a:rPr lang="ru-RU" dirty="0"/>
              <a:t> </a:t>
            </a:r>
            <a:r>
              <a:rPr lang="ru-RU" dirty="0" err="1"/>
              <a:t>групу</a:t>
            </a:r>
            <a:r>
              <a:rPr lang="ru-RU" dirty="0"/>
              <a:t> </a:t>
            </a:r>
            <a:r>
              <a:rPr lang="ru-RU" dirty="0" err="1"/>
              <a:t>техногенних</a:t>
            </a:r>
            <a:r>
              <a:rPr lang="ru-RU" dirty="0"/>
              <a:t> </a:t>
            </a:r>
            <a:r>
              <a:rPr lang="ru-RU" dirty="0" err="1"/>
              <a:t>ландшафтів</a:t>
            </a:r>
            <a:r>
              <a:rPr lang="ru-RU" dirty="0"/>
              <a:t>. </a:t>
            </a:r>
          </a:p>
          <a:p>
            <a:r>
              <a:rPr lang="ru-RU" dirty="0"/>
              <a:t>З </a:t>
            </a:r>
            <a:r>
              <a:rPr lang="ru-RU" dirty="0" err="1"/>
              <a:t>техногенними</a:t>
            </a:r>
            <a:r>
              <a:rPr lang="ru-RU" dirty="0"/>
              <a:t> комплексами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поєднує</a:t>
            </a:r>
            <a:r>
              <a:rPr lang="ru-RU" dirty="0"/>
              <a:t> </a:t>
            </a:r>
            <a:r>
              <a:rPr lang="ru-RU" dirty="0" err="1"/>
              <a:t>просторове</a:t>
            </a:r>
            <a:r>
              <a:rPr lang="ru-RU" dirty="0"/>
              <a:t> </a:t>
            </a:r>
            <a:r>
              <a:rPr lang="ru-RU" dirty="0" err="1"/>
              <a:t>розміщення</a:t>
            </a:r>
            <a:r>
              <a:rPr lang="ru-RU" dirty="0"/>
              <a:t> поза </a:t>
            </a:r>
            <a:r>
              <a:rPr lang="ru-RU" dirty="0" err="1"/>
              <a:t>якою-небудь</a:t>
            </a:r>
            <a:r>
              <a:rPr lang="ru-RU" dirty="0"/>
              <a:t> </a:t>
            </a:r>
            <a:r>
              <a:rPr lang="ru-RU" dirty="0" err="1"/>
              <a:t>залежністю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умов.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2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Объект 27">
            <a:extLst>
              <a:ext uri="{FF2B5EF4-FFF2-40B4-BE49-F238E27FC236}">
                <a16:creationId xmlns:a16="http://schemas.microsoft.com/office/drawing/2014/main" id="{536416CD-597C-4302-A9EA-132D1052CE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6" y="859977"/>
            <a:ext cx="4748406" cy="389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Рисунок 31">
            <a:extLst>
              <a:ext uri="{FF2B5EF4-FFF2-40B4-BE49-F238E27FC236}">
                <a16:creationId xmlns:a16="http://schemas.microsoft.com/office/drawing/2014/main" id="{51EA284C-D318-488C-A604-63DE0D7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94" y="2683226"/>
            <a:ext cx="4940527" cy="373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301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Канали</a:t>
            </a:r>
            <a:br>
              <a:rPr lang="uk-UA" dirty="0"/>
            </a:br>
            <a:r>
              <a:rPr lang="uk-UA" sz="2000" dirty="0"/>
              <a:t>-</a:t>
            </a:r>
            <a:endParaRPr lang="ru-RU" dirty="0"/>
          </a:p>
        </p:txBody>
      </p:sp>
      <p:sp>
        <p:nvSpPr>
          <p:cNvPr id="52227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uk-UA" sz="2800" dirty="0"/>
              <a:t>Транспортні магістралі</a:t>
            </a:r>
            <a:endParaRPr lang="ru-RU" sz="2800" dirty="0"/>
          </a:p>
        </p:txBody>
      </p:sp>
      <p:pic>
        <p:nvPicPr>
          <p:cNvPr id="5222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46742" y="1128713"/>
            <a:ext cx="4642304" cy="3806113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EDD8741-4AEF-4B4E-9C82-77EEB12770C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604272" y="2399846"/>
            <a:ext cx="5262901" cy="3951288"/>
          </a:xfrm>
        </p:spPr>
      </p:pic>
    </p:spTree>
    <p:extLst>
      <p:ext uri="{BB962C8B-B14F-4D97-AF65-F5344CB8AC3E}">
        <p14:creationId xmlns:p14="http://schemas.microsoft.com/office/powerpoint/2010/main" val="269067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FE2BAD-70ED-4FB6-B210-4659AE676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8468"/>
            <a:ext cx="10515600" cy="524849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Ландшафтно-</a:t>
            </a:r>
            <a:r>
              <a:rPr lang="ru-RU" b="1" dirty="0" err="1"/>
              <a:t>архітектурна</a:t>
            </a:r>
            <a:r>
              <a:rPr lang="ru-RU" b="1" dirty="0"/>
              <a:t> система (ЛАС) </a:t>
            </a:r>
            <a:r>
              <a:rPr lang="ru-RU" dirty="0"/>
              <a:t>– </a:t>
            </a:r>
            <a:r>
              <a:rPr lang="ru-RU" dirty="0" err="1"/>
              <a:t>планувальне</a:t>
            </a:r>
            <a:r>
              <a:rPr lang="ru-RU" dirty="0"/>
              <a:t>, </a:t>
            </a:r>
            <a:r>
              <a:rPr lang="ru-RU" dirty="0" err="1"/>
              <a:t>структурне</a:t>
            </a:r>
            <a:r>
              <a:rPr lang="ru-RU" dirty="0"/>
              <a:t> і </a:t>
            </a:r>
            <a:r>
              <a:rPr lang="ru-RU" dirty="0" err="1"/>
              <a:t>функціональне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ЛАК,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територіальну</a:t>
            </a:r>
            <a:r>
              <a:rPr lang="ru-RU" dirty="0"/>
              <a:t> </a:t>
            </a:r>
            <a:r>
              <a:rPr lang="ru-RU" dirty="0" err="1"/>
              <a:t>єдність</a:t>
            </a:r>
            <a:r>
              <a:rPr lang="ru-RU" dirty="0"/>
              <a:t> з </a:t>
            </a:r>
            <a:r>
              <a:rPr lang="ru-RU" dirty="0" err="1"/>
              <a:t>особливим</a:t>
            </a:r>
            <a:r>
              <a:rPr lang="ru-RU" dirty="0"/>
              <a:t> характером </a:t>
            </a:r>
            <a:r>
              <a:rPr lang="ru-RU" dirty="0" err="1"/>
              <a:t>організації</a:t>
            </a:r>
            <a:r>
              <a:rPr lang="ru-RU" dirty="0"/>
              <a:t>, </a:t>
            </a:r>
            <a:r>
              <a:rPr lang="ru-RU" dirty="0" err="1"/>
              <a:t>функціонування</a:t>
            </a:r>
            <a:r>
              <a:rPr lang="ru-RU" dirty="0"/>
              <a:t>, </a:t>
            </a:r>
            <a:r>
              <a:rPr lang="ru-RU" dirty="0" err="1"/>
              <a:t>керування</a:t>
            </a:r>
            <a:r>
              <a:rPr lang="ru-RU" dirty="0"/>
              <a:t> й </a:t>
            </a:r>
            <a:r>
              <a:rPr lang="ru-RU" dirty="0" err="1"/>
              <a:t>розвитком</a:t>
            </a:r>
            <a:r>
              <a:rPr lang="ru-RU" dirty="0"/>
              <a:t>. </a:t>
            </a:r>
          </a:p>
          <a:p>
            <a:r>
              <a:rPr lang="ru-RU" b="1" i="1" u="sng" dirty="0" err="1"/>
              <a:t>Діагностичні</a:t>
            </a:r>
            <a:r>
              <a:rPr lang="ru-RU" b="1" i="1" u="sng" dirty="0"/>
              <a:t> </a:t>
            </a:r>
            <a:r>
              <a:rPr lang="ru-RU" b="1" i="1" u="sng" dirty="0" err="1"/>
              <a:t>ознаки</a:t>
            </a:r>
            <a:r>
              <a:rPr lang="ru-RU" b="1" i="1" u="sng" dirty="0"/>
              <a:t> ЛАС</a:t>
            </a:r>
            <a:r>
              <a:rPr lang="ru-RU" dirty="0"/>
              <a:t>: </a:t>
            </a:r>
          </a:p>
          <a:p>
            <a:r>
              <a:rPr lang="ru-RU" dirty="0"/>
              <a:t>-	</a:t>
            </a:r>
            <a:r>
              <a:rPr lang="ru-RU" dirty="0" err="1"/>
              <a:t>архітектурна</a:t>
            </a:r>
            <a:r>
              <a:rPr lang="ru-RU" dirty="0"/>
              <a:t> </a:t>
            </a:r>
            <a:r>
              <a:rPr lang="ru-RU" dirty="0" err="1"/>
              <a:t>планувальна</a:t>
            </a:r>
            <a:r>
              <a:rPr lang="ru-RU" dirty="0"/>
              <a:t> </a:t>
            </a:r>
            <a:r>
              <a:rPr lang="ru-RU" dirty="0" err="1"/>
              <a:t>єдність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структурованість</a:t>
            </a:r>
            <a:r>
              <a:rPr lang="ru-RU" dirty="0"/>
              <a:t> та </a:t>
            </a:r>
            <a:r>
              <a:rPr lang="ru-RU" dirty="0" err="1"/>
              <a:t>ієрархічність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функціональна</a:t>
            </a:r>
            <a:r>
              <a:rPr lang="ru-RU" dirty="0"/>
              <a:t> </a:t>
            </a:r>
            <a:r>
              <a:rPr lang="ru-RU" dirty="0" err="1"/>
              <a:t>диференційованість</a:t>
            </a:r>
            <a:r>
              <a:rPr lang="ru-RU" dirty="0"/>
              <a:t> і </a:t>
            </a:r>
            <a:r>
              <a:rPr lang="ru-RU" dirty="0" err="1"/>
              <a:t>організаційна</a:t>
            </a:r>
            <a:r>
              <a:rPr lang="ru-RU" dirty="0"/>
              <a:t> </a:t>
            </a:r>
            <a:r>
              <a:rPr lang="ru-RU" dirty="0" err="1"/>
              <a:t>єдність</a:t>
            </a:r>
            <a:r>
              <a:rPr lang="ru-RU" dirty="0"/>
              <a:t> </a:t>
            </a:r>
            <a:r>
              <a:rPr lang="ru-RU" dirty="0" err="1"/>
              <a:t>ЛАКів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до ЛАС;</a:t>
            </a:r>
          </a:p>
          <a:p>
            <a:r>
              <a:rPr lang="ru-RU" dirty="0"/>
              <a:t>-	</a:t>
            </a:r>
            <a:r>
              <a:rPr lang="ru-RU" dirty="0" err="1"/>
              <a:t>значне</a:t>
            </a:r>
            <a:r>
              <a:rPr lang="ru-RU" dirty="0"/>
              <a:t> </a:t>
            </a:r>
            <a:r>
              <a:rPr lang="ru-RU" dirty="0" err="1"/>
              <a:t>територіальне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;</a:t>
            </a:r>
          </a:p>
          <a:p>
            <a:r>
              <a:rPr lang="ru-RU" dirty="0"/>
              <a:t>-	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; </a:t>
            </a:r>
          </a:p>
          <a:p>
            <a:r>
              <a:rPr lang="ru-RU" dirty="0"/>
              <a:t>-	</a:t>
            </a:r>
            <a:r>
              <a:rPr lang="ru-RU" dirty="0" err="1"/>
              <a:t>упорядкований</a:t>
            </a:r>
            <a:r>
              <a:rPr lang="ru-RU" dirty="0"/>
              <a:t> характер стоку.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19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703388" y="188914"/>
            <a:ext cx="8964612" cy="490537"/>
          </a:xfrm>
        </p:spPr>
        <p:txBody>
          <a:bodyPr/>
          <a:lstStyle/>
          <a:p>
            <a:pPr algn="l" eaLnBrk="1" hangingPunct="1"/>
            <a:r>
              <a:rPr lang="ru-RU" sz="2800" dirty="0" err="1"/>
              <a:t>Багатоповерховий</a:t>
            </a:r>
            <a:r>
              <a:rPr lang="ru-RU" sz="2800" dirty="0"/>
              <a:t> тип </a:t>
            </a:r>
            <a:r>
              <a:rPr lang="ru-RU" sz="2800" dirty="0" err="1"/>
              <a:t>міських</a:t>
            </a:r>
            <a:r>
              <a:rPr lang="ru-RU" sz="2800" dirty="0"/>
              <a:t> </a:t>
            </a:r>
            <a:r>
              <a:rPr lang="ru-RU" sz="2800" dirty="0" err="1"/>
              <a:t>ландшафтів</a:t>
            </a:r>
            <a:r>
              <a:rPr lang="ru-RU" sz="2800" dirty="0"/>
              <a:t> (</a:t>
            </a:r>
            <a:r>
              <a:rPr lang="ru-RU" sz="2800" dirty="0" err="1"/>
              <a:t>домінуючий</a:t>
            </a:r>
            <a:r>
              <a:rPr lang="ru-RU" sz="2800" dirty="0"/>
              <a:t>)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16726" y="836614"/>
            <a:ext cx="3851275" cy="26638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5338" y="2635249"/>
            <a:ext cx="6021025" cy="3636961"/>
          </a:xfrm>
        </p:spPr>
      </p:pic>
      <p:sp>
        <p:nvSpPr>
          <p:cNvPr id="36868" name="Прямоугольник 4"/>
          <p:cNvSpPr>
            <a:spLocks noChangeArrowheads="1"/>
          </p:cNvSpPr>
          <p:nvPr/>
        </p:nvSpPr>
        <p:spPr bwMode="auto">
          <a:xfrm>
            <a:off x="1524000" y="3789363"/>
            <a:ext cx="39957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991" y="931440"/>
            <a:ext cx="5835902" cy="363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298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C69CF0C-68DD-4C72-9FE5-1FFAE47B2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942"/>
            <a:ext cx="10515600" cy="3319975"/>
          </a:xfrm>
        </p:spPr>
        <p:txBody>
          <a:bodyPr/>
          <a:lstStyle/>
          <a:p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рівнів</a:t>
            </a:r>
            <a:r>
              <a:rPr lang="ru-RU" dirty="0"/>
              <a:t> </a:t>
            </a:r>
            <a:r>
              <a:rPr lang="ru-RU" dirty="0" err="1"/>
              <a:t>класифікаційних</a:t>
            </a:r>
            <a:r>
              <a:rPr lang="ru-RU" dirty="0"/>
              <a:t> </a:t>
            </a:r>
            <a:r>
              <a:rPr lang="ru-RU" dirty="0" err="1"/>
              <a:t>одиниць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ландшафтів</a:t>
            </a:r>
            <a:r>
              <a:rPr lang="ru-RU" dirty="0"/>
              <a:t> і ландшафтно-</a:t>
            </a:r>
            <a:r>
              <a:rPr lang="ru-RU" dirty="0" err="1"/>
              <a:t>архітектурних</a:t>
            </a:r>
            <a:r>
              <a:rPr lang="ru-RU" dirty="0"/>
              <a:t> систем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послідовність</a:t>
            </a:r>
            <a:r>
              <a:rPr lang="ru-RU" dirty="0"/>
              <a:t>: </a:t>
            </a:r>
          </a:p>
          <a:p>
            <a:r>
              <a:rPr lang="ru-RU" dirty="0"/>
              <a:t>ЛАЕ – </a:t>
            </a:r>
            <a:r>
              <a:rPr lang="ru-RU" dirty="0" err="1"/>
              <a:t>фація</a:t>
            </a:r>
            <a:r>
              <a:rPr lang="ru-RU" dirty="0"/>
              <a:t>, ЛАГ – </a:t>
            </a:r>
            <a:r>
              <a:rPr lang="ru-RU" dirty="0" err="1"/>
              <a:t>підурочище</a:t>
            </a:r>
            <a:r>
              <a:rPr lang="ru-RU" dirty="0"/>
              <a:t>, ЛАМ – урочище, ЛАК – </a:t>
            </a:r>
            <a:r>
              <a:rPr lang="ru-RU" dirty="0" err="1"/>
              <a:t>місцевість</a:t>
            </a:r>
            <a:r>
              <a:rPr lang="ru-RU" dirty="0"/>
              <a:t>, ЛАС – вид ландшафту.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18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73219-A70B-4940-80CB-60E7C879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207"/>
          </a:xfrm>
        </p:spPr>
        <p:txBody>
          <a:bodyPr>
            <a:normAutofit fontScale="90000"/>
          </a:bodyPr>
          <a:lstStyle/>
          <a:p>
            <a:r>
              <a:rPr lang="uk-UA" dirty="0"/>
              <a:t>Рекреаційні ландшафти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2F8B9BC-AD40-48E1-B14E-70BF7D30E45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3" y="3779243"/>
            <a:ext cx="4331896" cy="27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933F33-D05F-4F33-8DAC-0728E3F706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4" y="715368"/>
            <a:ext cx="4331896" cy="27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0FA38980-A3EC-4298-87CE-1D8B3C32C18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982971"/>
            <a:ext cx="4198034" cy="27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DB94FC-FE3D-4ED3-9740-B7CC9D44A7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3881236"/>
            <a:ext cx="4198034" cy="2713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80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F7958F-F09C-4416-BE1A-24DBAC071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2114"/>
            <a:ext cx="10515600" cy="5044849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/>
              <a:t>Тафальні</a:t>
            </a:r>
            <a:r>
              <a:rPr lang="ru-RU" b="1" dirty="0"/>
              <a:t> </a:t>
            </a:r>
            <a:r>
              <a:rPr lang="ru-RU" b="1" dirty="0" err="1"/>
              <a:t>ландшафти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грецького</a:t>
            </a:r>
            <a:r>
              <a:rPr lang="ru-RU" dirty="0"/>
              <a:t> </a:t>
            </a:r>
            <a:r>
              <a:rPr lang="en-US" dirty="0" err="1"/>
              <a:t>taphe</a:t>
            </a:r>
            <a:r>
              <a:rPr lang="en-US" dirty="0"/>
              <a:t> – </a:t>
            </a:r>
            <a:r>
              <a:rPr lang="ru-RU" dirty="0" err="1"/>
              <a:t>поховання</a:t>
            </a:r>
            <a:r>
              <a:rPr lang="ru-RU" dirty="0"/>
              <a:t>, могила).</a:t>
            </a:r>
          </a:p>
          <a:p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тафальних</a:t>
            </a:r>
            <a:r>
              <a:rPr lang="ru-RU" dirty="0"/>
              <a:t> </a:t>
            </a:r>
            <a:r>
              <a:rPr lang="ru-RU" dirty="0" err="1"/>
              <a:t>ландшафтів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віднести</a:t>
            </a:r>
            <a:r>
              <a:rPr lang="ru-RU" dirty="0"/>
              <a:t> до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антропогенних</a:t>
            </a:r>
            <a:r>
              <a:rPr lang="ru-RU" dirty="0"/>
              <a:t> </a:t>
            </a:r>
            <a:r>
              <a:rPr lang="ru-RU" dirty="0" err="1"/>
              <a:t>ландшафтів</a:t>
            </a:r>
            <a:r>
              <a:rPr lang="ru-RU" dirty="0"/>
              <a:t>, а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, де </a:t>
            </a:r>
            <a:r>
              <a:rPr lang="ru-RU" dirty="0" err="1"/>
              <a:t>відбувається</a:t>
            </a:r>
            <a:r>
              <a:rPr lang="ru-RU" dirty="0"/>
              <a:t> подальше </a:t>
            </a:r>
            <a:r>
              <a:rPr lang="ru-RU" dirty="0" err="1"/>
              <a:t>функціонування</a:t>
            </a:r>
            <a:r>
              <a:rPr lang="ru-RU" dirty="0"/>
              <a:t>, – ландшафтно-</a:t>
            </a:r>
            <a:r>
              <a:rPr lang="ru-RU" dirty="0" err="1"/>
              <a:t>інженерних</a:t>
            </a:r>
            <a:r>
              <a:rPr lang="ru-RU" dirty="0"/>
              <a:t> систем (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діючі</a:t>
            </a:r>
            <a:r>
              <a:rPr lang="ru-RU" dirty="0"/>
              <a:t> </a:t>
            </a:r>
            <a:r>
              <a:rPr lang="ru-RU" dirty="0" err="1"/>
              <a:t>цвинтарі</a:t>
            </a:r>
            <a:r>
              <a:rPr lang="ru-RU" dirty="0"/>
              <a:t>, де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– </a:t>
            </a:r>
            <a:r>
              <a:rPr lang="ru-RU" dirty="0" err="1"/>
              <a:t>Байковий</a:t>
            </a:r>
            <a:r>
              <a:rPr lang="ru-RU" dirty="0"/>
              <a:t> (</a:t>
            </a:r>
            <a:r>
              <a:rPr lang="ru-RU" dirty="0" err="1"/>
              <a:t>Київ</a:t>
            </a:r>
            <a:r>
              <a:rPr lang="ru-RU" dirty="0"/>
              <a:t>).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поховань</a:t>
            </a:r>
            <a:r>
              <a:rPr lang="ru-RU" dirty="0"/>
              <a:t> – </a:t>
            </a:r>
            <a:r>
              <a:rPr lang="ru-RU" i="1" dirty="0" err="1"/>
              <a:t>кургани</a:t>
            </a:r>
            <a:r>
              <a:rPr lang="ru-RU" i="1" dirty="0"/>
              <a:t> та </a:t>
            </a:r>
            <a:r>
              <a:rPr lang="ru-RU" i="1" dirty="0" err="1"/>
              <a:t>ґрунтові</a:t>
            </a:r>
            <a:r>
              <a:rPr lang="ru-RU" i="1" dirty="0"/>
              <a:t> могильники</a:t>
            </a:r>
            <a:r>
              <a:rPr lang="ru-RU" dirty="0"/>
              <a:t>.</a:t>
            </a:r>
          </a:p>
          <a:p>
            <a:r>
              <a:rPr lang="ru-RU" b="1" i="1" dirty="0" err="1"/>
              <a:t>Кургани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горби, </a:t>
            </a:r>
            <a:r>
              <a:rPr lang="ru-RU" dirty="0" err="1"/>
              <a:t>насипані</a:t>
            </a:r>
            <a:r>
              <a:rPr lang="ru-RU" dirty="0"/>
              <a:t> над могилою, як правило, </a:t>
            </a:r>
            <a:r>
              <a:rPr lang="ru-RU" dirty="0" err="1"/>
              <a:t>круглої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висоти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20-30 см до </a:t>
            </a:r>
            <a:r>
              <a:rPr lang="ru-RU" dirty="0" err="1"/>
              <a:t>кількох</a:t>
            </a:r>
            <a:r>
              <a:rPr lang="ru-RU" dirty="0"/>
              <a:t> м.</a:t>
            </a:r>
          </a:p>
          <a:p>
            <a:r>
              <a:rPr lang="ru-RU" b="1" i="1" dirty="0" err="1"/>
              <a:t>Ґрунтові</a:t>
            </a:r>
            <a:r>
              <a:rPr lang="ru-RU" b="1" i="1" dirty="0"/>
              <a:t> могильники </a:t>
            </a:r>
            <a:r>
              <a:rPr lang="ru-RU" dirty="0"/>
              <a:t>не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насипу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важче</a:t>
            </a:r>
            <a:r>
              <a:rPr lang="ru-RU" dirty="0"/>
              <a:t> </a:t>
            </a:r>
            <a:r>
              <a:rPr lang="ru-RU" dirty="0" err="1"/>
              <a:t>відшукати</a:t>
            </a:r>
            <a:r>
              <a:rPr lang="ru-RU" dirty="0"/>
              <a:t>. </a:t>
            </a:r>
          </a:p>
          <a:p>
            <a:r>
              <a:rPr lang="ru-RU" dirty="0" err="1"/>
              <a:t>Кургани</a:t>
            </a:r>
            <a:r>
              <a:rPr lang="ru-RU" dirty="0"/>
              <a:t> та могильники </a:t>
            </a:r>
            <a:r>
              <a:rPr lang="ru-RU" dirty="0" err="1"/>
              <a:t>поширені</a:t>
            </a:r>
            <a:r>
              <a:rPr lang="ru-RU" dirty="0"/>
              <a:t>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а </a:t>
            </a:r>
            <a:r>
              <a:rPr lang="ru-RU" dirty="0" err="1"/>
              <a:t>саме</a:t>
            </a:r>
            <a:r>
              <a:rPr lang="ru-RU" dirty="0"/>
              <a:t> там, де </a:t>
            </a:r>
            <a:r>
              <a:rPr lang="ru-RU" dirty="0" err="1"/>
              <a:t>були</a:t>
            </a:r>
            <a:r>
              <a:rPr lang="ru-RU" dirty="0"/>
              <a:t> стоянки </a:t>
            </a:r>
            <a:r>
              <a:rPr lang="ru-RU" dirty="0" err="1"/>
              <a:t>давніх</a:t>
            </a:r>
            <a:r>
              <a:rPr lang="ru-RU" dirty="0"/>
              <a:t> племен.</a:t>
            </a:r>
          </a:p>
          <a:p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тафальні</a:t>
            </a:r>
            <a:r>
              <a:rPr lang="ru-RU" dirty="0"/>
              <a:t> </a:t>
            </a:r>
            <a:r>
              <a:rPr lang="ru-RU" dirty="0" err="1"/>
              <a:t>ландшафти</a:t>
            </a:r>
            <a:r>
              <a:rPr lang="ru-RU" dirty="0"/>
              <a:t>, а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кладовища</a:t>
            </a:r>
            <a:r>
              <a:rPr lang="ru-RU" dirty="0"/>
              <a:t>, </a:t>
            </a:r>
            <a:r>
              <a:rPr lang="ru-RU" dirty="0" err="1"/>
              <a:t>поширені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населених</a:t>
            </a:r>
            <a:r>
              <a:rPr lang="ru-RU" dirty="0"/>
              <a:t> </a:t>
            </a:r>
            <a:r>
              <a:rPr lang="ru-RU" dirty="0" err="1"/>
              <a:t>пунктів</a:t>
            </a:r>
            <a:r>
              <a:rPr lang="ru-RU" dirty="0"/>
              <a:t>, а </a:t>
            </a:r>
            <a:r>
              <a:rPr lang="ru-RU" dirty="0" err="1"/>
              <a:t>можливо</a:t>
            </a:r>
            <a:r>
              <a:rPr lang="ru-RU" dirty="0"/>
              <a:t> і на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у </a:t>
            </a:r>
            <a:r>
              <a:rPr lang="ru-RU" dirty="0" err="1"/>
              <a:t>зв’язку</a:t>
            </a:r>
            <a:r>
              <a:rPr lang="ru-RU" dirty="0"/>
              <a:t> з </a:t>
            </a:r>
            <a:r>
              <a:rPr lang="ru-RU" dirty="0" err="1"/>
              <a:t>розростанням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пунктів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23368AC-2894-44B3-A0B4-186DE2B4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012" y="950118"/>
            <a:ext cx="10515600" cy="4957763"/>
          </a:xfrm>
        </p:spPr>
        <p:txBody>
          <a:bodyPr>
            <a:normAutofit/>
          </a:bodyPr>
          <a:lstStyle/>
          <a:p>
            <a:r>
              <a:rPr lang="ru-RU" b="1" dirty="0" err="1"/>
              <a:t>Сакральні</a:t>
            </a:r>
            <a:r>
              <a:rPr lang="ru-RU" b="1" dirty="0"/>
              <a:t> </a:t>
            </a:r>
            <a:r>
              <a:rPr lang="ru-RU" b="1" dirty="0" err="1"/>
              <a:t>ландшафти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від</a:t>
            </a:r>
            <a:r>
              <a:rPr lang="ru-RU" dirty="0"/>
              <a:t> лат. </a:t>
            </a:r>
            <a:r>
              <a:rPr lang="en-US" dirty="0" err="1"/>
              <a:t>sacralis</a:t>
            </a:r>
            <a:r>
              <a:rPr lang="en-US" dirty="0"/>
              <a:t> - </a:t>
            </a:r>
            <a:r>
              <a:rPr lang="ru-RU" dirty="0" err="1"/>
              <a:t>священний</a:t>
            </a:r>
            <a:r>
              <a:rPr lang="ru-RU" dirty="0"/>
              <a:t>). </a:t>
            </a:r>
            <a:r>
              <a:rPr lang="ru-RU" dirty="0" err="1"/>
              <a:t>Сакральними</a:t>
            </a:r>
            <a:r>
              <a:rPr lang="ru-RU" dirty="0"/>
              <a:t> ландшафтами </a:t>
            </a:r>
            <a:r>
              <a:rPr lang="ru-RU" dirty="0" err="1"/>
              <a:t>називаються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природно-</a:t>
            </a:r>
            <a:r>
              <a:rPr lang="ru-RU" dirty="0" err="1"/>
              <a:t>антропогенні</a:t>
            </a:r>
            <a:r>
              <a:rPr lang="ru-RU" dirty="0"/>
              <a:t> </a:t>
            </a:r>
            <a:r>
              <a:rPr lang="ru-RU" dirty="0" err="1"/>
              <a:t>геосистеми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виконують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духовну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функцію</a:t>
            </a:r>
            <a:r>
              <a:rPr lang="ru-RU" dirty="0"/>
              <a:t>, </a:t>
            </a:r>
            <a:r>
              <a:rPr lang="ru-RU" dirty="0" err="1"/>
              <a:t>пов’язану</a:t>
            </a:r>
            <a:r>
              <a:rPr lang="ru-RU" dirty="0"/>
              <a:t> в першу </a:t>
            </a:r>
            <a:r>
              <a:rPr lang="ru-RU" dirty="0" err="1"/>
              <a:t>чергу</a:t>
            </a:r>
            <a:r>
              <a:rPr lang="ru-RU" dirty="0"/>
              <a:t> з </a:t>
            </a:r>
            <a:r>
              <a:rPr lang="ru-RU" dirty="0" err="1">
                <a:solidFill>
                  <a:srgbClr val="FF0000"/>
                </a:solidFill>
              </a:rPr>
              <a:t>релігійними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запитами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/>
              <a:t>людства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об’єктами</a:t>
            </a:r>
            <a:r>
              <a:rPr lang="ru-RU" dirty="0"/>
              <a:t> </a:t>
            </a:r>
            <a:r>
              <a:rPr lang="ru-RU" dirty="0" err="1"/>
              <a:t>паломництва</a:t>
            </a:r>
            <a:r>
              <a:rPr lang="ru-RU" dirty="0"/>
              <a:t>, </a:t>
            </a:r>
            <a:r>
              <a:rPr lang="ru-RU" dirty="0" err="1"/>
              <a:t>викликаючи</a:t>
            </a:r>
            <a:r>
              <a:rPr lang="ru-RU" dirty="0"/>
              <a:t> у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прагнення</a:t>
            </a:r>
            <a:r>
              <a:rPr lang="ru-RU" dirty="0"/>
              <a:t> до </a:t>
            </a:r>
            <a:r>
              <a:rPr lang="ru-RU" dirty="0" err="1"/>
              <a:t>спілкування</a:t>
            </a:r>
            <a:r>
              <a:rPr lang="ru-RU" dirty="0"/>
              <a:t> з ними. </a:t>
            </a:r>
          </a:p>
          <a:p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категорія</a:t>
            </a:r>
            <a:r>
              <a:rPr lang="ru-RU" dirty="0"/>
              <a:t> </a:t>
            </a:r>
            <a:r>
              <a:rPr lang="ru-RU" dirty="0" err="1"/>
              <a:t>територіальних</a:t>
            </a:r>
            <a:r>
              <a:rPr lang="ru-RU" dirty="0"/>
              <a:t> </a:t>
            </a:r>
            <a:r>
              <a:rPr lang="ru-RU" dirty="0" err="1"/>
              <a:t>утворень</a:t>
            </a:r>
            <a:r>
              <a:rPr lang="ru-RU" dirty="0"/>
              <a:t> </a:t>
            </a:r>
            <a:r>
              <a:rPr lang="ru-RU" dirty="0" err="1"/>
              <a:t>збігається</a:t>
            </a:r>
            <a:r>
              <a:rPr lang="ru-RU" dirty="0"/>
              <a:t> з </a:t>
            </a:r>
            <a:r>
              <a:rPr lang="ru-RU" dirty="0" err="1"/>
              <a:t>поняттям</a:t>
            </a:r>
            <a:r>
              <a:rPr lang="ru-RU" dirty="0"/>
              <a:t> </a:t>
            </a:r>
            <a:r>
              <a:rPr lang="ru-RU" dirty="0" err="1"/>
              <a:t>Святих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існували</a:t>
            </a:r>
            <a:r>
              <a:rPr lang="ru-RU" dirty="0"/>
              <a:t> на кожному </a:t>
            </a:r>
            <a:r>
              <a:rPr lang="ru-RU" dirty="0" err="1"/>
              <a:t>ступені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і </a:t>
            </a:r>
            <a:r>
              <a:rPr lang="ru-RU" dirty="0" err="1"/>
              <a:t>існують</a:t>
            </a:r>
            <a:r>
              <a:rPr lang="ru-RU" dirty="0"/>
              <a:t> для </a:t>
            </a:r>
            <a:r>
              <a:rPr lang="ru-RU" dirty="0" err="1"/>
              <a:t>адептів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релігій</a:t>
            </a:r>
            <a:r>
              <a:rPr lang="ru-RU" dirty="0"/>
              <a:t> (</a:t>
            </a:r>
            <a:r>
              <a:rPr lang="ru-RU" dirty="0" err="1"/>
              <a:t>Києво-Печерська</a:t>
            </a:r>
            <a:r>
              <a:rPr lang="ru-RU" dirty="0"/>
              <a:t> Лавра, </a:t>
            </a:r>
            <a:r>
              <a:rPr lang="ru-RU" dirty="0" err="1"/>
              <a:t>Почаївська</a:t>
            </a:r>
            <a:r>
              <a:rPr lang="ru-RU" dirty="0"/>
              <a:t> Лавра (</a:t>
            </a:r>
            <a:r>
              <a:rPr lang="ru-RU" dirty="0" err="1"/>
              <a:t>смт</a:t>
            </a:r>
            <a:r>
              <a:rPr lang="ru-RU" dirty="0"/>
              <a:t> </a:t>
            </a:r>
            <a:r>
              <a:rPr lang="ru-RU" dirty="0" err="1"/>
              <a:t>Почаїв</a:t>
            </a:r>
            <a:r>
              <a:rPr lang="ru-RU" dirty="0"/>
              <a:t> </a:t>
            </a:r>
            <a:r>
              <a:rPr lang="ru-RU" dirty="0" err="1"/>
              <a:t>Тернопільської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), Свято-</a:t>
            </a:r>
            <a:r>
              <a:rPr lang="ru-RU" dirty="0" err="1"/>
              <a:t>Успенська</a:t>
            </a:r>
            <a:r>
              <a:rPr lang="ru-RU" dirty="0"/>
              <a:t> </a:t>
            </a:r>
            <a:r>
              <a:rPr lang="ru-RU" dirty="0" err="1"/>
              <a:t>Святогірська</a:t>
            </a:r>
            <a:r>
              <a:rPr lang="ru-RU" dirty="0"/>
              <a:t> Лавра (м. </a:t>
            </a:r>
            <a:r>
              <a:rPr lang="ru-RU" dirty="0" err="1"/>
              <a:t>Слов’яногірськ</a:t>
            </a:r>
            <a:r>
              <a:rPr lang="ru-RU" dirty="0"/>
              <a:t> </a:t>
            </a:r>
            <a:r>
              <a:rPr lang="ru-RU" dirty="0" err="1"/>
              <a:t>Донецької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), </a:t>
            </a:r>
            <a:r>
              <a:rPr lang="ru-RU" dirty="0" err="1"/>
              <a:t>Глинська</a:t>
            </a:r>
            <a:r>
              <a:rPr lang="ru-RU" dirty="0"/>
              <a:t> </a:t>
            </a:r>
            <a:r>
              <a:rPr lang="ru-RU" dirty="0" err="1"/>
              <a:t>пустинь</a:t>
            </a:r>
            <a:r>
              <a:rPr lang="ru-RU" dirty="0"/>
              <a:t> ( </a:t>
            </a:r>
            <a:r>
              <a:rPr lang="ru-RU" dirty="0" err="1"/>
              <a:t>Сумська</a:t>
            </a:r>
            <a:r>
              <a:rPr lang="ru-RU" dirty="0"/>
              <a:t> обл.)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60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3139E-CE9B-4D1B-BAD1-6412D36E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410"/>
          </a:xfrm>
        </p:spPr>
        <p:txBody>
          <a:bodyPr>
            <a:normAutofit fontScale="90000"/>
          </a:bodyPr>
          <a:lstStyle/>
          <a:p>
            <a:r>
              <a:rPr lang="uk-UA" dirty="0" err="1"/>
              <a:t>Тафальні</a:t>
            </a:r>
            <a:r>
              <a:rPr lang="uk-UA" dirty="0"/>
              <a:t> ландшафти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D2DFB6E-A84D-4493-A627-52B422EA4C4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0988"/>
            <a:ext cx="4027517" cy="221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AB79CD-6AD1-43CE-9601-FFD2ECACDF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77" y="942536"/>
            <a:ext cx="4027517" cy="279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299FA1-BEE0-4E21-BC41-C672D3C1FBC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9" y="3990625"/>
            <a:ext cx="4027517" cy="242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46408A-BE5F-445D-AA50-AC676FF29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78" y="3990625"/>
            <a:ext cx="3747016" cy="28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89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Вознесенівський - Офіційний сайт Запорізької міської ради">
            <a:extLst>
              <a:ext uri="{FF2B5EF4-FFF2-40B4-BE49-F238E27FC236}">
                <a16:creationId xmlns:a16="http://schemas.microsoft.com/office/drawing/2014/main" id="{910B97A4-4917-40B4-BBED-ACE42717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"/>
            <a:ext cx="9042400" cy="64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">
            <a:extLst>
              <a:ext uri="{FF2B5EF4-FFF2-40B4-BE49-F238E27FC236}">
                <a16:creationId xmlns:a16="http://schemas.microsoft.com/office/drawing/2014/main" id="{DDB30234-7C23-4A22-8BF7-6C7736719A8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312988" y="905600"/>
            <a:ext cx="6983412" cy="1754326"/>
          </a:xfrm>
        </p:spPr>
        <p:txBody>
          <a:bodyPr>
            <a:spAutoFit/>
          </a:bodyPr>
          <a:lstStyle/>
          <a:p>
            <a:r>
              <a:rPr lang="uk-UA" altLang="ru-RU" sz="5400" b="0" i="1" dirty="0">
                <a:solidFill>
                  <a:srgbClr val="002060"/>
                </a:solidFill>
              </a:rPr>
              <a:t>Класифікація </a:t>
            </a:r>
            <a:r>
              <a:rPr lang="uk-UA" altLang="ru-RU" sz="5400" b="0" i="1" dirty="0" err="1">
                <a:solidFill>
                  <a:srgbClr val="002060"/>
                </a:solidFill>
              </a:rPr>
              <a:t>урболандшафтів</a:t>
            </a:r>
            <a:endParaRPr lang="ru-RU" altLang="ru-RU" sz="5400" b="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CCA40-CAD5-436A-B3B9-102AFE1D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830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Класифікація </a:t>
            </a:r>
            <a:r>
              <a:rPr lang="uk-UA" b="1" dirty="0" err="1"/>
              <a:t>урболандшафтів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886D4-3FAF-4B66-9D52-0E0491E9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343"/>
            <a:ext cx="10515600" cy="4812620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теоретичними</a:t>
            </a:r>
            <a:r>
              <a:rPr lang="ru-RU" dirty="0"/>
              <a:t> і </a:t>
            </a:r>
            <a:r>
              <a:rPr lang="ru-RU" dirty="0" err="1"/>
              <a:t>методологічними</a:t>
            </a:r>
            <a:r>
              <a:rPr lang="ru-RU" dirty="0"/>
              <a:t> </a:t>
            </a:r>
            <a:r>
              <a:rPr lang="ru-RU" dirty="0" err="1"/>
              <a:t>положеннями</a:t>
            </a:r>
            <a:r>
              <a:rPr lang="ru-RU" dirty="0"/>
              <a:t> системного та системно-структурного </a:t>
            </a:r>
            <a:r>
              <a:rPr lang="ru-RU" dirty="0" err="1"/>
              <a:t>підходів</a:t>
            </a:r>
            <a:r>
              <a:rPr lang="ru-RU" dirty="0"/>
              <a:t> в </a:t>
            </a:r>
            <a:r>
              <a:rPr lang="ru-RU" dirty="0" err="1"/>
              <a:t>урболандшафтознавстві</a:t>
            </a:r>
            <a:r>
              <a:rPr lang="ru-RU" dirty="0"/>
              <a:t>,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індустріально</a:t>
            </a:r>
            <a:r>
              <a:rPr lang="ru-RU" dirty="0"/>
              <a:t> </a:t>
            </a:r>
            <a:r>
              <a:rPr lang="ru-RU" dirty="0" err="1"/>
              <a:t>урбанізована</a:t>
            </a:r>
            <a:r>
              <a:rPr lang="ru-RU" dirty="0"/>
              <a:t>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розглядається</a:t>
            </a:r>
            <a:r>
              <a:rPr lang="ru-RU" dirty="0"/>
              <a:t> як складна природно-</a:t>
            </a:r>
            <a:r>
              <a:rPr lang="ru-RU" dirty="0" err="1"/>
              <a:t>антропогенна</a:t>
            </a:r>
            <a:r>
              <a:rPr lang="ru-RU" dirty="0"/>
              <a:t> система,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ландшафтно-</a:t>
            </a:r>
            <a:r>
              <a:rPr lang="ru-RU" dirty="0" err="1">
                <a:solidFill>
                  <a:srgbClr val="FF0000"/>
                </a:solidFill>
              </a:rPr>
              <a:t>архітектурна</a:t>
            </a:r>
            <a:r>
              <a:rPr lang="ru-RU" dirty="0">
                <a:solidFill>
                  <a:srgbClr val="FF0000"/>
                </a:solidFill>
              </a:rPr>
              <a:t> система</a:t>
            </a:r>
            <a:r>
              <a:rPr lang="ru-RU" dirty="0"/>
              <a:t>, з характерною структурно-</a:t>
            </a:r>
            <a:r>
              <a:rPr lang="ru-RU" dirty="0" err="1"/>
              <a:t>функціональною</a:t>
            </a:r>
            <a:r>
              <a:rPr lang="ru-RU" dirty="0"/>
              <a:t> </a:t>
            </a:r>
            <a:r>
              <a:rPr lang="ru-RU" dirty="0" err="1"/>
              <a:t>організацією</a:t>
            </a:r>
            <a:r>
              <a:rPr lang="ru-RU" dirty="0"/>
              <a:t> й </a:t>
            </a:r>
            <a:r>
              <a:rPr lang="ru-RU" dirty="0" err="1"/>
              <a:t>просторовою</a:t>
            </a:r>
            <a:r>
              <a:rPr lang="ru-RU" dirty="0"/>
              <a:t> </a:t>
            </a:r>
            <a:r>
              <a:rPr lang="ru-RU" dirty="0" err="1"/>
              <a:t>диференціацією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</a:t>
            </a:r>
            <a:r>
              <a:rPr lang="ru-RU" dirty="0" err="1"/>
              <a:t>динаміки</a:t>
            </a:r>
            <a:r>
              <a:rPr lang="ru-RU" dirty="0"/>
              <a:t> та </a:t>
            </a:r>
            <a:r>
              <a:rPr lang="ru-RU" dirty="0" err="1"/>
              <a:t>функціонування</a:t>
            </a:r>
            <a:r>
              <a:rPr lang="ru-RU" dirty="0"/>
              <a:t>. </a:t>
            </a:r>
          </a:p>
          <a:p>
            <a:r>
              <a:rPr lang="ru-RU" dirty="0"/>
              <a:t>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містобудівного</a:t>
            </a:r>
            <a:r>
              <a:rPr lang="ru-RU" dirty="0"/>
              <a:t> </a:t>
            </a:r>
            <a:r>
              <a:rPr lang="ru-RU" dirty="0" err="1"/>
              <a:t>освоєння</a:t>
            </a:r>
            <a:r>
              <a:rPr lang="ru-RU" dirty="0"/>
              <a:t> </a:t>
            </a:r>
            <a:r>
              <a:rPr lang="ru-RU" i="1" dirty="0" err="1">
                <a:solidFill>
                  <a:srgbClr val="002060"/>
                </a:solidFill>
              </a:rPr>
              <a:t>морфологічна</a:t>
            </a:r>
            <a:r>
              <a:rPr lang="ru-RU" i="1" dirty="0">
                <a:solidFill>
                  <a:srgbClr val="002060"/>
                </a:solidFill>
              </a:rPr>
              <a:t> структура ландшафту</a:t>
            </a:r>
            <a:r>
              <a:rPr lang="ru-RU" dirty="0"/>
              <a:t> </a:t>
            </a:r>
            <a:r>
              <a:rPr lang="ru-RU" dirty="0" err="1"/>
              <a:t>трансформується</a:t>
            </a:r>
            <a:r>
              <a:rPr lang="ru-RU" dirty="0"/>
              <a:t> в </a:t>
            </a:r>
            <a:r>
              <a:rPr lang="ru-RU" i="1" dirty="0">
                <a:solidFill>
                  <a:srgbClr val="002060"/>
                </a:solidFill>
              </a:rPr>
              <a:t>ландшафтно-</a:t>
            </a:r>
            <a:r>
              <a:rPr lang="ru-RU" i="1" dirty="0" err="1">
                <a:solidFill>
                  <a:srgbClr val="002060"/>
                </a:solidFill>
              </a:rPr>
              <a:t>архітектурну</a:t>
            </a:r>
            <a:r>
              <a:rPr lang="ru-RU" dirty="0"/>
              <a:t> і </a:t>
            </a:r>
            <a:r>
              <a:rPr lang="ru-RU" dirty="0" err="1"/>
              <a:t>з’являються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ієрархічні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– </a:t>
            </a:r>
            <a:r>
              <a:rPr lang="ru-RU" dirty="0">
                <a:solidFill>
                  <a:srgbClr val="FF0000"/>
                </a:solidFill>
              </a:rPr>
              <a:t>ландшафтно-</a:t>
            </a:r>
            <a:r>
              <a:rPr lang="ru-RU" dirty="0" err="1">
                <a:solidFill>
                  <a:srgbClr val="FF0000"/>
                </a:solidFill>
              </a:rPr>
              <a:t>архітектурні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одиниці</a:t>
            </a:r>
            <a:r>
              <a:rPr lang="ru-RU" dirty="0"/>
              <a:t>. </a:t>
            </a:r>
          </a:p>
          <a:p>
            <a:r>
              <a:rPr lang="ru-RU" dirty="0" err="1"/>
              <a:t>Серед</a:t>
            </a:r>
            <a:r>
              <a:rPr lang="ru-RU" dirty="0"/>
              <a:t> них </a:t>
            </a:r>
            <a:r>
              <a:rPr lang="ru-RU" dirty="0" err="1"/>
              <a:t>вирізняють</a:t>
            </a:r>
            <a:r>
              <a:rPr lang="ru-RU" dirty="0"/>
              <a:t> </a:t>
            </a:r>
            <a:r>
              <a:rPr lang="ru-RU" dirty="0" err="1"/>
              <a:t>елементарні</a:t>
            </a:r>
            <a:r>
              <a:rPr lang="ru-RU" dirty="0"/>
              <a:t> (ландшафтно-</a:t>
            </a:r>
            <a:r>
              <a:rPr lang="ru-RU" dirty="0" err="1"/>
              <a:t>архітектурні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), та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складні</a:t>
            </a:r>
            <a:r>
              <a:rPr lang="ru-RU" dirty="0"/>
              <a:t> (ландшафтно-</a:t>
            </a:r>
            <a:r>
              <a:rPr lang="ru-RU" dirty="0" err="1"/>
              <a:t>архітектурні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, </a:t>
            </a:r>
            <a:r>
              <a:rPr lang="ru-RU" dirty="0" err="1"/>
              <a:t>масиви</a:t>
            </a:r>
            <a:r>
              <a:rPr lang="ru-RU" dirty="0"/>
              <a:t>, </a:t>
            </a:r>
            <a:r>
              <a:rPr lang="ru-RU" dirty="0" err="1"/>
              <a:t>комплекси</a:t>
            </a:r>
            <a:r>
              <a:rPr lang="ru-RU" dirty="0"/>
              <a:t>, </a:t>
            </a:r>
            <a:r>
              <a:rPr lang="ru-RU" dirty="0" err="1"/>
              <a:t>системи</a:t>
            </a:r>
            <a:r>
              <a:rPr lang="ru-RU" dirty="0"/>
              <a:t>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812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94AE7-DF81-45D0-A10C-0EDE4C3B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/>
              <a:t>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Ландшафтно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-архітектурні одиниці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425043-F4FC-4633-9423-0323D9ED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Ландшафтно-</a:t>
            </a:r>
            <a:r>
              <a:rPr lang="ru-RU" b="1" dirty="0" err="1"/>
              <a:t>архітектурний</a:t>
            </a:r>
            <a:r>
              <a:rPr lang="ru-RU" b="1" dirty="0"/>
              <a:t> </a:t>
            </a:r>
            <a:r>
              <a:rPr lang="ru-RU" b="1" dirty="0" err="1"/>
              <a:t>елемент</a:t>
            </a:r>
            <a:r>
              <a:rPr lang="ru-RU" b="1" dirty="0"/>
              <a:t> </a:t>
            </a:r>
            <a:r>
              <a:rPr lang="ru-RU" dirty="0"/>
              <a:t>(ЛАЕ) – </a:t>
            </a:r>
            <a:r>
              <a:rPr lang="ru-RU" dirty="0" err="1"/>
              <a:t>найменша</a:t>
            </a:r>
            <a:r>
              <a:rPr lang="ru-RU" dirty="0"/>
              <a:t> </a:t>
            </a:r>
            <a:r>
              <a:rPr lang="ru-RU" dirty="0" err="1"/>
              <a:t>одиниця</a:t>
            </a:r>
            <a:r>
              <a:rPr lang="ru-RU" dirty="0"/>
              <a:t> </a:t>
            </a:r>
            <a:r>
              <a:rPr lang="ru-RU" dirty="0" err="1"/>
              <a:t>міського</a:t>
            </a:r>
            <a:r>
              <a:rPr lang="ru-RU" dirty="0"/>
              <a:t> ландшафту, </a:t>
            </a:r>
            <a:r>
              <a:rPr lang="ru-RU" dirty="0" err="1"/>
              <a:t>однорідний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 з </a:t>
            </a:r>
            <a:r>
              <a:rPr lang="ru-RU" dirty="0" err="1"/>
              <a:t>визначеним</a:t>
            </a:r>
            <a:r>
              <a:rPr lang="ru-RU" dirty="0"/>
              <a:t> складом </a:t>
            </a:r>
            <a:r>
              <a:rPr lang="ru-RU" dirty="0" err="1"/>
              <a:t>біогоризонтів</a:t>
            </a:r>
            <a:r>
              <a:rPr lang="ru-RU" dirty="0"/>
              <a:t> і одним видом антропогенного </a:t>
            </a:r>
            <a:r>
              <a:rPr lang="ru-RU" dirty="0" err="1"/>
              <a:t>освоєння</a:t>
            </a:r>
            <a:r>
              <a:rPr lang="ru-RU" dirty="0"/>
              <a:t>.</a:t>
            </a:r>
          </a:p>
          <a:p>
            <a:r>
              <a:rPr lang="ru-RU" dirty="0" err="1"/>
              <a:t>Діагностичні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 ЛАЕ:</a:t>
            </a:r>
          </a:p>
          <a:p>
            <a:r>
              <a:rPr lang="ru-RU" dirty="0"/>
              <a:t>-	</a:t>
            </a:r>
            <a:r>
              <a:rPr lang="ru-RU" dirty="0" err="1"/>
              <a:t>однаковий</a:t>
            </a:r>
            <a:r>
              <a:rPr lang="ru-RU" dirty="0"/>
              <a:t> характер і </a:t>
            </a:r>
            <a:r>
              <a:rPr lang="ru-RU" dirty="0" err="1"/>
              <a:t>ступінь</a:t>
            </a:r>
            <a:r>
              <a:rPr lang="ru-RU" dirty="0"/>
              <a:t> </a:t>
            </a:r>
            <a:r>
              <a:rPr lang="ru-RU" dirty="0" err="1"/>
              <a:t>господарського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;</a:t>
            </a:r>
          </a:p>
          <a:p>
            <a:r>
              <a:rPr lang="ru-RU" dirty="0"/>
              <a:t>-	 </a:t>
            </a:r>
            <a:r>
              <a:rPr lang="ru-RU" dirty="0" err="1"/>
              <a:t>однорідні</a:t>
            </a:r>
            <a:r>
              <a:rPr lang="ru-RU" dirty="0"/>
              <a:t> </a:t>
            </a:r>
            <a:r>
              <a:rPr lang="ru-RU" dirty="0" err="1"/>
              <a:t>літогенні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, </a:t>
            </a:r>
            <a:r>
              <a:rPr lang="ru-RU" dirty="0" err="1"/>
              <a:t>поверхневі</a:t>
            </a:r>
            <a:r>
              <a:rPr lang="ru-RU" dirty="0"/>
              <a:t> </a:t>
            </a:r>
            <a:r>
              <a:rPr lang="ru-RU" dirty="0" err="1"/>
              <a:t>відклади</a:t>
            </a:r>
            <a:r>
              <a:rPr lang="ru-RU" dirty="0"/>
              <a:t> і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визначений</a:t>
            </a:r>
            <a:r>
              <a:rPr lang="ru-RU" dirty="0"/>
              <a:t> </a:t>
            </a:r>
            <a:r>
              <a:rPr lang="ru-RU" dirty="0" err="1"/>
              <a:t>речовинний</a:t>
            </a:r>
            <a:r>
              <a:rPr lang="ru-RU" dirty="0"/>
              <a:t> склад;</a:t>
            </a:r>
          </a:p>
          <a:p>
            <a:r>
              <a:rPr lang="ru-RU" dirty="0"/>
              <a:t>-	 </a:t>
            </a:r>
            <a:r>
              <a:rPr lang="ru-RU" dirty="0" err="1"/>
              <a:t>розташування</a:t>
            </a:r>
            <a:r>
              <a:rPr lang="ru-RU" dirty="0"/>
              <a:t> в межах </a:t>
            </a:r>
            <a:r>
              <a:rPr lang="ru-RU" dirty="0" err="1"/>
              <a:t>мікроформи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, </a:t>
            </a:r>
          </a:p>
          <a:p>
            <a:r>
              <a:rPr lang="ru-RU" i="1" dirty="0"/>
              <a:t>один </a:t>
            </a:r>
            <a:r>
              <a:rPr lang="ru-RU" i="1" dirty="0" err="1"/>
              <a:t>різновид</a:t>
            </a:r>
            <a:r>
              <a:rPr lang="ru-RU" i="1" dirty="0"/>
              <a:t> </a:t>
            </a:r>
            <a:r>
              <a:rPr lang="ru-RU" i="1" dirty="0" err="1"/>
              <a:t>ґрунту</a:t>
            </a:r>
            <a:r>
              <a:rPr lang="ru-RU" i="1" dirty="0"/>
              <a:t> </a:t>
            </a:r>
            <a:r>
              <a:rPr lang="ru-RU" dirty="0"/>
              <a:t>(</a:t>
            </a:r>
            <a:r>
              <a:rPr lang="ru-RU" dirty="0" err="1"/>
              <a:t>підрозділ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виражає</a:t>
            </a:r>
            <a:r>
              <a:rPr lang="ru-RU" dirty="0"/>
              <a:t> </a:t>
            </a:r>
            <a:r>
              <a:rPr lang="ru-RU" dirty="0" err="1"/>
              <a:t>механічний</a:t>
            </a:r>
            <a:r>
              <a:rPr lang="ru-RU" dirty="0"/>
              <a:t> склад </a:t>
            </a:r>
            <a:r>
              <a:rPr lang="ru-RU" dirty="0" err="1"/>
              <a:t>ґрунтів</a:t>
            </a:r>
            <a:r>
              <a:rPr lang="ru-RU" dirty="0"/>
              <a:t>),</a:t>
            </a:r>
          </a:p>
          <a:p>
            <a:r>
              <a:rPr lang="ru-RU" dirty="0"/>
              <a:t>-	 один </a:t>
            </a:r>
            <a:r>
              <a:rPr lang="ru-RU" dirty="0" err="1"/>
              <a:t>мікроклімат</a:t>
            </a:r>
            <a:r>
              <a:rPr lang="ru-RU" dirty="0"/>
              <a:t>, </a:t>
            </a:r>
            <a:r>
              <a:rPr lang="ru-RU" dirty="0" err="1"/>
              <a:t>однотипні</a:t>
            </a:r>
            <a:r>
              <a:rPr lang="ru-RU" dirty="0"/>
              <a:t> </a:t>
            </a:r>
            <a:r>
              <a:rPr lang="ru-RU" dirty="0" err="1"/>
              <a:t>характери</a:t>
            </a:r>
            <a:r>
              <a:rPr lang="ru-RU" dirty="0"/>
              <a:t> </a:t>
            </a:r>
            <a:r>
              <a:rPr lang="ru-RU" dirty="0" err="1"/>
              <a:t>зволоження</a:t>
            </a:r>
            <a:r>
              <a:rPr lang="ru-RU" dirty="0"/>
              <a:t> і стоку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113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837</Words>
  <Application>Microsoft Office PowerPoint</Application>
  <PresentationFormat>Широкоэкранный</PresentationFormat>
  <Paragraphs>90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Трава</vt:lpstr>
      <vt:lpstr>1_Трава</vt:lpstr>
      <vt:lpstr>1_Тема Office</vt:lpstr>
      <vt:lpstr>Класифікація урболандшафтів</vt:lpstr>
      <vt:lpstr>Презентация PowerPoint</vt:lpstr>
      <vt:lpstr>Рекреаційні ландшафти</vt:lpstr>
      <vt:lpstr>Презентация PowerPoint</vt:lpstr>
      <vt:lpstr>Презентация PowerPoint</vt:lpstr>
      <vt:lpstr>Тафальні ландшафти</vt:lpstr>
      <vt:lpstr>Класифікація урболандшафтів</vt:lpstr>
      <vt:lpstr>Класифікація урболандшафтів</vt:lpstr>
      <vt:lpstr> Ландшафтно-архітектурні одиниці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ЦПКіВ “Дубовий гай”</vt:lpstr>
      <vt:lpstr>Презентация PowerPoint</vt:lpstr>
      <vt:lpstr>Презентация PowerPoint</vt:lpstr>
      <vt:lpstr>Презентация PowerPoint</vt:lpstr>
      <vt:lpstr>Канали -</vt:lpstr>
      <vt:lpstr>Презентация PowerPoint</vt:lpstr>
      <vt:lpstr>Багатоповерховий тип міських ландшафтів (домінуючий)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Класифікація урболандшафтів</dc:title>
  <dc:creator>Natalia</dc:creator>
  <cp:lastModifiedBy>Natalia</cp:lastModifiedBy>
  <cp:revision>17</cp:revision>
  <dcterms:created xsi:type="dcterms:W3CDTF">2021-04-08T14:32:40Z</dcterms:created>
  <dcterms:modified xsi:type="dcterms:W3CDTF">2023-04-26T18:33:39Z</dcterms:modified>
</cp:coreProperties>
</file>