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handoutMasterIdLst>
    <p:handoutMasterId r:id="rId48"/>
  </p:handoutMasterIdLst>
  <p:sldIdLst>
    <p:sldId id="302" r:id="rId3"/>
    <p:sldId id="313" r:id="rId4"/>
    <p:sldId id="312" r:id="rId5"/>
    <p:sldId id="314" r:id="rId6"/>
    <p:sldId id="315" r:id="rId7"/>
    <p:sldId id="316" r:id="rId8"/>
    <p:sldId id="317" r:id="rId9"/>
    <p:sldId id="319" r:id="rId10"/>
    <p:sldId id="320" r:id="rId11"/>
    <p:sldId id="321" r:id="rId12"/>
    <p:sldId id="310" r:id="rId13"/>
    <p:sldId id="346" r:id="rId14"/>
    <p:sldId id="309" r:id="rId15"/>
    <p:sldId id="333" r:id="rId16"/>
    <p:sldId id="301" r:id="rId17"/>
    <p:sldId id="305" r:id="rId18"/>
    <p:sldId id="306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3" r:id="rId28"/>
    <p:sldId id="344" r:id="rId29"/>
    <p:sldId id="345" r:id="rId30"/>
    <p:sldId id="342" r:id="rId31"/>
    <p:sldId id="295" r:id="rId32"/>
    <p:sldId id="329" r:id="rId33"/>
    <p:sldId id="327" r:id="rId34"/>
    <p:sldId id="325" r:id="rId35"/>
    <p:sldId id="323" r:id="rId36"/>
    <p:sldId id="326" r:id="rId37"/>
    <p:sldId id="324" r:id="rId38"/>
    <p:sldId id="330" r:id="rId39"/>
    <p:sldId id="331" r:id="rId40"/>
    <p:sldId id="332" r:id="rId41"/>
    <p:sldId id="281" r:id="rId42"/>
    <p:sldId id="282" r:id="rId43"/>
    <p:sldId id="322" r:id="rId44"/>
    <p:sldId id="308" r:id="rId45"/>
    <p:sldId id="303" r:id="rId46"/>
  </p:sldIdLst>
  <p:sldSz cx="9144000" cy="6858000" type="screen4x3"/>
  <p:notesSz cx="6797675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0038"/>
    <a:srgbClr val="455E63"/>
    <a:srgbClr val="70CBD0"/>
    <a:srgbClr val="678C94"/>
    <a:srgbClr val="3E3E40"/>
    <a:srgbClr val="87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6" autoAdjust="0"/>
    <p:restoredTop sz="87457" autoAdjust="0"/>
  </p:normalViewPr>
  <p:slideViewPr>
    <p:cSldViewPr>
      <p:cViewPr>
        <p:scale>
          <a:sx n="71" d="100"/>
          <a:sy n="71" d="100"/>
        </p:scale>
        <p:origin x="-149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3342" y="-96"/>
      </p:cViewPr>
      <p:guideLst>
        <p:guide orient="horz" pos="310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286" y="0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/>
          <a:lstStyle>
            <a:lvl1pPr algn="r">
              <a:defRPr sz="1200" smtClean="0"/>
            </a:lvl1pPr>
          </a:lstStyle>
          <a:p>
            <a:pPr>
              <a:defRPr/>
            </a:pPr>
            <a:fld id="{D1505045-2237-4B70-8931-42466543E357}" type="datetimeFigureOut">
              <a:rPr lang="en-US"/>
              <a:pPr>
                <a:defRPr/>
              </a:pPr>
              <a:t>1/26/2022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236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286" y="9371236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E0CA4CB-2671-4280-B880-A732DAB00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286" y="0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/>
          <a:lstStyle>
            <a:lvl1pPr algn="r">
              <a:defRPr sz="1200" smtClean="0"/>
            </a:lvl1pPr>
          </a:lstStyle>
          <a:p>
            <a:pPr>
              <a:defRPr/>
            </a:pPr>
            <a:fld id="{8B7B7460-4F36-42CD-9CFF-C1270FFD8303}" type="datetimeFigureOut">
              <a:rPr lang="en-US"/>
              <a:pPr>
                <a:defRPr/>
              </a:pPr>
              <a:t>1/26/2022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39775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76" tIns="46387" rIns="92776" bIns="46387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418" y="4686419"/>
            <a:ext cx="5436841" cy="4439680"/>
          </a:xfrm>
          <a:prstGeom prst="rect">
            <a:avLst/>
          </a:prstGeom>
        </p:spPr>
        <p:txBody>
          <a:bodyPr vert="horz" lIns="92776" tIns="46387" rIns="92776" bIns="4638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36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286" y="9371236"/>
            <a:ext cx="2945767" cy="493476"/>
          </a:xfrm>
          <a:prstGeom prst="rect">
            <a:avLst/>
          </a:prstGeom>
        </p:spPr>
        <p:txBody>
          <a:bodyPr vert="horz" lIns="92776" tIns="46387" rIns="92776" bIns="4638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B59AA13-736D-4160-BB66-0D8C39B65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43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89600"/>
            <a:ext cx="91440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92100"/>
            <a:ext cx="42814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 bwMode="auto">
          <a:xfrm>
            <a:off x="376238" y="5689600"/>
            <a:ext cx="1298575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5373688"/>
            <a:ext cx="1274762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2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34" t="-65079" r="-16672" b="-871"/>
          <a:stretch>
            <a:fillRect/>
          </a:stretch>
        </p:blipFill>
        <p:spPr bwMode="auto">
          <a:xfrm>
            <a:off x="4932363" y="663575"/>
            <a:ext cx="2076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3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57" t="-38290" r="-14999"/>
          <a:stretch>
            <a:fillRect/>
          </a:stretch>
        </p:blipFill>
        <p:spPr bwMode="auto">
          <a:xfrm>
            <a:off x="7258050" y="692150"/>
            <a:ext cx="15621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 userDrawn="1"/>
        </p:nvSpPr>
        <p:spPr>
          <a:xfrm>
            <a:off x="107950" y="5118100"/>
            <a:ext cx="1906588" cy="269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476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kern="1800" dirty="0">
                <a:solidFill>
                  <a:srgbClr val="8788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www.pleddg.org.ua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01AE-BB52-46D7-AB5E-9B07F4E6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0FF6-02E0-489E-9EE5-3D0740690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2E44C2A0-7A15-4A11-B0EF-CA460ECD718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2B053C60-49FB-46E2-AAB2-CA80C342E079}" type="slidenum">
              <a:rPr lang="en-US" altLang="ru-RU" sz="1400" smtClean="0">
                <a:solidFill>
                  <a:srgbClr val="355466"/>
                </a:solidFill>
              </a:rPr>
              <a:pPr algn="r" eaLnBrk="1" hangingPunct="1">
                <a:defRPr/>
              </a:pPr>
              <a:t>‹#›</a:t>
            </a:fld>
            <a:endParaRPr lang="en-US" altLang="ru-RU" sz="1400">
              <a:solidFill>
                <a:srgbClr val="355466"/>
              </a:solidFill>
            </a:endParaRPr>
          </a:p>
        </p:txBody>
      </p:sp>
      <p:pic>
        <p:nvPicPr>
          <p:cNvPr id="5" name="Рисунок 21">
            <a:extLst>
              <a:ext uri="{FF2B5EF4-FFF2-40B4-BE49-F238E27FC236}">
                <a16:creationId xmlns="" xmlns:a16="http://schemas.microsoft.com/office/drawing/2014/main" id="{2CF28AF8-507D-4499-BBA9-2F000CD2C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6092825"/>
            <a:ext cx="25050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 сполучна лінія 11">
            <a:extLst>
              <a:ext uri="{FF2B5EF4-FFF2-40B4-BE49-F238E27FC236}">
                <a16:creationId xmlns="" xmlns:a16="http://schemas.microsoft.com/office/drawing/2014/main" id="{91DCA681-5BBA-4173-9772-0217224943CD}"/>
              </a:ext>
            </a:extLst>
          </p:cNvPr>
          <p:cNvCxnSpPr/>
          <p:nvPr userDrawn="1"/>
        </p:nvCxnSpPr>
        <p:spPr>
          <a:xfrm>
            <a:off x="482600" y="6708775"/>
            <a:ext cx="8193088" cy="0"/>
          </a:xfrm>
          <a:prstGeom prst="line">
            <a:avLst/>
          </a:prstGeom>
          <a:ln w="28575">
            <a:solidFill>
              <a:srgbClr val="87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сполучна лінія 12">
            <a:extLst>
              <a:ext uri="{FF2B5EF4-FFF2-40B4-BE49-F238E27FC236}">
                <a16:creationId xmlns="" xmlns:a16="http://schemas.microsoft.com/office/drawing/2014/main" id="{3C717663-63C9-4545-94BA-3A1EB4479312}"/>
              </a:ext>
            </a:extLst>
          </p:cNvPr>
          <p:cNvCxnSpPr/>
          <p:nvPr userDrawn="1"/>
        </p:nvCxnSpPr>
        <p:spPr>
          <a:xfrm>
            <a:off x="482600" y="6772275"/>
            <a:ext cx="8193088" cy="0"/>
          </a:xfrm>
          <a:prstGeom prst="line">
            <a:avLst/>
          </a:prstGeom>
          <a:ln w="28575">
            <a:solidFill>
              <a:srgbClr val="70C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="" xmlns:a16="http://schemas.microsoft.com/office/drawing/2014/main" id="{CB1D0702-D29D-4CE2-B20B-C005A3BF8A29}"/>
              </a:ext>
            </a:extLst>
          </p:cNvPr>
          <p:cNvCxnSpPr/>
          <p:nvPr userDrawn="1"/>
        </p:nvCxnSpPr>
        <p:spPr>
          <a:xfrm>
            <a:off x="250825" y="1412875"/>
            <a:ext cx="8642350" cy="0"/>
          </a:xfrm>
          <a:prstGeom prst="line">
            <a:avLst/>
          </a:prstGeom>
          <a:ln w="15875" cap="sq">
            <a:solidFill>
              <a:srgbClr val="8700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>
            <a:lvl1pPr marL="360363" indent="-342900" algn="just">
              <a:buClr>
                <a:srgbClr val="658C91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algn="just">
              <a:buClr>
                <a:srgbClr val="46BCC2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algn="just">
              <a:buClr>
                <a:srgbClr val="355466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algn="just">
              <a:buClr>
                <a:srgbClr val="C0E8EA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algn="just">
              <a:buClr>
                <a:srgbClr val="46BCC2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>
            <a:lvl1pPr>
              <a:defRPr sz="3200" b="1" cap="all" baseline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uk-UA" dirty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29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02160E-A7C5-4D86-9A22-C025A8041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50F623-97A3-404A-B758-1D56CF550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DC99DF0-28B2-4B24-A368-E1687B74A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4DD1381-ADE3-459D-AC47-59D37F07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DB7BF02-9E1A-4ECE-9507-264508175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143D22-F23E-4B1F-B110-6F9F4BAC9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495ACD3-8570-4487-8644-0160F8F4A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5846763"/>
            <a:ext cx="25050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 сполучна лінія 9"/>
          <p:cNvCxnSpPr/>
          <p:nvPr userDrawn="1"/>
        </p:nvCxnSpPr>
        <p:spPr>
          <a:xfrm>
            <a:off x="482600" y="1412875"/>
            <a:ext cx="8193088" cy="0"/>
          </a:xfrm>
          <a:prstGeom prst="line">
            <a:avLst/>
          </a:prstGeom>
          <a:ln w="15875" cap="sq">
            <a:solidFill>
              <a:srgbClr val="8700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uk-UA" dirty="0"/>
              <a:t>Зразок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46594"/>
          </a:xfrm>
        </p:spPr>
        <p:txBody>
          <a:bodyPr/>
          <a:lstStyle>
            <a:lvl1pPr marL="342900" indent="-342900">
              <a:buClr>
                <a:srgbClr val="678C94"/>
              </a:buClr>
              <a:buFont typeface="Wingdings" panose="05000000000000000000" pitchFamily="2" charset="2"/>
              <a:buChar char="§"/>
              <a:defRPr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0"/>
          </p:nvPr>
        </p:nvSpPr>
        <p:spPr>
          <a:xfrm>
            <a:off x="6553200" y="6165850"/>
            <a:ext cx="2133600" cy="365125"/>
          </a:xfrm>
        </p:spPr>
        <p:txBody>
          <a:bodyPr/>
          <a:lstStyle>
            <a:lvl1pPr>
              <a:defRPr sz="1050">
                <a:solidFill>
                  <a:srgbClr val="678C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6E3E03-F277-417A-9E8B-C8F573FBF2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FAFC5C1-8961-4B33-9B77-65442576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246C37-9EBE-4171-AC20-E4D0EDF6B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D4B3BF-4ABE-47B9-8C9D-EB8DED018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9BDD79A-06AB-4E35-B42E-DC074299E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2"/>
          <p:cNvSpPr txBox="1">
            <a:spLocks/>
          </p:cNvSpPr>
          <p:nvPr userDrawn="1"/>
        </p:nvSpPr>
        <p:spPr>
          <a:xfrm>
            <a:off x="0" y="3213100"/>
            <a:ext cx="9144000" cy="3314700"/>
          </a:xfrm>
          <a:prstGeom prst="rect">
            <a:avLst/>
          </a:prstGeom>
        </p:spPr>
        <p:txBody>
          <a:bodyPr/>
          <a:lstStyle/>
          <a:p>
            <a:pPr marL="1790700">
              <a:spcBef>
                <a:spcPct val="20000"/>
              </a:spcBef>
              <a:buFont typeface="Arial" charset="0"/>
              <a:buNone/>
              <a:defRPr/>
            </a:pP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ПРОЕКТ «ПАРТНЕРСТВО ДЛЯ РОЗВИТКУ МІСТ» </a:t>
            </a:r>
            <a:b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впроваджує Федерація канадських муніципалітетів </a:t>
            </a:r>
            <a:b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за фінансової підтримки Уряду Канади </a:t>
            </a:r>
          </a:p>
          <a:p>
            <a:pPr marL="1790700">
              <a:spcBef>
                <a:spcPct val="20000"/>
              </a:spcBef>
              <a:buFont typeface="Arial" charset="0"/>
              <a:buNone/>
              <a:defRPr/>
            </a:pP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вул. Щекавицька, 30/39, офіс 27, Київ, 04071</a:t>
            </a:r>
          </a:p>
          <a:p>
            <a:pPr marL="1790700">
              <a:spcBef>
                <a:spcPct val="20000"/>
              </a:spcBef>
              <a:buFont typeface="Arial" charset="0"/>
              <a:buNone/>
              <a:defRPr/>
            </a:pP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тел. +38 044 2071282, факс +38 044 2071283</a:t>
            </a:r>
          </a:p>
          <a:p>
            <a:pPr marL="1790700">
              <a:spcBef>
                <a:spcPct val="20000"/>
              </a:spcBef>
              <a:buFont typeface="Arial" charset="0"/>
              <a:buNone/>
              <a:defRPr/>
            </a:pPr>
            <a:r>
              <a:rPr lang="uk-UA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office@pleddg.org.ua</a:t>
            </a:r>
            <a:endParaRPr lang="en-US" sz="1400">
              <a:solidFill>
                <a:srgbClr val="3E3E40"/>
              </a:solidFill>
              <a:latin typeface="Tahoma" pitchFamily="34" charset="0"/>
              <a:cs typeface="Tahoma" pitchFamily="34" charset="0"/>
            </a:endParaRPr>
          </a:p>
          <a:p>
            <a:pPr marL="17907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400">
                <a:solidFill>
                  <a:srgbClr val="3E3E40"/>
                </a:solidFill>
                <a:latin typeface="Tahoma" pitchFamily="34" charset="0"/>
                <a:cs typeface="Tahoma" pitchFamily="34" charset="0"/>
              </a:rPr>
              <a:t>www.pleddg.org.ua</a:t>
            </a:r>
          </a:p>
          <a:p>
            <a:pPr marL="1790700">
              <a:spcBef>
                <a:spcPct val="20000"/>
              </a:spcBef>
              <a:buFont typeface="Arial" charset="0"/>
              <a:buNone/>
              <a:defRPr/>
            </a:pPr>
            <a:endParaRPr lang="uk-UA" sz="1400">
              <a:solidFill>
                <a:srgbClr val="7F7F7F"/>
              </a:solidFill>
              <a:latin typeface="Tahoma" pitchFamily="34" charset="0"/>
              <a:cs typeface="Tahoma" pitchFamily="34" charset="0"/>
            </a:endParaRPr>
          </a:p>
          <a:p>
            <a:pPr marL="1790700" algn="ctr">
              <a:spcBef>
                <a:spcPct val="20000"/>
              </a:spcBef>
              <a:buFont typeface="Arial" charset="0"/>
              <a:buNone/>
              <a:defRPr/>
            </a:pPr>
            <a:endParaRPr lang="uk-UA" sz="1400">
              <a:solidFill>
                <a:srgbClr val="59595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 userDrawn="1"/>
        </p:nvSpPr>
        <p:spPr>
          <a:xfrm>
            <a:off x="0" y="2060575"/>
            <a:ext cx="9144000" cy="1081088"/>
          </a:xfrm>
          <a:prstGeom prst="rect">
            <a:avLst/>
          </a:prstGeom>
        </p:spPr>
        <p:txBody>
          <a:bodyPr/>
          <a:lstStyle/>
          <a:p>
            <a:pPr marL="1790700">
              <a:defRPr/>
            </a:pPr>
            <a:r>
              <a:rPr lang="uk-UA" sz="3200" b="1">
                <a:solidFill>
                  <a:srgbClr val="8700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ДЯКУЄМО ЗА УВАГУ!</a:t>
            </a:r>
          </a:p>
        </p:txBody>
      </p:sp>
      <p:pic>
        <p:nvPicPr>
          <p:cNvPr id="4" name="Рисунок 2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92100"/>
            <a:ext cx="42814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34" t="-65079" r="-16672" b="-871"/>
          <a:stretch>
            <a:fillRect/>
          </a:stretch>
        </p:blipFill>
        <p:spPr bwMode="auto">
          <a:xfrm>
            <a:off x="4932363" y="663575"/>
            <a:ext cx="2076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57" t="-38290" r="-14999"/>
          <a:stretch>
            <a:fillRect/>
          </a:stretch>
        </p:blipFill>
        <p:spPr bwMode="auto">
          <a:xfrm>
            <a:off x="7258050" y="692150"/>
            <a:ext cx="15621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 bwMode="auto">
          <a:xfrm>
            <a:off x="376238" y="5689600"/>
            <a:ext cx="1298575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5373688"/>
            <a:ext cx="1274762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номера слайда 5"/>
          <p:cNvSpPr txBox="1">
            <a:spLocks/>
          </p:cNvSpPr>
          <p:nvPr userDrawn="1"/>
        </p:nvSpPr>
        <p:spPr>
          <a:xfrm>
            <a:off x="6553200" y="622300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678C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3E026F8-032B-4814-A659-A14D67FB9036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6" name="Рисунок 2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5905500"/>
            <a:ext cx="25050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 сполучна лінія 11"/>
          <p:cNvCxnSpPr/>
          <p:nvPr userDrawn="1"/>
        </p:nvCxnSpPr>
        <p:spPr>
          <a:xfrm>
            <a:off x="482600" y="6521450"/>
            <a:ext cx="8193088" cy="0"/>
          </a:xfrm>
          <a:prstGeom prst="line">
            <a:avLst/>
          </a:prstGeom>
          <a:ln w="28575">
            <a:solidFill>
              <a:srgbClr val="87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12"/>
          <p:cNvCxnSpPr/>
          <p:nvPr userDrawn="1"/>
        </p:nvCxnSpPr>
        <p:spPr>
          <a:xfrm>
            <a:off x="482600" y="6583363"/>
            <a:ext cx="8193088" cy="0"/>
          </a:xfrm>
          <a:prstGeom prst="line">
            <a:avLst/>
          </a:prstGeom>
          <a:ln w="28575">
            <a:solidFill>
              <a:srgbClr val="70C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13"/>
          <p:cNvCxnSpPr/>
          <p:nvPr userDrawn="1"/>
        </p:nvCxnSpPr>
        <p:spPr>
          <a:xfrm>
            <a:off x="482600" y="1470025"/>
            <a:ext cx="8193088" cy="0"/>
          </a:xfrm>
          <a:prstGeom prst="line">
            <a:avLst/>
          </a:prstGeom>
          <a:ln w="28575">
            <a:solidFill>
              <a:srgbClr val="678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457200" y="3333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78C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dirty="0"/>
              <a:t>Зразок заголовка</a:t>
            </a:r>
            <a:endParaRPr lang="en-US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04612"/>
          </a:xfrm>
        </p:spPr>
        <p:txBody>
          <a:bodyPr/>
          <a:lstStyle>
            <a:lvl1pPr>
              <a:buClr>
                <a:srgbClr val="678C94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16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04612"/>
          </a:xfrm>
        </p:spPr>
        <p:txBody>
          <a:bodyPr/>
          <a:lstStyle>
            <a:lvl1pPr>
              <a:buClr>
                <a:srgbClr val="678C94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7624C-A909-4F1B-9C8B-CE855B3A5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7BC5-1884-43AF-979C-80739C1B8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E8D2-50CE-476C-8563-FD83717D3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57DB9-4E67-417C-8D79-6A7BB7033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13137-7C8F-491B-A3A9-203D65843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заголовка</a:t>
            </a:r>
            <a:endParaRPr lang="en-US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1B4938-94BD-4CC7-8CA7-EA6912139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0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0768"/>
            <a:ext cx="878497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Тема </a:t>
            </a:r>
            <a:r>
              <a:rPr lang="ru-RU" sz="3600" b="1" dirty="0" smtClean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ru-RU" sz="3600" b="1" dirty="0" err="1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Підтримка</a:t>
            </a:r>
            <a:r>
              <a:rPr lang="ru-RU" sz="36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err="1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розвитку</a:t>
            </a:r>
            <a:r>
              <a:rPr lang="ru-RU" sz="36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err="1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36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err="1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бізнесу</a:t>
            </a:r>
            <a:r>
              <a:rPr lang="ru-RU" sz="36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3600" b="1" dirty="0" err="1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підприємництва</a:t>
            </a:r>
            <a:r>
              <a:rPr lang="ru-RU" sz="32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2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rgbClr val="87003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200" b="1" dirty="0" smtClean="0">
              <a:solidFill>
                <a:srgbClr val="870038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uk-UA" sz="3200" dirty="0"/>
              <a:t>5.3. Механізми й інструменти стимулювання, збереження та розвитку малого і середнього підприємництва</a:t>
            </a:r>
            <a:endParaRPr lang="ru-RU" sz="3200" b="1" dirty="0">
              <a:solidFill>
                <a:srgbClr val="870038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8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effectLst/>
              </a:rPr>
              <a:t>Українці</a:t>
            </a:r>
            <a:r>
              <a:rPr lang="ru-RU" dirty="0">
                <a:effectLst/>
              </a:rPr>
              <a:t> стали </a:t>
            </a:r>
            <a:r>
              <a:rPr lang="ru-RU" dirty="0" err="1">
                <a:effectLst/>
              </a:rPr>
              <a:t>підприємцями</a:t>
            </a:r>
            <a:r>
              <a:rPr lang="ru-RU" dirty="0">
                <a:effectLst/>
              </a:rPr>
              <a:t> ненароком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464496"/>
          </a:xfrm>
        </p:spPr>
        <p:txBody>
          <a:bodyPr/>
          <a:lstStyle/>
          <a:p>
            <a:pPr algn="ctr"/>
            <a:r>
              <a:rPr lang="uk-UA" dirty="0" smtClean="0"/>
              <a:t>АЛЕ </a:t>
            </a:r>
            <a:r>
              <a:rPr lang="ru-RU" dirty="0" err="1" smtClean="0"/>
              <a:t>сучасні</a:t>
            </a:r>
            <a:r>
              <a:rPr lang="ru-RU" dirty="0" smtClean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підприємці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люди, </a:t>
            </a:r>
            <a:r>
              <a:rPr lang="ru-RU" dirty="0" err="1" smtClean="0"/>
              <a:t>які</a:t>
            </a:r>
            <a:r>
              <a:rPr lang="ru-RU" dirty="0" smtClean="0"/>
              <a:t>...</a:t>
            </a:r>
          </a:p>
          <a:p>
            <a:pPr algn="ctr"/>
            <a:endParaRPr lang="ru-RU" dirty="0" smtClean="0"/>
          </a:p>
          <a:p>
            <a:pPr algn="just"/>
            <a:r>
              <a:rPr lang="ru-RU" sz="2000" b="1" dirty="0" err="1"/>
              <a:t>Обирають</a:t>
            </a:r>
            <a:r>
              <a:rPr lang="ru-RU" sz="2000" b="1" dirty="0"/>
              <a:t> </a:t>
            </a:r>
            <a:r>
              <a:rPr lang="ru-RU" sz="2000" b="1" dirty="0" err="1"/>
              <a:t>непопулярний</a:t>
            </a:r>
            <a:r>
              <a:rPr lang="ru-RU" sz="2000" b="1" dirty="0"/>
              <a:t> </a:t>
            </a:r>
            <a:r>
              <a:rPr lang="ru-RU" sz="2000" b="1" dirty="0" smtClean="0"/>
              <a:t>шлях (</a:t>
            </a:r>
            <a:r>
              <a:rPr lang="ru-RU" sz="2000" b="1" dirty="0" err="1" smtClean="0"/>
              <a:t>баження</a:t>
            </a:r>
            <a:r>
              <a:rPr lang="ru-RU" sz="2000" b="1" dirty="0" smtClean="0"/>
              <a:t> бути </a:t>
            </a:r>
            <a:r>
              <a:rPr lang="ru-RU" sz="2000" b="1" dirty="0" err="1" smtClean="0"/>
              <a:t>підприємцем</a:t>
            </a:r>
            <a:r>
              <a:rPr lang="ru-RU" sz="2000" b="1" dirty="0" smtClean="0"/>
              <a:t>)</a:t>
            </a:r>
            <a:endParaRPr lang="ru-RU" sz="2000" b="1" dirty="0"/>
          </a:p>
          <a:p>
            <a:pPr algn="just"/>
            <a:r>
              <a:rPr lang="ru-RU" sz="2000" b="1" dirty="0" err="1"/>
              <a:t>Працюють</a:t>
            </a:r>
            <a:r>
              <a:rPr lang="ru-RU" sz="2000" b="1" dirty="0"/>
              <a:t> в </a:t>
            </a:r>
            <a:r>
              <a:rPr lang="ru-RU" sz="2000" b="1" dirty="0" err="1"/>
              <a:t>несприятливих</a:t>
            </a:r>
            <a:r>
              <a:rPr lang="ru-RU" sz="2000" b="1" dirty="0"/>
              <a:t> </a:t>
            </a:r>
            <a:r>
              <a:rPr lang="ru-RU" sz="2000" b="1" dirty="0" err="1" smtClean="0"/>
              <a:t>умовах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складність</a:t>
            </a:r>
            <a:r>
              <a:rPr lang="ru-RU" sz="2000" b="1" dirty="0" smtClean="0"/>
              <a:t> процедур та </a:t>
            </a:r>
            <a:r>
              <a:rPr lang="ru-RU" sz="2000" b="1" dirty="0" err="1" smtClean="0"/>
              <a:t>корупційна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складова</a:t>
            </a:r>
            <a:r>
              <a:rPr lang="ru-RU" sz="2000" b="1" dirty="0" smtClean="0"/>
              <a:t>)</a:t>
            </a:r>
            <a:endParaRPr lang="ru-RU" sz="2000" b="1" dirty="0"/>
          </a:p>
          <a:p>
            <a:pPr algn="just"/>
            <a:r>
              <a:rPr lang="ru-RU" sz="2000" b="1" dirty="0"/>
              <a:t>Не </a:t>
            </a:r>
            <a:r>
              <a:rPr lang="ru-RU" sz="2000" b="1" dirty="0" err="1"/>
              <a:t>довіряють</a:t>
            </a:r>
            <a:r>
              <a:rPr lang="ru-RU" sz="2000" b="1" dirty="0"/>
              <a:t> </a:t>
            </a:r>
            <a:r>
              <a:rPr lang="ru-RU" sz="2000" b="1" dirty="0" err="1"/>
              <a:t>державі</a:t>
            </a:r>
            <a:r>
              <a:rPr lang="ru-RU" sz="2000" b="1" dirty="0"/>
              <a:t> і </a:t>
            </a:r>
            <a:r>
              <a:rPr lang="ru-RU" sz="2000" b="1" dirty="0" err="1"/>
              <a:t>відстоюють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smtClean="0"/>
              <a:t>права (</a:t>
            </a:r>
            <a:r>
              <a:rPr lang="ru-RU" sz="2000" b="1" dirty="0" err="1" smtClean="0"/>
              <a:t>податкова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митниця</a:t>
            </a:r>
            <a:r>
              <a:rPr lang="ru-RU" sz="2000" b="1" dirty="0" smtClean="0"/>
              <a:t> -, </a:t>
            </a:r>
            <a:r>
              <a:rPr lang="ru-RU" sz="2000" b="1" dirty="0" err="1" smtClean="0"/>
              <a:t>бізнес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асоціації</a:t>
            </a:r>
            <a:r>
              <a:rPr lang="ru-RU" sz="2000" b="1" dirty="0" smtClean="0"/>
              <a:t>  +)</a:t>
            </a:r>
            <a:endParaRPr lang="ru-RU" sz="2000" b="1" dirty="0"/>
          </a:p>
          <a:p>
            <a:pPr algn="just"/>
            <a:r>
              <a:rPr lang="ru-RU" sz="2000" b="1" dirty="0" err="1"/>
              <a:t>Відкривають</a:t>
            </a:r>
            <a:r>
              <a:rPr lang="ru-RU" sz="2000" b="1" dirty="0"/>
              <a:t> </a:t>
            </a:r>
            <a:r>
              <a:rPr lang="ru-RU" sz="2000" b="1" dirty="0" err="1"/>
              <a:t>Україну</a:t>
            </a:r>
            <a:r>
              <a:rPr lang="ru-RU" sz="2000" b="1" dirty="0"/>
              <a:t> </a:t>
            </a:r>
            <a:r>
              <a:rPr lang="ru-RU" sz="2000" b="1" dirty="0" err="1" smtClean="0"/>
              <a:t>світові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зростання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експорту</a:t>
            </a:r>
            <a:r>
              <a:rPr lang="ru-RU" sz="2000" b="1" dirty="0" smtClean="0"/>
              <a:t>)</a:t>
            </a:r>
            <a:endParaRPr lang="ru-RU" sz="2000" b="1" dirty="0"/>
          </a:p>
          <a:p>
            <a:pPr algn="just"/>
            <a:r>
              <a:rPr lang="ru-RU" sz="2000" b="1" dirty="0" err="1"/>
              <a:t>Починають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з </a:t>
            </a:r>
            <a:r>
              <a:rPr lang="ru-RU" sz="2000" b="1" dirty="0" err="1"/>
              <a:t>нової</a:t>
            </a:r>
            <a:r>
              <a:rPr lang="ru-RU" sz="2000" b="1" dirty="0"/>
              <a:t> </a:t>
            </a:r>
            <a:r>
              <a:rPr lang="ru-RU" sz="2000" b="1" dirty="0" err="1" smtClean="0"/>
              <a:t>сторінки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соціальне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підприємництво</a:t>
            </a:r>
            <a:r>
              <a:rPr lang="ru-RU" sz="2000" b="1" dirty="0" smtClean="0"/>
              <a:t>)</a:t>
            </a:r>
            <a:endParaRPr lang="ru-RU" sz="2000" b="1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Державна</a:t>
            </a:r>
            <a:r>
              <a:rPr lang="ru-RU" dirty="0" smtClean="0"/>
              <a:t> п</a:t>
            </a:r>
            <a:r>
              <a:rPr lang="uk-UA" dirty="0" smtClean="0"/>
              <a:t>і</a:t>
            </a:r>
            <a:r>
              <a:rPr lang="ru-RU" dirty="0" err="1" smtClean="0"/>
              <a:t>дтримка</a:t>
            </a:r>
            <a:r>
              <a:rPr lang="ru-RU" dirty="0" smtClean="0"/>
              <a:t> </a:t>
            </a:r>
            <a:r>
              <a:rPr lang="ru-RU" dirty="0" err="1" smtClean="0"/>
              <a:t>мсп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24536"/>
          </a:xfrm>
        </p:spPr>
        <p:txBody>
          <a:bodyPr/>
          <a:lstStyle/>
          <a:p>
            <a:pPr lvl="0"/>
            <a:r>
              <a:rPr lang="ru-RU" sz="2000" dirty="0" smtClean="0"/>
              <a:t>передача </a:t>
            </a:r>
            <a:r>
              <a:rPr lang="ru-RU" sz="2000" dirty="0" err="1"/>
              <a:t>підприємцям</a:t>
            </a:r>
            <a:r>
              <a:rPr lang="ru-RU" sz="2000" dirty="0"/>
              <a:t> державного майна, </a:t>
            </a:r>
            <a:r>
              <a:rPr lang="ru-RU" sz="2000" dirty="0" err="1"/>
              <a:t>земельних</a:t>
            </a:r>
            <a:r>
              <a:rPr lang="ru-RU" sz="2000" dirty="0"/>
              <a:t> </a:t>
            </a:r>
            <a:r>
              <a:rPr lang="ru-RU" sz="2000" dirty="0" err="1"/>
              <a:t>ділянок</a:t>
            </a:r>
            <a:r>
              <a:rPr lang="ru-RU" sz="2000" dirty="0"/>
              <a:t> для </a:t>
            </a:r>
            <a:r>
              <a:rPr lang="ru-RU" sz="2000" dirty="0" err="1"/>
              <a:t>здійснення</a:t>
            </a:r>
            <a:r>
              <a:rPr lang="ru-RU" sz="2000" dirty="0"/>
              <a:t> </a:t>
            </a:r>
            <a:r>
              <a:rPr lang="ru-RU" sz="2000" dirty="0" err="1"/>
              <a:t>підприємницької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;</a:t>
            </a:r>
          </a:p>
          <a:p>
            <a:pPr lvl="0"/>
            <a:r>
              <a:rPr lang="ru-RU" sz="2000" dirty="0" err="1" smtClean="0"/>
              <a:t>сприяння</a:t>
            </a:r>
            <a:r>
              <a:rPr lang="ru-RU" sz="2000" dirty="0" smtClean="0"/>
              <a:t>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матеріально-технічного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та </a:t>
            </a:r>
            <a:r>
              <a:rPr lang="ru-RU" sz="2000" dirty="0" err="1"/>
              <a:t>інформаційного</a:t>
            </a:r>
            <a:r>
              <a:rPr lang="ru-RU" sz="2000" dirty="0"/>
              <a:t> </a:t>
            </a:r>
            <a:r>
              <a:rPr lang="ru-RU" sz="2000" dirty="0" err="1"/>
              <a:t>обслуговування</a:t>
            </a:r>
            <a:r>
              <a:rPr lang="ru-RU" sz="2000" dirty="0"/>
              <a:t>, </a:t>
            </a:r>
            <a:r>
              <a:rPr lang="ru-RU" sz="2000" dirty="0" err="1"/>
              <a:t>підготовці</a:t>
            </a:r>
            <a:r>
              <a:rPr lang="ru-RU" sz="2000" dirty="0"/>
              <a:t> та </a:t>
            </a:r>
            <a:r>
              <a:rPr lang="ru-RU" sz="2000" dirty="0" err="1"/>
              <a:t>перепідготовці</a:t>
            </a:r>
            <a:r>
              <a:rPr lang="ru-RU" sz="2000" dirty="0"/>
              <a:t> </a:t>
            </a:r>
            <a:r>
              <a:rPr lang="ru-RU" sz="2000" dirty="0" err="1"/>
              <a:t>кадрів</a:t>
            </a:r>
            <a:r>
              <a:rPr lang="ru-RU" sz="2000" dirty="0"/>
              <a:t>, </a:t>
            </a:r>
            <a:r>
              <a:rPr lang="ru-RU" sz="2000" dirty="0" err="1"/>
              <a:t>облаштуванні</a:t>
            </a:r>
            <a:r>
              <a:rPr lang="ru-RU" sz="2000" dirty="0"/>
              <a:t> </a:t>
            </a:r>
            <a:r>
              <a:rPr lang="ru-RU" sz="2000" dirty="0" err="1"/>
              <a:t>неосвоєних</a:t>
            </a:r>
            <a:r>
              <a:rPr lang="ru-RU" sz="2000" dirty="0"/>
              <a:t> </a:t>
            </a:r>
            <a:r>
              <a:rPr lang="ru-RU" sz="2000" dirty="0" err="1"/>
              <a:t>територій</a:t>
            </a:r>
            <a:r>
              <a:rPr lang="ru-RU" sz="2000" dirty="0"/>
              <a:t>  </a:t>
            </a:r>
            <a:r>
              <a:rPr lang="ru-RU" sz="2000" dirty="0" err="1"/>
              <a:t>об’єктами</a:t>
            </a:r>
            <a:r>
              <a:rPr lang="ru-RU" sz="2000" dirty="0"/>
              <a:t> </a:t>
            </a:r>
            <a:r>
              <a:rPr lang="ru-RU" sz="2000" dirty="0" err="1"/>
              <a:t>виробничої</a:t>
            </a:r>
            <a:r>
              <a:rPr lang="ru-RU" sz="2000" dirty="0"/>
              <a:t> та </a:t>
            </a:r>
            <a:r>
              <a:rPr lang="ru-RU" sz="2000" dirty="0" err="1"/>
              <a:t>соціальної</a:t>
            </a:r>
            <a:r>
              <a:rPr lang="ru-RU" sz="2000" dirty="0"/>
              <a:t> </a:t>
            </a:r>
            <a:r>
              <a:rPr lang="ru-RU" sz="2000" dirty="0" err="1"/>
              <a:t>інфраструктури</a:t>
            </a:r>
            <a:r>
              <a:rPr lang="ru-RU" sz="2000" dirty="0"/>
              <a:t>;</a:t>
            </a:r>
          </a:p>
          <a:p>
            <a:pPr lvl="0"/>
            <a:r>
              <a:rPr lang="ru-RU" sz="2000" dirty="0" err="1"/>
              <a:t>стимулювання</a:t>
            </a:r>
            <a:r>
              <a:rPr lang="ru-RU" sz="2000" dirty="0"/>
              <a:t> 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/>
              <a:t>економічних</a:t>
            </a:r>
            <a:r>
              <a:rPr lang="ru-RU" sz="2000" dirty="0"/>
              <a:t> </a:t>
            </a:r>
            <a:r>
              <a:rPr lang="ru-RU" sz="2000" dirty="0" err="1"/>
              <a:t>важелів</a:t>
            </a:r>
            <a:r>
              <a:rPr lang="ru-RU" sz="2000" dirty="0"/>
              <a:t> (</a:t>
            </a:r>
            <a:r>
              <a:rPr lang="ru-RU" sz="2000" dirty="0" err="1"/>
              <a:t>цільових</a:t>
            </a:r>
            <a:r>
              <a:rPr lang="ru-RU" sz="2000" dirty="0"/>
              <a:t> </a:t>
            </a:r>
            <a:r>
              <a:rPr lang="ru-RU" sz="2000" dirty="0" err="1"/>
              <a:t>субсидій</a:t>
            </a:r>
            <a:r>
              <a:rPr lang="ru-RU" sz="2000" dirty="0"/>
              <a:t>, </a:t>
            </a:r>
            <a:r>
              <a:rPr lang="ru-RU" sz="2000" dirty="0" err="1"/>
              <a:t>податкових</a:t>
            </a:r>
            <a:r>
              <a:rPr lang="ru-RU" sz="2000" dirty="0"/>
              <a:t> </a:t>
            </a:r>
            <a:r>
              <a:rPr lang="ru-RU" sz="2000" dirty="0" err="1"/>
              <a:t>пільг</a:t>
            </a:r>
            <a:r>
              <a:rPr lang="ru-RU" sz="2000" dirty="0"/>
              <a:t>) для </a:t>
            </a:r>
            <a:r>
              <a:rPr lang="ru-RU" sz="2000" dirty="0" err="1"/>
              <a:t>проведення</a:t>
            </a:r>
            <a:r>
              <a:rPr lang="ru-RU" sz="2000" dirty="0"/>
              <a:t>   </a:t>
            </a:r>
            <a:r>
              <a:rPr lang="ru-RU" sz="2000" dirty="0" err="1"/>
              <a:t>модернізування</a:t>
            </a:r>
            <a:r>
              <a:rPr lang="ru-RU" sz="2000" dirty="0"/>
              <a:t> </a:t>
            </a:r>
            <a:r>
              <a:rPr lang="ru-RU" sz="2000" dirty="0" err="1"/>
              <a:t>технології</a:t>
            </a:r>
            <a:r>
              <a:rPr lang="ru-RU" sz="2000" dirty="0"/>
              <a:t>, </a:t>
            </a:r>
            <a:r>
              <a:rPr lang="ru-RU" sz="2000" dirty="0" err="1"/>
              <a:t>інноваційної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, </a:t>
            </a:r>
            <a:r>
              <a:rPr lang="ru-RU" sz="2000" dirty="0" err="1"/>
              <a:t>освоєння</a:t>
            </a:r>
            <a:r>
              <a:rPr lang="ru-RU" sz="2000" dirty="0"/>
              <a:t> </a:t>
            </a:r>
            <a:r>
              <a:rPr lang="ru-RU" sz="2000" dirty="0" err="1"/>
              <a:t>нових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товарів</a:t>
            </a:r>
            <a:r>
              <a:rPr lang="ru-RU" sz="2000" dirty="0"/>
              <a:t> та </a:t>
            </a:r>
            <a:r>
              <a:rPr lang="ru-RU" sz="2000" dirty="0" err="1"/>
              <a:t>послуг</a:t>
            </a:r>
            <a:r>
              <a:rPr lang="ru-RU" sz="2000" dirty="0"/>
              <a:t>;</a:t>
            </a:r>
          </a:p>
          <a:p>
            <a:r>
              <a:rPr lang="ru-RU" sz="2000" dirty="0" err="1"/>
              <a:t>надання</a:t>
            </a:r>
            <a:r>
              <a:rPr lang="ru-RU" sz="2000" dirty="0"/>
              <a:t> </a:t>
            </a:r>
            <a:r>
              <a:rPr lang="ru-RU" sz="2000" dirty="0" err="1"/>
              <a:t>підприємцям</a:t>
            </a:r>
            <a:r>
              <a:rPr lang="ru-RU" sz="2000" dirty="0"/>
              <a:t> </a:t>
            </a:r>
            <a:r>
              <a:rPr lang="ru-RU" sz="2000" dirty="0" err="1"/>
              <a:t>цільових</a:t>
            </a:r>
            <a:r>
              <a:rPr lang="ru-RU" sz="2000" dirty="0"/>
              <a:t> </a:t>
            </a:r>
            <a:r>
              <a:rPr lang="ru-RU" sz="2000" dirty="0" err="1"/>
              <a:t>кредитів</a:t>
            </a:r>
            <a:r>
              <a:rPr lang="ru-RU" dirty="0" smtClean="0"/>
              <a:t>.</a:t>
            </a:r>
          </a:p>
          <a:p>
            <a:pPr algn="ctr"/>
            <a:r>
              <a:rPr lang="ru-RU" sz="2000" dirty="0" err="1"/>
              <a:t>Якими</a:t>
            </a:r>
            <a:r>
              <a:rPr lang="ru-RU" sz="2000" dirty="0"/>
              <a:t> шляхами </a:t>
            </a:r>
            <a:r>
              <a:rPr lang="ru-RU" sz="2000" dirty="0" err="1"/>
              <a:t>здійснюється</a:t>
            </a:r>
            <a:r>
              <a:rPr lang="ru-RU" sz="2000" dirty="0"/>
              <a:t> </a:t>
            </a:r>
            <a:r>
              <a:rPr lang="ru-RU" sz="2000" dirty="0" err="1"/>
              <a:t>підтримка</a:t>
            </a:r>
            <a:r>
              <a:rPr lang="ru-RU" sz="2000" dirty="0"/>
              <a:t> </a:t>
            </a:r>
            <a:r>
              <a:rPr lang="ru-RU" sz="2000" dirty="0" err="1"/>
              <a:t>підприємництва</a:t>
            </a:r>
            <a:r>
              <a:rPr lang="ru-RU" sz="2000" dirty="0"/>
              <a:t> у </a:t>
            </a:r>
            <a:r>
              <a:rPr lang="ru-RU" sz="2000" dirty="0" err="1"/>
              <a:t>вашому</a:t>
            </a:r>
            <a:r>
              <a:rPr lang="ru-RU" sz="2000" dirty="0"/>
              <a:t> </a:t>
            </a:r>
            <a:r>
              <a:rPr lang="ru-RU" sz="2000" dirty="0" err="1"/>
              <a:t>регіоні</a:t>
            </a:r>
            <a:r>
              <a:rPr lang="ru-RU" sz="2000" dirty="0"/>
              <a:t>?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достатні</a:t>
            </a:r>
            <a:r>
              <a:rPr lang="ru-RU" sz="2000" dirty="0"/>
              <a:t> </a:t>
            </a:r>
            <a:r>
              <a:rPr lang="ru-RU" sz="2000" dirty="0" err="1"/>
              <a:t>ці</a:t>
            </a:r>
            <a:r>
              <a:rPr lang="ru-RU" sz="2000" dirty="0"/>
              <a:t> заходи?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7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558" y="484094"/>
            <a:ext cx="8376113" cy="486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09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фонди підтримки </a:t>
            </a:r>
            <a:r>
              <a:rPr lang="uk-UA" dirty="0" smtClean="0"/>
              <a:t>підприємництва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700808"/>
            <a:ext cx="6712960" cy="412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1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80"/>
            <a:ext cx="9144000" cy="1143000"/>
          </a:xfrm>
        </p:spPr>
        <p:txBody>
          <a:bodyPr/>
          <a:lstStyle/>
          <a:p>
            <a:r>
              <a:rPr lang="uk-UA" dirty="0" smtClean="0"/>
              <a:t>Міські фонди підтримки </a:t>
            </a:r>
            <a:r>
              <a:rPr lang="uk-UA" dirty="0" err="1" smtClean="0"/>
              <a:t>підприємниства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25" y="2204864"/>
            <a:ext cx="8229600" cy="2828916"/>
          </a:xfrm>
        </p:spPr>
        <p:txBody>
          <a:bodyPr/>
          <a:lstStyle/>
          <a:p>
            <a:r>
              <a:rPr lang="uk-UA" sz="1800" dirty="0" smtClean="0"/>
              <a:t>Ради підприємців</a:t>
            </a:r>
          </a:p>
          <a:p>
            <a:r>
              <a:rPr lang="ru-RU" sz="1800" dirty="0" err="1"/>
              <a:t>П</a:t>
            </a:r>
            <a:r>
              <a:rPr lang="ru-RU" sz="1800" dirty="0" err="1" smtClean="0"/>
              <a:t>рограми</a:t>
            </a:r>
            <a:r>
              <a:rPr lang="ru-RU" sz="1800" dirty="0" smtClean="0"/>
              <a:t> </a:t>
            </a:r>
            <a:r>
              <a:rPr lang="ru-RU" sz="1800" dirty="0" err="1"/>
              <a:t>лояльності</a:t>
            </a:r>
            <a:r>
              <a:rPr lang="ru-RU" sz="1800" dirty="0"/>
              <a:t> </a:t>
            </a:r>
            <a:r>
              <a:rPr lang="ru-RU" sz="1800" dirty="0" smtClean="0"/>
              <a:t>для </a:t>
            </a:r>
            <a:r>
              <a:rPr lang="ru-RU" sz="1800" dirty="0" err="1" smtClean="0"/>
              <a:t>бізнесу</a:t>
            </a:r>
            <a:endParaRPr lang="ru-RU" sz="1800" dirty="0" smtClean="0"/>
          </a:p>
          <a:p>
            <a:r>
              <a:rPr lang="ru-RU" sz="1800" dirty="0" err="1" smtClean="0"/>
              <a:t>Перетворення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комунальних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підприємств</a:t>
            </a:r>
            <a:r>
              <a:rPr lang="ru-RU" sz="1800" dirty="0" smtClean="0"/>
              <a:t> на ПП </a:t>
            </a:r>
          </a:p>
          <a:p>
            <a:r>
              <a:rPr lang="uk-UA" sz="1800" dirty="0" smtClean="0"/>
              <a:t>Програми ППП (</a:t>
            </a:r>
            <a:r>
              <a:rPr lang="ru-RU" sz="1800" dirty="0" smtClean="0"/>
              <a:t>ринки </a:t>
            </a:r>
            <a:r>
              <a:rPr lang="ru-RU" sz="1800" dirty="0"/>
              <a:t>в межах </a:t>
            </a:r>
            <a:r>
              <a:rPr lang="ru-RU" sz="1800" dirty="0" err="1"/>
              <a:t>сільських</a:t>
            </a:r>
            <a:r>
              <a:rPr lang="ru-RU" sz="1800" dirty="0"/>
              <a:t> ОТГ, </a:t>
            </a:r>
            <a:r>
              <a:rPr lang="ru-RU" sz="1800" dirty="0" err="1"/>
              <a:t>створення</a:t>
            </a:r>
            <a:r>
              <a:rPr lang="ru-RU" sz="1800" dirty="0"/>
              <a:t> </a:t>
            </a:r>
            <a:r>
              <a:rPr lang="ru-RU" sz="1800" dirty="0" err="1"/>
              <a:t>логістичних</a:t>
            </a:r>
            <a:r>
              <a:rPr lang="ru-RU" sz="1800" dirty="0"/>
              <a:t> </a:t>
            </a:r>
            <a:r>
              <a:rPr lang="ru-RU" sz="1800" dirty="0" err="1" smtClean="0"/>
              <a:t>центрів</a:t>
            </a:r>
            <a:r>
              <a:rPr lang="ru-RU" sz="1800" dirty="0" smtClean="0"/>
              <a:t>, договори </a:t>
            </a:r>
            <a:r>
              <a:rPr lang="ru-RU" sz="1800" dirty="0" err="1" smtClean="0"/>
              <a:t>концесії</a:t>
            </a:r>
            <a:r>
              <a:rPr lang="ru-RU" sz="1800" dirty="0" smtClean="0"/>
              <a:t>, </a:t>
            </a:r>
            <a:r>
              <a:rPr lang="ru-RU" sz="1800" dirty="0" err="1" smtClean="0"/>
              <a:t>гарантії</a:t>
            </a:r>
            <a:r>
              <a:rPr lang="ru-RU" sz="1800" dirty="0" smtClean="0"/>
              <a:t>, </a:t>
            </a:r>
            <a:r>
              <a:rPr lang="ru-RU" sz="1800" dirty="0" err="1" smtClean="0"/>
              <a:t>часткове</a:t>
            </a:r>
            <a:r>
              <a:rPr lang="ru-RU" sz="1800" dirty="0" smtClean="0"/>
              <a:t> </a:t>
            </a:r>
            <a:r>
              <a:rPr lang="ru-RU" sz="1800" dirty="0" err="1" smtClean="0"/>
              <a:t>фінансування</a:t>
            </a:r>
            <a:r>
              <a:rPr lang="ru-RU" sz="1800" dirty="0" smtClean="0"/>
              <a:t>)</a:t>
            </a:r>
          </a:p>
          <a:p>
            <a:r>
              <a:rPr lang="uk-UA" sz="1800" dirty="0" smtClean="0"/>
              <a:t>Міжмуніципальне партнерство та партнерство підприємців</a:t>
            </a:r>
          </a:p>
          <a:p>
            <a:r>
              <a:rPr lang="uk-UA" sz="1800" dirty="0" smtClean="0"/>
              <a:t>Підтримка залучення дорадників та консультантів</a:t>
            </a:r>
          </a:p>
          <a:p>
            <a:r>
              <a:rPr lang="uk-UA" sz="1800" dirty="0" smtClean="0"/>
              <a:t>Комунікаційна стратегія та згуртованість громади</a:t>
            </a:r>
          </a:p>
          <a:p>
            <a:r>
              <a:rPr lang="uk-UA" sz="1800" dirty="0" smtClean="0"/>
              <a:t>Публічність </a:t>
            </a:r>
            <a:r>
              <a:rPr lang="uk-UA" sz="1800" dirty="0" err="1" smtClean="0"/>
              <a:t>комункаційних</a:t>
            </a:r>
            <a:r>
              <a:rPr lang="uk-UA" sz="1800" dirty="0" smtClean="0"/>
              <a:t> процесів з підприємцями (сайт, </a:t>
            </a:r>
            <a:r>
              <a:rPr lang="uk-UA" sz="1800" dirty="0" err="1" smtClean="0"/>
              <a:t>соц.мережі</a:t>
            </a:r>
            <a:r>
              <a:rPr lang="uk-UA" sz="1800" dirty="0" smtClean="0"/>
              <a:t>)</a:t>
            </a:r>
          </a:p>
          <a:p>
            <a:r>
              <a:rPr lang="uk-UA" sz="1800" dirty="0" err="1" smtClean="0"/>
              <a:t>Брендування</a:t>
            </a:r>
            <a:endParaRPr lang="uk-UA" sz="1800" dirty="0" smtClean="0"/>
          </a:p>
          <a:p>
            <a:r>
              <a:rPr lang="uk-UA" sz="1800" dirty="0" smtClean="0"/>
              <a:t>Постійний моніторинг бізнес-клімату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728" y="1052736"/>
            <a:ext cx="8437194" cy="12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7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небанківські фінансові </a:t>
            </a:r>
            <a:r>
              <a:rPr lang="uk-UA" dirty="0" smtClean="0"/>
              <a:t>установи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176464"/>
          </a:xfrm>
        </p:spPr>
        <p:txBody>
          <a:bodyPr/>
          <a:lstStyle/>
          <a:p>
            <a:r>
              <a:rPr lang="ru-RU" sz="1800" b="1" dirty="0" err="1" smtClean="0"/>
              <a:t>Небанківська</a:t>
            </a:r>
            <a:r>
              <a:rPr lang="ru-RU" sz="1800" b="1" dirty="0" smtClean="0"/>
              <a:t> </a:t>
            </a:r>
            <a:r>
              <a:rPr lang="ru-RU" sz="1800" b="1" dirty="0" err="1"/>
              <a:t>фінансова</a:t>
            </a:r>
            <a:r>
              <a:rPr lang="ru-RU" sz="1800" b="1" dirty="0"/>
              <a:t> </a:t>
            </a:r>
            <a:r>
              <a:rPr lang="ru-RU" sz="1800" b="1" dirty="0" err="1"/>
              <a:t>установа</a:t>
            </a:r>
            <a:r>
              <a:rPr lang="ru-RU" sz="1800" dirty="0"/>
              <a:t> — </a:t>
            </a:r>
            <a:r>
              <a:rPr lang="ru-RU" sz="1800" dirty="0" err="1"/>
              <a:t>юридична</a:t>
            </a:r>
            <a:r>
              <a:rPr lang="ru-RU" sz="1800" dirty="0"/>
              <a:t> особа, яка </a:t>
            </a:r>
            <a:r>
              <a:rPr lang="ru-RU" sz="1800" dirty="0" err="1"/>
              <a:t>відповідно</a:t>
            </a:r>
            <a:r>
              <a:rPr lang="ru-RU" sz="1800" dirty="0"/>
              <a:t> до Закону </a:t>
            </a:r>
            <a:r>
              <a:rPr lang="ru-RU" sz="1800" dirty="0" err="1"/>
              <a:t>України</a:t>
            </a:r>
            <a:r>
              <a:rPr lang="ru-RU" sz="1800" dirty="0"/>
              <a:t> "Про </a:t>
            </a:r>
            <a:r>
              <a:rPr lang="ru-RU" sz="1800" dirty="0" err="1"/>
              <a:t>фінансові</a:t>
            </a:r>
            <a:r>
              <a:rPr lang="ru-RU" sz="1800" dirty="0"/>
              <a:t> </a:t>
            </a:r>
            <a:r>
              <a:rPr lang="ru-RU" sz="1800" dirty="0" err="1"/>
              <a:t>послуги</a:t>
            </a:r>
            <a:r>
              <a:rPr lang="ru-RU" sz="1800" dirty="0"/>
              <a:t> та </a:t>
            </a:r>
            <a:r>
              <a:rPr lang="ru-RU" sz="1800" dirty="0" err="1"/>
              <a:t>державне</a:t>
            </a:r>
            <a:r>
              <a:rPr lang="ru-RU" sz="1800" dirty="0"/>
              <a:t> </a:t>
            </a:r>
            <a:r>
              <a:rPr lang="ru-RU" sz="1800" dirty="0" err="1"/>
              <a:t>регулювання</a:t>
            </a:r>
            <a:r>
              <a:rPr lang="ru-RU" sz="1800" dirty="0"/>
              <a:t> </a:t>
            </a:r>
            <a:r>
              <a:rPr lang="ru-RU" sz="1800" dirty="0" err="1"/>
              <a:t>ринків</a:t>
            </a:r>
            <a:r>
              <a:rPr lang="ru-RU" sz="1800" dirty="0"/>
              <a:t> </a:t>
            </a:r>
            <a:r>
              <a:rPr lang="ru-RU" sz="1800" dirty="0" err="1"/>
              <a:t>фінансових</a:t>
            </a:r>
            <a:r>
              <a:rPr lang="ru-RU" sz="1800" dirty="0"/>
              <a:t> </a:t>
            </a:r>
            <a:r>
              <a:rPr lang="ru-RU" sz="1800" dirty="0" err="1"/>
              <a:t>послуг</a:t>
            </a:r>
            <a:r>
              <a:rPr lang="ru-RU" sz="1800" dirty="0"/>
              <a:t>" </a:t>
            </a:r>
            <a:r>
              <a:rPr lang="ru-RU" sz="1800" dirty="0" err="1"/>
              <a:t>надає</a:t>
            </a:r>
            <a:r>
              <a:rPr lang="ru-RU" sz="1800" dirty="0"/>
              <a:t> одну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кілька</a:t>
            </a:r>
            <a:r>
              <a:rPr lang="ru-RU" sz="1800" dirty="0"/>
              <a:t> </a:t>
            </a:r>
            <a:r>
              <a:rPr lang="ru-RU" sz="1800" dirty="0" err="1"/>
              <a:t>фінансових</a:t>
            </a:r>
            <a:r>
              <a:rPr lang="ru-RU" sz="1800" dirty="0"/>
              <a:t> </a:t>
            </a:r>
            <a:r>
              <a:rPr lang="ru-RU" sz="1800" dirty="0" err="1"/>
              <a:t>послуг</a:t>
            </a:r>
            <a:r>
              <a:rPr lang="ru-RU" sz="1800" dirty="0"/>
              <a:t> та яка внесена до Державного </a:t>
            </a:r>
            <a:r>
              <a:rPr lang="ru-RU" sz="1800" dirty="0" err="1"/>
              <a:t>реєстру</a:t>
            </a:r>
            <a:r>
              <a:rPr lang="ru-RU" sz="1800" dirty="0"/>
              <a:t> </a:t>
            </a:r>
            <a:r>
              <a:rPr lang="ru-RU" sz="1800" dirty="0" err="1"/>
              <a:t>фінансових</a:t>
            </a:r>
            <a:r>
              <a:rPr lang="ru-RU" sz="1800" dirty="0"/>
              <a:t> </a:t>
            </a:r>
            <a:r>
              <a:rPr lang="ru-RU" sz="1800" dirty="0" err="1"/>
              <a:t>установ</a:t>
            </a:r>
            <a:r>
              <a:rPr lang="ru-RU" sz="1800" dirty="0"/>
              <a:t> в </a:t>
            </a:r>
            <a:r>
              <a:rPr lang="ru-RU" sz="1800" dirty="0" err="1"/>
              <a:t>установленому</a:t>
            </a:r>
            <a:r>
              <a:rPr lang="ru-RU" sz="1800" dirty="0"/>
              <a:t> </a:t>
            </a:r>
            <a:r>
              <a:rPr lang="ru-RU" sz="1800" dirty="0" err="1"/>
              <a:t>законодавством</a:t>
            </a:r>
            <a:r>
              <a:rPr lang="ru-RU" sz="1800" dirty="0"/>
              <a:t> </a:t>
            </a:r>
            <a:r>
              <a:rPr lang="ru-RU" sz="1800" dirty="0" err="1"/>
              <a:t>України</a:t>
            </a:r>
            <a:r>
              <a:rPr lang="ru-RU" sz="1800" dirty="0"/>
              <a:t> порядку. </a:t>
            </a:r>
            <a:endParaRPr lang="ru-RU" sz="1800" dirty="0" smtClean="0"/>
          </a:p>
          <a:p>
            <a:r>
              <a:rPr lang="uk-UA" sz="1800" dirty="0" smtClean="0"/>
              <a:t>Висока ставка та можливість шахрайства</a:t>
            </a:r>
            <a:endParaRPr lang="ru-RU" sz="1800" dirty="0" smtClean="0"/>
          </a:p>
          <a:p>
            <a:r>
              <a:rPr lang="uk-UA" sz="1800" dirty="0"/>
              <a:t>З</a:t>
            </a:r>
            <a:r>
              <a:rPr lang="uk-UA" sz="1800" dirty="0" smtClean="0"/>
              <a:t>більшення кредитування </a:t>
            </a:r>
            <a:r>
              <a:rPr lang="ru-RU" sz="1800" dirty="0" smtClean="0"/>
              <a:t>на </a:t>
            </a:r>
            <a:r>
              <a:rPr lang="ru-RU" sz="1800" dirty="0"/>
              <a:t>50</a:t>
            </a:r>
            <a:r>
              <a:rPr lang="ru-RU" sz="1800" dirty="0" smtClean="0"/>
              <a:t>% (</a:t>
            </a:r>
            <a:r>
              <a:rPr lang="ru-RU" sz="1800" dirty="0" err="1" smtClean="0"/>
              <a:t>індивідуальне</a:t>
            </a:r>
            <a:r>
              <a:rPr lang="ru-RU" sz="1800" dirty="0" smtClean="0"/>
              <a:t> та </a:t>
            </a:r>
            <a:r>
              <a:rPr lang="ru-RU" sz="1800" dirty="0" err="1" smtClean="0"/>
              <a:t>бізнес-кредитування</a:t>
            </a:r>
            <a:r>
              <a:rPr lang="ru-RU" sz="1800" dirty="0" smtClean="0"/>
              <a:t>)</a:t>
            </a:r>
          </a:p>
          <a:p>
            <a:pPr marL="0" indent="0">
              <a:buNone/>
            </a:pPr>
            <a:r>
              <a:rPr lang="ru-RU" sz="1800" dirty="0" smtClean="0"/>
              <a:t>До </a:t>
            </a:r>
            <a:r>
              <a:rPr lang="ru-RU" sz="1800" dirty="0" err="1"/>
              <a:t>небанківських</a:t>
            </a:r>
            <a:r>
              <a:rPr lang="ru-RU" sz="1800" dirty="0"/>
              <a:t> </a:t>
            </a:r>
            <a:r>
              <a:rPr lang="ru-RU" sz="1800" dirty="0" err="1"/>
              <a:t>фінансових</a:t>
            </a:r>
            <a:r>
              <a:rPr lang="ru-RU" sz="1800" dirty="0"/>
              <a:t> </a:t>
            </a:r>
            <a:r>
              <a:rPr lang="ru-RU" sz="1800" dirty="0" err="1"/>
              <a:t>установ</a:t>
            </a:r>
            <a:r>
              <a:rPr lang="ru-RU" sz="1800" dirty="0"/>
              <a:t> належать:</a:t>
            </a:r>
          </a:p>
          <a:p>
            <a:r>
              <a:rPr lang="ru-RU" sz="1800" dirty="0" err="1"/>
              <a:t>кредитні</a:t>
            </a:r>
            <a:r>
              <a:rPr lang="ru-RU" sz="1800" dirty="0"/>
              <a:t> </a:t>
            </a:r>
            <a:r>
              <a:rPr lang="ru-RU" sz="1800" dirty="0" err="1"/>
              <a:t>спілки</a:t>
            </a:r>
            <a:r>
              <a:rPr lang="ru-RU" sz="1800" dirty="0" smtClean="0"/>
              <a:t>,</a:t>
            </a:r>
          </a:p>
          <a:p>
            <a:r>
              <a:rPr lang="uk-UA" sz="1800" dirty="0" smtClean="0"/>
              <a:t>ломбарди (для початківців або для розширення),</a:t>
            </a:r>
            <a:endParaRPr lang="ru-RU" sz="1800" dirty="0"/>
          </a:p>
          <a:p>
            <a:r>
              <a:rPr lang="ru-RU" sz="1800" dirty="0" err="1" smtClean="0"/>
              <a:t>лізингові</a:t>
            </a:r>
            <a:r>
              <a:rPr lang="ru-RU" sz="1800" dirty="0" smtClean="0"/>
              <a:t> </a:t>
            </a:r>
            <a:r>
              <a:rPr lang="ru-RU" sz="1800" dirty="0" err="1"/>
              <a:t>компанії</a:t>
            </a:r>
            <a:r>
              <a:rPr lang="ru-RU" sz="1800" dirty="0"/>
              <a:t>,</a:t>
            </a:r>
          </a:p>
          <a:p>
            <a:r>
              <a:rPr lang="ru-RU" sz="1800" dirty="0" err="1"/>
              <a:t>довірчі</a:t>
            </a:r>
            <a:r>
              <a:rPr lang="ru-RU" sz="1800" dirty="0"/>
              <a:t> </a:t>
            </a:r>
            <a:r>
              <a:rPr lang="ru-RU" sz="1800" dirty="0" err="1"/>
              <a:t>товариства</a:t>
            </a:r>
            <a:r>
              <a:rPr lang="ru-RU" sz="1800" dirty="0"/>
              <a:t>,</a:t>
            </a:r>
          </a:p>
          <a:p>
            <a:r>
              <a:rPr lang="ru-RU" sz="1800" dirty="0" err="1"/>
              <a:t>страхові</a:t>
            </a:r>
            <a:r>
              <a:rPr lang="ru-RU" sz="1800" dirty="0"/>
              <a:t> </a:t>
            </a:r>
            <a:r>
              <a:rPr lang="ru-RU" sz="1800" dirty="0" err="1"/>
              <a:t>компанії</a:t>
            </a:r>
            <a:r>
              <a:rPr lang="ru-RU" sz="1800" dirty="0"/>
              <a:t>,</a:t>
            </a:r>
          </a:p>
          <a:p>
            <a:r>
              <a:rPr lang="ru-RU" sz="1800" dirty="0"/>
              <a:t>установи </a:t>
            </a:r>
            <a:r>
              <a:rPr lang="ru-RU" sz="1800" dirty="0" err="1"/>
              <a:t>накопичувального</a:t>
            </a:r>
            <a:r>
              <a:rPr lang="ru-RU" sz="1800" dirty="0"/>
              <a:t> </a:t>
            </a:r>
            <a:r>
              <a:rPr lang="ru-RU" sz="1800" dirty="0" err="1"/>
              <a:t>пенсійного</a:t>
            </a:r>
            <a:r>
              <a:rPr lang="ru-RU" sz="1800" dirty="0"/>
              <a:t> </a:t>
            </a:r>
            <a:r>
              <a:rPr lang="ru-RU" sz="1800" dirty="0" err="1"/>
              <a:t>забезпечення</a:t>
            </a:r>
            <a:r>
              <a:rPr lang="ru-RU" sz="1800" dirty="0"/>
              <a:t>,</a:t>
            </a:r>
          </a:p>
          <a:p>
            <a:r>
              <a:rPr lang="ru-RU" sz="1800" dirty="0" err="1"/>
              <a:t>інвестиційні</a:t>
            </a:r>
            <a:r>
              <a:rPr lang="ru-RU" sz="1800" dirty="0"/>
              <a:t> </a:t>
            </a:r>
            <a:r>
              <a:rPr lang="ru-RU" sz="1800" dirty="0" err="1" smtClean="0"/>
              <a:t>фонди</a:t>
            </a:r>
            <a:r>
              <a:rPr lang="ru-RU" sz="1800" dirty="0" smtClean="0"/>
              <a:t> і </a:t>
            </a:r>
            <a:r>
              <a:rPr lang="ru-RU" sz="1800" dirty="0" err="1" smtClean="0"/>
              <a:t>компанії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428" y="2464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/>
              <a:t>інвестиційні </a:t>
            </a:r>
            <a:r>
              <a:rPr lang="uk-UA" dirty="0" smtClean="0"/>
              <a:t>фонди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794099"/>
            <a:ext cx="7272808" cy="299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0968" y="3573016"/>
            <a:ext cx="6060228" cy="307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3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Фінансова та </a:t>
            </a:r>
            <a:r>
              <a:rPr lang="uk-UA" dirty="0" err="1" smtClean="0"/>
              <a:t>нефінансова</a:t>
            </a:r>
            <a:r>
              <a:rPr lang="uk-UA" dirty="0" smtClean="0"/>
              <a:t> підтримка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412776"/>
            <a:ext cx="8390965" cy="519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29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692696"/>
            <a:ext cx="8627633" cy="516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382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76672"/>
            <a:ext cx="8627632" cy="527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23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1" y="381000"/>
            <a:ext cx="6909291" cy="516808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5080" algn="r">
              <a:lnSpc>
                <a:spcPts val="3460"/>
              </a:lnSpc>
              <a:spcBef>
                <a:spcPts val="530"/>
              </a:spcBef>
            </a:pPr>
            <a:r>
              <a:rPr lang="uk-UA" dirty="0" smtClean="0"/>
              <a:t>Поняття…</a:t>
            </a:r>
            <a:endParaRPr lang="uk-UA" sz="1600" spc="-5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803" y="1886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>
                <a:solidFill>
                  <a:srgbClr val="FF0000"/>
                </a:solidFill>
              </a:rPr>
              <a:t>Територія</a:t>
            </a:r>
            <a:r>
              <a:rPr lang="uk-UA" sz="1600" dirty="0"/>
              <a:t> (лат. </a:t>
            </a:r>
            <a:r>
              <a:rPr lang="en-US" sz="1600" dirty="0" err="1"/>
              <a:t>territorium</a:t>
            </a:r>
            <a:r>
              <a:rPr lang="en-US" sz="1600" dirty="0"/>
              <a:t> — </a:t>
            </a:r>
            <a:r>
              <a:rPr lang="uk-UA" sz="1600" dirty="0"/>
              <a:t>область, територія; від </a:t>
            </a:r>
            <a:r>
              <a:rPr lang="en-US" sz="1600" dirty="0"/>
              <a:t>terra — </a:t>
            </a:r>
            <a:r>
              <a:rPr lang="uk-UA" sz="1600" dirty="0"/>
              <a:t>земля) — регіон, обмежена частина земної поверхні в природних, державних, адміністративних або умовних межах: визначається протяжністю, як специфічним видом «просторового» ресурсу, площею, географічним розташуванням, природними умовами, господарською </a:t>
            </a:r>
            <a:r>
              <a:rPr lang="uk-UA" sz="1600" dirty="0" err="1"/>
              <a:t>освоєністю</a:t>
            </a:r>
            <a:r>
              <a:rPr lang="uk-UA" sz="1600" dirty="0"/>
              <a:t>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086350" y="1600201"/>
            <a:ext cx="3771900" cy="2057400"/>
          </a:xfrm>
          <a:prstGeom prst="rect">
            <a:avLst/>
          </a:prstGeom>
          <a:solidFill>
            <a:srgbClr val="E7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/>
                <a:cs typeface="Times New Roman"/>
              </a:rPr>
              <a:t>Закон України</a:t>
            </a:r>
            <a:endParaRPr kumimoji="0" lang="uk-UA" sz="1600" b="0" i="0" u="none" strike="noStrike" kern="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/>
                <a:cs typeface="Times New Roman"/>
              </a:rPr>
              <a:t>«Про сільськогосподарську дорадчу діяльність»</a:t>
            </a:r>
            <a:endParaRPr kumimoji="0" lang="uk-UA" sz="1600" b="0" i="0" u="none" strike="noStrike" kern="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/>
                <a:cs typeface="Times New Roman"/>
              </a:rPr>
              <a:t> 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  <a:cs typeface="Times New Roman"/>
              </a:rPr>
              <a:t>сільська місцевість </a:t>
            </a:r>
            <a:r>
              <a:rPr kumimoji="0" lang="uk-UA" sz="1600" b="0" i="0" u="none" strike="noStrike" kern="0" cap="none" spc="0" normalizeH="0" baseline="0" dirty="0" smtClean="0">
                <a:ln>
                  <a:noFill/>
                </a:ln>
                <a:solidFill>
                  <a:srgbClr val="292B2C"/>
                </a:solidFill>
                <a:effectLst/>
                <a:uLnTx/>
                <a:uFillTx/>
                <a:ea typeface="Times New Roman"/>
                <a:cs typeface="Times New Roman"/>
              </a:rPr>
              <a:t>- території, що знаходяться за межами міст і є переважно зонами сільськогосподарського виробництва та сільської забудови;</a:t>
            </a:r>
            <a:endParaRPr kumimoji="0" lang="uk-UA" sz="11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479" y="23488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 smtClean="0"/>
              <a:t>Закон України «Про пріоритетність соціального розвитку села та агропромислового комплексу в народному господарстві»:</a:t>
            </a:r>
          </a:p>
          <a:p>
            <a:r>
              <a:rPr lang="uk-UA" sz="1600" dirty="0" smtClean="0"/>
              <a:t>Стаття 10. Збереження і розвиток сільської </a:t>
            </a:r>
            <a:r>
              <a:rPr lang="uk-UA" sz="1600" dirty="0" smtClean="0">
                <a:solidFill>
                  <a:srgbClr val="FF0000"/>
                </a:solidFill>
              </a:rPr>
              <a:t>поселенської мережі</a:t>
            </a:r>
            <a:r>
              <a:rPr lang="uk-UA" sz="1600" dirty="0" smtClean="0"/>
              <a:t> </a:t>
            </a:r>
            <a:endParaRPr lang="uk-UA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6860" y="37890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>
                <a:solidFill>
                  <a:srgbClr val="FF0000"/>
                </a:solidFill>
              </a:rPr>
              <a:t>Сільський населений пункт </a:t>
            </a:r>
            <a:r>
              <a:rPr lang="uk-UA" sz="1600" dirty="0" smtClean="0">
                <a:solidFill>
                  <a:srgbClr val="FF0000"/>
                </a:solidFill>
              </a:rPr>
              <a:t>- населений </a:t>
            </a:r>
            <a:r>
              <a:rPr lang="uk-UA" sz="1600" dirty="0">
                <a:solidFill>
                  <a:srgbClr val="FF0000"/>
                </a:solidFill>
              </a:rPr>
              <a:t>пункт неміського типу</a:t>
            </a:r>
            <a:r>
              <a:rPr lang="uk-UA" sz="1600" dirty="0"/>
              <a:t> (зареєстрований в Класифікаторі об'єктів адміністративно-територіального устрою України, далі - КОАТУУ), переважна кількість жителів якого </a:t>
            </a:r>
            <a:r>
              <a:rPr lang="uk-UA" sz="1600" dirty="0">
                <a:solidFill>
                  <a:srgbClr val="FF0000"/>
                </a:solidFill>
              </a:rPr>
              <a:t>зайнята у сільському </a:t>
            </a:r>
            <a:r>
              <a:rPr lang="uk-UA" sz="1600" dirty="0" smtClean="0">
                <a:solidFill>
                  <a:srgbClr val="FF0000"/>
                </a:solidFill>
              </a:rPr>
              <a:t>господарстві</a:t>
            </a:r>
          </a:p>
          <a:p>
            <a:pPr algn="just"/>
            <a:r>
              <a:rPr lang="ru-RU" sz="1600" b="1" dirty="0"/>
              <a:t>Проект Закону </a:t>
            </a:r>
            <a:r>
              <a:rPr lang="ru-RU" sz="1600" b="1" dirty="0" smtClean="0"/>
              <a:t>«Про </a:t>
            </a:r>
            <a:r>
              <a:rPr lang="ru-RU" sz="1600" b="1" dirty="0"/>
              <a:t>засади </a:t>
            </a:r>
            <a:r>
              <a:rPr lang="ru-RU" sz="1600" b="1" dirty="0" err="1"/>
              <a:t>адміністративно-територіального</a:t>
            </a:r>
            <a:r>
              <a:rPr lang="ru-RU" sz="1600" b="1" dirty="0"/>
              <a:t> устрою </a:t>
            </a:r>
            <a:r>
              <a:rPr lang="ru-RU" sz="1600" b="1" dirty="0" err="1" smtClean="0"/>
              <a:t>України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pPr algn="just"/>
            <a:endParaRPr lang="uk-UA" sz="1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0" y="4324635"/>
            <a:ext cx="3714750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Поняття </a:t>
            </a:r>
            <a:r>
              <a:rPr lang="uk-UA" dirty="0"/>
              <a:t>«сільська </a:t>
            </a:r>
            <a:r>
              <a:rPr lang="uk-UA" dirty="0" smtClean="0"/>
              <a:t>місцевість» є </a:t>
            </a:r>
            <a:r>
              <a:rPr lang="uk-UA" dirty="0"/>
              <a:t>складним та багатогранним, оскільки її складовими елементами є сільська поселенська мережа, сільські поселення, </a:t>
            </a:r>
            <a:r>
              <a:rPr lang="uk-UA" dirty="0" err="1"/>
              <a:t>міжсельбищні</a:t>
            </a:r>
            <a:r>
              <a:rPr lang="uk-UA" dirty="0"/>
              <a:t> території, сільські населені пункти. </a:t>
            </a:r>
          </a:p>
        </p:txBody>
      </p:sp>
    </p:spTree>
    <p:extLst>
      <p:ext uri="{BB962C8B-B14F-4D97-AF65-F5344CB8AC3E}">
        <p14:creationId xmlns:p14="http://schemas.microsoft.com/office/powerpoint/2010/main" val="21176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692696"/>
            <a:ext cx="8713694" cy="531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03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60648"/>
            <a:ext cx="8724451" cy="544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847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76672"/>
            <a:ext cx="8745968" cy="534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79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53" t="11923" r="14941" b="6039"/>
          <a:stretch/>
        </p:blipFill>
        <p:spPr bwMode="auto">
          <a:xfrm>
            <a:off x="323528" y="260648"/>
            <a:ext cx="8681422" cy="562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361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04664"/>
            <a:ext cx="8767483" cy="524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9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76672"/>
            <a:ext cx="8659907" cy="510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7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06" t="4078" r="21647" b="4809"/>
          <a:stretch/>
        </p:blipFill>
        <p:spPr bwMode="auto">
          <a:xfrm>
            <a:off x="1907704" y="404664"/>
            <a:ext cx="6845843" cy="56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29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32656"/>
            <a:ext cx="8897088" cy="550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199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0" t="4706" r="14501" b="4628"/>
          <a:stretch/>
        </p:blipFill>
        <p:spPr bwMode="auto">
          <a:xfrm>
            <a:off x="395536" y="332656"/>
            <a:ext cx="853755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814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2453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Що для Вас  є село?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-</a:t>
            </a:r>
          </a:p>
          <a:p>
            <a:r>
              <a:rPr lang="uk-UA" dirty="0" smtClean="0"/>
              <a:t>-</a:t>
            </a:r>
          </a:p>
          <a:p>
            <a:r>
              <a:rPr lang="uk-UA" dirty="0" smtClean="0"/>
              <a:t>-</a:t>
            </a:r>
          </a:p>
          <a:p>
            <a:r>
              <a:rPr lang="uk-UA" dirty="0" smtClean="0"/>
              <a:t>-</a:t>
            </a:r>
          </a:p>
          <a:p>
            <a:r>
              <a:rPr lang="uk-UA" dirty="0" smtClean="0"/>
              <a:t>-</a:t>
            </a:r>
          </a:p>
          <a:p>
            <a:r>
              <a:rPr lang="uk-UA" dirty="0"/>
              <a:t>-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7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cap="none" dirty="0" smtClean="0"/>
              <a:t>Кластери</a:t>
            </a:r>
            <a:endParaRPr lang="uk-UA" cap="none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65004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err="1" smtClean="0"/>
              <a:t>група</a:t>
            </a:r>
            <a:r>
              <a:rPr lang="ru-RU" sz="2400" dirty="0" smtClean="0"/>
              <a:t> </a:t>
            </a:r>
            <a:r>
              <a:rPr lang="ru-RU" sz="2400" dirty="0" err="1"/>
              <a:t>компаній</a:t>
            </a:r>
            <a:r>
              <a:rPr lang="ru-RU" sz="2400" dirty="0"/>
              <a:t>, </a:t>
            </a:r>
            <a:r>
              <a:rPr lang="ru-RU" sz="2400" dirty="0" err="1"/>
              <a:t>розташованих</a:t>
            </a:r>
            <a:r>
              <a:rPr lang="ru-RU" sz="2400" dirty="0"/>
              <a:t> </a:t>
            </a:r>
            <a:r>
              <a:rPr lang="ru-RU" sz="2400" dirty="0" err="1"/>
              <a:t>географічно</a:t>
            </a:r>
            <a:r>
              <a:rPr lang="ru-RU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одна до </a:t>
            </a:r>
            <a:r>
              <a:rPr lang="ru-RU" sz="2400" dirty="0" err="1"/>
              <a:t>одної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пов’язані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собою і належать до </a:t>
            </a:r>
            <a:r>
              <a:rPr lang="ru-RU" sz="2400" dirty="0" err="1"/>
              <a:t>однієї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сфер </a:t>
            </a:r>
            <a:r>
              <a:rPr lang="ru-RU" sz="2400" dirty="0" err="1"/>
              <a:t>діяльності</a:t>
            </a:r>
            <a:r>
              <a:rPr lang="ru-RU" sz="2400" dirty="0"/>
              <a:t>, </a:t>
            </a:r>
            <a:r>
              <a:rPr lang="ru-RU" sz="2400" dirty="0" err="1"/>
              <a:t>здійснюють</a:t>
            </a:r>
            <a:r>
              <a:rPr lang="ru-RU" sz="2400" dirty="0"/>
              <a:t> </a:t>
            </a:r>
            <a:r>
              <a:rPr lang="ru-RU" sz="2400" dirty="0" err="1"/>
              <a:t>взаємодію</a:t>
            </a:r>
            <a:r>
              <a:rPr lang="ru-RU" sz="2400" dirty="0"/>
              <a:t> в </a:t>
            </a:r>
            <a:r>
              <a:rPr lang="ru-RU" sz="2400" dirty="0" err="1"/>
              <a:t>певній</a:t>
            </a:r>
            <a:r>
              <a:rPr lang="ru-RU" sz="2400" dirty="0"/>
              <a:t> </a:t>
            </a:r>
            <a:r>
              <a:rPr lang="ru-RU" sz="2400" dirty="0" err="1"/>
              <a:t>галузі</a:t>
            </a:r>
            <a:r>
              <a:rPr lang="ru-RU" sz="2400" dirty="0"/>
              <a:t>,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єдину</a:t>
            </a:r>
            <a:r>
              <a:rPr lang="ru-RU" sz="2400" dirty="0"/>
              <a:t> мету та </a:t>
            </a:r>
            <a:r>
              <a:rPr lang="ru-RU" sz="2400" dirty="0" err="1"/>
              <a:t>отримують</a:t>
            </a:r>
            <a:r>
              <a:rPr lang="ru-RU" sz="2400" dirty="0"/>
              <a:t> </a:t>
            </a:r>
            <a:r>
              <a:rPr lang="ru-RU" sz="2400" dirty="0" err="1"/>
              <a:t>активну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пасивну</a:t>
            </a:r>
            <a:r>
              <a:rPr lang="ru-RU" sz="2400" dirty="0"/>
              <a:t> </a:t>
            </a:r>
            <a:r>
              <a:rPr lang="ru-RU" sz="2400" dirty="0" err="1"/>
              <a:t>підтримку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місцевих</a:t>
            </a:r>
            <a:r>
              <a:rPr lang="ru-RU" sz="2400" dirty="0"/>
              <a:t> </a:t>
            </a:r>
            <a:r>
              <a:rPr lang="ru-RU" sz="2400" dirty="0" err="1"/>
              <a:t>органів</a:t>
            </a:r>
            <a:r>
              <a:rPr lang="ru-RU" sz="2400" dirty="0"/>
              <a:t> </a:t>
            </a:r>
            <a:r>
              <a:rPr lang="ru-RU" sz="2400" dirty="0" err="1"/>
              <a:t>влади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розвиваються</a:t>
            </a:r>
            <a:r>
              <a:rPr lang="ru-RU" sz="2400" dirty="0"/>
              <a:t>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зусиллям</a:t>
            </a:r>
            <a:r>
              <a:rPr lang="ru-RU" sz="2400" dirty="0"/>
              <a:t> </a:t>
            </a:r>
            <a:r>
              <a:rPr lang="ru-RU" sz="2400" dirty="0" err="1"/>
              <a:t>регіональних</a:t>
            </a:r>
            <a:r>
              <a:rPr lang="ru-RU" sz="2400" dirty="0"/>
              <a:t> </a:t>
            </a:r>
            <a:r>
              <a:rPr lang="ru-RU" sz="2400" dirty="0" err="1"/>
              <a:t>лідерів</a:t>
            </a:r>
            <a:r>
              <a:rPr lang="ru-RU" sz="2400" dirty="0"/>
              <a:t>.</a:t>
            </a:r>
            <a:endParaRPr lang="uk-UA" sz="22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uk-UA" sz="2200" b="1" dirty="0">
              <a:solidFill>
                <a:schemeClr val="tx1"/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9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 мотивація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Концентрація</a:t>
            </a:r>
            <a:r>
              <a:rPr lang="ru-RU" dirty="0" smtClean="0"/>
              <a:t>  на </a:t>
            </a:r>
            <a:r>
              <a:rPr lang="ru-RU" dirty="0" err="1" smtClean="0"/>
              <a:t>одній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- </a:t>
            </a:r>
            <a:r>
              <a:rPr lang="ru-RU" dirty="0" err="1" smtClean="0"/>
              <a:t>передумова</a:t>
            </a:r>
            <a:endParaRPr lang="ru-RU" dirty="0" smtClean="0"/>
          </a:p>
          <a:p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кооперації</a:t>
            </a:r>
            <a:r>
              <a:rPr lang="ru-RU" dirty="0" smtClean="0"/>
              <a:t> та </a:t>
            </a:r>
            <a:r>
              <a:rPr lang="ru-RU" dirty="0" err="1" smtClean="0"/>
              <a:t>конкуренції</a:t>
            </a:r>
            <a:r>
              <a:rPr lang="ru-RU" dirty="0" smtClean="0"/>
              <a:t> – </a:t>
            </a:r>
            <a:r>
              <a:rPr lang="ru-RU" dirty="0" err="1" smtClean="0"/>
              <a:t>зовнішній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endParaRPr lang="ru-RU" dirty="0" smtClean="0"/>
          </a:p>
          <a:p>
            <a:r>
              <a:rPr lang="uk-UA" dirty="0" smtClean="0"/>
              <a:t>Мотивація знизу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переваги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4246594"/>
          </a:xfrm>
        </p:spPr>
        <p:txBody>
          <a:bodyPr/>
          <a:lstStyle/>
          <a:p>
            <a:r>
              <a:rPr lang="ru-RU" dirty="0" err="1"/>
              <a:t>М</a:t>
            </a:r>
            <a:r>
              <a:rPr lang="ru-RU" dirty="0" err="1" smtClean="0"/>
              <a:t>ожливість</a:t>
            </a:r>
            <a:r>
              <a:rPr lang="ru-RU" dirty="0" smtClean="0"/>
              <a:t> </a:t>
            </a:r>
            <a:r>
              <a:rPr lang="ru-RU" dirty="0" err="1"/>
              <a:t>об’єднаного</a:t>
            </a:r>
            <a:r>
              <a:rPr lang="ru-RU" dirty="0"/>
              <a:t> </a:t>
            </a:r>
            <a:r>
              <a:rPr lang="ru-RU" dirty="0" smtClean="0"/>
              <a:t>маркетингу</a:t>
            </a:r>
          </a:p>
          <a:p>
            <a:pPr algn="just"/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, </a:t>
            </a:r>
            <a:r>
              <a:rPr lang="ru-RU" dirty="0" err="1"/>
              <a:t>гарна</a:t>
            </a:r>
            <a:r>
              <a:rPr lang="ru-RU" dirty="0"/>
              <a:t> </a:t>
            </a:r>
            <a:r>
              <a:rPr lang="ru-RU" dirty="0" err="1"/>
              <a:t>репутація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з них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гарну</a:t>
            </a:r>
            <a:r>
              <a:rPr lang="ru-RU" dirty="0"/>
              <a:t> </a:t>
            </a:r>
            <a:r>
              <a:rPr lang="ru-RU" dirty="0" err="1"/>
              <a:t>репутацію</a:t>
            </a:r>
            <a:r>
              <a:rPr lang="ru-RU" dirty="0"/>
              <a:t> і </a:t>
            </a:r>
            <a:r>
              <a:rPr lang="ru-RU" dirty="0" err="1"/>
              <a:t>усьому</a:t>
            </a:r>
            <a:r>
              <a:rPr lang="ru-RU" dirty="0"/>
              <a:t> </a:t>
            </a:r>
            <a:r>
              <a:rPr lang="ru-RU" dirty="0" smtClean="0"/>
              <a:t>кластеру</a:t>
            </a:r>
          </a:p>
          <a:p>
            <a:r>
              <a:rPr lang="ru-RU" dirty="0" err="1"/>
              <a:t>Ш</a:t>
            </a:r>
            <a:r>
              <a:rPr lang="ru-RU" dirty="0" err="1" smtClean="0"/>
              <a:t>видка</a:t>
            </a:r>
            <a:r>
              <a:rPr lang="ru-RU" dirty="0" smtClean="0"/>
              <a:t> </a:t>
            </a:r>
            <a:r>
              <a:rPr lang="ru-RU" dirty="0" err="1"/>
              <a:t>реакція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кластеру на </a:t>
            </a:r>
            <a:r>
              <a:rPr lang="ru-RU" dirty="0" err="1" smtClean="0"/>
              <a:t>зміни</a:t>
            </a:r>
            <a:endParaRPr lang="ru-RU" dirty="0" smtClean="0"/>
          </a:p>
          <a:p>
            <a:r>
              <a:rPr lang="ru-RU" dirty="0" err="1"/>
              <a:t>М</a:t>
            </a:r>
            <a:r>
              <a:rPr lang="ru-RU" dirty="0" err="1" smtClean="0"/>
              <a:t>ожливість</a:t>
            </a:r>
            <a:r>
              <a:rPr lang="ru-RU" dirty="0" smtClean="0"/>
              <a:t> </a:t>
            </a:r>
            <a:r>
              <a:rPr lang="ru-RU" dirty="0"/>
              <a:t>доступу до </a:t>
            </a:r>
            <a:r>
              <a:rPr lang="ru-RU" dirty="0" err="1"/>
              <a:t>публічних</a:t>
            </a:r>
            <a:r>
              <a:rPr lang="ru-RU" dirty="0"/>
              <a:t> </a:t>
            </a:r>
            <a:r>
              <a:rPr lang="ru-RU" dirty="0" smtClean="0"/>
              <a:t>благ</a:t>
            </a:r>
          </a:p>
          <a:p>
            <a:r>
              <a:rPr lang="ru-RU" dirty="0" err="1" smtClean="0"/>
              <a:t>Репутація</a:t>
            </a:r>
            <a:endParaRPr lang="ru-RU" dirty="0" smtClean="0"/>
          </a:p>
          <a:p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ланцюгів</a:t>
            </a:r>
            <a:r>
              <a:rPr lang="ru-RU" dirty="0" smtClean="0"/>
              <a:t> </a:t>
            </a:r>
            <a:r>
              <a:rPr lang="ru-RU" dirty="0" err="1"/>
              <a:t>доданої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21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Хто у складі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246594"/>
          </a:xfrm>
        </p:spPr>
        <p:txBody>
          <a:bodyPr/>
          <a:lstStyle/>
          <a:p>
            <a:r>
              <a:rPr lang="ru-RU" sz="2400" dirty="0" err="1" smtClean="0"/>
              <a:t>спеціалізовані</a:t>
            </a:r>
            <a:r>
              <a:rPr lang="ru-RU" sz="2400" dirty="0" smtClean="0"/>
              <a:t> </a:t>
            </a:r>
            <a:r>
              <a:rPr lang="ru-RU" sz="2400" dirty="0" err="1"/>
              <a:t>підприємства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виробляють</a:t>
            </a:r>
            <a:r>
              <a:rPr lang="ru-RU" sz="2400" dirty="0"/>
              <a:t> </a:t>
            </a:r>
            <a:r>
              <a:rPr lang="ru-RU" sz="2400" dirty="0" err="1"/>
              <a:t>кінцеву</a:t>
            </a:r>
            <a:r>
              <a:rPr lang="ru-RU" sz="2400" dirty="0"/>
              <a:t> </a:t>
            </a:r>
            <a:r>
              <a:rPr lang="ru-RU" sz="2400" dirty="0" err="1"/>
              <a:t>продукцію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err="1" smtClean="0"/>
              <a:t>постачальники</a:t>
            </a:r>
            <a:r>
              <a:rPr lang="ru-RU" sz="2400" dirty="0" smtClean="0"/>
              <a:t> </a:t>
            </a:r>
            <a:r>
              <a:rPr lang="ru-RU" sz="2400" dirty="0" err="1"/>
              <a:t>сировини</a:t>
            </a:r>
            <a:r>
              <a:rPr lang="ru-RU" sz="2400" dirty="0"/>
              <a:t>, </a:t>
            </a:r>
            <a:r>
              <a:rPr lang="ru-RU" sz="2400" dirty="0" err="1"/>
              <a:t>матеріалів</a:t>
            </a:r>
            <a:r>
              <a:rPr lang="ru-RU" sz="2400" dirty="0"/>
              <a:t>, </a:t>
            </a:r>
            <a:r>
              <a:rPr lang="ru-RU" sz="2400" dirty="0" err="1"/>
              <a:t>комплектуючих</a:t>
            </a:r>
            <a:r>
              <a:rPr lang="ru-RU" sz="2400" dirty="0"/>
              <a:t>, </a:t>
            </a:r>
            <a:r>
              <a:rPr lang="ru-RU" sz="2400" dirty="0" err="1"/>
              <a:t>обладнання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 </a:t>
            </a:r>
            <a:r>
              <a:rPr lang="ru-RU" sz="2400" dirty="0" err="1"/>
              <a:t>фінансові</a:t>
            </a:r>
            <a:r>
              <a:rPr lang="ru-RU" sz="2400" dirty="0"/>
              <a:t> </a:t>
            </a:r>
            <a:r>
              <a:rPr lang="ru-RU" sz="2400" dirty="0" err="1"/>
              <a:t>інституції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err="1" smtClean="0"/>
              <a:t>збутові</a:t>
            </a:r>
            <a:r>
              <a:rPr lang="ru-RU" sz="2400" dirty="0" smtClean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, </a:t>
            </a:r>
            <a:r>
              <a:rPr lang="ru-RU" sz="2400" dirty="0" err="1"/>
              <a:t>виробники</a:t>
            </a:r>
            <a:r>
              <a:rPr lang="ru-RU" sz="2400" dirty="0"/>
              <a:t> </a:t>
            </a:r>
            <a:r>
              <a:rPr lang="ru-RU" sz="2400" dirty="0" err="1"/>
              <a:t>суміжних</a:t>
            </a:r>
            <a:r>
              <a:rPr lang="ru-RU" sz="2400" dirty="0"/>
              <a:t> </a:t>
            </a:r>
            <a:r>
              <a:rPr lang="ru-RU" sz="2400" dirty="0" err="1"/>
              <a:t>товарів</a:t>
            </a:r>
            <a:r>
              <a:rPr lang="ru-RU" sz="2400" dirty="0"/>
              <a:t>, </a:t>
            </a:r>
            <a:r>
              <a:rPr lang="ru-RU" sz="2400" dirty="0" err="1"/>
              <a:t>підприємства</a:t>
            </a:r>
            <a:r>
              <a:rPr lang="ru-RU" sz="2400" dirty="0"/>
              <a:t> </a:t>
            </a:r>
            <a:r>
              <a:rPr lang="ru-RU" sz="2400" dirty="0" err="1"/>
              <a:t>ринкової</a:t>
            </a:r>
            <a:r>
              <a:rPr lang="ru-RU" sz="2400" dirty="0"/>
              <a:t> </a:t>
            </a:r>
            <a:r>
              <a:rPr lang="ru-RU" sz="2400" dirty="0" err="1"/>
              <a:t>інфраструктури</a:t>
            </a:r>
            <a:r>
              <a:rPr lang="ru-RU" sz="2400" dirty="0"/>
              <a:t> та </a:t>
            </a:r>
            <a:r>
              <a:rPr lang="ru-RU" sz="2400" dirty="0" err="1"/>
              <a:t>організації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здійснюють</a:t>
            </a:r>
            <a:r>
              <a:rPr lang="ru-RU" sz="2400" dirty="0"/>
              <a:t> </a:t>
            </a:r>
            <a:r>
              <a:rPr lang="ru-RU" sz="2400" dirty="0" err="1"/>
              <a:t>науково-технічні</a:t>
            </a:r>
            <a:r>
              <a:rPr lang="ru-RU" sz="2400" dirty="0"/>
              <a:t> </a:t>
            </a:r>
            <a:r>
              <a:rPr lang="ru-RU" sz="2400" dirty="0" err="1"/>
              <a:t>дослідження</a:t>
            </a:r>
            <a:r>
              <a:rPr lang="ru-RU" sz="2400" dirty="0"/>
              <a:t> та </a:t>
            </a:r>
            <a:r>
              <a:rPr lang="ru-RU" sz="2400" dirty="0" err="1"/>
              <a:t>інформаційні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, </a:t>
            </a:r>
            <a:r>
              <a:rPr lang="ru-RU" sz="2400" dirty="0" err="1"/>
              <a:t>органи</a:t>
            </a:r>
            <a:r>
              <a:rPr lang="ru-RU" sz="2400" dirty="0"/>
              <a:t> </a:t>
            </a:r>
            <a:r>
              <a:rPr lang="ru-RU" sz="2400" dirty="0" err="1"/>
              <a:t>стандартизації</a:t>
            </a:r>
            <a:r>
              <a:rPr lang="ru-RU" sz="2400" dirty="0"/>
              <a:t> та </a:t>
            </a:r>
            <a:r>
              <a:rPr lang="ru-RU" sz="2400" dirty="0" err="1"/>
              <a:t>сертифікації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err="1" smtClean="0"/>
              <a:t>заклади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здійснюють</a:t>
            </a:r>
            <a:r>
              <a:rPr lang="ru-RU" sz="2400" dirty="0"/>
              <a:t> </a:t>
            </a:r>
            <a:r>
              <a:rPr lang="ru-RU" sz="2400" dirty="0" err="1"/>
              <a:t>підготовку</a:t>
            </a:r>
            <a:r>
              <a:rPr lang="ru-RU" sz="2400" dirty="0"/>
              <a:t> та </a:t>
            </a:r>
            <a:r>
              <a:rPr lang="ru-RU" sz="2400" dirty="0" err="1"/>
              <a:t>перепідготовку</a:t>
            </a:r>
            <a:r>
              <a:rPr lang="ru-RU" sz="2400" dirty="0"/>
              <a:t> </a:t>
            </a:r>
            <a:r>
              <a:rPr lang="ru-RU" sz="2400" dirty="0" err="1"/>
              <a:t>кадрів</a:t>
            </a:r>
            <a:r>
              <a:rPr lang="ru-RU" sz="2400" dirty="0"/>
              <a:t>, </a:t>
            </a:r>
            <a:r>
              <a:rPr lang="ru-RU" sz="2400" dirty="0" err="1"/>
              <a:t>торгівельні</a:t>
            </a:r>
            <a:r>
              <a:rPr lang="ru-RU" sz="2400" dirty="0"/>
              <a:t> </a:t>
            </a:r>
            <a:r>
              <a:rPr lang="ru-RU" sz="2400" dirty="0" err="1" smtClean="0"/>
              <a:t>асоціації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84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Кластери світу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2"/>
            <a:ext cx="911093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42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в </a:t>
            </a:r>
            <a:r>
              <a:rPr lang="uk-UA" dirty="0" err="1" smtClean="0"/>
              <a:t>україні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70-100 </a:t>
            </a:r>
            <a:r>
              <a:rPr lang="ru-RU" dirty="0" err="1" smtClean="0"/>
              <a:t>кластерів</a:t>
            </a:r>
            <a:endParaRPr lang="ru-RU" dirty="0" smtClean="0"/>
          </a:p>
          <a:p>
            <a:r>
              <a:rPr lang="ru-RU" dirty="0" err="1" smtClean="0"/>
              <a:t>неформальні</a:t>
            </a:r>
            <a:r>
              <a:rPr lang="ru-RU" dirty="0" smtClean="0"/>
              <a:t> </a:t>
            </a:r>
            <a:r>
              <a:rPr lang="ru-RU" dirty="0" err="1" smtClean="0"/>
              <a:t>кластери</a:t>
            </a:r>
            <a:endParaRPr lang="ru-RU" dirty="0" smtClean="0"/>
          </a:p>
          <a:p>
            <a:r>
              <a:rPr lang="ru-RU" dirty="0" err="1" smtClean="0"/>
              <a:t>Зареєстровані</a:t>
            </a:r>
            <a:r>
              <a:rPr lang="ru-RU" dirty="0" smtClean="0"/>
              <a:t>, </a:t>
            </a:r>
            <a:r>
              <a:rPr lang="ru-RU" dirty="0"/>
              <a:t>але </a:t>
            </a:r>
            <a:r>
              <a:rPr lang="ru-RU" dirty="0" err="1"/>
              <a:t>фактично</a:t>
            </a:r>
            <a:r>
              <a:rPr lang="ru-RU" dirty="0"/>
              <a:t> не </a:t>
            </a:r>
            <a:r>
              <a:rPr lang="ru-RU" dirty="0" err="1" smtClean="0"/>
              <a:t>працюють</a:t>
            </a:r>
            <a:endParaRPr lang="ru-RU" dirty="0" smtClean="0"/>
          </a:p>
          <a:p>
            <a:r>
              <a:rPr lang="uk-UA" dirty="0" smtClean="0"/>
              <a:t>Дотацій не існує, є підтримка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86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Кластери </a:t>
            </a:r>
            <a:r>
              <a:rPr lang="uk-UA" dirty="0" err="1" smtClean="0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8856984" cy="4606634"/>
          </a:xfrm>
        </p:spPr>
        <p:txBody>
          <a:bodyPr/>
          <a:lstStyle/>
          <a:p>
            <a:r>
              <a:rPr lang="uk-UA" sz="1400" dirty="0" err="1" smtClean="0"/>
              <a:t>Львів-</a:t>
            </a:r>
            <a:r>
              <a:rPr lang="uk-UA" sz="1400" dirty="0" smtClean="0"/>
              <a:t> </a:t>
            </a:r>
            <a:r>
              <a:rPr lang="ru-RU" sz="1400" dirty="0" err="1" smtClean="0"/>
              <a:t>аграрний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туристичний</a:t>
            </a:r>
            <a:r>
              <a:rPr lang="ru-RU" sz="1400" dirty="0" smtClean="0"/>
              <a:t> кластер</a:t>
            </a:r>
            <a:r>
              <a:rPr lang="ru-RU" sz="1400" dirty="0"/>
              <a:t> </a:t>
            </a:r>
            <a:r>
              <a:rPr lang="ru-RU" sz="1400" dirty="0" smtClean="0"/>
              <a:t> «</a:t>
            </a:r>
            <a:r>
              <a:rPr lang="ru-RU" sz="1400" dirty="0" err="1" smtClean="0"/>
              <a:t>Горбогори</a:t>
            </a:r>
            <a:r>
              <a:rPr lang="ru-RU" sz="1400" dirty="0" smtClean="0"/>
              <a:t>» </a:t>
            </a:r>
            <a:r>
              <a:rPr lang="ru-RU" sz="1400" dirty="0"/>
              <a:t>33 </a:t>
            </a:r>
            <a:r>
              <a:rPr lang="ru-RU" sz="1400" dirty="0" err="1"/>
              <a:t>приватні</a:t>
            </a:r>
            <a:r>
              <a:rPr lang="ru-RU" sz="1400" dirty="0"/>
              <a:t> </a:t>
            </a:r>
            <a:r>
              <a:rPr lang="ru-RU" sz="1400" dirty="0" err="1"/>
              <a:t>господарства</a:t>
            </a:r>
            <a:r>
              <a:rPr lang="ru-RU" sz="1400" dirty="0"/>
              <a:t> та </a:t>
            </a:r>
            <a:r>
              <a:rPr lang="ru-RU" sz="1400" dirty="0" err="1"/>
              <a:t>фізичні</a:t>
            </a:r>
            <a:r>
              <a:rPr lang="ru-RU" sz="1400" dirty="0"/>
              <a:t> особи,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ведуть</a:t>
            </a:r>
            <a:r>
              <a:rPr lang="ru-RU" sz="1400" dirty="0"/>
              <a:t> </a:t>
            </a:r>
            <a:r>
              <a:rPr lang="ru-RU" sz="1400" dirty="0" err="1"/>
              <a:t>діяльність</a:t>
            </a:r>
            <a:r>
              <a:rPr lang="ru-RU" sz="1400" dirty="0"/>
              <a:t> на </a:t>
            </a:r>
            <a:r>
              <a:rPr lang="ru-RU" sz="1400" dirty="0" err="1"/>
              <a:t>території</a:t>
            </a:r>
            <a:r>
              <a:rPr lang="ru-RU" sz="1400" dirty="0"/>
              <a:t> </a:t>
            </a:r>
            <a:r>
              <a:rPr lang="ru-RU" sz="1400" dirty="0" err="1"/>
              <a:t>Пустомитівського</a:t>
            </a:r>
            <a:r>
              <a:rPr lang="ru-RU" sz="1400" dirty="0"/>
              <a:t> </a:t>
            </a:r>
            <a:r>
              <a:rPr lang="ru-RU" sz="1400" dirty="0" smtClean="0"/>
              <a:t>району (</a:t>
            </a:r>
            <a:r>
              <a:rPr lang="ru-RU" sz="1400" dirty="0" err="1" smtClean="0"/>
              <a:t>риба</a:t>
            </a:r>
            <a:r>
              <a:rPr lang="ru-RU" sz="1400" dirty="0" smtClean="0"/>
              <a:t>, </a:t>
            </a:r>
            <a:r>
              <a:rPr lang="ru-RU" sz="1400" dirty="0" err="1" smtClean="0"/>
              <a:t>равлики</a:t>
            </a:r>
            <a:r>
              <a:rPr lang="ru-RU" sz="1400" dirty="0" smtClean="0"/>
              <a:t>, </a:t>
            </a:r>
            <a:r>
              <a:rPr lang="ru-RU" sz="1400" dirty="0" err="1" smtClean="0"/>
              <a:t>овці</a:t>
            </a:r>
            <a:r>
              <a:rPr lang="ru-RU" sz="1400" dirty="0" smtClean="0"/>
              <a:t>, </a:t>
            </a:r>
            <a:r>
              <a:rPr lang="ru-RU" sz="1400" dirty="0" err="1" smtClean="0"/>
              <a:t>сироварня</a:t>
            </a:r>
            <a:r>
              <a:rPr lang="ru-RU" sz="1400" dirty="0" smtClean="0"/>
              <a:t>….)</a:t>
            </a:r>
          </a:p>
          <a:p>
            <a:r>
              <a:rPr lang="ru-RU" sz="1400" dirty="0"/>
              <a:t>"</a:t>
            </a:r>
            <a:r>
              <a:rPr lang="ru-RU" sz="1400" dirty="0" err="1"/>
              <a:t>Туристичні</a:t>
            </a:r>
            <a:r>
              <a:rPr lang="ru-RU" sz="1400" dirty="0"/>
              <a:t> </a:t>
            </a:r>
            <a:r>
              <a:rPr lang="ru-RU" sz="1400" dirty="0" err="1"/>
              <a:t>кластери</a:t>
            </a:r>
            <a:r>
              <a:rPr lang="ru-RU" sz="1400" dirty="0"/>
              <a:t> 300</a:t>
            </a:r>
            <a:r>
              <a:rPr lang="ru-RU" sz="1400" dirty="0" smtClean="0"/>
              <a:t>+« (3 роки – </a:t>
            </a:r>
            <a:r>
              <a:rPr lang="ru-RU" sz="1400" dirty="0" err="1" smtClean="0"/>
              <a:t>якісний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туристичний</a:t>
            </a:r>
            <a:r>
              <a:rPr lang="ru-RU" sz="1400" dirty="0" smtClean="0"/>
              <a:t> продукт в </a:t>
            </a:r>
            <a:r>
              <a:rPr lang="ru-RU" sz="1400" dirty="0" err="1" smtClean="0"/>
              <a:t>регіонах</a:t>
            </a:r>
            <a:r>
              <a:rPr lang="ru-RU" sz="1400" dirty="0" smtClean="0"/>
              <a:t>) </a:t>
            </a:r>
          </a:p>
          <a:p>
            <a:r>
              <a:rPr lang="ru-RU" sz="1400" dirty="0" smtClean="0"/>
              <a:t>У </a:t>
            </a:r>
            <a:r>
              <a:rPr lang="ru-RU" sz="1400" dirty="0" err="1"/>
              <a:t>смт</a:t>
            </a:r>
            <a:r>
              <a:rPr lang="ru-RU" sz="1400" dirty="0"/>
              <a:t>. </a:t>
            </a:r>
            <a:r>
              <a:rPr lang="ru-RU" sz="1400" dirty="0" err="1"/>
              <a:t>Гриців</a:t>
            </a:r>
            <a:r>
              <a:rPr lang="ru-RU" sz="1400" dirty="0"/>
              <a:t>, </a:t>
            </a:r>
            <a:r>
              <a:rPr lang="ru-RU" sz="1400" dirty="0" err="1"/>
              <a:t>Хмельницької</a:t>
            </a:r>
            <a:r>
              <a:rPr lang="ru-RU" sz="1400" dirty="0"/>
              <a:t> </a:t>
            </a:r>
            <a:r>
              <a:rPr lang="ru-RU" sz="1400" dirty="0" err="1" smtClean="0"/>
              <a:t>області</a:t>
            </a:r>
            <a:r>
              <a:rPr lang="ru-RU" sz="1400" dirty="0" smtClean="0"/>
              <a:t> -  кластер </a:t>
            </a:r>
            <a:r>
              <a:rPr lang="ru-RU" sz="1400" dirty="0" err="1"/>
              <a:t>сільського</a:t>
            </a:r>
            <a:r>
              <a:rPr lang="ru-RU" sz="1400" dirty="0"/>
              <a:t> зеленого туризму «</a:t>
            </a:r>
            <a:r>
              <a:rPr lang="ru-RU" sz="1400" dirty="0" err="1"/>
              <a:t>Оберіг</a:t>
            </a:r>
            <a:r>
              <a:rPr lang="ru-RU" sz="1400" dirty="0" smtClean="0"/>
              <a:t>» 10 </a:t>
            </a:r>
            <a:r>
              <a:rPr lang="ru-RU" sz="1400" dirty="0" err="1"/>
              <a:t>агроосель</a:t>
            </a:r>
            <a:r>
              <a:rPr lang="ru-RU" sz="1400" dirty="0"/>
              <a:t>, </a:t>
            </a:r>
          </a:p>
          <a:p>
            <a:r>
              <a:rPr lang="ru-RU" sz="1400" dirty="0" err="1" smtClean="0"/>
              <a:t>Полтавська</a:t>
            </a:r>
            <a:r>
              <a:rPr lang="ru-RU" sz="1400" dirty="0" smtClean="0"/>
              <a:t> область - проект </a:t>
            </a:r>
            <a:r>
              <a:rPr lang="ru-RU" sz="1400" dirty="0"/>
              <a:t>кластеру для </a:t>
            </a:r>
            <a:r>
              <a:rPr lang="ru-RU" sz="1400" dirty="0" err="1"/>
              <a:t>виробників</a:t>
            </a:r>
            <a:r>
              <a:rPr lang="ru-RU" sz="1400" dirty="0"/>
              <a:t> </a:t>
            </a:r>
            <a:r>
              <a:rPr lang="ru-RU" sz="1400" dirty="0" err="1"/>
              <a:t>екологічної</a:t>
            </a:r>
            <a:r>
              <a:rPr lang="ru-RU" sz="1400" dirty="0"/>
              <a:t> </a:t>
            </a:r>
            <a:r>
              <a:rPr lang="ru-RU" sz="1400" dirty="0" err="1"/>
              <a:t>продукції</a:t>
            </a:r>
            <a:r>
              <a:rPr lang="ru-RU" sz="1400" dirty="0"/>
              <a:t>. </a:t>
            </a:r>
            <a:r>
              <a:rPr lang="ru-RU" sz="1400" dirty="0" err="1" smtClean="0"/>
              <a:t>інспекції</a:t>
            </a:r>
            <a:r>
              <a:rPr lang="ru-RU" sz="1400" dirty="0" smtClean="0"/>
              <a:t> </a:t>
            </a:r>
            <a:r>
              <a:rPr lang="ru-RU" sz="1400" dirty="0"/>
              <a:t>і </a:t>
            </a:r>
            <a:r>
              <a:rPr lang="ru-RU" sz="1400" dirty="0" err="1"/>
              <a:t>контролі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</a:t>
            </a:r>
            <a:r>
              <a:rPr lang="ru-RU" sz="1400" dirty="0" err="1"/>
              <a:t>екопродуктів</a:t>
            </a:r>
            <a:r>
              <a:rPr lang="ru-RU" sz="1400" dirty="0"/>
              <a:t>. Тим </a:t>
            </a:r>
            <a:r>
              <a:rPr lang="ru-RU" sz="1400" dirty="0" err="1"/>
              <a:t>виробництвам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пройшли</a:t>
            </a:r>
            <a:r>
              <a:rPr lang="ru-RU" sz="1400" dirty="0"/>
              <a:t> </a:t>
            </a:r>
            <a:r>
              <a:rPr lang="ru-RU" sz="1400" dirty="0" err="1"/>
              <a:t>інспекцію</a:t>
            </a:r>
            <a:r>
              <a:rPr lang="ru-RU" sz="1400" dirty="0"/>
              <a:t>, </a:t>
            </a:r>
            <a:r>
              <a:rPr lang="ru-RU" sz="1400" dirty="0" err="1"/>
              <a:t>видається</a:t>
            </a:r>
            <a:r>
              <a:rPr lang="ru-RU" sz="1400" dirty="0"/>
              <a:t> </a:t>
            </a:r>
            <a:r>
              <a:rPr lang="ru-RU" sz="1400" dirty="0" err="1"/>
              <a:t>спеціальний</a:t>
            </a:r>
            <a:r>
              <a:rPr lang="ru-RU" sz="1400" dirty="0"/>
              <a:t> </a:t>
            </a:r>
            <a:r>
              <a:rPr lang="ru-RU" sz="1400" dirty="0" err="1"/>
              <a:t>сертифікат</a:t>
            </a:r>
            <a:r>
              <a:rPr lang="ru-RU" sz="1400" dirty="0"/>
              <a:t>.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підтверджує</a:t>
            </a:r>
            <a:r>
              <a:rPr lang="ru-RU" sz="1400" dirty="0"/>
              <a:t> </a:t>
            </a:r>
            <a:r>
              <a:rPr lang="ru-RU" sz="1400" dirty="0" err="1"/>
              <a:t>якість</a:t>
            </a:r>
            <a:r>
              <a:rPr lang="ru-RU" sz="1400" dirty="0"/>
              <a:t> </a:t>
            </a:r>
            <a:r>
              <a:rPr lang="ru-RU" sz="1400" dirty="0" err="1"/>
              <a:t>впроваджених</a:t>
            </a:r>
            <a:r>
              <a:rPr lang="ru-RU" sz="1400" dirty="0"/>
              <a:t> </a:t>
            </a:r>
            <a:r>
              <a:rPr lang="ru-RU" sz="1400" dirty="0" err="1"/>
              <a:t>екотехнологій</a:t>
            </a:r>
            <a:r>
              <a:rPr lang="ru-RU" sz="1400" dirty="0"/>
              <a:t>.</a:t>
            </a:r>
          </a:p>
          <a:p>
            <a:r>
              <a:rPr lang="ru-RU" sz="1400" dirty="0" smtClean="0"/>
              <a:t>⠀У </a:t>
            </a:r>
            <a:r>
              <a:rPr lang="ru-RU" sz="1400" dirty="0" err="1"/>
              <a:t>Чернівецькій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 </a:t>
            </a:r>
            <a:r>
              <a:rPr lang="ru-RU" sz="1400" dirty="0" err="1" smtClean="0"/>
              <a:t>українсько-румунський</a:t>
            </a:r>
            <a:r>
              <a:rPr lang="ru-RU" sz="1400" dirty="0" smtClean="0"/>
              <a:t> </a:t>
            </a:r>
            <a:r>
              <a:rPr lang="ru-RU" sz="1400" dirty="0"/>
              <a:t>«Перший </a:t>
            </a:r>
            <a:r>
              <a:rPr lang="ru-RU" sz="1400" dirty="0" err="1"/>
              <a:t>аграрний</a:t>
            </a:r>
            <a:r>
              <a:rPr lang="ru-RU" sz="1400" dirty="0"/>
              <a:t> </a:t>
            </a:r>
            <a:r>
              <a:rPr lang="ru-RU" sz="1400" dirty="0" smtClean="0"/>
              <a:t>кластер» </a:t>
            </a:r>
            <a:r>
              <a:rPr lang="ru-RU" sz="1400" dirty="0" err="1" smtClean="0"/>
              <a:t>виробників</a:t>
            </a:r>
            <a:r>
              <a:rPr lang="ru-RU" sz="1400" dirty="0" smtClean="0"/>
              <a:t> </a:t>
            </a:r>
            <a:r>
              <a:rPr lang="ru-RU" sz="1400" dirty="0"/>
              <a:t>плодово-</a:t>
            </a:r>
            <a:r>
              <a:rPr lang="ru-RU" sz="1400" dirty="0" err="1"/>
              <a:t>ягідної</a:t>
            </a:r>
            <a:r>
              <a:rPr lang="ru-RU" sz="1400" dirty="0"/>
              <a:t> </a:t>
            </a:r>
            <a:r>
              <a:rPr lang="ru-RU" sz="1400" dirty="0" err="1"/>
              <a:t>продукції</a:t>
            </a:r>
            <a:r>
              <a:rPr lang="ru-RU" sz="1400" dirty="0"/>
              <a:t> та </a:t>
            </a:r>
            <a:r>
              <a:rPr lang="ru-RU" sz="1400" dirty="0" err="1"/>
              <a:t>розвитку</a:t>
            </a:r>
            <a:r>
              <a:rPr lang="ru-RU" sz="1400" dirty="0"/>
              <a:t> </a:t>
            </a:r>
            <a:r>
              <a:rPr lang="ru-RU" sz="1400" dirty="0" err="1" smtClean="0"/>
              <a:t>садівництва</a:t>
            </a:r>
            <a:endParaRPr lang="ru-RU" sz="1400" dirty="0"/>
          </a:p>
          <a:p>
            <a:r>
              <a:rPr lang="ru-RU" sz="1400" dirty="0" smtClean="0"/>
              <a:t>⠀У </a:t>
            </a:r>
            <a:r>
              <a:rPr lang="ru-RU" sz="1400" dirty="0" err="1"/>
              <a:t>Рівному</a:t>
            </a:r>
            <a:r>
              <a:rPr lang="ru-RU" sz="1400" dirty="0"/>
              <a:t> </a:t>
            </a:r>
            <a:r>
              <a:rPr lang="ru-RU" sz="1400" dirty="0" err="1" smtClean="0"/>
              <a:t>регіональний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агропромисловий</a:t>
            </a:r>
            <a:r>
              <a:rPr lang="ru-RU" sz="1400" dirty="0"/>
              <a:t> </a:t>
            </a:r>
            <a:r>
              <a:rPr lang="ru-RU" sz="1400" dirty="0" err="1"/>
              <a:t>інноваційний</a:t>
            </a:r>
            <a:r>
              <a:rPr lang="ru-RU" sz="1400" dirty="0"/>
              <a:t> кластер «</a:t>
            </a:r>
            <a:r>
              <a:rPr lang="ru-RU" sz="1400" dirty="0" err="1"/>
              <a:t>Агроінновації</a:t>
            </a:r>
            <a:r>
              <a:rPr lang="ru-RU" sz="1400" dirty="0"/>
              <a:t>». Кластер </a:t>
            </a:r>
            <a:r>
              <a:rPr lang="ru-RU" sz="1400" dirty="0" err="1"/>
              <a:t>зосереджується</a:t>
            </a:r>
            <a:r>
              <a:rPr lang="ru-RU" sz="1400" dirty="0"/>
              <a:t> на </a:t>
            </a:r>
            <a:r>
              <a:rPr lang="ru-RU" sz="1400" dirty="0" err="1"/>
              <a:t>розробці</a:t>
            </a:r>
            <a:r>
              <a:rPr lang="ru-RU" sz="1400" dirty="0"/>
              <a:t> і </a:t>
            </a:r>
            <a:r>
              <a:rPr lang="ru-RU" sz="1400" dirty="0" err="1"/>
              <a:t>впровадженні</a:t>
            </a:r>
            <a:r>
              <a:rPr lang="ru-RU" sz="1400" dirty="0"/>
              <a:t> </a:t>
            </a:r>
            <a:r>
              <a:rPr lang="ru-RU" sz="1400" dirty="0" err="1"/>
              <a:t>інновацій</a:t>
            </a:r>
            <a:r>
              <a:rPr lang="ru-RU" sz="1400" dirty="0"/>
              <a:t> у </a:t>
            </a:r>
            <a:r>
              <a:rPr lang="ru-RU" sz="1400" dirty="0" err="1"/>
              <a:t>агропромисловості</a:t>
            </a:r>
            <a:r>
              <a:rPr lang="ru-RU" sz="1400" dirty="0"/>
              <a:t> </a:t>
            </a:r>
            <a:r>
              <a:rPr lang="ru-RU" sz="1400" dirty="0" err="1"/>
              <a:t>регіону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 err="1" smtClean="0"/>
              <a:t>Також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Рівному</a:t>
            </a:r>
            <a:r>
              <a:rPr lang="ru-RU" sz="1400" dirty="0"/>
              <a:t> </a:t>
            </a:r>
            <a:r>
              <a:rPr lang="ru-RU" sz="1400" dirty="0" err="1"/>
              <a:t>працює</a:t>
            </a:r>
            <a:r>
              <a:rPr lang="ru-RU" sz="1400" dirty="0"/>
              <a:t> й </a:t>
            </a:r>
            <a:r>
              <a:rPr lang="ru-RU" sz="1400" dirty="0" err="1"/>
              <a:t>інший</a:t>
            </a:r>
            <a:r>
              <a:rPr lang="ru-RU" sz="1400" dirty="0"/>
              <a:t> кластер — «</a:t>
            </a:r>
            <a:r>
              <a:rPr lang="ru-RU" sz="1400" dirty="0" err="1"/>
              <a:t>Натуральне</a:t>
            </a:r>
            <a:r>
              <a:rPr lang="ru-RU" sz="1400" dirty="0"/>
              <a:t> молоко</a:t>
            </a:r>
            <a:r>
              <a:rPr lang="ru-RU" sz="1400" dirty="0" smtClean="0"/>
              <a:t>».</a:t>
            </a:r>
            <a:endParaRPr lang="ru-RU" sz="1400" dirty="0"/>
          </a:p>
          <a:p>
            <a:r>
              <a:rPr lang="ru-RU" sz="1400" dirty="0" smtClean="0"/>
              <a:t>У </a:t>
            </a:r>
            <a:r>
              <a:rPr lang="ru-RU" sz="1400" dirty="0" err="1"/>
              <a:t>Вінницькій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 в рамках Проекту ЄС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підтримки</a:t>
            </a:r>
            <a:r>
              <a:rPr lang="ru-RU" sz="1400" dirty="0"/>
              <a:t> </a:t>
            </a:r>
            <a:r>
              <a:rPr lang="ru-RU" sz="1400" dirty="0" err="1"/>
              <a:t>сталого</a:t>
            </a:r>
            <a:r>
              <a:rPr lang="ru-RU" sz="1400" dirty="0"/>
              <a:t> </a:t>
            </a:r>
            <a:r>
              <a:rPr lang="ru-RU" sz="1400" dirty="0" err="1"/>
              <a:t>регіонального</a:t>
            </a:r>
            <a:r>
              <a:rPr lang="ru-RU" sz="1400" dirty="0"/>
              <a:t> </a:t>
            </a:r>
            <a:r>
              <a:rPr lang="ru-RU" sz="1400" dirty="0" err="1"/>
              <a:t>розвитку</a:t>
            </a:r>
            <a:r>
              <a:rPr lang="ru-RU" sz="1400" dirty="0"/>
              <a:t> (</a:t>
            </a:r>
            <a:r>
              <a:rPr lang="en-US" sz="1400" dirty="0"/>
              <a:t>SSRD), </a:t>
            </a:r>
            <a:r>
              <a:rPr lang="ru-RU" sz="1400" dirty="0" err="1"/>
              <a:t>утворено</a:t>
            </a:r>
            <a:r>
              <a:rPr lang="ru-RU" sz="1400" dirty="0"/>
              <a:t> </a:t>
            </a:r>
            <a:r>
              <a:rPr lang="ru-RU" sz="1400" dirty="0" err="1"/>
              <a:t>переробно-харчовий</a:t>
            </a:r>
            <a:r>
              <a:rPr lang="ru-RU" sz="1400" dirty="0"/>
              <a:t> кластер.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сприяє</a:t>
            </a:r>
            <a:r>
              <a:rPr lang="ru-RU" sz="1400" dirty="0"/>
              <a:t> </a:t>
            </a:r>
            <a:r>
              <a:rPr lang="ru-RU" sz="1400" dirty="0" err="1"/>
              <a:t>об’єднанню</a:t>
            </a:r>
            <a:r>
              <a:rPr lang="ru-RU" sz="1400" dirty="0"/>
              <a:t> </a:t>
            </a:r>
            <a:r>
              <a:rPr lang="ru-RU" sz="1400" dirty="0" err="1"/>
              <a:t>фермерів</a:t>
            </a:r>
            <a:r>
              <a:rPr lang="ru-RU" sz="1400" dirty="0"/>
              <a:t> у </a:t>
            </a:r>
            <a:r>
              <a:rPr lang="ru-RU" sz="1400" dirty="0" err="1"/>
              <a:t>кооперативи</a:t>
            </a:r>
            <a:r>
              <a:rPr lang="ru-RU" sz="1400" dirty="0"/>
              <a:t>, </a:t>
            </a:r>
            <a:r>
              <a:rPr lang="ru-RU" sz="1400" dirty="0" err="1"/>
              <a:t>налагодження</a:t>
            </a:r>
            <a:r>
              <a:rPr lang="ru-RU" sz="1400" dirty="0"/>
              <a:t> партнерства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/>
              <a:t>виробниками</a:t>
            </a:r>
            <a:r>
              <a:rPr lang="ru-RU" sz="1400" dirty="0"/>
              <a:t> та </a:t>
            </a:r>
            <a:r>
              <a:rPr lang="ru-RU" sz="1400" dirty="0" err="1"/>
              <a:t>переробниками</a:t>
            </a:r>
            <a:r>
              <a:rPr lang="ru-RU" sz="1400" dirty="0"/>
              <a:t> </a:t>
            </a:r>
            <a:r>
              <a:rPr lang="ru-RU" sz="1400" dirty="0" err="1"/>
              <a:t>сільськогосподарської</a:t>
            </a:r>
            <a:r>
              <a:rPr lang="ru-RU" sz="1400" dirty="0"/>
              <a:t> </a:t>
            </a:r>
            <a:r>
              <a:rPr lang="ru-RU" sz="1400" dirty="0" err="1"/>
              <a:t>продукції</a:t>
            </a:r>
            <a:r>
              <a:rPr lang="ru-RU" sz="1400" dirty="0"/>
              <a:t>.</a:t>
            </a:r>
          </a:p>
          <a:p>
            <a:r>
              <a:rPr lang="ru-RU" sz="1400" dirty="0" smtClean="0"/>
              <a:t>⠀У </a:t>
            </a:r>
            <a:r>
              <a:rPr lang="ru-RU" sz="1400" dirty="0" err="1"/>
              <a:t>Львові</a:t>
            </a:r>
            <a:r>
              <a:rPr lang="ru-RU" sz="1400" dirty="0"/>
              <a:t> </a:t>
            </a:r>
            <a:r>
              <a:rPr lang="ru-RU" sz="1400" dirty="0" err="1"/>
              <a:t>працює</a:t>
            </a:r>
            <a:r>
              <a:rPr lang="ru-RU" sz="1400" dirty="0"/>
              <a:t> </a:t>
            </a:r>
            <a:r>
              <a:rPr lang="ru-RU" sz="1400" dirty="0" err="1"/>
              <a:t>найпотужніший</a:t>
            </a:r>
            <a:r>
              <a:rPr lang="ru-RU" sz="1400" dirty="0"/>
              <a:t> </a:t>
            </a:r>
            <a:r>
              <a:rPr lang="en-US" sz="1400" dirty="0"/>
              <a:t>IT-</a:t>
            </a:r>
            <a:r>
              <a:rPr lang="ru-RU" sz="1400" dirty="0"/>
              <a:t>кластер </a:t>
            </a:r>
            <a:r>
              <a:rPr lang="ru-RU" sz="1400" dirty="0" err="1"/>
              <a:t>України</a:t>
            </a:r>
            <a:r>
              <a:rPr lang="ru-RU" sz="1400" dirty="0"/>
              <a:t>, до </a:t>
            </a:r>
            <a:r>
              <a:rPr lang="ru-RU" sz="1400" dirty="0" err="1"/>
              <a:t>якого</a:t>
            </a:r>
            <a:r>
              <a:rPr lang="ru-RU" sz="1400" dirty="0"/>
              <a:t> входить 65 </a:t>
            </a:r>
            <a:r>
              <a:rPr lang="ru-RU" sz="1400" dirty="0" err="1"/>
              <a:t>компаній</a:t>
            </a:r>
            <a:r>
              <a:rPr lang="ru-RU" sz="1400" dirty="0"/>
              <a:t>. На </a:t>
            </a:r>
            <a:r>
              <a:rPr lang="ru-RU" sz="1400" dirty="0" err="1"/>
              <a:t>сьогоднішній</a:t>
            </a:r>
            <a:r>
              <a:rPr lang="ru-RU" sz="1400" dirty="0"/>
              <a:t> день у </a:t>
            </a:r>
            <a:r>
              <a:rPr lang="ru-RU" sz="1400" dirty="0" err="1"/>
              <a:t>Львові</a:t>
            </a:r>
            <a:r>
              <a:rPr lang="ru-RU" sz="1400" dirty="0"/>
              <a:t> </a:t>
            </a:r>
            <a:r>
              <a:rPr lang="ru-RU" sz="1400" dirty="0" err="1"/>
              <a:t>будується</a:t>
            </a:r>
            <a:r>
              <a:rPr lang="ru-RU" sz="1400" dirty="0"/>
              <a:t> </a:t>
            </a:r>
            <a:r>
              <a:rPr lang="en-US" sz="1400" dirty="0"/>
              <a:t>IT Park – </a:t>
            </a:r>
            <a:r>
              <a:rPr lang="ru-RU" sz="1400" dirty="0"/>
              <a:t>квартал з 6 </a:t>
            </a:r>
            <a:r>
              <a:rPr lang="ru-RU" sz="1400" dirty="0" err="1"/>
              <a:t>офісними</a:t>
            </a:r>
            <a:r>
              <a:rPr lang="ru-RU" sz="1400" dirty="0"/>
              <a:t> </a:t>
            </a:r>
            <a:r>
              <a:rPr lang="ru-RU" sz="1400" dirty="0" err="1"/>
              <a:t>будівлями</a:t>
            </a:r>
            <a:r>
              <a:rPr lang="ru-RU" sz="1400" dirty="0"/>
              <a:t>, 2 </a:t>
            </a:r>
            <a:r>
              <a:rPr lang="ru-RU" sz="1400" dirty="0" err="1"/>
              <a:t>бізнес</a:t>
            </a:r>
            <a:r>
              <a:rPr lang="ru-RU" sz="1400" dirty="0"/>
              <a:t>-центрами, </a:t>
            </a:r>
            <a:r>
              <a:rPr lang="ru-RU" sz="1400" dirty="0" err="1"/>
              <a:t>готелем</a:t>
            </a:r>
            <a:r>
              <a:rPr lang="ru-RU" sz="1400" dirty="0"/>
              <a:t>, </a:t>
            </a:r>
            <a:r>
              <a:rPr lang="ru-RU" sz="1400" dirty="0" err="1"/>
              <a:t>торговим</a:t>
            </a:r>
            <a:r>
              <a:rPr lang="ru-RU" sz="1400" dirty="0"/>
              <a:t> центром, </a:t>
            </a:r>
            <a:r>
              <a:rPr lang="ru-RU" sz="1400" dirty="0" err="1"/>
              <a:t>університетом</a:t>
            </a:r>
            <a:r>
              <a:rPr lang="ru-RU" sz="1400" dirty="0"/>
              <a:t>, </a:t>
            </a:r>
            <a:r>
              <a:rPr lang="ru-RU" sz="1400" dirty="0" err="1"/>
              <a:t>дитячим</a:t>
            </a:r>
            <a:r>
              <a:rPr lang="ru-RU" sz="1400" dirty="0"/>
              <a:t> садком, </a:t>
            </a:r>
            <a:r>
              <a:rPr lang="ru-RU" sz="1400" dirty="0" err="1"/>
              <a:t>розміром</a:t>
            </a:r>
            <a:r>
              <a:rPr lang="ru-RU" sz="1400" dirty="0"/>
              <a:t> в 10 га.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90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effectLst/>
              </a:rPr>
              <a:t>туристичний</a:t>
            </a:r>
            <a:r>
              <a:rPr lang="ru-RU" dirty="0">
                <a:effectLst/>
              </a:rPr>
              <a:t> кластер "Соляна дорога</a:t>
            </a:r>
            <a:r>
              <a:rPr lang="ru-RU" dirty="0" smtClean="0">
                <a:effectLst/>
              </a:rPr>
              <a:t>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136" y="1412776"/>
            <a:ext cx="4690864" cy="4246594"/>
          </a:xfrm>
        </p:spPr>
        <p:txBody>
          <a:bodyPr/>
          <a:lstStyle/>
          <a:p>
            <a:r>
              <a:rPr lang="ru-RU" sz="2400" dirty="0"/>
              <a:t>М</a:t>
            </a:r>
            <a:r>
              <a:rPr lang="ru-RU" sz="2400" dirty="0" smtClean="0"/>
              <a:t>ережа </a:t>
            </a:r>
            <a:r>
              <a:rPr lang="ru-RU" sz="2400" dirty="0" err="1"/>
              <a:t>садиб</a:t>
            </a:r>
            <a:r>
              <a:rPr lang="ru-RU" sz="2400" dirty="0"/>
              <a:t> зеленого </a:t>
            </a:r>
            <a:r>
              <a:rPr lang="ru-RU" sz="2400" dirty="0" err="1" smtClean="0"/>
              <a:t>туризму,унікальні</a:t>
            </a:r>
            <a:r>
              <a:rPr lang="ru-RU" sz="2400" dirty="0" smtClean="0"/>
              <a:t> </a:t>
            </a:r>
            <a:r>
              <a:rPr lang="ru-RU" sz="2400" dirty="0" err="1"/>
              <a:t>розваги</a:t>
            </a:r>
            <a:r>
              <a:rPr lang="ru-RU" sz="2400" dirty="0"/>
              <a:t> у степах, </a:t>
            </a:r>
            <a:r>
              <a:rPr lang="ru-RU" sz="2400" dirty="0" err="1"/>
              <a:t>якими</a:t>
            </a:r>
            <a:r>
              <a:rPr lang="ru-RU" sz="2400" dirty="0"/>
              <a:t> колись чумаки ходили за </a:t>
            </a:r>
            <a:r>
              <a:rPr lang="ru-RU" sz="2400" dirty="0" err="1"/>
              <a:t>сіллю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На </a:t>
            </a:r>
            <a:r>
              <a:rPr lang="ru-RU" sz="2400" dirty="0" err="1"/>
              <a:t>сьогодні</a:t>
            </a:r>
            <a:r>
              <a:rPr lang="ru-RU" sz="2400" dirty="0"/>
              <a:t> </a:t>
            </a:r>
            <a:r>
              <a:rPr lang="ru-RU" sz="2400" dirty="0" err="1"/>
              <a:t>цей</a:t>
            </a:r>
            <a:r>
              <a:rPr lang="ru-RU" sz="2400" dirty="0"/>
              <a:t> </a:t>
            </a:r>
            <a:r>
              <a:rPr lang="ru-RU" sz="2400" dirty="0" err="1"/>
              <a:t>туристичний</a:t>
            </a:r>
            <a:r>
              <a:rPr lang="ru-RU" sz="2400" dirty="0"/>
              <a:t> коридор </a:t>
            </a:r>
            <a:r>
              <a:rPr lang="ru-RU" sz="2400" dirty="0" err="1"/>
              <a:t>протяжністю</a:t>
            </a:r>
            <a:r>
              <a:rPr lang="ru-RU" sz="2400" dirty="0"/>
              <a:t> в 250 </a:t>
            </a:r>
            <a:r>
              <a:rPr lang="ru-RU" sz="2400" dirty="0" err="1"/>
              <a:t>кілометрів</a:t>
            </a:r>
            <a:r>
              <a:rPr lang="ru-RU" sz="2400" dirty="0"/>
              <a:t> </a:t>
            </a:r>
            <a:r>
              <a:rPr lang="ru-RU" sz="2400" dirty="0" err="1"/>
              <a:t>об'єднує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15 </a:t>
            </a:r>
            <a:r>
              <a:rPr lang="ru-RU" sz="2400" dirty="0" err="1"/>
              <a:t>населених</a:t>
            </a:r>
            <a:r>
              <a:rPr lang="ru-RU" sz="2400" dirty="0"/>
              <a:t> </a:t>
            </a:r>
            <a:r>
              <a:rPr lang="ru-RU" sz="2400" dirty="0" err="1"/>
              <a:t>пунктів</a:t>
            </a:r>
            <a:r>
              <a:rPr lang="ru-RU" sz="2400" dirty="0"/>
              <a:t> та </a:t>
            </a:r>
            <a:r>
              <a:rPr lang="ru-RU" sz="2400" dirty="0" err="1"/>
              <a:t>має</a:t>
            </a:r>
            <a:r>
              <a:rPr lang="ru-RU" sz="2400" dirty="0"/>
              <a:t> 38 </a:t>
            </a:r>
            <a:r>
              <a:rPr lang="ru-RU" sz="2400" dirty="0" err="1"/>
              <a:t>локацій</a:t>
            </a:r>
            <a:r>
              <a:rPr lang="ru-RU" sz="2400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81077"/>
            <a:ext cx="3971314" cy="280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869160"/>
            <a:ext cx="3024336" cy="181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625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effectLst/>
              </a:rPr>
              <a:t>Херсонська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державна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морська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академія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1"/>
            <a:ext cx="8928992" cy="4246594"/>
          </a:xfrm>
        </p:spPr>
        <p:txBody>
          <a:bodyPr/>
          <a:lstStyle/>
          <a:p>
            <a:pPr algn="just"/>
            <a:r>
              <a:rPr lang="ru-RU" sz="2800" dirty="0"/>
              <a:t>17 </a:t>
            </a:r>
            <a:r>
              <a:rPr lang="ru-RU" sz="2800" dirty="0" err="1" smtClean="0"/>
              <a:t>учасників</a:t>
            </a:r>
            <a:r>
              <a:rPr lang="ru-RU" sz="2800" dirty="0" smtClean="0"/>
              <a:t>: </a:t>
            </a:r>
            <a:r>
              <a:rPr lang="ru-RU" sz="2800" dirty="0" err="1" smtClean="0"/>
              <a:t>представники</a:t>
            </a:r>
            <a:r>
              <a:rPr lang="ru-RU" sz="2800" dirty="0"/>
              <a:t>  </a:t>
            </a:r>
            <a:r>
              <a:rPr lang="ru-RU" sz="2800" dirty="0" err="1"/>
              <a:t>іноземних</a:t>
            </a:r>
            <a:r>
              <a:rPr lang="ru-RU" sz="2800" dirty="0"/>
              <a:t> </a:t>
            </a:r>
            <a:r>
              <a:rPr lang="ru-RU" sz="2800" dirty="0" err="1"/>
              <a:t>компаній</a:t>
            </a:r>
            <a:r>
              <a:rPr lang="ru-RU" sz="2800" dirty="0"/>
              <a:t>, </a:t>
            </a:r>
            <a:r>
              <a:rPr lang="ru-RU" sz="2800" dirty="0" err="1"/>
              <a:t>Міносвіти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, </a:t>
            </a:r>
            <a:r>
              <a:rPr lang="ru-RU" sz="2800" dirty="0" err="1"/>
              <a:t>керівництво</a:t>
            </a:r>
            <a:r>
              <a:rPr lang="ru-RU" sz="2800" dirty="0"/>
              <a:t> ОДА та </a:t>
            </a:r>
            <a:r>
              <a:rPr lang="ru-RU" sz="2800" dirty="0" err="1"/>
              <a:t>інші</a:t>
            </a:r>
            <a:r>
              <a:rPr lang="ru-RU" sz="2800" dirty="0"/>
              <a:t>. </a:t>
            </a:r>
            <a:endParaRPr lang="ru-RU" sz="2800" dirty="0" smtClean="0"/>
          </a:p>
          <a:p>
            <a:pPr algn="just"/>
            <a:r>
              <a:rPr lang="ru-RU" sz="2800" dirty="0" err="1" smtClean="0"/>
              <a:t>можливість</a:t>
            </a:r>
            <a:r>
              <a:rPr lang="ru-RU" sz="2800" dirty="0" smtClean="0"/>
              <a:t> </a:t>
            </a:r>
            <a:r>
              <a:rPr lang="ru-RU" sz="2800" dirty="0" err="1"/>
              <a:t>вкладати</a:t>
            </a:r>
            <a:r>
              <a:rPr lang="ru-RU" sz="2800" dirty="0"/>
              <a:t> </a:t>
            </a:r>
            <a:r>
              <a:rPr lang="ru-RU" sz="2800" dirty="0" err="1"/>
              <a:t>кошти</a:t>
            </a:r>
            <a:r>
              <a:rPr lang="ru-RU" sz="2800" dirty="0"/>
              <a:t> та </a:t>
            </a:r>
            <a:r>
              <a:rPr lang="ru-RU" sz="2800" dirty="0" err="1"/>
              <a:t>інвестувати</a:t>
            </a:r>
            <a:r>
              <a:rPr lang="ru-RU" sz="2800" dirty="0"/>
              <a:t> у </a:t>
            </a:r>
            <a:r>
              <a:rPr lang="ru-RU" sz="2800" dirty="0" err="1"/>
              <a:t>розвиток</a:t>
            </a:r>
            <a:r>
              <a:rPr lang="ru-RU" sz="2800" dirty="0"/>
              <a:t> </a:t>
            </a:r>
            <a:r>
              <a:rPr lang="ru-RU" sz="2800" dirty="0" err="1" smtClean="0"/>
              <a:t>бази</a:t>
            </a:r>
            <a:r>
              <a:rPr lang="ru-RU" sz="2800" dirty="0" smtClean="0"/>
              <a:t> ВНЗ, </a:t>
            </a:r>
            <a:r>
              <a:rPr lang="ru-RU" sz="2800" dirty="0" err="1" smtClean="0"/>
              <a:t>можливість</a:t>
            </a:r>
            <a:r>
              <a:rPr lang="ru-RU" sz="2800" dirty="0" smtClean="0"/>
              <a:t> </a:t>
            </a:r>
            <a:r>
              <a:rPr lang="ru-RU" sz="2800" dirty="0" err="1"/>
              <a:t>майбутнім</a:t>
            </a:r>
            <a:r>
              <a:rPr lang="ru-RU" sz="2800" dirty="0"/>
              <a:t> </a:t>
            </a:r>
            <a:r>
              <a:rPr lang="ru-RU" sz="2800" dirty="0" err="1"/>
              <a:t>абітурієнтам</a:t>
            </a:r>
            <a:r>
              <a:rPr lang="ru-RU" sz="2800" dirty="0"/>
              <a:t>, </a:t>
            </a:r>
            <a:r>
              <a:rPr lang="ru-RU" sz="2800" dirty="0" err="1"/>
              <a:t>учням</a:t>
            </a:r>
            <a:r>
              <a:rPr lang="ru-RU" sz="2800" dirty="0"/>
              <a:t> </a:t>
            </a:r>
            <a:r>
              <a:rPr lang="ru-RU" sz="2800" dirty="0" err="1"/>
              <a:t>шкіл</a:t>
            </a:r>
            <a:r>
              <a:rPr lang="ru-RU" sz="2800" dirty="0"/>
              <a:t>, </a:t>
            </a:r>
            <a:r>
              <a:rPr lang="ru-RU" sz="2800" dirty="0" err="1"/>
              <a:t>отримувати</a:t>
            </a:r>
            <a:r>
              <a:rPr lang="ru-RU" sz="2800" dirty="0"/>
              <a:t> </a:t>
            </a:r>
            <a:r>
              <a:rPr lang="ru-RU" sz="2800" dirty="0" err="1"/>
              <a:t>інвестиційні</a:t>
            </a:r>
            <a:r>
              <a:rPr lang="ru-RU" sz="2800" dirty="0"/>
              <a:t> </a:t>
            </a:r>
            <a:r>
              <a:rPr lang="ru-RU" sz="2800" dirty="0" err="1"/>
              <a:t>кошти</a:t>
            </a:r>
            <a:r>
              <a:rPr lang="ru-RU" sz="2800" dirty="0"/>
              <a:t> на </a:t>
            </a:r>
            <a:r>
              <a:rPr lang="ru-RU" sz="2800" dirty="0" err="1"/>
              <a:t>навчання</a:t>
            </a:r>
            <a:r>
              <a:rPr lang="ru-RU" sz="2800" dirty="0"/>
              <a:t> з </a:t>
            </a:r>
            <a:r>
              <a:rPr lang="ru-RU" sz="2800" dirty="0" err="1"/>
              <a:t>відстрочкою</a:t>
            </a:r>
            <a:r>
              <a:rPr lang="ru-RU" sz="2800" dirty="0"/>
              <a:t> платежу на весь </a:t>
            </a:r>
            <a:r>
              <a:rPr lang="ru-RU" sz="2800" dirty="0" err="1"/>
              <a:t>період</a:t>
            </a:r>
            <a:r>
              <a:rPr lang="ru-RU" sz="2800" dirty="0"/>
              <a:t> </a:t>
            </a:r>
            <a:r>
              <a:rPr lang="ru-RU" sz="2800" dirty="0" err="1" smtClean="0"/>
              <a:t>навчання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322322"/>
            <a:ext cx="3800800" cy="253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313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6642" y="188640"/>
            <a:ext cx="6552728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агропромисловий кластер </a:t>
            </a:r>
            <a:r>
              <a:rPr lang="ru-RU" dirty="0" smtClean="0">
                <a:effectLst/>
              </a:rPr>
              <a:t> «</a:t>
            </a:r>
            <a:r>
              <a:rPr lang="en-US" dirty="0" smtClean="0">
                <a:effectLst/>
              </a:rPr>
              <a:t>Eastern Food Technologies plus»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246594"/>
          </a:xfrm>
        </p:spPr>
        <p:txBody>
          <a:bodyPr/>
          <a:lstStyle/>
          <a:p>
            <a:r>
              <a:rPr lang="uk-UA" sz="2400" dirty="0"/>
              <a:t>Міжнародний, міжрегіональний, агропромисловий кластер Херсонській області </a:t>
            </a:r>
            <a:endParaRPr lang="uk-UA" sz="2400" dirty="0" smtClean="0"/>
          </a:p>
          <a:p>
            <a:r>
              <a:rPr lang="uk-UA" sz="2400" dirty="0" smtClean="0"/>
              <a:t>Супровід </a:t>
            </a:r>
            <a:r>
              <a:rPr lang="uk-UA" sz="2400" dirty="0"/>
              <a:t>проектів в сфері вирощування, збирання, зберігання, передпродажної підготовки, переробки та реалізації продуктів харчування, шляхом об'єднання комерційних пропозицій від кращих гравців даного ринку в єдиний узгоджений комерційний пакет.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5190"/>
            <a:ext cx="2304256" cy="176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13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156580"/>
            <a:ext cx="8229599" cy="96564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5080">
              <a:lnSpc>
                <a:spcPts val="3460"/>
              </a:lnSpc>
              <a:spcBef>
                <a:spcPts val="530"/>
              </a:spcBef>
            </a:pPr>
            <a:r>
              <a:rPr lang="uk-UA" dirty="0"/>
              <a:t>Складові структури сільських територій</a:t>
            </a:r>
            <a:endParaRPr lang="uk-UA" sz="1600" spc="-5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00201"/>
            <a:ext cx="8424936" cy="484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8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5" descr="http://dv-cvet.ru/_pu/3/80252177.jpg">
            <a:extLst>
              <a:ext uri="{FF2B5EF4-FFF2-40B4-BE49-F238E27FC236}">
                <a16:creationId xmlns:a16="http://schemas.microsoft.com/office/drawing/2014/main" xmlns="" id="{A3AC5DB3-436C-4777-BB69-19A187DC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-26988"/>
            <a:ext cx="94091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16E2708-394F-4642-AD89-D10D05EDE092}"/>
              </a:ext>
            </a:extLst>
          </p:cNvPr>
          <p:cNvSpPr/>
          <p:nvPr/>
        </p:nvSpPr>
        <p:spPr>
          <a:xfrm>
            <a:off x="-36513" y="-26988"/>
            <a:ext cx="9431338" cy="107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0468" name="Picture 6" descr="http://img0.liveinternet.ru/images/attach/c/11/116/501/116501434_5123775_1394376012134.jpg">
            <a:extLst>
              <a:ext uri="{FF2B5EF4-FFF2-40B4-BE49-F238E27FC236}">
                <a16:creationId xmlns:a16="http://schemas.microsoft.com/office/drawing/2014/main" xmlns="" id="{FD270C3D-F566-411F-A34A-A6F4F2BB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313848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Прямоугольник 9">
            <a:extLst>
              <a:ext uri="{FF2B5EF4-FFF2-40B4-BE49-F238E27FC236}">
                <a16:creationId xmlns:a16="http://schemas.microsoft.com/office/drawing/2014/main" xmlns="" id="{A5C7EB4D-60A2-4540-A37C-642F89824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600" y="1588"/>
            <a:ext cx="95837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400" b="1" dirty="0" smtClean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Приклад проекту: </a:t>
            </a:r>
            <a:r>
              <a:rPr lang="ru-RU" altLang="uk-UA" sz="2400" b="1" dirty="0" err="1" smtClean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створення</a:t>
            </a:r>
            <a:r>
              <a:rPr lang="ru-RU" altLang="uk-UA" sz="2400" b="1" dirty="0" smtClean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 smtClean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агро-логістичного</a:t>
            </a:r>
            <a:r>
              <a:rPr lang="ru-RU" altLang="uk-UA" sz="2400" b="1" dirty="0" smtClean="0">
                <a:solidFill>
                  <a:srgbClr val="87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центру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200" b="1" dirty="0" smtClean="0">
                <a:latin typeface="Arial" panose="020B0604020202020204" pitchFamily="34" charset="0"/>
              </a:rPr>
              <a:t>для розповсюдження сучасних технологій ведення бізнесу в сільськогосподарській сфері; підвищення ефективності роботи фермерських господарств; розвитку підприємств заготівлі, збуту, переробки сільськогосподарської продукції, постачання матеріально-технічних та інших ресурсів на засадах кооперації</a:t>
            </a:r>
            <a:endParaRPr lang="uk-UA" altLang="uk-UA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28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val 2">
            <a:extLst>
              <a:ext uri="{FF2B5EF4-FFF2-40B4-BE49-F238E27FC236}">
                <a16:creationId xmlns:a16="http://schemas.microsoft.com/office/drawing/2014/main" xmlns="" id="{6C671242-19A6-4E28-8AA2-3A300BA06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59100"/>
            <a:ext cx="3743325" cy="28257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>
                <a:solidFill>
                  <a:srgbClr val="0033CC"/>
                </a:solidFill>
                <a:latin typeface="+mn-lt"/>
              </a:rPr>
              <a:t> </a:t>
            </a:r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xmlns="" id="{A430CC36-E50C-44CE-BC6D-0BF3B3AB9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711575"/>
            <a:ext cx="467995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КЛАСТЕР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sz="17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Виробництво</a:t>
            </a:r>
            <a:r>
              <a:rPr lang="ru-RU" altLang="ru-RU" sz="1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і </a:t>
            </a:r>
            <a:r>
              <a:rPr lang="ru-RU" altLang="ru-RU" sz="17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переробка</a:t>
            </a:r>
            <a:r>
              <a:rPr lang="ru-RU" altLang="ru-RU" sz="1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7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сільськогосподарської</a:t>
            </a:r>
            <a:r>
              <a:rPr lang="ru-RU" altLang="ru-RU" sz="1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7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продукції</a:t>
            </a:r>
            <a:r>
              <a:rPr lang="ru-RU" altLang="ru-RU" sz="1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xmlns="" id="{8651F84A-6555-4836-B219-2AD1CDAD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26543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37" name="Rectangle 5">
            <a:extLst>
              <a:ext uri="{FF2B5EF4-FFF2-40B4-BE49-F238E27FC236}">
                <a16:creationId xmlns:a16="http://schemas.microsoft.com/office/drawing/2014/main" xmlns="" id="{0212035D-E305-4EDE-A408-69241648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25781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4438" name="Rectangle 6">
            <a:extLst>
              <a:ext uri="{FF2B5EF4-FFF2-40B4-BE49-F238E27FC236}">
                <a16:creationId xmlns:a16="http://schemas.microsoft.com/office/drawing/2014/main" xmlns="" id="{26072805-D297-42FD-9AD2-5BAC0B9F3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5687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39" name="Rectangle 7">
            <a:extLst>
              <a:ext uri="{FF2B5EF4-FFF2-40B4-BE49-F238E27FC236}">
                <a16:creationId xmlns:a16="http://schemas.microsoft.com/office/drawing/2014/main" xmlns="" id="{D771BADB-5A2C-409C-9C76-78FFD248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46355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0" name="Rectangle 8">
            <a:extLst>
              <a:ext uri="{FF2B5EF4-FFF2-40B4-BE49-F238E27FC236}">
                <a16:creationId xmlns:a16="http://schemas.microsoft.com/office/drawing/2014/main" xmlns="" id="{81A4E791-98CD-4962-B0BC-7CC2BD374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5640388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1" name="Rectangle 9">
            <a:extLst>
              <a:ext uri="{FF2B5EF4-FFF2-40B4-BE49-F238E27FC236}">
                <a16:creationId xmlns:a16="http://schemas.microsoft.com/office/drawing/2014/main" xmlns="" id="{6839788E-A52E-462C-8919-92E5A838A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2574925"/>
            <a:ext cx="24971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Елеватори, овочесховища, інші підприємства, що забезпечують зберігання і дистрибуцію продукції АПК</a:t>
            </a:r>
          </a:p>
        </p:txBody>
      </p:sp>
      <p:sp>
        <p:nvSpPr>
          <p:cNvPr id="274442" name="Rectangle 10">
            <a:extLst>
              <a:ext uri="{FF2B5EF4-FFF2-40B4-BE49-F238E27FC236}">
                <a16:creationId xmlns:a16="http://schemas.microsoft.com/office/drawing/2014/main" xmlns="" id="{67F24833-789C-4316-B959-09EB3939B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687763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3" name="Rectangle 11">
            <a:extLst>
              <a:ext uri="{FF2B5EF4-FFF2-40B4-BE49-F238E27FC236}">
                <a16:creationId xmlns:a16="http://schemas.microsoft.com/office/drawing/2014/main" xmlns="" id="{F2E47094-5902-4B20-902A-92E9B561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47117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4" name="Rectangle 12">
            <a:extLst>
              <a:ext uri="{FF2B5EF4-FFF2-40B4-BE49-F238E27FC236}">
                <a16:creationId xmlns:a16="http://schemas.microsoft.com/office/drawing/2014/main" xmlns="" id="{F1E25D35-C6F9-45F1-8704-28008B979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6261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5" name="Rectangle 13">
            <a:extLst>
              <a:ext uri="{FF2B5EF4-FFF2-40B4-BE49-F238E27FC236}">
                <a16:creationId xmlns:a16="http://schemas.microsoft.com/office/drawing/2014/main" xmlns="" id="{4371C3C3-ED82-4231-8C67-C4176ECD1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5657850"/>
            <a:ext cx="2514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Спеціалізовані ЗМІ, інформаційно-маркетингові фірми</a:t>
            </a:r>
          </a:p>
        </p:txBody>
      </p:sp>
      <p:sp>
        <p:nvSpPr>
          <p:cNvPr id="274446" name="Rectangle 14">
            <a:extLst>
              <a:ext uri="{FF2B5EF4-FFF2-40B4-BE49-F238E27FC236}">
                <a16:creationId xmlns:a16="http://schemas.microsoft.com/office/drawing/2014/main" xmlns="" id="{B9217778-62DC-4F24-8607-CC5008A1E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5784850"/>
            <a:ext cx="2303462" cy="71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7" name="Rectangle 15">
            <a:extLst>
              <a:ext uri="{FF2B5EF4-FFF2-40B4-BE49-F238E27FC236}">
                <a16:creationId xmlns:a16="http://schemas.microsoft.com/office/drawing/2014/main" xmlns="" id="{9AF81795-3A24-4EEC-ADDD-BBF7A7025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5799138"/>
            <a:ext cx="2286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Навчальні заклади</a:t>
            </a:r>
          </a:p>
        </p:txBody>
      </p:sp>
      <p:sp>
        <p:nvSpPr>
          <p:cNvPr id="274448" name="Rectangle 16">
            <a:extLst>
              <a:ext uri="{FF2B5EF4-FFF2-40B4-BE49-F238E27FC236}">
                <a16:creationId xmlns:a16="http://schemas.microsoft.com/office/drawing/2014/main" xmlns="" id="{4E127B85-F68A-47D8-AAE1-EA9F2C3E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2273300"/>
            <a:ext cx="2286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4449" name="Rectangle 17">
            <a:extLst>
              <a:ext uri="{FF2B5EF4-FFF2-40B4-BE49-F238E27FC236}">
                <a16:creationId xmlns:a16="http://schemas.microsoft.com/office/drawing/2014/main" xmlns="" id="{EAF2AE9C-2F81-4540-9918-7D2E0F7A7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5759450"/>
            <a:ext cx="27368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Органи державної системи управління і контролю якості, органи місцевого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самоврядування</a:t>
            </a:r>
          </a:p>
        </p:txBody>
      </p:sp>
      <p:sp>
        <p:nvSpPr>
          <p:cNvPr id="274450" name="Rectangle 18">
            <a:extLst>
              <a:ext uri="{FF2B5EF4-FFF2-40B4-BE49-F238E27FC236}">
                <a16:creationId xmlns:a16="http://schemas.microsoft.com/office/drawing/2014/main" xmlns="" id="{C71DAD43-4F8E-445D-9240-941F7058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2292350"/>
            <a:ext cx="27432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Підприємства - виробники 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сільськогосподарської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продукції</a:t>
            </a:r>
          </a:p>
        </p:txBody>
      </p:sp>
      <p:sp>
        <p:nvSpPr>
          <p:cNvPr id="274451" name="Rectangle 19">
            <a:extLst>
              <a:ext uri="{FF2B5EF4-FFF2-40B4-BE49-F238E27FC236}">
                <a16:creationId xmlns:a16="http://schemas.microsoft.com/office/drawing/2014/main" xmlns="" id="{62F21146-B813-4028-AA13-8A9E52945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3671888"/>
            <a:ext cx="2520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Постачальники насіння, добрив, обладнання, інших вихідних матеріалів для підприємств АПК</a:t>
            </a:r>
          </a:p>
        </p:txBody>
      </p:sp>
      <p:sp>
        <p:nvSpPr>
          <p:cNvPr id="274452" name="Rectangle 20">
            <a:extLst>
              <a:ext uri="{FF2B5EF4-FFF2-40B4-BE49-F238E27FC236}">
                <a16:creationId xmlns:a16="http://schemas.microsoft.com/office/drawing/2014/main" xmlns="" id="{09B4EF10-EFD6-4663-ACAF-7824DE759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4638675"/>
            <a:ext cx="25923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Інжинірингові компанії, ремонтні та інші підприємства технічного забезпечення АПК</a:t>
            </a:r>
          </a:p>
        </p:txBody>
      </p:sp>
      <p:sp>
        <p:nvSpPr>
          <p:cNvPr id="274453" name="Rectangle 21">
            <a:extLst>
              <a:ext uri="{FF2B5EF4-FFF2-40B4-BE49-F238E27FC236}">
                <a16:creationId xmlns:a16="http://schemas.microsoft.com/office/drawing/2014/main" xmlns="" id="{A83F0D44-D659-459A-A2A3-42E868064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4778375"/>
            <a:ext cx="25923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Асоціації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сільгоспвиробників</a:t>
            </a:r>
          </a:p>
        </p:txBody>
      </p:sp>
      <p:sp>
        <p:nvSpPr>
          <p:cNvPr id="274454" name="Rectangle 23">
            <a:extLst>
              <a:ext uri="{FF2B5EF4-FFF2-40B4-BE49-F238E27FC236}">
                <a16:creationId xmlns:a16="http://schemas.microsoft.com/office/drawing/2014/main" xmlns="" id="{013B0947-FF9B-4FF6-ACA3-75D595AB0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662238"/>
            <a:ext cx="2447925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Підприємства-виробники продуктів харчування на основі переробки продукції АПК</a:t>
            </a:r>
          </a:p>
        </p:txBody>
      </p:sp>
      <p:sp>
        <p:nvSpPr>
          <p:cNvPr id="274455" name="Rectangle 24">
            <a:extLst>
              <a:ext uri="{FF2B5EF4-FFF2-40B4-BE49-F238E27FC236}">
                <a16:creationId xmlns:a16="http://schemas.microsoft.com/office/drawing/2014/main" xmlns="" id="{78C044F7-0C53-4E3D-9837-56AF88DEA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3632200"/>
            <a:ext cx="24479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33CC"/>
                </a:solidFill>
                <a:latin typeface="Times New Roman" panose="02020603050405020304" pitchFamily="18" charset="0"/>
              </a:rPr>
              <a:t>Транспортні підприємства, експортери продукції АПК</a:t>
            </a:r>
          </a:p>
        </p:txBody>
      </p:sp>
      <p:sp>
        <p:nvSpPr>
          <p:cNvPr id="274456" name="Прямоугольник 1">
            <a:extLst>
              <a:ext uri="{FF2B5EF4-FFF2-40B4-BE49-F238E27FC236}">
                <a16:creationId xmlns:a16="http://schemas.microsoft.com/office/drawing/2014/main" xmlns="" id="{B06CE467-6EBB-453E-8A04-EDDEEFBB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876" y="624563"/>
            <a:ext cx="92731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Кластерні</a:t>
            </a:r>
            <a:r>
              <a:rPr lang="ru-RU" altLang="ru-RU" sz="2400" b="1" dirty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ініціативи</a:t>
            </a:r>
            <a:r>
              <a:rPr lang="ru-RU" altLang="ru-RU" sz="2400" b="1" dirty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наприклад</a:t>
            </a:r>
            <a:r>
              <a:rPr lang="ru-RU" altLang="ru-RU" sz="2400" b="1" dirty="0" smtClean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кластер </a:t>
            </a:r>
            <a:r>
              <a:rPr lang="ru-RU" altLang="ru-RU" sz="2400" b="1" dirty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Виробництво</a:t>
            </a:r>
            <a:r>
              <a:rPr lang="ru-RU" altLang="ru-RU" sz="2400" b="1" dirty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переробка</a:t>
            </a:r>
            <a:r>
              <a:rPr lang="ru-RU" altLang="ru-RU" sz="2400" b="1" dirty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сільськогосподарської</a:t>
            </a:r>
            <a:r>
              <a:rPr lang="ru-RU" altLang="ru-RU" sz="2400" b="1" dirty="0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rgbClr val="8700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  <a:endParaRPr lang="ru-RU" altLang="ru-RU" sz="2400" b="1" dirty="0">
              <a:solidFill>
                <a:srgbClr val="87003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52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Можливості для туристичної галузі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844824"/>
            <a:ext cx="7200800" cy="400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Нові «молоді» підприємці</a:t>
            </a:r>
          </a:p>
          <a:p>
            <a:r>
              <a:rPr lang="uk-UA" dirty="0"/>
              <a:t>Жіночий бізнес - своя до своєї по своє</a:t>
            </a:r>
          </a:p>
          <a:p>
            <a:r>
              <a:rPr lang="ru-RU" dirty="0" err="1" smtClean="0"/>
              <a:t>Чи</a:t>
            </a:r>
            <a:r>
              <a:rPr lang="ru-RU" dirty="0"/>
              <a:t> </a:t>
            </a:r>
            <a:r>
              <a:rPr lang="ru-RU" dirty="0" err="1"/>
              <a:t>правильним</a:t>
            </a:r>
            <a:r>
              <a:rPr lang="ru-RU" dirty="0"/>
              <a:t> є </a:t>
            </a:r>
            <a:r>
              <a:rPr lang="ru-RU" dirty="0" err="1" smtClean="0"/>
              <a:t>рішення</a:t>
            </a:r>
            <a:r>
              <a:rPr lang="ru-RU" dirty="0"/>
              <a:t> </a:t>
            </a:r>
            <a:r>
              <a:rPr lang="ru-RU" dirty="0" smtClean="0"/>
              <a:t>про </a:t>
            </a:r>
            <a:r>
              <a:rPr lang="ru-RU" dirty="0" err="1" smtClean="0"/>
              <a:t>власний</a:t>
            </a:r>
            <a:r>
              <a:rPr lang="ru-RU" dirty="0" smtClean="0"/>
              <a:t> </a:t>
            </a:r>
            <a:r>
              <a:rPr lang="ru-RU" dirty="0" err="1" smtClean="0"/>
              <a:t>бізнес</a:t>
            </a:r>
            <a:r>
              <a:rPr lang="ru-RU" dirty="0" smtClean="0"/>
              <a:t> — </a:t>
            </a:r>
            <a:r>
              <a:rPr lang="ru-RU" dirty="0" err="1"/>
              <a:t>жодна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вам не </a:t>
            </a:r>
            <a:r>
              <a:rPr lang="ru-RU" dirty="0" err="1"/>
              <a:t>дасть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 на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 smtClean="0"/>
              <a:t>питання</a:t>
            </a:r>
            <a:endParaRPr lang="ru-RU" dirty="0" smtClean="0"/>
          </a:p>
          <a:p>
            <a:r>
              <a:rPr lang="uk-UA" dirty="0" smtClean="0"/>
              <a:t>Ліга </a:t>
            </a:r>
            <a:r>
              <a:rPr lang="uk-UA" dirty="0"/>
              <a:t>кращих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72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9FA0118-4B81-4A00-8B81-E14147F78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uk-UA" altLang="en-US" sz="2600" dirty="0" smtClean="0"/>
              <a:t>Проаналізуйте ваші громади. </a:t>
            </a:r>
          </a:p>
          <a:p>
            <a:pPr marL="0" indent="0">
              <a:buNone/>
            </a:pPr>
            <a:r>
              <a:rPr lang="uk-UA" altLang="en-US" sz="2600" dirty="0" smtClean="0"/>
              <a:t>- Обґрунтуйте, який кластер можливо було б було б створити у </a:t>
            </a:r>
            <a:r>
              <a:rPr lang="uk-UA" altLang="en-US" sz="2600" dirty="0"/>
              <a:t>Вашому </a:t>
            </a:r>
            <a:r>
              <a:rPr lang="uk-UA" altLang="en-US" sz="2600" dirty="0" smtClean="0"/>
              <a:t>регіоні, використовуючи знання про </a:t>
            </a:r>
            <a:r>
              <a:rPr lang="uk-UA" altLang="en-US" sz="2600" dirty="0"/>
              <a:t>існуючі </a:t>
            </a:r>
            <a:r>
              <a:rPr lang="uk-UA" altLang="en-US" sz="2600" dirty="0" smtClean="0"/>
              <a:t>підприємства? </a:t>
            </a:r>
            <a:endParaRPr lang="uk-UA" altLang="en-US" sz="2600" dirty="0"/>
          </a:p>
          <a:p>
            <a:pPr marL="0" indent="0">
              <a:buNone/>
            </a:pPr>
            <a:r>
              <a:rPr lang="uk-UA" altLang="en-US" sz="2600" dirty="0" smtClean="0"/>
              <a:t>- Яка можлива кількість підприємств та їх характер?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altLang="en-US" sz="2600" dirty="0" smtClean="0"/>
              <a:t>- Які є умови для створення кластеру? Якою є конкурентна перевага кластеру?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altLang="en-US" sz="2600" dirty="0" smtClean="0"/>
              <a:t>- Що необхідно зробити приватному чи державному сектору для розвитку кластеру?</a:t>
            </a:r>
          </a:p>
        </p:txBody>
      </p:sp>
      <p:sp>
        <p:nvSpPr>
          <p:cNvPr id="54274" name="Заголовок 1">
            <a:extLst>
              <a:ext uri="{FF2B5EF4-FFF2-40B4-BE49-F238E27FC236}">
                <a16:creationId xmlns="" xmlns:a16="http://schemas.microsoft.com/office/drawing/2014/main" id="{3D12B0BF-33A7-42E4-9CC6-E7B185D5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Завдання для роботи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малих групах</a:t>
            </a:r>
            <a:r>
              <a:rPr lang="en-US" altLang="en-US" sz="4000" b="1" dirty="0">
                <a:solidFill>
                  <a:srgbClr val="2A6D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uk-UA" altLang="en-US" sz="4000" b="1" dirty="0">
              <a:solidFill>
                <a:srgbClr val="2A6D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8" name="Picture 2">
            <a:extLst>
              <a:ext uri="{FF2B5EF4-FFF2-40B4-BE49-F238E27FC236}">
                <a16:creationId xmlns="" xmlns:a16="http://schemas.microsoft.com/office/drawing/2014/main" id="{1FA1FC72-B3F0-48F5-B99D-058D8F23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952" y="274638"/>
            <a:ext cx="237807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3C3664-8D5B-406A-A0DB-BB09E1364C2D}"/>
              </a:ext>
            </a:extLst>
          </p:cNvPr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FB16410-A345-4AAE-8BA4-7A53F85A0DC9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/>
              <a:t>44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6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1" y="156580"/>
            <a:ext cx="6909291" cy="96564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5080">
              <a:lnSpc>
                <a:spcPts val="3460"/>
              </a:lnSpc>
              <a:spcBef>
                <a:spcPts val="530"/>
              </a:spcBef>
            </a:pPr>
            <a:r>
              <a:rPr lang="uk-UA" dirty="0"/>
              <a:t>Структура соціальної сфери села</a:t>
            </a:r>
            <a:endParaRPr lang="uk-UA" sz="1600" spc="-5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1600201"/>
            <a:ext cx="7086600" cy="492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7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866012" cy="550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04799"/>
            <a:ext cx="640080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8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64" y="116632"/>
            <a:ext cx="6909291" cy="516808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5080">
              <a:lnSpc>
                <a:spcPts val="3460"/>
              </a:lnSpc>
              <a:spcBef>
                <a:spcPts val="530"/>
              </a:spcBef>
            </a:pPr>
            <a:r>
              <a:rPr lang="uk-UA" dirty="0" smtClean="0"/>
              <a:t>Що таке село…</a:t>
            </a:r>
            <a:endParaRPr lang="uk-UA" sz="1600" spc="-5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846" y="1628800"/>
            <a:ext cx="87775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/>
              <a:t>Єдиного критерію віднесення населеного пункту до сільського немає. </a:t>
            </a:r>
            <a:endParaRPr lang="uk-UA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В </a:t>
            </a:r>
            <a:r>
              <a:rPr lang="uk-UA" dirty="0"/>
              <a:t>Конституції України відсутній поділ населених пунктів на міські та </a:t>
            </a:r>
            <a:r>
              <a:rPr lang="uk-UA" dirty="0" smtClean="0"/>
              <a:t>сільські.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У «Положенні </a:t>
            </a:r>
            <a:r>
              <a:rPr lang="uk-UA" dirty="0"/>
              <a:t>про порядок вирішення питань адміністративно-територіального устрою Української РСР», яке було затверджено Указом Президії Верховної Ради Української РСР «Про порядок вирішення питань </a:t>
            </a:r>
            <a:r>
              <a:rPr lang="uk-UA" dirty="0" smtClean="0"/>
              <a:t>адміністративно-територіального </a:t>
            </a:r>
            <a:r>
              <a:rPr lang="uk-UA" dirty="0"/>
              <a:t>устрою Української РСР» 12 березня 1981  року, зазначено, що населені пункти, які є на території Української РСР, поділяються на міські і сільські. </a:t>
            </a:r>
            <a:endParaRPr lang="uk-UA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В </a:t>
            </a:r>
            <a:r>
              <a:rPr lang="uk-UA" dirty="0"/>
              <a:t>цьому ж документі сказано, що до сільських населених пунктів належать села і селища незалежно від їхньої адміністративної підпорядкованості. </a:t>
            </a:r>
            <a:endParaRPr lang="uk-UA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У </a:t>
            </a:r>
            <a:r>
              <a:rPr lang="uk-UA" dirty="0"/>
              <a:t>цьому </a:t>
            </a:r>
            <a:r>
              <a:rPr lang="uk-UA" dirty="0" smtClean="0"/>
              <a:t>документі </a:t>
            </a:r>
            <a:r>
              <a:rPr lang="uk-UA" dirty="0"/>
              <a:t>не наводяться визначення та критерії села та селища.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184" y="5473720"/>
            <a:ext cx="843021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В Україні населений пункт може отримати статус міста, якщо в населеному пункті проживає не менше 10 тисяч жителів, при цьому «переважна більшість» населення має бути зайнята в галузях поза сільським господарством.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20688"/>
            <a:ext cx="880789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dirty="0"/>
              <a:t>Згідно з рекомендаціями ООН</a:t>
            </a:r>
            <a:r>
              <a:rPr lang="uk-UA" dirty="0" smtClean="0"/>
              <a:t>,  </a:t>
            </a:r>
            <a:r>
              <a:rPr lang="uk-UA" dirty="0"/>
              <a:t>для можливості зіставлення урбанізації країн та інших цілей, пропонується вважати містами всі поселення, що мають 20 тис. жителів і більше.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4753425"/>
            <a:ext cx="6322607" cy="72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1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Які МСП є у вас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E3E03-F277-417A-9E8B-C8F573FBF20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7" y="1077947"/>
            <a:ext cx="35814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788" y="3140968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8" y="2852936"/>
            <a:ext cx="2876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088" y="4962226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545" y="444361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37" y="4710286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255" y="1196752"/>
            <a:ext cx="2788940" cy="186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88" y="2708920"/>
            <a:ext cx="2873935" cy="150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5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іальне оформлення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4814</TotalTime>
  <Words>1089</Words>
  <Application>Microsoft Office PowerPoint</Application>
  <PresentationFormat>Экран (4:3)</PresentationFormat>
  <Paragraphs>181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Спеціальне оформлення</vt:lpstr>
      <vt:lpstr>Презентация PowerPoint</vt:lpstr>
      <vt:lpstr>Поняття…</vt:lpstr>
      <vt:lpstr>Що для Вас  є село?</vt:lpstr>
      <vt:lpstr>Складові структури сільських територій</vt:lpstr>
      <vt:lpstr>Структура соціальної сфери села</vt:lpstr>
      <vt:lpstr>Презентация PowerPoint</vt:lpstr>
      <vt:lpstr>Презентация PowerPoint</vt:lpstr>
      <vt:lpstr>Що таке село…</vt:lpstr>
      <vt:lpstr>Які МСП є у вас ?</vt:lpstr>
      <vt:lpstr>Українці стали підприємцями ненароком</vt:lpstr>
      <vt:lpstr>Державна підтримка мсп</vt:lpstr>
      <vt:lpstr>Презентация PowerPoint</vt:lpstr>
      <vt:lpstr>фонди підтримки підприємництва</vt:lpstr>
      <vt:lpstr>Міські фонди підтримки підприємниства</vt:lpstr>
      <vt:lpstr>небанківські фінансові установи</vt:lpstr>
      <vt:lpstr>інвестиційні фонди</vt:lpstr>
      <vt:lpstr>Фінансова та нефінансова підтримка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Кластери</vt:lpstr>
      <vt:lpstr>Де мотивація</vt:lpstr>
      <vt:lpstr>переваги</vt:lpstr>
      <vt:lpstr>Хто у складі</vt:lpstr>
      <vt:lpstr>Кластери світу</vt:lpstr>
      <vt:lpstr>Що в україні</vt:lpstr>
      <vt:lpstr>Кластери україни</vt:lpstr>
      <vt:lpstr>туристичний кластер "Соляна дорога"</vt:lpstr>
      <vt:lpstr>Херсонська державна морська академія</vt:lpstr>
      <vt:lpstr>агропромисловий кластер  «Eastern Food Technologies plus»</vt:lpstr>
      <vt:lpstr>Презентация PowerPoint</vt:lpstr>
      <vt:lpstr>Презентация PowerPoint</vt:lpstr>
      <vt:lpstr>Можливості для туристичної галузі</vt:lpstr>
      <vt:lpstr>освіта</vt:lpstr>
      <vt:lpstr>Завдання для роботи  в малих групах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Olga Mazurenko MLED UA</dc:creator>
  <cp:lastModifiedBy>Владелец</cp:lastModifiedBy>
  <cp:revision>253</cp:revision>
  <cp:lastPrinted>2018-06-13T10:01:16Z</cp:lastPrinted>
  <dcterms:created xsi:type="dcterms:W3CDTF">2015-09-24T10:53:48Z</dcterms:created>
  <dcterms:modified xsi:type="dcterms:W3CDTF">2022-01-26T13:08:14Z</dcterms:modified>
</cp:coreProperties>
</file>