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309" r:id="rId4"/>
    <p:sldId id="257" r:id="rId5"/>
    <p:sldId id="312" r:id="rId6"/>
    <p:sldId id="285" r:id="rId7"/>
    <p:sldId id="286" r:id="rId8"/>
    <p:sldId id="287" r:id="rId9"/>
    <p:sldId id="311" r:id="rId10"/>
    <p:sldId id="288" r:id="rId11"/>
    <p:sldId id="344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37" r:id="rId32"/>
    <p:sldId id="338" r:id="rId33"/>
    <p:sldId id="308" r:id="rId34"/>
    <p:sldId id="315" r:id="rId35"/>
    <p:sldId id="324" r:id="rId36"/>
    <p:sldId id="322" r:id="rId37"/>
    <p:sldId id="323" r:id="rId38"/>
    <p:sldId id="316" r:id="rId39"/>
    <p:sldId id="318" r:id="rId40"/>
    <p:sldId id="319" r:id="rId41"/>
    <p:sldId id="320" r:id="rId42"/>
    <p:sldId id="321" r:id="rId43"/>
    <p:sldId id="325" r:id="rId44"/>
    <p:sldId id="327" r:id="rId45"/>
    <p:sldId id="326" r:id="rId46"/>
    <p:sldId id="329" r:id="rId47"/>
    <p:sldId id="328" r:id="rId48"/>
    <p:sldId id="330" r:id="rId49"/>
    <p:sldId id="331" r:id="rId50"/>
    <p:sldId id="332" r:id="rId51"/>
    <p:sldId id="333" r:id="rId52"/>
    <p:sldId id="341" r:id="rId53"/>
    <p:sldId id="340" r:id="rId54"/>
    <p:sldId id="339" r:id="rId55"/>
    <p:sldId id="342" r:id="rId56"/>
    <p:sldId id="343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64EB3F5-3F95-43B8-92B5-61E14A3C33A9}">
          <p14:sldIdLst>
            <p14:sldId id="256"/>
            <p14:sldId id="310"/>
            <p14:sldId id="309"/>
            <p14:sldId id="257"/>
            <p14:sldId id="312"/>
            <p14:sldId id="285"/>
            <p14:sldId id="286"/>
            <p14:sldId id="287"/>
            <p14:sldId id="311"/>
            <p14:sldId id="288"/>
            <p14:sldId id="344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37"/>
            <p14:sldId id="338"/>
            <p14:sldId id="308"/>
            <p14:sldId id="315"/>
            <p14:sldId id="324"/>
            <p14:sldId id="322"/>
            <p14:sldId id="323"/>
            <p14:sldId id="316"/>
            <p14:sldId id="318"/>
            <p14:sldId id="319"/>
            <p14:sldId id="320"/>
            <p14:sldId id="321"/>
            <p14:sldId id="325"/>
            <p14:sldId id="327"/>
            <p14:sldId id="326"/>
            <p14:sldId id="329"/>
            <p14:sldId id="328"/>
            <p14:sldId id="330"/>
            <p14:sldId id="331"/>
            <p14:sldId id="332"/>
            <p14:sldId id="333"/>
            <p14:sldId id="341"/>
            <p14:sldId id="340"/>
            <p14:sldId id="339"/>
            <p14:sldId id="342"/>
            <p14:sldId id="343"/>
          </p14:sldIdLst>
        </p14:section>
        <p14:section name="Раздел без заголовка" id="{C5D5E3B8-4D1D-4B32-879C-7944B5EAFABE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1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2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8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7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2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5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1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5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33EE3-AA99-4540-81B8-B0D9CFDF61F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1658A-2FB8-4A02-9E69-3961EA9F4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8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223" y="151555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1F3185"/>
                </a:solidFill>
                <a:latin typeface="+mn-lt"/>
              </a:rPr>
              <a:t>МЕТОДИКА І ТЕХНІКА НАУКОВО-ЛІНГВІСТИЧНИХ ДОСЛІДЖЕНЬ</a:t>
            </a:r>
            <a:endParaRPr lang="en-US" b="1" dirty="0">
              <a:solidFill>
                <a:srgbClr val="1F318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16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7786" y="398584"/>
            <a:ext cx="8042030" cy="6459415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Традиційно структура наукової роботи містить такі </a:t>
            </a:r>
            <a:r>
              <a:rPr lang="uk-UA" sz="3600" dirty="0" smtClean="0">
                <a:solidFill>
                  <a:srgbClr val="C00000"/>
                </a:solidFill>
              </a:rPr>
              <a:t>компоненти</a:t>
            </a:r>
            <a:r>
              <a:rPr lang="uk-UA" sz="3600" dirty="0" smtClean="0"/>
              <a:t>: </a:t>
            </a:r>
          </a:p>
          <a:p>
            <a:r>
              <a:rPr lang="uk-UA" sz="3600" dirty="0" smtClean="0"/>
              <a:t>вступ, </a:t>
            </a:r>
          </a:p>
          <a:p>
            <a:r>
              <a:rPr lang="uk-UA" sz="3600" dirty="0" smtClean="0"/>
              <a:t>основну частину, </a:t>
            </a:r>
          </a:p>
          <a:p>
            <a:r>
              <a:rPr lang="uk-UA" sz="3600" dirty="0" smtClean="0"/>
              <a:t>висновки,</a:t>
            </a:r>
          </a:p>
          <a:p>
            <a:r>
              <a:rPr lang="uk-UA" sz="3600" dirty="0" smtClean="0"/>
              <a:t>список використаної літератури. </a:t>
            </a:r>
          </a:p>
          <a:p>
            <a:pPr algn="just"/>
            <a:r>
              <a:rPr lang="uk-UA" sz="3600" dirty="0" smtClean="0"/>
              <a:t>Можливі також список умовних скорочень, список використаних джерел і додатки.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45942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8492" y="679938"/>
            <a:ext cx="9261231" cy="602566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Не припустимо так оформлювати зміст</a:t>
            </a:r>
          </a:p>
          <a:p>
            <a:pPr algn="ctr"/>
            <a:r>
              <a:rPr lang="uk-UA" dirty="0"/>
              <a:t> </a:t>
            </a:r>
            <a:r>
              <a:rPr lang="uk-UA" dirty="0" smtClean="0"/>
              <a:t>ЗМІСТ</a:t>
            </a:r>
          </a:p>
          <a:p>
            <a:pPr algn="just"/>
            <a:r>
              <a:rPr lang="uk-UA" dirty="0" smtClean="0"/>
              <a:t>Вступ</a:t>
            </a:r>
          </a:p>
          <a:p>
            <a:pPr algn="just"/>
            <a:r>
              <a:rPr lang="uk-UA" dirty="0" smtClean="0">
                <a:solidFill>
                  <a:srgbClr val="FF0000"/>
                </a:solidFill>
              </a:rPr>
              <a:t>1.1. Актуальність вибору теми</a:t>
            </a:r>
          </a:p>
          <a:p>
            <a:pPr algn="just"/>
            <a:r>
              <a:rPr lang="uk-UA" dirty="0" smtClean="0">
                <a:solidFill>
                  <a:srgbClr val="FF0000"/>
                </a:solidFill>
              </a:rPr>
              <a:t>1.2. Ціль та задачі дослідження</a:t>
            </a:r>
          </a:p>
          <a:p>
            <a:pPr algn="just"/>
            <a:r>
              <a:rPr lang="uk-UA" dirty="0" smtClean="0">
                <a:solidFill>
                  <a:srgbClr val="FF0000"/>
                </a:solidFill>
              </a:rPr>
              <a:t>1.3. Характеристика матеріалу дослідження</a:t>
            </a:r>
          </a:p>
          <a:p>
            <a:pPr algn="just"/>
            <a:r>
              <a:rPr lang="uk-UA" dirty="0" smtClean="0">
                <a:solidFill>
                  <a:srgbClr val="FF0000"/>
                </a:solidFill>
              </a:rPr>
              <a:t>1.4. Структура роботи</a:t>
            </a:r>
          </a:p>
          <a:p>
            <a:pPr algn="just"/>
            <a:r>
              <a:rPr lang="uk-UA" dirty="0" smtClean="0">
                <a:solidFill>
                  <a:srgbClr val="FF0000"/>
                </a:solidFill>
              </a:rPr>
              <a:t>1.5.Теоретичне та практичне значення</a:t>
            </a:r>
          </a:p>
          <a:p>
            <a:pPr algn="just"/>
            <a:r>
              <a:rPr lang="uk-UA" dirty="0" smtClean="0"/>
              <a:t>Основна частина</a:t>
            </a:r>
          </a:p>
          <a:p>
            <a:pPr algn="just"/>
            <a:r>
              <a:rPr lang="uk-UA" dirty="0" smtClean="0"/>
              <a:t>2.1. Класифікація лексики з точки зору словотвору</a:t>
            </a:r>
          </a:p>
          <a:p>
            <a:pPr algn="just"/>
            <a:r>
              <a:rPr lang="uk-UA" dirty="0" smtClean="0"/>
              <a:t>2.2.Морфологічна характеристика лексики</a:t>
            </a:r>
          </a:p>
          <a:p>
            <a:pPr algn="just"/>
            <a:r>
              <a:rPr lang="uk-UA" dirty="0" smtClean="0"/>
              <a:t>Висновок</a:t>
            </a:r>
          </a:p>
          <a:p>
            <a:pPr algn="just"/>
            <a:r>
              <a:rPr lang="uk-UA" dirty="0" smtClean="0"/>
              <a:t>Список використаної літератури</a:t>
            </a:r>
          </a:p>
          <a:p>
            <a:pPr algn="just"/>
            <a:r>
              <a:rPr lang="uk-UA" dirty="0" smtClean="0"/>
              <a:t>Додаток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84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1" y="304800"/>
            <a:ext cx="8710246" cy="6553199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Обсяг вступу не перевищує 2–3 сторінок.</a:t>
            </a:r>
          </a:p>
          <a:p>
            <a:pPr marL="0" indent="0" algn="ctr">
              <a:buNone/>
            </a:pPr>
            <a:r>
              <a:rPr lang="uk-UA" dirty="0" smtClean="0"/>
              <a:t>У вступі наукової роботи, подається: </a:t>
            </a:r>
          </a:p>
          <a:p>
            <a:r>
              <a:rPr lang="uk-UA" dirty="0" smtClean="0"/>
              <a:t>короткий огляд ступеня розробки проблеми,  обґрунтовується актуальність,</a:t>
            </a:r>
          </a:p>
          <a:p>
            <a:r>
              <a:rPr lang="uk-UA" dirty="0" smtClean="0"/>
              <a:t> формулюється мета та  завдання,</a:t>
            </a:r>
          </a:p>
          <a:p>
            <a:r>
              <a:rPr lang="uk-UA" dirty="0" smtClean="0"/>
              <a:t>визначається об’єкт і предмет дослідження,</a:t>
            </a:r>
          </a:p>
          <a:p>
            <a:r>
              <a:rPr lang="uk-UA" dirty="0" smtClean="0"/>
              <a:t> методи дослідження, </a:t>
            </a:r>
          </a:p>
          <a:p>
            <a:r>
              <a:rPr lang="uk-UA" dirty="0" smtClean="0"/>
              <a:t>формулюється наукова новизна дослідження,</a:t>
            </a:r>
          </a:p>
          <a:p>
            <a:r>
              <a:rPr lang="uk-UA" dirty="0" smtClean="0"/>
              <a:t>практичне значення дослідження, </a:t>
            </a:r>
          </a:p>
          <a:p>
            <a:r>
              <a:rPr lang="uk-UA" dirty="0" smtClean="0"/>
              <a:t>апробація (якщо така була),</a:t>
            </a:r>
          </a:p>
          <a:p>
            <a:r>
              <a:rPr lang="uk-UA" dirty="0" smtClean="0"/>
              <a:t>Зазначені структурні компоненти вступної частини виділяються в тексті графічно (насиченим шрифтом).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680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8861" y="328246"/>
            <a:ext cx="8452340" cy="669387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Будь-яка </a:t>
            </a:r>
            <a:r>
              <a:rPr lang="uk-UA" dirty="0" smtClean="0"/>
              <a:t>наукова робота </a:t>
            </a:r>
            <a:r>
              <a:rPr lang="uk-UA" dirty="0"/>
              <a:t>починається з обґрунтування її </a:t>
            </a:r>
            <a:r>
              <a:rPr lang="uk-UA" b="1" i="1" dirty="0">
                <a:solidFill>
                  <a:srgbClr val="00B050"/>
                </a:solidFill>
              </a:rPr>
              <a:t>актуальності</a:t>
            </a:r>
            <a:r>
              <a:rPr lang="uk-UA" b="1" dirty="0"/>
              <a:t>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 smtClean="0"/>
              <a:t>Найперше  </a:t>
            </a:r>
            <a:r>
              <a:rPr lang="uk-UA" dirty="0"/>
              <a:t>роботу слід ув’язати із загальним ходом лінгвістичних </a:t>
            </a:r>
            <a:r>
              <a:rPr lang="uk-UA" dirty="0" err="1"/>
              <a:t>дослідж</a:t>
            </a:r>
            <a:r>
              <a:rPr lang="ru-RU" dirty="0" err="1"/>
              <a:t>ень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/>
              <a:t>З</a:t>
            </a:r>
            <a:r>
              <a:rPr lang="ru-RU" dirty="0" err="1" smtClean="0"/>
              <a:t>азвичай</a:t>
            </a:r>
            <a:r>
              <a:rPr lang="ru-RU" dirty="0" smtClean="0"/>
              <a:t> </a:t>
            </a:r>
            <a:r>
              <a:rPr lang="ru-RU" dirty="0"/>
              <a:t>тут </a:t>
            </a:r>
            <a:r>
              <a:rPr lang="ru-RU" dirty="0" err="1"/>
              <a:t>говорять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розбудова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мовознавства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розгорнулася</a:t>
            </a:r>
            <a:r>
              <a:rPr lang="ru-RU" sz="3000" b="1" i="1" dirty="0">
                <a:solidFill>
                  <a:srgbClr val="00B050"/>
                </a:solidFill>
              </a:rPr>
              <a:t> широка робота, </a:t>
            </a:r>
            <a:endParaRPr lang="ru-RU" sz="3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3000" b="1" i="1" dirty="0" err="1" smtClean="0">
                <a:solidFill>
                  <a:srgbClr val="00B050"/>
                </a:solidFill>
              </a:rPr>
              <a:t>набуває</a:t>
            </a:r>
            <a:r>
              <a:rPr lang="ru-RU" sz="3000" b="1" i="1" dirty="0" smtClean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першочергового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значення</a:t>
            </a:r>
            <a:r>
              <a:rPr lang="ru-RU" sz="3000" b="1" i="1" dirty="0">
                <a:solidFill>
                  <a:srgbClr val="00B050"/>
                </a:solidFill>
              </a:rPr>
              <a:t>, </a:t>
            </a:r>
            <a:endParaRPr lang="ru-RU" sz="3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3000" b="1" i="1" dirty="0" err="1" smtClean="0">
                <a:solidFill>
                  <a:srgbClr val="00B050"/>
                </a:solidFill>
              </a:rPr>
              <a:t>помітно</a:t>
            </a:r>
            <a:r>
              <a:rPr lang="ru-RU" sz="3000" b="1" i="1" dirty="0" smtClean="0">
                <a:solidFill>
                  <a:srgbClr val="00B050"/>
                </a:solidFill>
              </a:rPr>
              <a:t> </a:t>
            </a:r>
            <a:r>
              <a:rPr lang="ru-RU" sz="3000" b="1" i="1" dirty="0">
                <a:solidFill>
                  <a:srgbClr val="00B050"/>
                </a:solidFill>
              </a:rPr>
              <a:t>(</a:t>
            </a:r>
            <a:r>
              <a:rPr lang="ru-RU" sz="3000" b="1" i="1" dirty="0" err="1">
                <a:solidFill>
                  <a:srgbClr val="00B050"/>
                </a:solidFill>
              </a:rPr>
              <a:t>значно</a:t>
            </a:r>
            <a:r>
              <a:rPr lang="ru-RU" sz="3000" b="1" i="1" dirty="0">
                <a:solidFill>
                  <a:srgbClr val="00B050"/>
                </a:solidFill>
              </a:rPr>
              <a:t>) </a:t>
            </a:r>
            <a:r>
              <a:rPr lang="ru-RU" sz="3000" b="1" i="1" dirty="0" err="1">
                <a:solidFill>
                  <a:srgbClr val="00B050"/>
                </a:solidFill>
              </a:rPr>
              <a:t>зріс</a:t>
            </a:r>
            <a:r>
              <a:rPr lang="ru-RU" sz="3000" b="1" i="1" dirty="0">
                <a:solidFill>
                  <a:srgbClr val="00B050"/>
                </a:solidFill>
              </a:rPr>
              <a:t> (</a:t>
            </a:r>
            <a:r>
              <a:rPr lang="ru-RU" sz="3000" b="1" i="1" dirty="0" err="1">
                <a:solidFill>
                  <a:srgbClr val="00B050"/>
                </a:solidFill>
              </a:rPr>
              <a:t>посилився</a:t>
            </a:r>
            <a:r>
              <a:rPr lang="ru-RU" sz="3000" b="1" i="1" dirty="0">
                <a:solidFill>
                  <a:srgbClr val="00B050"/>
                </a:solidFill>
              </a:rPr>
              <a:t>, </a:t>
            </a:r>
            <a:r>
              <a:rPr lang="ru-RU" sz="3000" b="1" i="1" dirty="0" err="1">
                <a:solidFill>
                  <a:srgbClr val="00B050"/>
                </a:solidFill>
              </a:rPr>
              <a:t>пожвавився</a:t>
            </a:r>
            <a:r>
              <a:rPr lang="ru-RU" sz="3000" b="1" i="1" dirty="0">
                <a:solidFill>
                  <a:srgbClr val="00B050"/>
                </a:solidFill>
              </a:rPr>
              <a:t>) </a:t>
            </a:r>
            <a:r>
              <a:rPr lang="ru-RU" sz="3000" b="1" i="1" dirty="0" err="1">
                <a:solidFill>
                  <a:srgbClr val="00B050"/>
                </a:solidFill>
              </a:rPr>
              <a:t>інтерес</a:t>
            </a:r>
            <a:r>
              <a:rPr lang="ru-RU" sz="3000" b="1" i="1" dirty="0">
                <a:solidFill>
                  <a:srgbClr val="00B050"/>
                </a:solidFill>
              </a:rPr>
              <a:t> (</a:t>
            </a:r>
            <a:r>
              <a:rPr lang="ru-RU" sz="3000" b="1" i="1" dirty="0" err="1">
                <a:solidFill>
                  <a:srgbClr val="00B050"/>
                </a:solidFill>
              </a:rPr>
              <a:t>увага</a:t>
            </a:r>
            <a:r>
              <a:rPr lang="ru-RU" sz="3000" b="1" i="1" dirty="0">
                <a:solidFill>
                  <a:srgbClr val="00B050"/>
                </a:solidFill>
              </a:rPr>
              <a:t>), </a:t>
            </a:r>
            <a:endParaRPr lang="ru-RU" sz="3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3000" b="1" i="1" dirty="0" err="1" smtClean="0">
                <a:solidFill>
                  <a:srgbClr val="00B050"/>
                </a:solidFill>
              </a:rPr>
              <a:t>спостерігається</a:t>
            </a:r>
            <a:r>
              <a:rPr lang="ru-RU" sz="3000" b="1" i="1" dirty="0" smtClean="0">
                <a:solidFill>
                  <a:srgbClr val="00B050"/>
                </a:solidFill>
              </a:rPr>
              <a:t> </a:t>
            </a:r>
            <a:r>
              <a:rPr lang="ru-RU" sz="3000" b="1" i="1" dirty="0" err="1" smtClean="0">
                <a:solidFill>
                  <a:srgbClr val="00B050"/>
                </a:solidFill>
              </a:rPr>
              <a:t>пожвавлення</a:t>
            </a:r>
            <a:r>
              <a:rPr lang="ru-RU" sz="3000" b="1" i="1" dirty="0" smtClean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інтересу</a:t>
            </a:r>
            <a:r>
              <a:rPr lang="ru-RU" sz="3000" b="1" i="1" dirty="0" smtClean="0">
                <a:solidFill>
                  <a:srgbClr val="00B050"/>
                </a:solidFill>
              </a:rPr>
              <a:t>,</a:t>
            </a:r>
          </a:p>
          <a:p>
            <a:pPr algn="just"/>
            <a:r>
              <a:rPr lang="ru-RU" sz="3000" b="1" i="1" dirty="0" smtClean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значну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увагу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приділяють</a:t>
            </a:r>
            <a:r>
              <a:rPr lang="ru-RU" sz="3000" b="1" i="1" dirty="0" smtClean="0">
                <a:solidFill>
                  <a:srgbClr val="00B050"/>
                </a:solidFill>
              </a:rPr>
              <a:t>,</a:t>
            </a:r>
          </a:p>
          <a:p>
            <a:pPr algn="just"/>
            <a:r>
              <a:rPr lang="ru-RU" sz="3000" b="1" i="1" dirty="0" smtClean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особливу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увагу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привертають</a:t>
            </a:r>
            <a:r>
              <a:rPr lang="ru-RU" sz="3000" b="1" i="1" dirty="0">
                <a:solidFill>
                  <a:srgbClr val="00B050"/>
                </a:solidFill>
              </a:rPr>
              <a:t>, все </a:t>
            </a:r>
            <a:r>
              <a:rPr lang="ru-RU" sz="3000" b="1" i="1" dirty="0" err="1">
                <a:solidFill>
                  <a:srgbClr val="00B050"/>
                </a:solidFill>
              </a:rPr>
              <a:t>ширше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розвивається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вчення</a:t>
            </a:r>
            <a:r>
              <a:rPr lang="ru-RU" sz="3000" b="1" i="1" dirty="0">
                <a:solidFill>
                  <a:srgbClr val="00B050"/>
                </a:solidFill>
              </a:rPr>
              <a:t>, </a:t>
            </a:r>
            <a:r>
              <a:rPr lang="ru-RU" sz="3000" b="1" i="1" dirty="0" err="1">
                <a:solidFill>
                  <a:srgbClr val="00B050"/>
                </a:solidFill>
              </a:rPr>
              <a:t>послідовно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обстоюється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ідея</a:t>
            </a:r>
            <a:r>
              <a:rPr lang="ru-RU" sz="3000" b="1" i="1" dirty="0">
                <a:solidFill>
                  <a:srgbClr val="00B050"/>
                </a:solidFill>
              </a:rPr>
              <a:t>, </a:t>
            </a:r>
            <a:r>
              <a:rPr lang="ru-RU" sz="3000" b="1" i="1" dirty="0" err="1">
                <a:solidFill>
                  <a:srgbClr val="00B050"/>
                </a:solidFill>
              </a:rPr>
              <a:t>характеризується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посиленою</a:t>
            </a:r>
            <a:r>
              <a:rPr lang="ru-RU" sz="3000" b="1" i="1" dirty="0">
                <a:solidFill>
                  <a:srgbClr val="00B050"/>
                </a:solidFill>
              </a:rPr>
              <a:t> </a:t>
            </a:r>
            <a:r>
              <a:rPr lang="ru-RU" sz="3000" b="1" i="1" dirty="0" err="1">
                <a:solidFill>
                  <a:srgbClr val="00B050"/>
                </a:solidFill>
              </a:rPr>
              <a:t>увагою</a:t>
            </a:r>
            <a:r>
              <a:rPr lang="ru-RU" sz="3000" b="1" i="1" dirty="0">
                <a:solidFill>
                  <a:srgbClr val="00B050"/>
                </a:solidFill>
              </a:rPr>
              <a:t>, </a:t>
            </a:r>
            <a:r>
              <a:rPr lang="ru-RU" sz="3000" b="1" i="1" dirty="0" err="1" smtClean="0">
                <a:solidFill>
                  <a:srgbClr val="00B050"/>
                </a:solidFill>
              </a:rPr>
              <a:t>однією</a:t>
            </a:r>
            <a:r>
              <a:rPr lang="uk-UA" sz="3000" b="1" i="1" dirty="0" smtClean="0">
                <a:solidFill>
                  <a:srgbClr val="00B050"/>
                </a:solidFill>
              </a:rPr>
              <a:t> </a:t>
            </a:r>
            <a:r>
              <a:rPr lang="ru-RU" sz="3000" b="1" i="1" dirty="0">
                <a:solidFill>
                  <a:srgbClr val="00B050"/>
                </a:solidFill>
              </a:rPr>
              <a:t>з </a:t>
            </a:r>
            <a:r>
              <a:rPr lang="ru-RU" sz="3000" b="1" i="1" dirty="0" err="1">
                <a:solidFill>
                  <a:srgbClr val="00B050"/>
                </a:solidFill>
              </a:rPr>
              <a:t>найважливіших</a:t>
            </a:r>
            <a:r>
              <a:rPr lang="ru-RU" sz="3000" b="1" i="1" dirty="0">
                <a:solidFill>
                  <a:srgbClr val="00B050"/>
                </a:solidFill>
              </a:rPr>
              <a:t> проблем</a:t>
            </a:r>
            <a:r>
              <a:rPr lang="ru-RU" sz="3000" i="1" dirty="0">
                <a:solidFill>
                  <a:srgbClr val="00B050"/>
                </a:solidFill>
              </a:rPr>
              <a:t> </a:t>
            </a:r>
            <a:r>
              <a:rPr lang="ru-RU" sz="3000" b="1" i="1" dirty="0">
                <a:solidFill>
                  <a:srgbClr val="00B050"/>
                </a:solidFill>
              </a:rPr>
              <a:t>є</a:t>
            </a:r>
            <a:r>
              <a:rPr lang="ru-RU" sz="3000" i="1" dirty="0">
                <a:solidFill>
                  <a:srgbClr val="00B050"/>
                </a:solidFill>
              </a:rPr>
              <a:t> </a:t>
            </a:r>
            <a:r>
              <a:rPr lang="ru-RU" sz="3000" dirty="0" err="1" smtClean="0"/>
              <a:t>тощо</a:t>
            </a:r>
            <a:r>
              <a:rPr lang="ru-RU" sz="3000" dirty="0" smtClean="0"/>
              <a:t>.</a:t>
            </a:r>
            <a:endParaRPr lang="ru-RU" sz="3000" dirty="0"/>
          </a:p>
          <a:p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071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5415" y="293077"/>
            <a:ext cx="8768863" cy="6564923"/>
          </a:xfrm>
        </p:spPr>
        <p:txBody>
          <a:bodyPr/>
          <a:lstStyle/>
          <a:p>
            <a:pPr algn="just"/>
            <a:r>
              <a:rPr lang="uk-UA" dirty="0" smtClean="0"/>
              <a:t>Далі коротко перераховують основні здобутки вітчизняного (а при потребі – й зарубіжного) мовознавства в обраній галузі, </a:t>
            </a:r>
            <a:r>
              <a:rPr lang="uk-UA" b="1" i="1" dirty="0" smtClean="0"/>
              <a:t>називають прізвища відомих лінгвістів в алфавітному або хронологічному порядку</a:t>
            </a:r>
            <a:r>
              <a:rPr lang="uk-UA" dirty="0" smtClean="0"/>
              <a:t>.</a:t>
            </a:r>
            <a:r>
              <a:rPr lang="uk-UA" b="1" i="1" dirty="0" smtClean="0"/>
              <a:t> </a:t>
            </a:r>
          </a:p>
          <a:p>
            <a:pPr algn="just"/>
            <a:r>
              <a:rPr lang="uk-UA" b="1" i="1" dirty="0" smtClean="0"/>
              <a:t>Ініціали</a:t>
            </a:r>
            <a:r>
              <a:rPr lang="uk-UA" i="1" dirty="0" smtClean="0"/>
              <a:t> </a:t>
            </a:r>
            <a:r>
              <a:rPr lang="uk-UA" b="1" i="1" dirty="0" smtClean="0"/>
              <a:t>вчених-дослідників у тексті роботи</a:t>
            </a:r>
            <a:r>
              <a:rPr lang="uk-UA" i="1" dirty="0" smtClean="0"/>
              <a:t>, </a:t>
            </a:r>
            <a:r>
              <a:rPr lang="uk-UA" b="1" i="1" dirty="0" smtClean="0"/>
              <a:t>як правило, ставляться перед прізвищем                                     (</a:t>
            </a:r>
            <a:r>
              <a:rPr lang="uk-UA" b="1" i="1" dirty="0" smtClean="0">
                <a:solidFill>
                  <a:srgbClr val="C00000"/>
                </a:solidFill>
              </a:rPr>
              <a:t>С. П. </a:t>
            </a:r>
            <a:r>
              <a:rPr lang="uk-UA" b="1" i="1" dirty="0" err="1" smtClean="0">
                <a:solidFill>
                  <a:srgbClr val="C00000"/>
                </a:solidFill>
              </a:rPr>
              <a:t>Бевзенко</a:t>
            </a:r>
            <a:r>
              <a:rPr lang="uk-UA" i="1" dirty="0" smtClean="0">
                <a:solidFill>
                  <a:srgbClr val="C00000"/>
                </a:solidFill>
              </a:rPr>
              <a:t>, </a:t>
            </a:r>
            <a:r>
              <a:rPr lang="uk-UA" b="1" i="1" dirty="0" smtClean="0">
                <a:solidFill>
                  <a:srgbClr val="C00000"/>
                </a:solidFill>
              </a:rPr>
              <a:t>І. К. Кучеренко, В. А. Чабаненко</a:t>
            </a:r>
            <a:r>
              <a:rPr lang="uk-UA" i="1" dirty="0" smtClean="0"/>
              <a:t>).</a:t>
            </a:r>
          </a:p>
          <a:p>
            <a:pPr algn="just"/>
            <a:r>
              <a:rPr lang="uk-UA" dirty="0" smtClean="0"/>
              <a:t>Після цього із загальної проблематики тієї галузі мовознавства, про яку йде мова, виокремлюється ваша проблема і говориться про те, що тут ще не зроблено. Ця частина тексту, як правило, подається з нового </a:t>
            </a:r>
            <a:r>
              <a:rPr lang="uk-UA" dirty="0" err="1" smtClean="0"/>
              <a:t>абзаца</a:t>
            </a:r>
            <a:r>
              <a:rPr lang="uk-UA" dirty="0" smtClean="0"/>
              <a:t>  й розпочинається словами </a:t>
            </a:r>
            <a:r>
              <a:rPr lang="uk-UA" b="1" dirty="0" smtClean="0">
                <a:solidFill>
                  <a:srgbClr val="C00000"/>
                </a:solidFill>
              </a:rPr>
              <a:t>але, однак, проте, разом з тим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 smtClean="0"/>
              <a:t>тощо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323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1262" y="0"/>
            <a:ext cx="8569569" cy="6271846"/>
          </a:xfrm>
        </p:spPr>
        <p:txBody>
          <a:bodyPr>
            <a:normAutofit/>
          </a:bodyPr>
          <a:lstStyle/>
          <a:p>
            <a:r>
              <a:rPr lang="uk-UA" dirty="0" smtClean="0"/>
              <a:t>Тут використовуються такі формули:</a:t>
            </a:r>
          </a:p>
          <a:p>
            <a:pPr algn="just"/>
            <a:r>
              <a:rPr lang="ru-RU" i="1" dirty="0">
                <a:solidFill>
                  <a:srgbClr val="C00000"/>
                </a:solidFill>
              </a:rPr>
              <a:t>до </a:t>
            </a:r>
            <a:r>
              <a:rPr lang="ru-RU" i="1" dirty="0" err="1">
                <a:solidFill>
                  <a:srgbClr val="C00000"/>
                </a:solidFill>
              </a:rPr>
              <a:t>цього</a:t>
            </a:r>
            <a:r>
              <a:rPr lang="ru-RU" i="1" dirty="0">
                <a:solidFill>
                  <a:srgbClr val="C00000"/>
                </a:solidFill>
              </a:rPr>
              <a:t> часу (</a:t>
            </a:r>
            <a:r>
              <a:rPr lang="ru-RU" i="1" dirty="0" err="1">
                <a:solidFill>
                  <a:srgbClr val="C00000"/>
                </a:solidFill>
              </a:rPr>
              <a:t>поки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що</a:t>
            </a:r>
            <a:r>
              <a:rPr lang="ru-RU" i="1" dirty="0">
                <a:solidFill>
                  <a:srgbClr val="C00000"/>
                </a:solidFill>
              </a:rPr>
              <a:t>) </a:t>
            </a:r>
            <a:r>
              <a:rPr lang="ru-RU" b="1" dirty="0">
                <a:solidFill>
                  <a:srgbClr val="C00000"/>
                </a:solidFill>
              </a:rPr>
              <a:t>не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була</a:t>
            </a:r>
            <a:r>
              <a:rPr lang="ru-RU" i="1" dirty="0">
                <a:solidFill>
                  <a:srgbClr val="C00000"/>
                </a:solidFill>
              </a:rPr>
              <a:t> (</a:t>
            </a:r>
            <a:r>
              <a:rPr lang="ru-RU" b="1" dirty="0">
                <a:solidFill>
                  <a:srgbClr val="C00000"/>
                </a:solidFill>
              </a:rPr>
              <a:t>не</a:t>
            </a:r>
            <a:r>
              <a:rPr lang="ru-RU" i="1" dirty="0">
                <a:solidFill>
                  <a:srgbClr val="C00000"/>
                </a:solidFill>
              </a:rPr>
              <a:t> стала) предметом </a:t>
            </a:r>
            <a:r>
              <a:rPr lang="ru-RU" i="1" dirty="0" err="1" smtClean="0">
                <a:solidFill>
                  <a:srgbClr val="C00000"/>
                </a:solidFill>
              </a:rPr>
              <a:t>спеціального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дослідження</a:t>
            </a:r>
            <a:r>
              <a:rPr lang="ru-RU" i="1" dirty="0">
                <a:solidFill>
                  <a:srgbClr val="C00000"/>
                </a:solidFill>
              </a:rPr>
              <a:t> (</a:t>
            </a:r>
            <a:r>
              <a:rPr lang="ru-RU" i="1" dirty="0" err="1">
                <a:solidFill>
                  <a:srgbClr val="C00000"/>
                </a:solidFill>
              </a:rPr>
              <a:t>ще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не </a:t>
            </a:r>
            <a:r>
              <a:rPr lang="ru-RU" i="1" dirty="0" err="1">
                <a:solidFill>
                  <a:srgbClr val="C00000"/>
                </a:solidFill>
              </a:rPr>
              <a:t>досліджена</a:t>
            </a:r>
            <a:r>
              <a:rPr lang="ru-RU" i="1" dirty="0" smtClean="0">
                <a:solidFill>
                  <a:srgbClr val="C00000"/>
                </a:solidFill>
              </a:rPr>
              <a:t>),</a:t>
            </a:r>
          </a:p>
          <a:p>
            <a:pPr algn="just"/>
            <a:r>
              <a:rPr lang="ru-RU" i="1" dirty="0" smtClean="0"/>
              <a:t> </a:t>
            </a:r>
            <a:r>
              <a:rPr lang="ru-RU" b="1" dirty="0" err="1">
                <a:solidFill>
                  <a:srgbClr val="00B0F0"/>
                </a:solidFill>
              </a:rPr>
              <a:t>не</a:t>
            </a:r>
            <a:r>
              <a:rPr lang="ru-RU" b="1" i="1" dirty="0" err="1">
                <a:solidFill>
                  <a:srgbClr val="00B0F0"/>
                </a:solidFill>
              </a:rPr>
              <a:t>має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спеціальних</a:t>
            </a:r>
            <a:r>
              <a:rPr lang="ru-RU" b="1" i="1" dirty="0">
                <a:solidFill>
                  <a:srgbClr val="00B0F0"/>
                </a:solidFill>
              </a:rPr>
              <a:t> (</a:t>
            </a:r>
            <a:r>
              <a:rPr lang="ru-RU" b="1" i="1" dirty="0" err="1">
                <a:solidFill>
                  <a:srgbClr val="00B0F0"/>
                </a:solidFill>
              </a:rPr>
              <a:t>узагальн</a:t>
            </a:r>
            <a:r>
              <a:rPr lang="uk-UA" b="1" i="1" dirty="0" err="1">
                <a:solidFill>
                  <a:srgbClr val="00B0F0"/>
                </a:solidFill>
              </a:rPr>
              <a:t>ювальн</a:t>
            </a:r>
            <a:r>
              <a:rPr lang="ru-RU" b="1" i="1" dirty="0">
                <a:solidFill>
                  <a:srgbClr val="00B0F0"/>
                </a:solidFill>
              </a:rPr>
              <a:t>их) </a:t>
            </a:r>
            <a:r>
              <a:rPr lang="ru-RU" b="1" i="1" dirty="0" err="1">
                <a:solidFill>
                  <a:srgbClr val="00B0F0"/>
                </a:solidFill>
              </a:rPr>
              <a:t>праць</a:t>
            </a:r>
            <a:r>
              <a:rPr lang="ru-RU" i="1" dirty="0"/>
              <a:t>, </a:t>
            </a:r>
            <a:endParaRPr lang="ru-RU" i="1" dirty="0" smtClean="0"/>
          </a:p>
          <a:p>
            <a:pPr algn="just"/>
            <a:r>
              <a:rPr lang="ru-RU" b="1" i="1" dirty="0" err="1" smtClean="0">
                <a:solidFill>
                  <a:srgbClr val="00B050"/>
                </a:solidFill>
              </a:rPr>
              <a:t>певне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>
                <a:solidFill>
                  <a:srgbClr val="00B050"/>
                </a:solidFill>
              </a:rPr>
              <a:t>коло </a:t>
            </a:r>
            <a:r>
              <a:rPr lang="ru-RU" b="1" i="1" dirty="0" err="1">
                <a:solidFill>
                  <a:srgbClr val="00B050"/>
                </a:solidFill>
              </a:rPr>
              <a:t>питань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ще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>
                <a:solidFill>
                  <a:srgbClr val="00B050"/>
                </a:solidFill>
              </a:rPr>
              <a:t>(</a:t>
            </a:r>
            <a:r>
              <a:rPr lang="ru-RU" b="1" i="1" dirty="0" err="1">
                <a:solidFill>
                  <a:srgbClr val="00B050"/>
                </a:solidFill>
              </a:rPr>
              <a:t>досі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dirty="0">
                <a:solidFill>
                  <a:srgbClr val="00B050"/>
                </a:solidFill>
              </a:rPr>
              <a:t>не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було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dirty="0">
                <a:solidFill>
                  <a:srgbClr val="00B050"/>
                </a:solidFill>
              </a:rPr>
              <a:t>не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знайшло</a:t>
            </a:r>
            <a:r>
              <a:rPr lang="ru-RU" b="1" i="1" dirty="0">
                <a:solidFill>
                  <a:srgbClr val="00B050"/>
                </a:solidFill>
              </a:rPr>
              <a:t>) </a:t>
            </a:r>
            <a:r>
              <a:rPr lang="ru-RU" b="1" i="1" dirty="0" err="1">
                <a:solidFill>
                  <a:srgbClr val="00B050"/>
                </a:solidFill>
              </a:rPr>
              <a:t>належного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висвітлення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endParaRPr lang="ru-RU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i="1" dirty="0" err="1" smtClean="0">
                <a:solidFill>
                  <a:srgbClr val="C00000"/>
                </a:solidFill>
              </a:rPr>
              <a:t>залишається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>
                <a:solidFill>
                  <a:srgbClr val="C00000"/>
                </a:solidFill>
              </a:rPr>
              <a:t>низка </a:t>
            </a:r>
            <a:r>
              <a:rPr lang="ru-RU" b="1" dirty="0" err="1">
                <a:solidFill>
                  <a:srgbClr val="C00000"/>
                </a:solidFill>
              </a:rPr>
              <a:t>не</a:t>
            </a:r>
            <a:r>
              <a:rPr lang="ru-RU" i="1" dirty="0" err="1">
                <a:solidFill>
                  <a:srgbClr val="C00000"/>
                </a:solidFill>
              </a:rPr>
              <a:t>розв’язаних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питань</a:t>
            </a:r>
            <a:r>
              <a:rPr lang="ru-RU" i="1" dirty="0">
                <a:solidFill>
                  <a:srgbClr val="C00000"/>
                </a:solidFill>
              </a:rPr>
              <a:t>, </a:t>
            </a:r>
            <a:endParaRPr lang="ru-RU" i="1" dirty="0" smtClean="0">
              <a:solidFill>
                <a:srgbClr val="C00000"/>
              </a:solidFill>
            </a:endParaRPr>
          </a:p>
          <a:p>
            <a:pPr algn="just"/>
            <a:r>
              <a:rPr lang="ru-RU" i="1" dirty="0" err="1" smtClean="0">
                <a:solidFill>
                  <a:srgbClr val="FF0000"/>
                </a:solidFill>
              </a:rPr>
              <a:t>досі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не</a:t>
            </a:r>
            <a:r>
              <a:rPr lang="ru-RU" i="1" dirty="0" err="1">
                <a:solidFill>
                  <a:srgbClr val="FF0000"/>
                </a:solidFill>
              </a:rPr>
              <a:t>має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синтезуючої</a:t>
            </a:r>
            <a:r>
              <a:rPr lang="ru-RU" i="1" dirty="0">
                <a:solidFill>
                  <a:srgbClr val="FF0000"/>
                </a:solidFill>
              </a:rPr>
              <a:t> (</a:t>
            </a:r>
            <a:r>
              <a:rPr lang="ru-RU" i="1" dirty="0" err="1" smtClean="0">
                <a:solidFill>
                  <a:srgbClr val="FF0000"/>
                </a:solidFill>
              </a:rPr>
              <a:t>узагальнювальної</a:t>
            </a:r>
            <a:r>
              <a:rPr lang="ru-RU" i="1" dirty="0">
                <a:solidFill>
                  <a:srgbClr val="FF0000"/>
                </a:solidFill>
              </a:rPr>
              <a:t>) </a:t>
            </a:r>
            <a:r>
              <a:rPr lang="ru-RU" i="1" dirty="0" err="1">
                <a:solidFill>
                  <a:srgbClr val="FF0000"/>
                </a:solidFill>
              </a:rPr>
              <a:t>праці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endParaRPr lang="ru-RU" i="1" dirty="0"/>
          </a:p>
          <a:p>
            <a:pPr algn="just"/>
            <a:r>
              <a:rPr lang="ru-RU" b="1" i="1" dirty="0" smtClean="0">
                <a:solidFill>
                  <a:srgbClr val="0070C0"/>
                </a:solidFill>
              </a:rPr>
              <a:t>низка </a:t>
            </a:r>
            <a:r>
              <a:rPr lang="ru-RU" b="1" i="1" dirty="0" err="1">
                <a:solidFill>
                  <a:srgbClr val="0070C0"/>
                </a:solidFill>
              </a:rPr>
              <a:t>питань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залишаються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не</a:t>
            </a:r>
            <a:r>
              <a:rPr lang="ru-RU" b="1" i="1" dirty="0" err="1">
                <a:solidFill>
                  <a:srgbClr val="0070C0"/>
                </a:solidFill>
              </a:rPr>
              <a:t>вивченими</a:t>
            </a:r>
            <a:r>
              <a:rPr lang="ru-RU" b="1" i="1" dirty="0">
                <a:solidFill>
                  <a:srgbClr val="0070C0"/>
                </a:solidFill>
              </a:rPr>
              <a:t> (</a:t>
            </a:r>
            <a:r>
              <a:rPr lang="ru-RU" b="1" dirty="0" err="1">
                <a:solidFill>
                  <a:srgbClr val="0070C0"/>
                </a:solidFill>
              </a:rPr>
              <a:t>не</a:t>
            </a:r>
            <a:r>
              <a:rPr lang="ru-RU" b="1" i="1" dirty="0" err="1">
                <a:solidFill>
                  <a:srgbClr val="0070C0"/>
                </a:solidFill>
              </a:rPr>
              <a:t>розробленими</a:t>
            </a:r>
            <a:r>
              <a:rPr lang="ru-RU" b="1" i="1" dirty="0">
                <a:solidFill>
                  <a:srgbClr val="0070C0"/>
                </a:solidFill>
              </a:rPr>
              <a:t>),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algn="just"/>
            <a:r>
              <a:rPr lang="ru-RU" b="1" dirty="0" err="1" smtClean="0">
                <a:solidFill>
                  <a:srgbClr val="C00000"/>
                </a:solidFill>
              </a:rPr>
              <a:t>не</a:t>
            </a:r>
            <a:r>
              <a:rPr lang="ru-RU" i="1" dirty="0" err="1" smtClean="0">
                <a:solidFill>
                  <a:srgbClr val="C00000"/>
                </a:solidFill>
              </a:rPr>
              <a:t>достатній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рівень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опрацювання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проблеми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4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9538" y="187569"/>
            <a:ext cx="9108831" cy="6752493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err="1"/>
              <a:t>висвітлена</a:t>
            </a:r>
            <a:r>
              <a:rPr lang="ru-RU" b="1" i="1" dirty="0"/>
              <a:t> фрагментарно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endParaRPr lang="ru-RU" b="1" i="1" dirty="0" smtClean="0"/>
          </a:p>
          <a:p>
            <a:r>
              <a:rPr lang="ru-RU" b="1" i="1" dirty="0" smtClean="0"/>
              <a:t>є </a:t>
            </a:r>
            <a:r>
              <a:rPr lang="ru-RU" b="1" i="1" dirty="0" err="1"/>
              <a:t>однією</a:t>
            </a:r>
            <a:r>
              <a:rPr lang="ru-RU" b="1" i="1" dirty="0"/>
              <a:t> з </a:t>
            </a:r>
            <a:r>
              <a:rPr lang="ru-RU" b="1" i="1" dirty="0" err="1"/>
              <a:t>найменш</a:t>
            </a:r>
            <a:r>
              <a:rPr lang="ru-RU" b="1" i="1" dirty="0"/>
              <a:t> </a:t>
            </a:r>
            <a:r>
              <a:rPr lang="ru-RU" b="1" i="1" dirty="0" err="1"/>
              <a:t>досліджених</a:t>
            </a:r>
            <a:r>
              <a:rPr lang="uk-UA" b="1" i="1" dirty="0" smtClean="0"/>
              <a:t>;</a:t>
            </a:r>
          </a:p>
          <a:p>
            <a:r>
              <a:rPr lang="ru-RU" b="1" i="1" dirty="0" smtClean="0"/>
              <a:t> </a:t>
            </a:r>
            <a:r>
              <a:rPr lang="ru-RU" b="1" i="1" dirty="0" err="1"/>
              <a:t>увагу</a:t>
            </a:r>
            <a:r>
              <a:rPr lang="ru-RU" b="1" i="1" dirty="0"/>
              <a:t> </a:t>
            </a:r>
            <a:r>
              <a:rPr lang="ru-RU" b="1" i="1" dirty="0" err="1"/>
              <a:t>вчених</a:t>
            </a:r>
            <a:r>
              <a:rPr lang="ru-RU" b="1" i="1" dirty="0"/>
              <a:t> </a:t>
            </a:r>
            <a:r>
              <a:rPr lang="ru-RU" b="1" i="1" dirty="0" err="1"/>
              <a:t>привертали</a:t>
            </a:r>
            <a:r>
              <a:rPr lang="ru-RU" b="1" i="1" dirty="0"/>
              <a:t> </a:t>
            </a:r>
            <a:r>
              <a:rPr lang="ru-RU" b="1" i="1" dirty="0" err="1"/>
              <a:t>лише</a:t>
            </a:r>
            <a:r>
              <a:rPr lang="ru-RU" b="1" i="1" dirty="0"/>
              <a:t> </a:t>
            </a:r>
            <a:r>
              <a:rPr lang="ru-RU" b="1" i="1" dirty="0" err="1"/>
              <a:t>окремі</a:t>
            </a:r>
            <a:r>
              <a:rPr lang="ru-RU" b="1" i="1" dirty="0"/>
              <a:t> </a:t>
            </a:r>
            <a:r>
              <a:rPr lang="ru-RU" b="1" i="1" dirty="0" err="1"/>
              <a:t>часткові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endParaRPr lang="ru-RU" b="1" i="1" dirty="0" smtClean="0"/>
          </a:p>
          <a:p>
            <a:r>
              <a:rPr lang="ru-RU" b="1" i="1" dirty="0" err="1" smtClean="0"/>
              <a:t>присвячені</a:t>
            </a:r>
            <a:r>
              <a:rPr lang="ru-RU" b="1" i="1" dirty="0" smtClean="0"/>
              <a:t> </a:t>
            </a:r>
            <a:r>
              <a:rPr lang="ru-RU" b="1" i="1" dirty="0" err="1"/>
              <a:t>лише</a:t>
            </a:r>
            <a:r>
              <a:rPr lang="ru-RU" b="1" i="1" dirty="0"/>
              <a:t> </a:t>
            </a:r>
            <a:r>
              <a:rPr lang="ru-RU" b="1" i="1" dirty="0" err="1"/>
              <a:t>окремі</a:t>
            </a:r>
            <a:r>
              <a:rPr lang="ru-RU" b="1" i="1" dirty="0"/>
              <a:t> </a:t>
            </a:r>
            <a:r>
              <a:rPr lang="ru-RU" b="1" i="1" dirty="0" err="1"/>
              <a:t>статті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endParaRPr lang="ru-RU" b="1" i="1" dirty="0" smtClean="0"/>
          </a:p>
          <a:p>
            <a:r>
              <a:rPr lang="ru-RU" b="1" i="1" dirty="0" smtClean="0"/>
              <a:t>є </a:t>
            </a:r>
            <a:r>
              <a:rPr lang="ru-RU" b="1" i="1" dirty="0" err="1"/>
              <a:t>лише</a:t>
            </a:r>
            <a:r>
              <a:rPr lang="ru-RU" b="1" i="1" dirty="0"/>
              <a:t> </a:t>
            </a:r>
            <a:r>
              <a:rPr lang="ru-RU" b="1" i="1" dirty="0" err="1"/>
              <a:t>принагідні</a:t>
            </a:r>
            <a:r>
              <a:rPr lang="ru-RU" b="1" i="1" dirty="0"/>
              <a:t> </a:t>
            </a:r>
            <a:r>
              <a:rPr lang="ru-RU" b="1" i="1" dirty="0" err="1"/>
              <a:t>зауваження</a:t>
            </a:r>
            <a:r>
              <a:rPr lang="uk-UA" b="1" i="1" dirty="0" smtClean="0"/>
              <a:t>;</a:t>
            </a:r>
          </a:p>
          <a:p>
            <a:pPr algn="just"/>
            <a:r>
              <a:rPr lang="ru-RU" b="1" i="1" dirty="0" smtClean="0"/>
              <a:t> </a:t>
            </a:r>
            <a:r>
              <a:rPr lang="ru-RU" b="1" i="1" dirty="0" err="1"/>
              <a:t>вимагає</a:t>
            </a:r>
            <a:r>
              <a:rPr lang="ru-RU" b="1" i="1" dirty="0"/>
              <a:t> системного </a:t>
            </a:r>
            <a:r>
              <a:rPr lang="ru-RU" b="1" i="1" dirty="0" err="1"/>
              <a:t>опису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endParaRPr lang="ru-RU" b="1" i="1" dirty="0" smtClean="0"/>
          </a:p>
          <a:p>
            <a:pPr algn="just"/>
            <a:r>
              <a:rPr lang="ru-RU" b="1" i="1" dirty="0" smtClean="0"/>
              <a:t>ряд </a:t>
            </a:r>
            <a:r>
              <a:rPr lang="ru-RU" b="1" i="1" dirty="0" err="1"/>
              <a:t>нових</a:t>
            </a:r>
            <a:r>
              <a:rPr lang="ru-RU" b="1" i="1" dirty="0"/>
              <a:t> </a:t>
            </a:r>
            <a:r>
              <a:rPr lang="ru-RU" b="1" i="1" dirty="0" err="1"/>
              <a:t>положень</a:t>
            </a:r>
            <a:r>
              <a:rPr lang="ru-RU" b="1" i="1" dirty="0"/>
              <a:t> </a:t>
            </a:r>
            <a:r>
              <a:rPr lang="ru-RU" b="1" i="1" dirty="0" err="1"/>
              <a:t>вимагає</a:t>
            </a:r>
            <a:r>
              <a:rPr lang="ru-RU" b="1" i="1" dirty="0"/>
              <a:t> </a:t>
            </a:r>
            <a:r>
              <a:rPr lang="ru-RU" b="1" i="1" dirty="0" err="1"/>
              <a:t>подальшого</a:t>
            </a:r>
            <a:r>
              <a:rPr lang="ru-RU" b="1" i="1" dirty="0"/>
              <a:t> </a:t>
            </a:r>
            <a:r>
              <a:rPr lang="ru-RU" b="1" i="1" dirty="0" err="1"/>
              <a:t>розвитку</a:t>
            </a:r>
            <a:r>
              <a:rPr lang="ru-RU" b="1" i="1" dirty="0"/>
              <a:t> (</a:t>
            </a:r>
            <a:r>
              <a:rPr lang="ru-RU" b="1" i="1" dirty="0" err="1"/>
              <a:t>уточнення</a:t>
            </a:r>
            <a:r>
              <a:rPr lang="ru-RU" b="1" i="1" dirty="0"/>
              <a:t>, </a:t>
            </a:r>
            <a:r>
              <a:rPr lang="ru-RU" b="1" i="1" dirty="0" err="1"/>
              <a:t>перевірки</a:t>
            </a:r>
            <a:r>
              <a:rPr lang="ru-RU" b="1" i="1" dirty="0"/>
              <a:t>)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endParaRPr lang="ru-RU" b="1" i="1" dirty="0" smtClean="0"/>
          </a:p>
          <a:p>
            <a:pPr algn="just"/>
            <a:r>
              <a:rPr lang="ru-RU" b="1" i="1" dirty="0" err="1" smtClean="0"/>
              <a:t>вивчалися</a:t>
            </a:r>
            <a:r>
              <a:rPr lang="ru-RU" b="1" i="1" dirty="0" smtClean="0"/>
              <a:t> </a:t>
            </a:r>
            <a:r>
              <a:rPr lang="ru-RU" b="1" i="1" dirty="0" err="1"/>
              <a:t>лише</a:t>
            </a:r>
            <a:r>
              <a:rPr lang="ru-RU" b="1" i="1" dirty="0"/>
              <a:t> </a:t>
            </a:r>
            <a:r>
              <a:rPr lang="ru-RU" b="1" i="1" dirty="0" err="1"/>
              <a:t>окремі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uk-UA" b="1" i="1" dirty="0" smtClean="0"/>
              <a:t>;</a:t>
            </a:r>
          </a:p>
          <a:p>
            <a:pPr algn="just"/>
            <a:r>
              <a:rPr lang="ru-RU" b="1" i="1" dirty="0" smtClean="0"/>
              <a:t> </a:t>
            </a:r>
            <a:r>
              <a:rPr lang="ru-RU" b="1" i="1" dirty="0" err="1"/>
              <a:t>залишалися</a:t>
            </a:r>
            <a:r>
              <a:rPr lang="ru-RU" b="1" i="1" dirty="0"/>
              <a:t> поза </a:t>
            </a:r>
            <a:r>
              <a:rPr lang="ru-RU" b="1" i="1" dirty="0" err="1"/>
              <a:t>уваго</a:t>
            </a:r>
            <a:r>
              <a:rPr lang="uk-UA" b="1" i="1" dirty="0"/>
              <a:t>ю;</a:t>
            </a:r>
            <a:r>
              <a:rPr lang="ru-RU" b="1" i="1" dirty="0"/>
              <a:t> </a:t>
            </a:r>
            <a:endParaRPr lang="ru-RU" b="1" i="1" dirty="0" smtClean="0"/>
          </a:p>
          <a:p>
            <a:pPr algn="just"/>
            <a:r>
              <a:rPr lang="ru-RU" b="1" i="1" dirty="0" err="1" smtClean="0"/>
              <a:t>багато</a:t>
            </a:r>
            <a:r>
              <a:rPr lang="ru-RU" b="1" i="1" dirty="0" smtClean="0"/>
              <a:t> </a:t>
            </a:r>
            <a:r>
              <a:rPr lang="ru-RU" b="1" i="1" dirty="0" err="1"/>
              <a:t>питань</a:t>
            </a:r>
            <a:r>
              <a:rPr lang="ru-RU" b="1" i="1" dirty="0"/>
              <a:t> </a:t>
            </a:r>
            <a:r>
              <a:rPr lang="ru-RU" b="1" i="1" dirty="0" err="1"/>
              <a:t>залишаються</a:t>
            </a:r>
            <a:r>
              <a:rPr lang="ru-RU" b="1" i="1" dirty="0"/>
              <a:t> </a:t>
            </a:r>
            <a:r>
              <a:rPr lang="ru-RU" b="1" i="1" dirty="0" err="1"/>
              <a:t>дискусійними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endParaRPr lang="ru-RU" b="1" i="1" dirty="0" smtClean="0"/>
          </a:p>
          <a:p>
            <a:pPr algn="just"/>
            <a:r>
              <a:rPr lang="ru-RU" b="1" i="1" dirty="0" err="1" smtClean="0"/>
              <a:t>потребує</a:t>
            </a:r>
            <a:r>
              <a:rPr lang="ru-RU" b="1" i="1" dirty="0" smtClean="0"/>
              <a:t> </a:t>
            </a:r>
            <a:r>
              <a:rPr lang="ru-RU" b="1" i="1" dirty="0" err="1"/>
              <a:t>глибокого</a:t>
            </a:r>
            <a:r>
              <a:rPr lang="ru-RU" b="1" i="1" dirty="0"/>
              <a:t> й детального </a:t>
            </a:r>
            <a:r>
              <a:rPr lang="ru-RU" b="1" i="1" dirty="0" err="1"/>
              <a:t>розгляду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endParaRPr lang="ru-RU" b="1" i="1" dirty="0" smtClean="0"/>
          </a:p>
          <a:p>
            <a:pPr algn="just"/>
            <a:r>
              <a:rPr lang="ru-RU" b="1" i="1" dirty="0" err="1" smtClean="0"/>
              <a:t>назріла</a:t>
            </a:r>
            <a:r>
              <a:rPr lang="ru-RU" b="1" i="1" dirty="0" smtClean="0"/>
              <a:t> </a:t>
            </a:r>
            <a:r>
              <a:rPr lang="ru-RU" b="1" i="1" dirty="0"/>
              <a:t>потреба </a:t>
            </a:r>
            <a:r>
              <a:rPr lang="ru-RU" b="1" i="1" dirty="0" err="1"/>
              <a:t>виділити</a:t>
            </a:r>
            <a:r>
              <a:rPr lang="ru-RU" b="1" i="1" dirty="0"/>
              <a:t> й </a:t>
            </a:r>
            <a:r>
              <a:rPr lang="ru-RU" b="1" i="1" dirty="0" err="1"/>
              <a:t>описати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endParaRPr lang="ru-RU" b="1" i="1" dirty="0" smtClean="0"/>
          </a:p>
          <a:p>
            <a:pPr algn="just"/>
            <a:r>
              <a:rPr lang="ru-RU" b="1" i="1" dirty="0" err="1" smtClean="0"/>
              <a:t>відкритою</a:t>
            </a:r>
            <a:r>
              <a:rPr lang="ru-RU" b="1" i="1" dirty="0" smtClean="0"/>
              <a:t> </a:t>
            </a:r>
            <a:r>
              <a:rPr lang="ru-RU" b="1" i="1" dirty="0" err="1"/>
              <a:t>залишається</a:t>
            </a:r>
            <a:r>
              <a:rPr lang="ru-RU" b="1" i="1" dirty="0"/>
              <a:t> проблема</a:t>
            </a:r>
            <a:r>
              <a:rPr lang="uk-UA" b="1" i="1" dirty="0" smtClean="0"/>
              <a:t>;</a:t>
            </a:r>
          </a:p>
          <a:p>
            <a:pPr algn="just"/>
            <a:r>
              <a:rPr lang="ru-RU" b="1" i="1" dirty="0" smtClean="0"/>
              <a:t> </a:t>
            </a:r>
            <a:r>
              <a:rPr lang="ru-RU" b="1" i="1" dirty="0" err="1"/>
              <a:t>залишається</a:t>
            </a:r>
            <a:r>
              <a:rPr lang="ru-RU" b="1" i="1" dirty="0"/>
              <a:t> </a:t>
            </a:r>
            <a:r>
              <a:rPr lang="ru-RU" b="1" i="1" dirty="0" err="1"/>
              <a:t>важливим</a:t>
            </a:r>
            <a:r>
              <a:rPr lang="ru-RU" b="1" i="1" dirty="0"/>
              <a:t> </a:t>
            </a:r>
            <a:r>
              <a:rPr lang="ru-RU" b="1" i="1" dirty="0" err="1"/>
              <a:t>об’єктом</a:t>
            </a:r>
            <a:r>
              <a:rPr lang="ru-RU" b="1" i="1" dirty="0"/>
              <a:t> </a:t>
            </a:r>
            <a:r>
              <a:rPr lang="ru-RU" b="1" i="1" dirty="0" err="1"/>
              <a:t>наукового</a:t>
            </a:r>
            <a:r>
              <a:rPr lang="ru-RU" b="1" i="1" dirty="0"/>
              <a:t> </a:t>
            </a:r>
            <a:r>
              <a:rPr lang="ru-RU" b="1" i="1" dirty="0" err="1"/>
              <a:t>вивчення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r>
              <a:rPr lang="ru-RU" b="1" i="1" dirty="0" err="1"/>
              <a:t>вимагає</a:t>
            </a:r>
            <a:r>
              <a:rPr lang="ru-RU" b="1" i="1" dirty="0"/>
              <a:t> </a:t>
            </a:r>
            <a:r>
              <a:rPr lang="ru-RU" b="1" i="1" dirty="0" err="1"/>
              <a:t>всебічного</a:t>
            </a:r>
            <a:r>
              <a:rPr lang="ru-RU" b="1" i="1" dirty="0"/>
              <a:t> </a:t>
            </a:r>
            <a:r>
              <a:rPr lang="ru-RU" b="1" i="1" dirty="0" err="1"/>
              <a:t>вивчення</a:t>
            </a:r>
            <a:r>
              <a:rPr lang="uk-UA" b="1" i="1" dirty="0"/>
              <a:t>;</a:t>
            </a:r>
            <a:r>
              <a:rPr lang="ru-RU" b="1" i="1" dirty="0"/>
              <a:t> </a:t>
            </a:r>
            <a:endParaRPr lang="ru-RU" b="1" i="1" dirty="0" smtClean="0"/>
          </a:p>
          <a:p>
            <a:pPr algn="just"/>
            <a:r>
              <a:rPr lang="ru-RU" b="1" i="1" dirty="0" smtClean="0"/>
              <a:t>на </a:t>
            </a:r>
            <a:r>
              <a:rPr lang="ru-RU" b="1" i="1" dirty="0"/>
              <a:t>кожному </a:t>
            </a:r>
            <a:r>
              <a:rPr lang="ru-RU" b="1" i="1" dirty="0" err="1"/>
              <a:t>етапі</a:t>
            </a:r>
            <a:r>
              <a:rPr lang="ru-RU" b="1" i="1" dirty="0"/>
              <a:t> </a:t>
            </a:r>
            <a:r>
              <a:rPr lang="ru-RU" b="1" i="1" dirty="0" err="1"/>
              <a:t>наукового</a:t>
            </a:r>
            <a:r>
              <a:rPr lang="ru-RU" b="1" i="1" dirty="0"/>
              <a:t> </a:t>
            </a:r>
            <a:r>
              <a:rPr lang="ru-RU" b="1" i="1" dirty="0" err="1"/>
              <a:t>пізнання</a:t>
            </a:r>
            <a:r>
              <a:rPr lang="ru-RU" b="1" i="1" dirty="0"/>
              <a:t> </a:t>
            </a:r>
            <a:r>
              <a:rPr lang="ru-RU" b="1" i="1" dirty="0" err="1"/>
              <a:t>з’являються</a:t>
            </a:r>
            <a:r>
              <a:rPr lang="ru-RU" b="1" i="1" dirty="0"/>
              <a:t> </a:t>
            </a:r>
            <a:r>
              <a:rPr lang="ru-RU" b="1" i="1" dirty="0" err="1"/>
              <a:t>нові</a:t>
            </a:r>
            <a:r>
              <a:rPr lang="ru-RU" b="1" i="1" dirty="0"/>
              <a:t> </a:t>
            </a:r>
            <a:r>
              <a:rPr lang="ru-RU" b="1" i="1" dirty="0" err="1"/>
              <a:t>аспекти</a:t>
            </a:r>
            <a:r>
              <a:rPr lang="ru-RU" b="1" i="1" dirty="0"/>
              <a:t> </a:t>
            </a:r>
            <a:r>
              <a:rPr lang="ru-RU" b="1" i="1" dirty="0" err="1"/>
              <a:t>розгляду</a:t>
            </a:r>
            <a:r>
              <a:rPr lang="ru-RU" i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09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2985" y="339968"/>
            <a:ext cx="8804031" cy="651803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У багатьох роботах обґрунтування на цьому не завершується, часто коротко інформують про важливість очікуваних результатів для розвитку науки: </a:t>
            </a:r>
            <a:r>
              <a:rPr lang="uk-UA" b="1" i="1" dirty="0" smtClean="0">
                <a:solidFill>
                  <a:srgbClr val="0070C0"/>
                </a:solidFill>
              </a:rPr>
              <a:t>дослідження (вивчення) дасть змогу (відкриє можливості) виявити особливості (закономірності, провідні тенденції);</a:t>
            </a:r>
          </a:p>
          <a:p>
            <a:pPr algn="just"/>
            <a:r>
              <a:rPr lang="uk-UA" b="1" i="1" dirty="0" smtClean="0"/>
              <a:t> </a:t>
            </a:r>
            <a:r>
              <a:rPr lang="uk-UA" b="1" i="1" dirty="0" smtClean="0">
                <a:solidFill>
                  <a:srgbClr val="0070C0"/>
                </a:solidFill>
              </a:rPr>
              <a:t>розкрити й поглибити уявлення; </a:t>
            </a:r>
          </a:p>
          <a:p>
            <a:pPr algn="just"/>
            <a:r>
              <a:rPr lang="uk-UA" b="1" i="1" dirty="0" smtClean="0">
                <a:solidFill>
                  <a:srgbClr val="0070C0"/>
                </a:solidFill>
              </a:rPr>
              <a:t>дасть ґрунт для узагальнень (вироблення послідовної теорії); </a:t>
            </a:r>
          </a:p>
          <a:p>
            <a:pPr algn="just"/>
            <a:r>
              <a:rPr lang="uk-UA" b="1" i="1" dirty="0" smtClean="0">
                <a:solidFill>
                  <a:srgbClr val="0070C0"/>
                </a:solidFill>
              </a:rPr>
              <a:t>допоможе розкрити сутність; </a:t>
            </a:r>
          </a:p>
          <a:p>
            <a:pPr algn="just"/>
            <a:r>
              <a:rPr lang="uk-UA" b="1" i="1" dirty="0" smtClean="0">
                <a:solidFill>
                  <a:srgbClr val="0070C0"/>
                </a:solidFill>
              </a:rPr>
              <a:t>сприятиме розкриттю природи; дозволить з’ясувати глибинні процеси;</a:t>
            </a:r>
          </a:p>
          <a:p>
            <a:pPr algn="just"/>
            <a:r>
              <a:rPr lang="uk-UA" b="1" i="1" dirty="0" smtClean="0">
                <a:solidFill>
                  <a:srgbClr val="0070C0"/>
                </a:solidFill>
              </a:rPr>
              <a:t> дасть додатковий матеріал; дозволить          з достатньою достовірністю вивчити; сприятиме збагаченню лінгвістичної теорії (лексикографічної практики); дасть змогу виявити</a:t>
            </a:r>
            <a:r>
              <a:rPr lang="uk-UA" i="1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тощо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397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8831" y="433754"/>
            <a:ext cx="8206154" cy="5873261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uk-UA" sz="9600" dirty="0" smtClean="0"/>
              <a:t>Тема «</a:t>
            </a:r>
            <a:r>
              <a:rPr lang="uk-UA" sz="9600" dirty="0" smtClean="0">
                <a:solidFill>
                  <a:srgbClr val="C00000"/>
                </a:solidFill>
              </a:rPr>
              <a:t>Типи </a:t>
            </a:r>
            <a:r>
              <a:rPr lang="uk-UA" sz="9600" dirty="0">
                <a:solidFill>
                  <a:srgbClr val="C00000"/>
                </a:solidFill>
              </a:rPr>
              <a:t>й функції </a:t>
            </a:r>
            <a:r>
              <a:rPr lang="uk-UA" sz="9600" dirty="0" err="1">
                <a:solidFill>
                  <a:srgbClr val="C00000"/>
                </a:solidFill>
              </a:rPr>
              <a:t>побутовізмів</a:t>
            </a:r>
            <a:r>
              <a:rPr lang="uk-UA" sz="9600" dirty="0">
                <a:solidFill>
                  <a:srgbClr val="C00000"/>
                </a:solidFill>
              </a:rPr>
              <a:t> в історично-психологічних романах М. </a:t>
            </a:r>
            <a:r>
              <a:rPr lang="uk-UA" sz="9600" dirty="0" err="1">
                <a:solidFill>
                  <a:srgbClr val="C00000"/>
                </a:solidFill>
              </a:rPr>
              <a:t>Матіос</a:t>
            </a:r>
            <a:r>
              <a:rPr lang="uk-UA" sz="9600" dirty="0"/>
              <a:t>» </a:t>
            </a:r>
            <a:endParaRPr lang="uk-UA" sz="9600" dirty="0" smtClean="0"/>
          </a:p>
          <a:p>
            <a:pPr algn="just"/>
            <a:r>
              <a:rPr lang="uk-UA" sz="9600" dirty="0"/>
              <a:t>Одним із актуальних завдань сучасної лінгвістики є всебічний аналіз лексичних одиниць, які найтісніше пов’язані з життям і побутом народу, його матеріальною культурою. Побут відіграє важливу роль у житті людини, оскільки він демонструє смаки та уподобання, соціальний стан, менталітет народу, його світогляд тощо.</a:t>
            </a:r>
            <a:endParaRPr lang="ru-RU" sz="9600" dirty="0"/>
          </a:p>
          <a:p>
            <a:pPr algn="just"/>
            <a:r>
              <a:rPr lang="uk-UA" sz="9600" dirty="0"/>
              <a:t>Побутова, або розмовно-побутова лексика, – це загальновживані слова, що в повсякденному спілкуванні є стилістично нейтральними, але в текстах художнього стилю вони виконують низку важливих функцій: створюють тло подій, що описуються; відтворюють національний колорит; демонструють історичний та соціально-побутовий зріз; використовуються з метою художньо-образної конкретизації дійсності. Активно </a:t>
            </a:r>
            <a:r>
              <a:rPr lang="uk-UA" sz="9600" dirty="0" smtClean="0"/>
              <a:t>вживає </a:t>
            </a:r>
            <a:r>
              <a:rPr lang="uk-UA" sz="9600" dirty="0"/>
              <a:t>побутову лексику сучасна українська письменниця М. </a:t>
            </a:r>
            <a:r>
              <a:rPr lang="uk-UA" sz="9600" dirty="0" err="1"/>
              <a:t>Матіос</a:t>
            </a:r>
            <a:r>
              <a:rPr lang="uk-UA" sz="9600" dirty="0"/>
              <a:t>. Її </a:t>
            </a:r>
            <a:r>
              <a:rPr lang="uk-UA" sz="9600" dirty="0" err="1"/>
              <a:t>історико-психологічні</a:t>
            </a:r>
            <a:r>
              <a:rPr lang="uk-UA" sz="9600" dirty="0"/>
              <a:t> романи про буковинських селян радянського періоду «Солодка </a:t>
            </a:r>
            <a:r>
              <a:rPr lang="uk-UA" sz="9600" dirty="0" err="1"/>
              <a:t>Даруся</a:t>
            </a:r>
            <a:r>
              <a:rPr lang="uk-UA" sz="9600" dirty="0"/>
              <a:t>» та «Майже ніколи не навпаки» наповнені численними деталями побутового життя, особливостями господарства та народних звичаїв</a:t>
            </a:r>
            <a:r>
              <a:rPr lang="uk-UA" sz="9600" dirty="0" smtClean="0"/>
              <a:t>.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57408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4368" y="0"/>
            <a:ext cx="8710247" cy="6459415"/>
          </a:xfrm>
        </p:spPr>
        <p:txBody>
          <a:bodyPr>
            <a:noAutofit/>
          </a:bodyPr>
          <a:lstStyle/>
          <a:p>
            <a:pPr algn="just"/>
            <a:r>
              <a:rPr lang="uk-UA" dirty="0"/>
              <a:t>Побутова лексика української мови досліджується різнопланово. Чимало діалектологічних студій було присвячено аналізові різних тематичних груп </a:t>
            </a:r>
            <a:r>
              <a:rPr lang="uk-UA" dirty="0" err="1"/>
              <a:t>побутовізмів</a:t>
            </a:r>
            <a:r>
              <a:rPr lang="uk-UA" dirty="0"/>
              <a:t> (Н. Клименко [30] – назви одягу у </a:t>
            </a:r>
            <a:r>
              <a:rPr lang="uk-UA" dirty="0" err="1"/>
              <a:t>східностепових</a:t>
            </a:r>
            <a:r>
              <a:rPr lang="uk-UA" dirty="0"/>
              <a:t> говірках Донеччини, Г. </a:t>
            </a:r>
            <a:r>
              <a:rPr lang="uk-UA" dirty="0" err="1"/>
              <a:t>Гримашевич</a:t>
            </a:r>
            <a:r>
              <a:rPr lang="uk-UA" dirty="0"/>
              <a:t> [19] – назви одягу та взуття в </a:t>
            </a:r>
            <a:r>
              <a:rPr lang="uk-UA" dirty="0" err="1"/>
              <a:t>середньополіському</a:t>
            </a:r>
            <a:r>
              <a:rPr lang="uk-UA" dirty="0"/>
              <a:t> діалекті, Г. Березовська [4] – структурна організація та географія назв традиційного одягу та прикрас у </a:t>
            </a:r>
            <a:r>
              <a:rPr lang="uk-UA" dirty="0" err="1"/>
              <a:t>східноподільських</a:t>
            </a:r>
            <a:r>
              <a:rPr lang="uk-UA" dirty="0"/>
              <a:t> говірках, Е. </a:t>
            </a:r>
            <a:r>
              <a:rPr lang="uk-UA" dirty="0" err="1"/>
              <a:t>Ґоца</a:t>
            </a:r>
            <a:r>
              <a:rPr lang="uk-UA" dirty="0"/>
              <a:t> [18] – назви їжі й кухонного начиння в українських карпатських говорах, Н. </a:t>
            </a:r>
            <a:r>
              <a:rPr lang="uk-UA" dirty="0" err="1"/>
              <a:t>Загнітко</a:t>
            </a:r>
            <a:r>
              <a:rPr lang="uk-UA" dirty="0"/>
              <a:t> [25] – назви їжі та напоїв у </a:t>
            </a:r>
            <a:r>
              <a:rPr lang="uk-UA" dirty="0" err="1"/>
              <a:t>східностепових</a:t>
            </a:r>
            <a:r>
              <a:rPr lang="uk-UA" dirty="0"/>
              <a:t> говірках Донеччини, Л. </a:t>
            </a:r>
            <a:r>
              <a:rPr lang="uk-UA" dirty="0" err="1"/>
              <a:t>Ур</a:t>
            </a:r>
            <a:r>
              <a:rPr lang="uk-UA" dirty="0"/>
              <a:t> [54] – назви їжі й кухонного начиння у </a:t>
            </a:r>
            <a:r>
              <a:rPr lang="uk-UA" dirty="0" err="1"/>
              <a:t>південно-ужансько-латорицьких</a:t>
            </a:r>
            <a:r>
              <a:rPr lang="uk-UA" dirty="0"/>
              <a:t> угорських говірках Закарпатської області, О. </a:t>
            </a:r>
            <a:r>
              <a:rPr lang="uk-UA" dirty="0" err="1"/>
              <a:t>Оскирко</a:t>
            </a:r>
            <a:r>
              <a:rPr lang="uk-UA" dirty="0"/>
              <a:t> [41] – назви вина і пива у говірках Східного Поділля, Л. Борис [9] – лексику їжі та напоїв у буковинських говірках,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91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8523" y="0"/>
            <a:ext cx="9624646" cy="68580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/>
              <a:t>ЛІТЕРАТУРА</a:t>
            </a:r>
            <a:endParaRPr lang="ru-RU" dirty="0"/>
          </a:p>
          <a:p>
            <a:pPr algn="just">
              <a:buFont typeface="Wingdings" pitchFamily="2" charset="2"/>
              <a:buChar char="ü"/>
            </a:pPr>
            <a:r>
              <a:rPr lang="uk-UA" dirty="0" smtClean="0"/>
              <a:t>Білоусенко П. І., Бойко Л. П., </a:t>
            </a:r>
            <a:r>
              <a:rPr lang="uk-UA" dirty="0" err="1" smtClean="0"/>
              <a:t>Меркулова</a:t>
            </a:r>
            <a:r>
              <a:rPr lang="uk-UA" dirty="0" smtClean="0"/>
              <a:t> О. В. Курсова </a:t>
            </a:r>
            <a:r>
              <a:rPr lang="uk-UA" dirty="0"/>
              <a:t>та кваліфікаційна робота: методичні рекомендації для здобувачів ступенів вищої освіти бакалавра і магістра освітньо-професійних програм “Середня освіта (Українська мова і література)”, “Українська мова та література”. Запоріжжя: ЗНУ,  2019.  110 с. </a:t>
            </a:r>
            <a:endParaRPr lang="ru-RU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dirty="0" err="1" smtClean="0"/>
              <a:t>Колоїз</a:t>
            </a:r>
            <a:r>
              <a:rPr lang="ru-RU" dirty="0" smtClean="0"/>
              <a:t> </a:t>
            </a:r>
            <a:r>
              <a:rPr lang="ru-RU" dirty="0"/>
              <a:t>Ж., О</a:t>
            </a:r>
            <a:r>
              <a:rPr lang="uk-UA" dirty="0" err="1"/>
              <a:t>строушко</a:t>
            </a:r>
            <a:r>
              <a:rPr lang="uk-UA" dirty="0"/>
              <a:t> О. </a:t>
            </a:r>
            <a:r>
              <a:rPr lang="ru-RU" dirty="0" err="1"/>
              <a:t>Студентська</a:t>
            </a:r>
            <a:r>
              <a:rPr lang="ru-RU" dirty="0"/>
              <a:t> </a:t>
            </a:r>
            <a:r>
              <a:rPr lang="ru-RU" dirty="0" err="1"/>
              <a:t>наукова</a:t>
            </a:r>
            <a:r>
              <a:rPr lang="ru-RU" dirty="0"/>
              <a:t> робота з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</a:t>
            </a:r>
            <a:r>
              <a:rPr lang="ru-RU" dirty="0"/>
              <a:t>. для студ. ф-ту </a:t>
            </a:r>
            <a:r>
              <a:rPr lang="ru-RU" dirty="0" err="1"/>
              <a:t>укр</a:t>
            </a:r>
            <a:r>
              <a:rPr lang="ru-RU" dirty="0"/>
              <a:t>. </a:t>
            </a:r>
            <a:r>
              <a:rPr lang="ru-RU" dirty="0" err="1"/>
              <a:t>філол</a:t>
            </a:r>
            <a:r>
              <a:rPr lang="ru-RU" dirty="0"/>
              <a:t>. </a:t>
            </a:r>
            <a:r>
              <a:rPr lang="ru-RU" dirty="0" err="1"/>
              <a:t>Кривий</a:t>
            </a:r>
            <a:r>
              <a:rPr lang="ru-RU" dirty="0"/>
              <a:t> </a:t>
            </a:r>
            <a:r>
              <a:rPr lang="ru-RU" dirty="0" err="1"/>
              <a:t>Ріг</a:t>
            </a:r>
            <a:r>
              <a:rPr lang="ru-RU" dirty="0"/>
              <a:t> : ФОП Маринченко С. В., 2016</a:t>
            </a:r>
            <a:r>
              <a:rPr lang="uk-UA" dirty="0"/>
              <a:t>.</a:t>
            </a:r>
            <a:r>
              <a:rPr lang="ru-RU" dirty="0"/>
              <a:t>162 с.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 err="1"/>
              <a:t>Мацько</a:t>
            </a:r>
            <a:r>
              <a:rPr lang="ru-RU" dirty="0"/>
              <a:t> Л. І.</a:t>
            </a:r>
            <a:r>
              <a:rPr lang="uk-UA" dirty="0"/>
              <a:t>, </a:t>
            </a:r>
            <a:r>
              <a:rPr lang="uk-UA" dirty="0" err="1"/>
              <a:t>Денискіна</a:t>
            </a:r>
            <a:r>
              <a:rPr lang="uk-UA" dirty="0"/>
              <a:t> Г. О.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наукова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(</a:t>
            </a:r>
            <a:r>
              <a:rPr lang="ru-RU" dirty="0" err="1"/>
              <a:t>теорія</a:t>
            </a:r>
            <a:r>
              <a:rPr lang="ru-RU" dirty="0"/>
              <a:t> і практика) 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</a:t>
            </a:r>
            <a:r>
              <a:rPr lang="ru-RU" dirty="0"/>
              <a:t>.</a:t>
            </a:r>
            <a:r>
              <a:rPr lang="uk-UA" dirty="0"/>
              <a:t> Тернопіль : </a:t>
            </a:r>
            <a:r>
              <a:rPr lang="ru-RU" dirty="0" err="1"/>
              <a:t>Підручники</a:t>
            </a:r>
            <a:r>
              <a:rPr lang="ru-RU" dirty="0"/>
              <a:t> і </a:t>
            </a:r>
            <a:r>
              <a:rPr lang="ru-RU" dirty="0" err="1"/>
              <a:t>посібники</a:t>
            </a:r>
            <a:r>
              <a:rPr lang="ru-RU" dirty="0"/>
              <a:t>, 2011. </a:t>
            </a:r>
            <a:r>
              <a:rPr lang="uk-UA" dirty="0"/>
              <a:t>272 с.</a:t>
            </a:r>
            <a:endParaRPr lang="ru-RU" dirty="0"/>
          </a:p>
          <a:p>
            <a:pPr lvl="0" algn="just">
              <a:buFont typeface="Wingdings" pitchFamily="2" charset="2"/>
              <a:buChar char="ü"/>
            </a:pPr>
            <a:r>
              <a:rPr lang="uk-UA" dirty="0"/>
              <a:t>Онуфрієнко Г. С. Науковий стиль української мови : 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посібн</a:t>
            </a:r>
            <a:r>
              <a:rPr lang="uk-UA" dirty="0"/>
              <a:t>. Київ : Центр навчальної літератури, 2006. 312 с. </a:t>
            </a:r>
            <a:endParaRPr lang="uk-UA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dirty="0" err="1"/>
              <a:t>Типологія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 у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 smtClean="0"/>
              <a:t>тексті</a:t>
            </a:r>
            <a:r>
              <a:rPr lang="ru-RU" dirty="0" smtClean="0"/>
              <a:t> : </a:t>
            </a:r>
            <a:r>
              <a:rPr lang="ru-RU" dirty="0" err="1"/>
              <a:t>збірник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праць</a:t>
            </a:r>
            <a:r>
              <a:rPr lang="ru-RU" dirty="0"/>
              <a:t>. </a:t>
            </a:r>
            <a:r>
              <a:rPr lang="ru-RU" dirty="0" err="1" smtClean="0"/>
              <a:t>Черкаси</a:t>
            </a:r>
            <a:r>
              <a:rPr lang="ru-RU" dirty="0"/>
              <a:t>, 2011. </a:t>
            </a:r>
            <a:r>
              <a:rPr lang="ru-RU" dirty="0" smtClean="0"/>
              <a:t>120 с.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7138" y="0"/>
            <a:ext cx="8428893" cy="629529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uk-UA" sz="8000" dirty="0" smtClean="0"/>
              <a:t>Л</a:t>
            </a:r>
            <a:r>
              <a:rPr lang="uk-UA" sz="8000" dirty="0"/>
              <a:t>. Тищенко [53] – структурна організація й динаміка побутової лексики </a:t>
            </a:r>
            <a:r>
              <a:rPr lang="uk-UA" sz="8000" dirty="0" err="1"/>
              <a:t>південнослобожанських</a:t>
            </a:r>
            <a:r>
              <a:rPr lang="uk-UA" sz="8000" dirty="0"/>
              <a:t> </a:t>
            </a:r>
            <a:r>
              <a:rPr lang="uk-UA" sz="8000" dirty="0" smtClean="0"/>
              <a:t>говірок. Обстежено </a:t>
            </a:r>
            <a:r>
              <a:rPr lang="uk-UA" sz="8000" dirty="0"/>
              <a:t>побутову лексику і пам’яткового фонду української мови (А. </a:t>
            </a:r>
            <a:r>
              <a:rPr lang="uk-UA" sz="8000" dirty="0" err="1"/>
              <a:t>Сібрук</a:t>
            </a:r>
            <a:r>
              <a:rPr lang="uk-UA" sz="8000" dirty="0"/>
              <a:t> [50] – структура та семантика назв прикрас на основі пам’яток ХІ-ХІ</a:t>
            </a:r>
            <a:r>
              <a:rPr lang="en-US" sz="8000" dirty="0"/>
              <a:t>V</a:t>
            </a:r>
            <a:r>
              <a:rPr lang="uk-UA" sz="8000" dirty="0"/>
              <a:t> ст., І. </a:t>
            </a:r>
            <a:r>
              <a:rPr lang="uk-UA" sz="8000" dirty="0" err="1"/>
              <a:t>Царалунга</a:t>
            </a:r>
            <a:r>
              <a:rPr lang="uk-UA" sz="8000" dirty="0"/>
              <a:t> [56] – назви речей домашнього ужитку в українських актових книгах </a:t>
            </a:r>
            <a:r>
              <a:rPr lang="en-US" sz="8000" dirty="0"/>
              <a:t>XVI</a:t>
            </a:r>
            <a:r>
              <a:rPr lang="uk-UA" sz="8000" dirty="0"/>
              <a:t> – початку </a:t>
            </a:r>
            <a:r>
              <a:rPr lang="en-US" sz="8000" dirty="0"/>
              <a:t>XVII</a:t>
            </a:r>
            <a:r>
              <a:rPr lang="uk-UA" sz="8000" dirty="0"/>
              <a:t> століття, О. </a:t>
            </a:r>
            <a:r>
              <a:rPr lang="uk-UA" sz="8000" dirty="0" err="1"/>
              <a:t>Крижко</a:t>
            </a:r>
            <a:r>
              <a:rPr lang="uk-UA" sz="8000" dirty="0"/>
              <a:t> [32] – розвиток семантики побутової лексики українських літописів кінця </a:t>
            </a:r>
            <a:r>
              <a:rPr lang="en-US" sz="8000" dirty="0"/>
              <a:t>XVII</a:t>
            </a:r>
            <a:r>
              <a:rPr lang="uk-UA" sz="8000" dirty="0"/>
              <a:t> – початку Х</a:t>
            </a:r>
            <a:r>
              <a:rPr lang="en-US" sz="8000" dirty="0"/>
              <a:t>VIII</a:t>
            </a:r>
            <a:r>
              <a:rPr lang="uk-UA" sz="8000" dirty="0"/>
              <a:t> століття). Побутова лексика на матеріалі творів художньої літератури досліджена </a:t>
            </a:r>
            <a:r>
              <a:rPr lang="uk-UA" sz="8000" dirty="0" smtClean="0"/>
              <a:t>частково </a:t>
            </a:r>
            <a:r>
              <a:rPr lang="uk-UA" sz="8000" dirty="0"/>
              <a:t>(С. </a:t>
            </a:r>
            <a:r>
              <a:rPr lang="uk-UA" sz="8000" dirty="0" err="1"/>
              <a:t>Каленюк</a:t>
            </a:r>
            <a:r>
              <a:rPr lang="uk-UA" sz="8000" dirty="0"/>
              <a:t> [29] – </a:t>
            </a:r>
            <a:r>
              <a:rPr lang="uk-UA" sz="8000" dirty="0" err="1"/>
              <a:t>побутовізми</a:t>
            </a:r>
            <a:r>
              <a:rPr lang="uk-UA" sz="8000" dirty="0"/>
              <a:t> у творчості У. </a:t>
            </a:r>
            <a:r>
              <a:rPr lang="uk-UA" sz="8000" dirty="0" err="1"/>
              <a:t>Самчука</a:t>
            </a:r>
            <a:r>
              <a:rPr lang="uk-UA" sz="8000" dirty="0"/>
              <a:t>, Г. </a:t>
            </a:r>
            <a:r>
              <a:rPr lang="uk-UA" sz="8000" dirty="0" err="1"/>
              <a:t>Гримашевич</a:t>
            </a:r>
            <a:r>
              <a:rPr lang="uk-UA" sz="8000" dirty="0"/>
              <a:t> – назви одягу та взуття в романі В. Шевчука «Стежка в траві. Житомирська сага» [20], Д. Ігнатенко </a:t>
            </a:r>
            <a:r>
              <a:rPr lang="ru-RU" sz="8000" dirty="0"/>
              <a:t>[</a:t>
            </a:r>
            <a:r>
              <a:rPr lang="uk-UA" sz="8000" dirty="0"/>
              <a:t>28</a:t>
            </a:r>
            <a:r>
              <a:rPr lang="ru-RU" sz="8000" dirty="0"/>
              <a:t>]</a:t>
            </a:r>
            <a:r>
              <a:rPr lang="uk-UA" sz="8000" dirty="0"/>
              <a:t> – найменування меблів та хатнього начиння у творах Т. Шевченка). </a:t>
            </a:r>
            <a:endParaRPr lang="ru-RU" sz="8000" dirty="0"/>
          </a:p>
          <a:p>
            <a:pPr marL="0" indent="0" algn="just">
              <a:buNone/>
            </a:pPr>
            <a:r>
              <a:rPr lang="uk-UA" sz="8000" dirty="0"/>
              <a:t/>
            </a:r>
            <a:br>
              <a:rPr lang="uk-UA" sz="8000" dirty="0"/>
            </a:br>
            <a:r>
              <a:rPr lang="uk-UA" sz="8000" dirty="0"/>
              <a:t> </a:t>
            </a:r>
            <a:endParaRPr lang="ru-RU" sz="8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8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8185" y="93785"/>
            <a:ext cx="8745415" cy="6131169"/>
          </a:xfrm>
        </p:spPr>
        <p:txBody>
          <a:bodyPr/>
          <a:lstStyle/>
          <a:p>
            <a:pPr algn="just"/>
            <a:r>
              <a:rPr lang="uk-UA" dirty="0" smtClean="0"/>
              <a:t>Окремі </a:t>
            </a:r>
            <a:r>
              <a:rPr lang="uk-UA" dirty="0" err="1"/>
              <a:t>п</a:t>
            </a:r>
            <a:r>
              <a:rPr lang="uk-UA" dirty="0" err="1" smtClean="0"/>
              <a:t>обутовізми</a:t>
            </a:r>
            <a:r>
              <a:rPr lang="uk-UA" dirty="0" smtClean="0"/>
              <a:t> </a:t>
            </a:r>
            <a:r>
              <a:rPr lang="uk-UA" dirty="0"/>
              <a:t>у творах М. </a:t>
            </a:r>
            <a:r>
              <a:rPr lang="uk-UA" dirty="0" err="1"/>
              <a:t>Матіос</a:t>
            </a:r>
            <a:r>
              <a:rPr lang="uk-UA" dirty="0"/>
              <a:t> досліджувала М. </a:t>
            </a:r>
            <a:r>
              <a:rPr lang="uk-UA" dirty="0" err="1"/>
              <a:t>Цуркан</a:t>
            </a:r>
            <a:r>
              <a:rPr lang="uk-UA" dirty="0"/>
              <a:t> [57] як засіб стилізації розмовності у прозі письменників Буковини початку ХХІ століття, проте побутова лексика </a:t>
            </a:r>
            <a:r>
              <a:rPr lang="uk-UA" dirty="0" err="1"/>
              <a:t>історико-психологічних</a:t>
            </a:r>
            <a:r>
              <a:rPr lang="uk-UA" dirty="0"/>
              <a:t> романів письменниці не була об’єктом окремої розвідки. Цим і зумовлена </a:t>
            </a:r>
            <a:r>
              <a:rPr lang="uk-UA" b="1" dirty="0"/>
              <a:t>актуальність</a:t>
            </a:r>
            <a:r>
              <a:rPr lang="uk-UA" dirty="0"/>
              <a:t> нашої роботи.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14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447" y="82062"/>
            <a:ext cx="8147538" cy="6224953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Після обґрунтування актуальності наукової роботи звичайно формулюють її </a:t>
            </a:r>
            <a:r>
              <a:rPr lang="uk-UA" dirty="0" smtClean="0">
                <a:solidFill>
                  <a:srgbClr val="C00000"/>
                </a:solidFill>
              </a:rPr>
              <a:t>мету</a:t>
            </a:r>
            <a:r>
              <a:rPr lang="uk-UA" dirty="0" smtClean="0"/>
              <a:t> й </a:t>
            </a:r>
            <a:r>
              <a:rPr lang="uk-UA" dirty="0" smtClean="0">
                <a:solidFill>
                  <a:srgbClr val="C00000"/>
                </a:solidFill>
              </a:rPr>
              <a:t>завдання.</a:t>
            </a:r>
          </a:p>
          <a:p>
            <a:pPr algn="just"/>
            <a:r>
              <a:rPr lang="uk-UA" b="1" i="1" dirty="0" smtClean="0">
                <a:solidFill>
                  <a:srgbClr val="C00000"/>
                </a:solidFill>
              </a:rPr>
              <a:t>Мета роботи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 smtClean="0"/>
              <a:t>– це </a:t>
            </a:r>
            <a:r>
              <a:rPr lang="uk-UA" b="1" i="1" dirty="0" smtClean="0"/>
              <a:t>сукупний </a:t>
            </a:r>
            <a:r>
              <a:rPr lang="uk-UA" dirty="0" smtClean="0"/>
              <a:t>кінцевий її результат, це те, чого ми хочемо досягти.</a:t>
            </a:r>
          </a:p>
          <a:p>
            <a:pPr algn="just"/>
            <a:r>
              <a:rPr lang="uk-UA" dirty="0" smtClean="0"/>
              <a:t>Мета наукової роботи має формулюватися максимально лаконічно, але повно. </a:t>
            </a:r>
          </a:p>
          <a:p>
            <a:pPr algn="just"/>
            <a:r>
              <a:rPr lang="uk-UA" dirty="0" smtClean="0"/>
              <a:t>Мета досягається </a:t>
            </a:r>
            <a:r>
              <a:rPr lang="uk-UA" b="1" i="1" dirty="0" smtClean="0"/>
              <a:t>поетапним</a:t>
            </a:r>
            <a:r>
              <a:rPr lang="uk-UA" dirty="0" smtClean="0"/>
              <a:t> виконанням певних </a:t>
            </a:r>
            <a:r>
              <a:rPr lang="uk-UA" b="1" i="1" dirty="0" smtClean="0"/>
              <a:t>завдань</a:t>
            </a:r>
            <a:r>
              <a:rPr lang="uk-UA" i="1" dirty="0" smtClean="0"/>
              <a:t>.</a:t>
            </a:r>
            <a:r>
              <a:rPr lang="uk-UA" dirty="0" smtClean="0"/>
              <a:t> </a:t>
            </a:r>
          </a:p>
          <a:p>
            <a:pPr algn="just"/>
            <a:r>
              <a:rPr lang="uk-UA" dirty="0" smtClean="0"/>
              <a:t>Ключовими словами у формулюванні мети виступають або дієслова в неозначеній формі (</a:t>
            </a:r>
            <a:r>
              <a:rPr lang="uk-UA" b="1" i="1" dirty="0" smtClean="0">
                <a:solidFill>
                  <a:srgbClr val="C00000"/>
                </a:solidFill>
              </a:rPr>
              <a:t>описати, здійснити, розкрити </a:t>
            </a:r>
            <a:r>
              <a:rPr lang="uk-UA" dirty="0" smtClean="0"/>
              <a:t>і </a:t>
            </a:r>
            <a:r>
              <a:rPr lang="uk-UA" dirty="0" err="1" smtClean="0"/>
              <a:t>т.ін</a:t>
            </a:r>
            <a:r>
              <a:rPr lang="uk-UA" dirty="0" smtClean="0"/>
              <a:t>.), або відповідні віддієслівні іменники (</a:t>
            </a:r>
            <a:r>
              <a:rPr lang="uk-UA" b="1" i="1" dirty="0" smtClean="0"/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опис</a:t>
            </a:r>
            <a:r>
              <a:rPr lang="uk-UA" i="1" dirty="0" smtClean="0">
                <a:solidFill>
                  <a:srgbClr val="C00000"/>
                </a:solidFill>
              </a:rPr>
              <a:t>, </a:t>
            </a:r>
            <a:r>
              <a:rPr lang="uk-UA" b="1" i="1" dirty="0" smtClean="0">
                <a:solidFill>
                  <a:srgbClr val="C00000"/>
                </a:solidFill>
              </a:rPr>
              <a:t>аналіз</a:t>
            </a:r>
            <a:r>
              <a:rPr lang="uk-UA" dirty="0" smtClean="0"/>
              <a:t>). </a:t>
            </a:r>
          </a:p>
          <a:p>
            <a:r>
              <a:rPr lang="uk-UA" dirty="0" smtClean="0"/>
              <a:t>Формулюючи </a:t>
            </a:r>
            <a:r>
              <a:rPr lang="uk-UA" i="1" dirty="0" smtClean="0">
                <a:solidFill>
                  <a:srgbClr val="C00000"/>
                </a:solidFill>
              </a:rPr>
              <a:t>мету роботи 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 smtClean="0"/>
              <a:t>не варто вживати іменники "</a:t>
            </a:r>
            <a:r>
              <a:rPr lang="uk-UA" dirty="0" smtClean="0">
                <a:solidFill>
                  <a:srgbClr val="C00000"/>
                </a:solidFill>
              </a:rPr>
              <a:t>дослідження</a:t>
            </a:r>
            <a:r>
              <a:rPr lang="uk-UA" dirty="0" smtClean="0"/>
              <a:t>...", "</a:t>
            </a:r>
            <a:r>
              <a:rPr lang="uk-UA" dirty="0" smtClean="0">
                <a:solidFill>
                  <a:srgbClr val="C00000"/>
                </a:solidFill>
              </a:rPr>
              <a:t>вивчення</a:t>
            </a:r>
            <a:r>
              <a:rPr lang="uk-UA" dirty="0" smtClean="0"/>
              <a:t>...", тому що ці слова вказують не на саму мету, а на засіб </a:t>
            </a:r>
            <a:r>
              <a:rPr lang="uk-UA" dirty="0"/>
              <a:t>її здійснення.</a:t>
            </a:r>
            <a:endParaRPr lang="ru-RU" dirty="0"/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3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4338" y="152400"/>
            <a:ext cx="8557847" cy="6787662"/>
          </a:xfrm>
        </p:spPr>
        <p:txBody>
          <a:bodyPr/>
          <a:lstStyle/>
          <a:p>
            <a:r>
              <a:rPr lang="uk-UA" dirty="0" smtClean="0"/>
              <a:t>Тема: </a:t>
            </a:r>
            <a:r>
              <a:rPr lang="uk-UA" b="1" dirty="0"/>
              <a:t>ЗБІРНІ ІМЕННИКИ В </a:t>
            </a:r>
            <a:r>
              <a:rPr lang="ru-RU" b="1" dirty="0"/>
              <a:t>“</a:t>
            </a:r>
            <a:r>
              <a:rPr lang="uk-UA" b="1" dirty="0"/>
              <a:t>СЛОВАРІ УКРАЇНСЬКОЇ МОВИ</a:t>
            </a:r>
            <a:r>
              <a:rPr lang="ru-RU" b="1" dirty="0"/>
              <a:t>” </a:t>
            </a:r>
            <a:r>
              <a:rPr lang="uk-UA" b="1" dirty="0" smtClean="0"/>
              <a:t>ЗА </a:t>
            </a:r>
            <a:r>
              <a:rPr lang="uk-UA" b="1" dirty="0"/>
              <a:t>РЕД. Б.</a:t>
            </a:r>
            <a:r>
              <a:rPr lang="en-US" b="1" dirty="0"/>
              <a:t> </a:t>
            </a:r>
            <a:r>
              <a:rPr lang="uk-UA" b="1" dirty="0"/>
              <a:t>Д.</a:t>
            </a:r>
            <a:r>
              <a:rPr lang="en-US" b="1" dirty="0"/>
              <a:t> </a:t>
            </a:r>
            <a:r>
              <a:rPr lang="uk-UA" b="1" dirty="0"/>
              <a:t>ГРІНЧЕНКА</a:t>
            </a:r>
            <a:r>
              <a:rPr lang="uk-UA" dirty="0"/>
              <a:t> </a:t>
            </a:r>
            <a:endParaRPr lang="uk-UA" dirty="0" smtClean="0"/>
          </a:p>
          <a:p>
            <a:pPr algn="just"/>
            <a:r>
              <a:rPr lang="uk-UA" b="1" dirty="0" smtClean="0">
                <a:solidFill>
                  <a:srgbClr val="C00000"/>
                </a:solidFill>
              </a:rPr>
              <a:t>Мета</a:t>
            </a:r>
            <a:r>
              <a:rPr lang="uk-UA" dirty="0" smtClean="0"/>
              <a:t> – семантико-словотвірний аналіз збірних іменників, зафіксованих у </a:t>
            </a:r>
            <a:r>
              <a:rPr lang="ru-RU" dirty="0"/>
              <a:t>“</a:t>
            </a:r>
            <a:r>
              <a:rPr lang="uk-UA" dirty="0" err="1" smtClean="0"/>
              <a:t>Словарі</a:t>
            </a:r>
            <a:r>
              <a:rPr lang="uk-UA" dirty="0" smtClean="0"/>
              <a:t> української мови</a:t>
            </a:r>
            <a:r>
              <a:rPr lang="ru-RU" dirty="0" smtClean="0"/>
              <a:t>” </a:t>
            </a:r>
            <a:r>
              <a:rPr lang="uk-UA" dirty="0" smtClean="0"/>
              <a:t>за ред. </a:t>
            </a:r>
            <a:r>
              <a:rPr lang="uk-UA" dirty="0"/>
              <a:t>Б.</a:t>
            </a:r>
            <a:r>
              <a:rPr lang="en-US" dirty="0"/>
              <a:t> </a:t>
            </a:r>
            <a:r>
              <a:rPr lang="uk-UA" dirty="0"/>
              <a:t>Д.</a:t>
            </a:r>
            <a:r>
              <a:rPr lang="en-US" dirty="0"/>
              <a:t> </a:t>
            </a:r>
            <a:r>
              <a:rPr lang="uk-UA" dirty="0"/>
              <a:t>ГРІНЧЕНКА </a:t>
            </a:r>
            <a:endParaRPr lang="uk-UA" dirty="0" smtClean="0"/>
          </a:p>
          <a:p>
            <a:pPr algn="just"/>
            <a:r>
              <a:rPr lang="uk-UA" dirty="0" smtClean="0"/>
              <a:t>Тема: </a:t>
            </a:r>
            <a:r>
              <a:rPr lang="uk-UA" b="1" dirty="0"/>
              <a:t>ФУНКЦІЮВАННЯ ЕКСПРЕСИВНО ЗАБАРВЛЕНОЇ ЛЕКСИКИ В РОМАНІ О. ПЕЧОРНОЇ </a:t>
            </a:r>
            <a:r>
              <a:rPr lang="ru-RU" b="1" dirty="0"/>
              <a:t>“</a:t>
            </a:r>
            <a:r>
              <a:rPr lang="uk-UA" b="1" dirty="0"/>
              <a:t>ХИМЕРНИЦЯ</a:t>
            </a:r>
            <a:r>
              <a:rPr lang="ru-RU" b="1" dirty="0"/>
              <a:t>” </a:t>
            </a:r>
            <a:endParaRPr lang="ru-RU" b="1" dirty="0" smtClean="0"/>
          </a:p>
          <a:p>
            <a:pPr algn="just"/>
            <a:r>
              <a:rPr lang="uk-UA" b="1" dirty="0" smtClean="0">
                <a:solidFill>
                  <a:srgbClr val="C00000"/>
                </a:solidFill>
              </a:rPr>
              <a:t>Мета</a:t>
            </a:r>
            <a:r>
              <a:rPr lang="uk-UA" b="1" dirty="0" smtClean="0"/>
              <a:t> - </a:t>
            </a:r>
            <a:r>
              <a:rPr lang="uk-UA" dirty="0"/>
              <a:t>семантико-стилістичний аналіз експресивно забарвленої лексики в романі О. </a:t>
            </a:r>
            <a:r>
              <a:rPr lang="uk-UA" dirty="0" err="1"/>
              <a:t>Печорної</a:t>
            </a:r>
            <a:r>
              <a:rPr lang="uk-UA" dirty="0"/>
              <a:t> “Химерниця”.</a:t>
            </a:r>
            <a:endParaRPr lang="ru-RU" dirty="0"/>
          </a:p>
          <a:p>
            <a:pPr algn="just"/>
            <a:r>
              <a:rPr lang="uk-UA" dirty="0" smtClean="0"/>
              <a:t>Тема: </a:t>
            </a:r>
            <a:r>
              <a:rPr lang="uk-UA" b="1" dirty="0" smtClean="0"/>
              <a:t>Екзотизми та варваризми в мові сучасної кулінарії</a:t>
            </a:r>
          </a:p>
          <a:p>
            <a:pPr algn="just"/>
            <a:r>
              <a:rPr lang="uk-UA" b="1" dirty="0" smtClean="0">
                <a:solidFill>
                  <a:srgbClr val="C00000"/>
                </a:solidFill>
              </a:rPr>
              <a:t>Мета</a:t>
            </a:r>
            <a:r>
              <a:rPr lang="uk-UA" b="1" dirty="0" smtClean="0"/>
              <a:t> – </a:t>
            </a:r>
            <a:r>
              <a:rPr lang="uk-UA" dirty="0" smtClean="0"/>
              <a:t>структурно-семантичний аналіз екзотизмів та варваризмів </a:t>
            </a:r>
            <a:r>
              <a:rPr lang="uk-UA" dirty="0"/>
              <a:t>в мові сучасної кулінарії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1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9538" y="105508"/>
            <a:ext cx="8593016" cy="5990491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П</a:t>
            </a:r>
            <a:r>
              <a:rPr lang="uk-UA" dirty="0" smtClean="0"/>
              <a:t>риклад </a:t>
            </a:r>
            <a:r>
              <a:rPr lang="uk-UA" dirty="0"/>
              <a:t>невдалого формулювання </a:t>
            </a:r>
            <a:r>
              <a:rPr lang="uk-UA" dirty="0" smtClean="0"/>
              <a:t>мети</a:t>
            </a:r>
          </a:p>
          <a:p>
            <a:r>
              <a:rPr lang="uk-UA" dirty="0" smtClean="0"/>
              <a:t>Тема: </a:t>
            </a:r>
            <a:r>
              <a:rPr lang="uk-UA" b="1" dirty="0" smtClean="0">
                <a:solidFill>
                  <a:srgbClr val="0070C0"/>
                </a:solidFill>
              </a:rPr>
              <a:t>Жаргонна лексика в друкованих ЗМІ</a:t>
            </a:r>
          </a:p>
          <a:p>
            <a:pPr algn="just"/>
            <a:r>
              <a:rPr lang="uk-UA" b="1" dirty="0" smtClean="0">
                <a:solidFill>
                  <a:srgbClr val="C00000"/>
                </a:solidFill>
              </a:rPr>
              <a:t>Мета</a:t>
            </a:r>
            <a:r>
              <a:rPr lang="uk-UA" b="1" dirty="0" smtClean="0"/>
              <a:t> – з’ясувати семантичну та функціональну специфіку жаргонного лексикону, виявити жаргонні лексико-тематичні групи в мові </a:t>
            </a:r>
            <a:r>
              <a:rPr lang="uk-UA" b="1" dirty="0"/>
              <a:t>друкованих </a:t>
            </a:r>
            <a:r>
              <a:rPr lang="uk-UA" b="1" dirty="0" smtClean="0"/>
              <a:t>ЗМІ, установити функціональне навантаження </a:t>
            </a:r>
            <a:r>
              <a:rPr lang="uk-UA" b="1" dirty="0" err="1" smtClean="0"/>
              <a:t>жаргонізованих</a:t>
            </a:r>
            <a:r>
              <a:rPr lang="uk-UA" b="1" dirty="0" smtClean="0"/>
              <a:t> одиниць та факторів, що впливають на актуалізацію іманентних особливостей</a:t>
            </a:r>
            <a:endParaRPr lang="uk-UA" b="1" dirty="0"/>
          </a:p>
          <a:p>
            <a:pPr algn="just"/>
            <a:r>
              <a:rPr lang="uk-UA" b="1" dirty="0" smtClean="0"/>
              <a:t>Тема: </a:t>
            </a:r>
            <a:r>
              <a:rPr lang="uk-UA" b="1" dirty="0" err="1" smtClean="0">
                <a:solidFill>
                  <a:srgbClr val="0070C0"/>
                </a:solidFill>
              </a:rPr>
              <a:t>Етнолінгвістичні</a:t>
            </a:r>
            <a:r>
              <a:rPr lang="uk-UA" b="1" dirty="0" smtClean="0">
                <a:solidFill>
                  <a:srgbClr val="0070C0"/>
                </a:solidFill>
              </a:rPr>
              <a:t> дослідження в сучасній урбаністичній жіночій прозі</a:t>
            </a:r>
          </a:p>
          <a:p>
            <a:pPr algn="just"/>
            <a:r>
              <a:rPr lang="uk-UA" b="1" dirty="0">
                <a:solidFill>
                  <a:srgbClr val="C00000"/>
                </a:solidFill>
              </a:rPr>
              <a:t>Мета</a:t>
            </a:r>
            <a:r>
              <a:rPr lang="uk-UA" b="1" dirty="0"/>
              <a:t> </a:t>
            </a:r>
            <a:r>
              <a:rPr lang="uk-UA" b="1" dirty="0" smtClean="0"/>
              <a:t>– дослідження західноукраїнської лексики, зокрема таких її компонентів, як діалектизми, просторічна лексика, стійких мовних сполучень, що зустрічаються на сторінках малої сучасної урбаністичної прози.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24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9876" y="175846"/>
            <a:ext cx="8522677" cy="6107723"/>
          </a:xfrm>
        </p:spPr>
        <p:txBody>
          <a:bodyPr/>
          <a:lstStyle/>
          <a:p>
            <a:pPr algn="just"/>
            <a:r>
              <a:rPr lang="uk-UA" dirty="0"/>
              <a:t>У</a:t>
            </a:r>
            <a:r>
              <a:rPr lang="uk-UA" dirty="0" smtClean="0"/>
              <a:t> </a:t>
            </a:r>
            <a:r>
              <a:rPr lang="uk-UA" dirty="0"/>
              <a:t>лінгвістичних розвідках </a:t>
            </a:r>
            <a:r>
              <a:rPr lang="uk-UA" dirty="0" smtClean="0"/>
              <a:t>зазвичай </a:t>
            </a:r>
            <a:r>
              <a:rPr lang="uk-UA" dirty="0"/>
              <a:t>ставляться </a:t>
            </a:r>
            <a:r>
              <a:rPr lang="uk-UA" dirty="0" smtClean="0"/>
              <a:t>завдання</a:t>
            </a:r>
            <a:r>
              <a:rPr lang="uk-UA" dirty="0"/>
              <a:t>, які можна поділити на </a:t>
            </a:r>
            <a:r>
              <a:rPr lang="uk-UA" b="1" dirty="0">
                <a:solidFill>
                  <a:srgbClr val="C00000"/>
                </a:solidFill>
              </a:rPr>
              <a:t>чотири групи</a:t>
            </a:r>
            <a:r>
              <a:rPr lang="uk-UA" dirty="0" smtClean="0"/>
              <a:t>.</a:t>
            </a:r>
          </a:p>
          <a:p>
            <a:pPr algn="just"/>
            <a:r>
              <a:rPr lang="uk-UA" b="1" i="1" u="sng" dirty="0"/>
              <a:t>Перша група завдань</a:t>
            </a:r>
            <a:r>
              <a:rPr lang="uk-UA" dirty="0"/>
              <a:t> може бути пов’язана з розглядом стану досліджуваної проблеми в теорії і практиці, виробленні теоретичних засад дослідження</a:t>
            </a:r>
            <a:r>
              <a:rPr lang="uk-UA" dirty="0" smtClean="0"/>
              <a:t>.</a:t>
            </a:r>
          </a:p>
          <a:p>
            <a:pPr algn="just"/>
            <a:r>
              <a:rPr lang="uk-UA" b="1" i="1" u="sng" dirty="0"/>
              <a:t>Друга група завдань</a:t>
            </a:r>
            <a:r>
              <a:rPr lang="uk-UA" dirty="0"/>
              <a:t> спрямована на чіткіше окреслення предмета й об’єкта вивчення. </a:t>
            </a:r>
            <a:endParaRPr lang="uk-UA" dirty="0" smtClean="0"/>
          </a:p>
          <a:p>
            <a:pPr algn="just"/>
            <a:r>
              <a:rPr lang="uk-UA" dirty="0"/>
              <a:t>Завдання </a:t>
            </a:r>
            <a:r>
              <a:rPr lang="uk-UA" b="1" i="1" u="sng" dirty="0"/>
              <a:t>третьої групи</a:t>
            </a:r>
            <a:r>
              <a:rPr lang="uk-UA" dirty="0"/>
              <a:t> (їх, як правило, кілька</a:t>
            </a:r>
            <a:r>
              <a:rPr lang="uk-UA" dirty="0" smtClean="0"/>
              <a:t>) – </a:t>
            </a:r>
            <a:r>
              <a:rPr lang="uk-UA" dirty="0"/>
              <a:t>це безпосередній аналіз мовних </a:t>
            </a:r>
            <a:r>
              <a:rPr lang="uk-UA" dirty="0" smtClean="0"/>
              <a:t>одиниць.</a:t>
            </a:r>
          </a:p>
          <a:p>
            <a:pPr algn="just"/>
            <a:r>
              <a:rPr lang="uk-UA" dirty="0"/>
              <a:t>Завдання </a:t>
            </a:r>
            <a:r>
              <a:rPr lang="uk-UA" b="1" i="1" u="sng" dirty="0"/>
              <a:t>четвертої групи</a:t>
            </a:r>
            <a:r>
              <a:rPr lang="uk-UA" dirty="0"/>
              <a:t> – </a:t>
            </a:r>
            <a:r>
              <a:rPr lang="uk-UA" dirty="0" err="1"/>
              <a:t>узагальнювального</a:t>
            </a:r>
            <a:r>
              <a:rPr lang="uk-UA" dirty="0"/>
              <a:t>, підсумкового типу.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66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9539" y="1"/>
            <a:ext cx="8546123" cy="6858000"/>
          </a:xfrm>
        </p:spPr>
        <p:txBody>
          <a:bodyPr/>
          <a:lstStyle/>
          <a:p>
            <a:pPr algn="just"/>
            <a:r>
              <a:rPr lang="uk-UA" dirty="0" smtClean="0"/>
              <a:t>Формулювання першого завдання починається </a:t>
            </a:r>
            <a:r>
              <a:rPr lang="uk-UA" dirty="0"/>
              <a:t>словами</a:t>
            </a:r>
            <a:r>
              <a:rPr lang="uk-UA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розробити</a:t>
            </a:r>
            <a:r>
              <a:rPr lang="uk-UA" b="1" i="1" dirty="0"/>
              <a:t> (</a:t>
            </a:r>
            <a:r>
              <a:rPr lang="uk-UA" b="1" i="1" dirty="0">
                <a:solidFill>
                  <a:srgbClr val="C00000"/>
                </a:solidFill>
              </a:rPr>
              <a:t>обґрунтувати</a:t>
            </a:r>
            <a:r>
              <a:rPr lang="uk-UA" b="1" i="1" dirty="0"/>
              <a:t>) (</a:t>
            </a:r>
            <a:r>
              <a:rPr lang="uk-UA" b="1" i="1" dirty="0">
                <a:solidFill>
                  <a:srgbClr val="C00000"/>
                </a:solidFill>
              </a:rPr>
              <a:t>теоретичні</a:t>
            </a:r>
            <a:r>
              <a:rPr lang="uk-UA" b="1" i="1" dirty="0"/>
              <a:t>) </a:t>
            </a:r>
            <a:r>
              <a:rPr lang="uk-UA" b="1" i="1" dirty="0">
                <a:solidFill>
                  <a:srgbClr val="C00000"/>
                </a:solidFill>
              </a:rPr>
              <a:t>засади</a:t>
            </a:r>
            <a:r>
              <a:rPr lang="uk-UA" i="1" dirty="0"/>
              <a:t> </a:t>
            </a:r>
            <a:r>
              <a:rPr lang="uk-UA" dirty="0"/>
              <a:t>(вказується чого</a:t>
            </a:r>
            <a:r>
              <a:rPr lang="uk-UA" b="1" dirty="0"/>
              <a:t>)</a:t>
            </a:r>
            <a:r>
              <a:rPr lang="uk-UA" b="1" i="1" dirty="0"/>
              <a:t>, </a:t>
            </a:r>
            <a:r>
              <a:rPr lang="uk-UA" b="1" i="1" dirty="0">
                <a:solidFill>
                  <a:srgbClr val="C00000"/>
                </a:solidFill>
              </a:rPr>
              <a:t>з’ясувати статус </a:t>
            </a:r>
            <a:r>
              <a:rPr lang="uk-UA" b="1" i="1" dirty="0"/>
              <a:t>(</a:t>
            </a:r>
            <a:r>
              <a:rPr lang="uk-UA" b="1" i="1" dirty="0" err="1">
                <a:solidFill>
                  <a:srgbClr val="C00000"/>
                </a:solidFill>
              </a:rPr>
              <a:t>лінгвальну</a:t>
            </a:r>
            <a:r>
              <a:rPr lang="uk-UA" b="1" i="1" dirty="0">
                <a:solidFill>
                  <a:srgbClr val="C00000"/>
                </a:solidFill>
              </a:rPr>
              <a:t> природу</a:t>
            </a:r>
            <a:r>
              <a:rPr lang="uk-UA" b="1" i="1" dirty="0"/>
              <a:t>)</a:t>
            </a:r>
            <a:r>
              <a:rPr lang="uk-UA" i="1" dirty="0"/>
              <a:t> </a:t>
            </a:r>
            <a:r>
              <a:rPr lang="uk-UA" dirty="0"/>
              <a:t>(певних мовних одиниць, категорій тощо), </a:t>
            </a:r>
            <a:r>
              <a:rPr lang="uk-UA" b="1" i="1" dirty="0">
                <a:solidFill>
                  <a:srgbClr val="C00000"/>
                </a:solidFill>
              </a:rPr>
              <a:t>визначити поняття</a:t>
            </a:r>
            <a:r>
              <a:rPr lang="uk-UA" dirty="0">
                <a:solidFill>
                  <a:srgbClr val="C00000"/>
                </a:solidFill>
              </a:rPr>
              <a:t> </a:t>
            </a:r>
            <a:r>
              <a:rPr lang="uk-UA" dirty="0"/>
              <a:t>(називається об’єкт), </a:t>
            </a:r>
            <a:r>
              <a:rPr lang="uk-UA" b="1" i="1" dirty="0">
                <a:solidFill>
                  <a:srgbClr val="C00000"/>
                </a:solidFill>
              </a:rPr>
              <a:t>визначити природу</a:t>
            </a:r>
            <a:r>
              <a:rPr lang="uk-UA" i="1" dirty="0">
                <a:solidFill>
                  <a:srgbClr val="C00000"/>
                </a:solidFill>
              </a:rPr>
              <a:t> </a:t>
            </a:r>
            <a:r>
              <a:rPr lang="uk-UA" dirty="0"/>
              <a:t>(називаються мовні одиниці, явища і </a:t>
            </a:r>
            <a:r>
              <a:rPr lang="uk-UA" dirty="0" err="1"/>
              <a:t>т.ін</a:t>
            </a:r>
            <a:r>
              <a:rPr lang="uk-UA" dirty="0"/>
              <a:t>.), </a:t>
            </a:r>
            <a:r>
              <a:rPr lang="uk-UA" b="1" i="1" dirty="0">
                <a:solidFill>
                  <a:srgbClr val="C00000"/>
                </a:solidFill>
              </a:rPr>
              <a:t>обґрунтувати</a:t>
            </a:r>
            <a:r>
              <a:rPr lang="uk-UA" i="1" dirty="0"/>
              <a:t> </a:t>
            </a:r>
            <a:r>
              <a:rPr lang="uk-UA" dirty="0"/>
              <a:t>(принципи, </a:t>
            </a:r>
            <a:r>
              <a:rPr lang="uk-UA" dirty="0" smtClean="0"/>
              <a:t>підходи</a:t>
            </a:r>
            <a:r>
              <a:rPr lang="uk-UA" dirty="0"/>
              <a:t>, методику тощо</a:t>
            </a:r>
            <a:r>
              <a:rPr lang="uk-UA" dirty="0" smtClean="0"/>
              <a:t>).</a:t>
            </a:r>
            <a:r>
              <a:rPr lang="uk-UA" dirty="0"/>
              <a:t> Н</a:t>
            </a:r>
            <a:r>
              <a:rPr lang="uk-UA" dirty="0" smtClean="0"/>
              <a:t>е </a:t>
            </a:r>
            <a:r>
              <a:rPr lang="uk-UA" dirty="0"/>
              <a:t>варто формулювати </a:t>
            </a:r>
            <a:r>
              <a:rPr lang="uk-UA" b="1" dirty="0"/>
              <a:t>перше </a:t>
            </a:r>
            <a:r>
              <a:rPr lang="uk-UA" b="1" dirty="0" smtClean="0"/>
              <a:t>завдання</a:t>
            </a:r>
            <a:r>
              <a:rPr lang="uk-UA" dirty="0"/>
              <a:t> </a:t>
            </a:r>
            <a:r>
              <a:rPr lang="uk-UA" dirty="0" smtClean="0"/>
              <a:t>так</a:t>
            </a:r>
            <a:r>
              <a:rPr lang="uk-UA" dirty="0"/>
              <a:t>: </a:t>
            </a:r>
            <a:r>
              <a:rPr lang="uk-UA" b="1" i="1" dirty="0">
                <a:solidFill>
                  <a:srgbClr val="C00000"/>
                </a:solidFill>
              </a:rPr>
              <a:t>вивчити й проаналізувати літературу   з </a:t>
            </a:r>
            <a:r>
              <a:rPr lang="uk-UA" b="1" i="1" dirty="0" smtClean="0">
                <a:solidFill>
                  <a:srgbClr val="C00000"/>
                </a:solidFill>
              </a:rPr>
              <a:t>проблеми.</a:t>
            </a:r>
            <a:endParaRPr lang="uk-UA" dirty="0" smtClean="0">
              <a:solidFill>
                <a:srgbClr val="C00000"/>
              </a:solidFill>
            </a:endParaRPr>
          </a:p>
          <a:p>
            <a:pPr algn="just"/>
            <a:r>
              <a:rPr lang="uk-UA" dirty="0"/>
              <a:t>Ф</a:t>
            </a:r>
            <a:r>
              <a:rPr lang="uk-UA" dirty="0" smtClean="0"/>
              <a:t>ормулювання</a:t>
            </a:r>
            <a:r>
              <a:rPr lang="uk-UA" i="1" dirty="0" smtClean="0"/>
              <a:t> </a:t>
            </a:r>
            <a:r>
              <a:rPr lang="uk-UA" b="1" dirty="0"/>
              <a:t>другого завдання</a:t>
            </a:r>
            <a:r>
              <a:rPr lang="uk-UA" b="1" i="1" dirty="0"/>
              <a:t> </a:t>
            </a:r>
            <a:r>
              <a:rPr lang="uk-UA" dirty="0"/>
              <a:t>може починатися словосполуками </a:t>
            </a:r>
            <a:r>
              <a:rPr lang="uk-UA" b="1" i="1" dirty="0">
                <a:solidFill>
                  <a:srgbClr val="C00000"/>
                </a:solidFill>
              </a:rPr>
              <a:t>виявити склад </a:t>
            </a:r>
            <a:r>
              <a:rPr lang="uk-UA" i="1" dirty="0"/>
              <a:t>(моделі, мовні одиниці),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з’ясувати корпус </a:t>
            </a:r>
            <a:r>
              <a:rPr lang="uk-UA" i="1" dirty="0"/>
              <a:t>(інвентар),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визначити</a:t>
            </a:r>
            <a:r>
              <a:rPr lang="uk-UA" b="1" i="1" dirty="0"/>
              <a:t> </a:t>
            </a:r>
            <a:r>
              <a:rPr lang="uk-UA" i="1" dirty="0"/>
              <a:t>(уточнити)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межі поширення</a:t>
            </a:r>
            <a:r>
              <a:rPr lang="uk-UA" b="1" i="1" dirty="0"/>
              <a:t>, </a:t>
            </a:r>
            <a:r>
              <a:rPr lang="uk-UA" b="1" i="1" dirty="0">
                <a:solidFill>
                  <a:srgbClr val="C00000"/>
                </a:solidFill>
              </a:rPr>
              <a:t>окреслити</a:t>
            </a:r>
            <a:r>
              <a:rPr lang="uk-UA" b="1" i="1" dirty="0"/>
              <a:t> </a:t>
            </a:r>
            <a:r>
              <a:rPr lang="uk-UA" b="1" i="1" dirty="0" smtClean="0"/>
              <a:t>                          </a:t>
            </a:r>
            <a:r>
              <a:rPr lang="uk-UA" i="1" dirty="0" smtClean="0"/>
              <a:t>сукупність</a:t>
            </a:r>
            <a:r>
              <a:rPr lang="uk-UA" b="1" i="1" dirty="0" smtClean="0"/>
              <a:t> </a:t>
            </a:r>
            <a:r>
              <a:rPr lang="uk-UA" dirty="0"/>
              <a:t>і </a:t>
            </a:r>
            <a:r>
              <a:rPr lang="uk-UA" dirty="0" err="1" smtClean="0"/>
              <a:t>т.ін</a:t>
            </a:r>
            <a:r>
              <a:rPr lang="uk-UA" dirty="0" smtClean="0"/>
              <a:t>. </a:t>
            </a:r>
            <a:r>
              <a:rPr lang="uk-UA" dirty="0"/>
              <a:t>Н</a:t>
            </a:r>
            <a:r>
              <a:rPr lang="uk-UA" dirty="0" smtClean="0"/>
              <a:t>е </a:t>
            </a:r>
            <a:r>
              <a:rPr lang="uk-UA" dirty="0"/>
              <a:t>варто формулювати завдання цього </a:t>
            </a:r>
            <a:r>
              <a:rPr lang="uk-UA" dirty="0" smtClean="0"/>
              <a:t>типу так</a:t>
            </a:r>
            <a:r>
              <a:rPr lang="uk-UA" dirty="0"/>
              <a:t>: </a:t>
            </a:r>
            <a:r>
              <a:rPr lang="uk-UA" b="1" i="1" dirty="0">
                <a:solidFill>
                  <a:srgbClr val="C00000"/>
                </a:solidFill>
              </a:rPr>
              <a:t>зібрати, класифікувати матеріал</a:t>
            </a:r>
            <a:r>
              <a:rPr lang="uk-UA" b="1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58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5415" y="234462"/>
            <a:ext cx="8815754" cy="6623538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uk-UA" sz="2400" dirty="0"/>
              <a:t>Починається формулювання </a:t>
            </a:r>
            <a:r>
              <a:rPr lang="uk-UA" sz="2400" dirty="0" smtClean="0"/>
              <a:t>третьої групи завдань </a:t>
            </a:r>
            <a:r>
              <a:rPr lang="uk-UA" sz="2400" dirty="0"/>
              <a:t>словами </a:t>
            </a:r>
            <a:r>
              <a:rPr lang="uk-UA" sz="2400" b="1" i="1" dirty="0">
                <a:solidFill>
                  <a:srgbClr val="C00000"/>
                </a:solidFill>
              </a:rPr>
              <a:t>з’ясувати</a:t>
            </a:r>
            <a:r>
              <a:rPr lang="uk-UA" sz="2400" b="1" i="1" dirty="0"/>
              <a:t> </a:t>
            </a:r>
            <a:r>
              <a:rPr lang="uk-UA" sz="2400" i="1" dirty="0"/>
              <a:t>значення (походження, семантику, </a:t>
            </a:r>
            <a:r>
              <a:rPr lang="uk-UA" sz="2400" i="1" dirty="0" smtClean="0"/>
              <a:t>причини</a:t>
            </a:r>
            <a:r>
              <a:rPr lang="uk-UA" sz="2400" i="1" dirty="0"/>
              <a:t>, шляхи появи, особливості, природу, роль, місце, специфіку, частотність, фактори тощо),</a:t>
            </a:r>
            <a:r>
              <a:rPr lang="uk-UA" sz="2400" b="1" i="1" dirty="0"/>
              <a:t> </a:t>
            </a:r>
            <a:r>
              <a:rPr lang="uk-UA" sz="2400" b="1" i="1" dirty="0">
                <a:solidFill>
                  <a:srgbClr val="C00000"/>
                </a:solidFill>
              </a:rPr>
              <a:t>дослідити</a:t>
            </a:r>
            <a:r>
              <a:rPr lang="uk-UA" sz="2400" b="1" i="1" dirty="0"/>
              <a:t> </a:t>
            </a:r>
            <a:r>
              <a:rPr lang="uk-UA" sz="2400" i="1" dirty="0"/>
              <a:t>(</a:t>
            </a:r>
            <a:r>
              <a:rPr lang="uk-UA" sz="2400" i="1" dirty="0" smtClean="0"/>
              <a:t>характер, </a:t>
            </a:r>
            <a:r>
              <a:rPr lang="uk-UA" sz="2400" i="1" dirty="0"/>
              <a:t>властивості, походження, зв’язки, потенціал, засоби, механізми, функції, співвідношення, </a:t>
            </a:r>
            <a:r>
              <a:rPr lang="uk-UA" sz="2400" i="1" dirty="0" smtClean="0"/>
              <a:t>історію</a:t>
            </a:r>
            <a:r>
              <a:rPr lang="uk-UA" sz="2400" i="1" dirty="0"/>
              <a:t>, структуру)</a:t>
            </a:r>
            <a:r>
              <a:rPr lang="uk-UA" sz="2400" b="1" i="1" dirty="0"/>
              <a:t>, </a:t>
            </a:r>
            <a:r>
              <a:rPr lang="uk-UA" sz="2400" b="1" i="1" dirty="0">
                <a:solidFill>
                  <a:srgbClr val="C00000"/>
                </a:solidFill>
              </a:rPr>
              <a:t>виявити</a:t>
            </a:r>
            <a:r>
              <a:rPr lang="uk-UA" sz="2400" b="1" i="1" dirty="0"/>
              <a:t> </a:t>
            </a:r>
            <a:r>
              <a:rPr lang="uk-UA" sz="2400" i="1" dirty="0"/>
              <a:t>(ознаки, причини, поширення, відношення, шляхи, засоби, специфіку, чинники, типи, </a:t>
            </a:r>
            <a:r>
              <a:rPr lang="uk-UA" sz="2400" i="1" dirty="0" smtClean="0"/>
              <a:t>співвідношення</a:t>
            </a:r>
            <a:r>
              <a:rPr lang="uk-UA" sz="2400" i="1" dirty="0"/>
              <a:t>, структуру), </a:t>
            </a:r>
            <a:r>
              <a:rPr lang="uk-UA" sz="2400" b="1" i="1" dirty="0">
                <a:solidFill>
                  <a:srgbClr val="C00000"/>
                </a:solidFill>
              </a:rPr>
              <a:t>вивчити</a:t>
            </a:r>
            <a:r>
              <a:rPr lang="uk-UA" sz="2400" i="1" dirty="0"/>
              <a:t> (можливості, специфіку, </a:t>
            </a:r>
            <a:r>
              <a:rPr lang="uk-UA" sz="2400" i="1" dirty="0" err="1" smtClean="0"/>
              <a:t>функціювання</a:t>
            </a:r>
            <a:r>
              <a:rPr lang="uk-UA" sz="2400" i="1" dirty="0"/>
              <a:t>, потенціал),</a:t>
            </a:r>
            <a:r>
              <a:rPr lang="uk-UA" sz="2400" b="1" i="1" dirty="0"/>
              <a:t> </a:t>
            </a:r>
            <a:r>
              <a:rPr lang="uk-UA" sz="2400" b="1" i="1" dirty="0">
                <a:solidFill>
                  <a:srgbClr val="C00000"/>
                </a:solidFill>
              </a:rPr>
              <a:t>проаналізувати</a:t>
            </a:r>
            <a:r>
              <a:rPr lang="uk-UA" sz="2400" b="1" i="1" dirty="0"/>
              <a:t> </a:t>
            </a:r>
            <a:r>
              <a:rPr lang="uk-UA" sz="2400" i="1" dirty="0"/>
              <a:t>(структуру, семантику, </a:t>
            </a:r>
            <a:r>
              <a:rPr lang="uk-UA" sz="2400" i="1" dirty="0" smtClean="0"/>
              <a:t>залежність</a:t>
            </a:r>
            <a:r>
              <a:rPr lang="uk-UA" sz="2400" i="1" dirty="0"/>
              <a:t>, особливості, реалізацію)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8423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57908"/>
            <a:ext cx="8593015" cy="608317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описати</a:t>
            </a:r>
            <a:r>
              <a:rPr lang="uk-UA" b="1" i="1" dirty="0" smtClean="0"/>
              <a:t> </a:t>
            </a:r>
            <a:r>
              <a:rPr lang="uk-UA" i="1" dirty="0"/>
              <a:t>(</a:t>
            </a:r>
            <a:r>
              <a:rPr lang="uk-UA" i="1" dirty="0" err="1" smtClean="0"/>
              <a:t>функціювання</a:t>
            </a:r>
            <a:r>
              <a:rPr lang="uk-UA" i="1" dirty="0"/>
              <a:t>, спосіб),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визначити</a:t>
            </a:r>
            <a:r>
              <a:rPr lang="uk-UA" b="1" i="1" dirty="0"/>
              <a:t> </a:t>
            </a:r>
            <a:r>
              <a:rPr lang="uk-UA" i="1" dirty="0"/>
              <a:t>(обсяг, типи, моделі, структуру, потенціал, функції, продуктивність, засоби, систему, групи, спільне і відмінне, характеристики)</a:t>
            </a:r>
            <a:r>
              <a:rPr lang="uk-UA" b="1" i="1" dirty="0"/>
              <a:t>, </a:t>
            </a:r>
            <a:r>
              <a:rPr lang="uk-UA" b="1" i="1" dirty="0">
                <a:solidFill>
                  <a:srgbClr val="C00000"/>
                </a:solidFill>
              </a:rPr>
              <a:t>встановити</a:t>
            </a:r>
            <a:r>
              <a:rPr lang="uk-UA" b="1" i="1" dirty="0"/>
              <a:t> </a:t>
            </a:r>
            <a:r>
              <a:rPr lang="uk-UA" i="1" dirty="0"/>
              <a:t>(взаємозв’язки, взаємодію, функції, ступінь продуктивності, мотиви, вплив, типи, ознаки, особливості, зв’язки,</a:t>
            </a:r>
            <a:r>
              <a:rPr lang="uk-UA" b="1" i="1" dirty="0"/>
              <a:t> </a:t>
            </a:r>
            <a:r>
              <a:rPr lang="uk-UA" i="1" dirty="0"/>
              <a:t>роль, критерії), </a:t>
            </a:r>
            <a:r>
              <a:rPr lang="uk-UA" b="1" i="1" dirty="0">
                <a:solidFill>
                  <a:srgbClr val="C00000"/>
                </a:solidFill>
              </a:rPr>
              <a:t>здійснити</a:t>
            </a:r>
            <a:r>
              <a:rPr lang="uk-UA" i="1" dirty="0"/>
              <a:t> (аналіз, опис)</a:t>
            </a:r>
            <a:r>
              <a:rPr lang="uk-UA" b="1" i="1" dirty="0"/>
              <a:t>, </a:t>
            </a:r>
            <a:r>
              <a:rPr lang="uk-UA" b="1" i="1" dirty="0">
                <a:solidFill>
                  <a:srgbClr val="C00000"/>
                </a:solidFill>
              </a:rPr>
              <a:t>простежити</a:t>
            </a:r>
            <a:r>
              <a:rPr lang="uk-UA" b="1" i="1" dirty="0"/>
              <a:t> </a:t>
            </a:r>
            <a:r>
              <a:rPr lang="uk-UA" i="1" dirty="0"/>
              <a:t>(функціонування, особливості, залежність, засоби, розвиток, глибину, еволюцію, співвідношення),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визначити</a:t>
            </a:r>
            <a:r>
              <a:rPr lang="uk-UA" b="1" i="1" dirty="0"/>
              <a:t> </a:t>
            </a:r>
            <a:r>
              <a:rPr lang="uk-UA" i="1" dirty="0"/>
              <a:t>(динаміку, можливості, процеси, межі, специфіку, місце, роль, належність), показати (зв’язок),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описати</a:t>
            </a:r>
            <a:r>
              <a:rPr lang="uk-UA" b="1" i="1" dirty="0"/>
              <a:t> </a:t>
            </a:r>
            <a:r>
              <a:rPr lang="uk-UA" i="1" dirty="0"/>
              <a:t>(особливості, групи, засоби, механізми, значення, конструкції),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зіставити</a:t>
            </a:r>
            <a:r>
              <a:rPr lang="uk-UA" b="1" i="1" dirty="0"/>
              <a:t> </a:t>
            </a:r>
            <a:r>
              <a:rPr lang="uk-UA" i="1" dirty="0"/>
              <a:t>(форми), розкрити (характер, статус, функції, особливості, зміст, вплив),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розглянути</a:t>
            </a:r>
            <a:r>
              <a:rPr lang="uk-UA" b="1" i="1" dirty="0"/>
              <a:t> </a:t>
            </a:r>
            <a:r>
              <a:rPr lang="uk-UA" i="1" dirty="0"/>
              <a:t>(взаємодію, засоби),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с</a:t>
            </a:r>
            <a:r>
              <a:rPr lang="uk-UA" b="1" i="1" dirty="0" smtClean="0">
                <a:solidFill>
                  <a:srgbClr val="C00000"/>
                </a:solidFill>
              </a:rPr>
              <a:t>характеризувати</a:t>
            </a:r>
            <a:r>
              <a:rPr lang="uk-UA" b="1" i="1" dirty="0" smtClean="0"/>
              <a:t> </a:t>
            </a:r>
            <a:r>
              <a:rPr lang="uk-UA" i="1" dirty="0"/>
              <a:t>(особливості, засоби</a:t>
            </a:r>
            <a:r>
              <a:rPr lang="uk-UA" b="1" i="1" dirty="0"/>
              <a:t>, </a:t>
            </a:r>
            <a:r>
              <a:rPr lang="uk-UA" i="1" dirty="0"/>
              <a:t>типи, специфіку),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уточнити</a:t>
            </a:r>
            <a:r>
              <a:rPr lang="uk-UA" b="1" i="1" dirty="0"/>
              <a:t> </a:t>
            </a:r>
            <a:r>
              <a:rPr lang="uk-UA" i="1" dirty="0"/>
              <a:t>(хронологію, межі, етимологію),</a:t>
            </a:r>
            <a:r>
              <a:rPr lang="uk-UA" b="1" i="1" dirty="0"/>
              <a:t> </a:t>
            </a:r>
            <a:r>
              <a:rPr lang="uk-UA" b="1" i="1" dirty="0">
                <a:solidFill>
                  <a:srgbClr val="C00000"/>
                </a:solidFill>
              </a:rPr>
              <a:t>висвітлити</a:t>
            </a:r>
            <a:r>
              <a:rPr lang="uk-UA" b="1" i="1" dirty="0"/>
              <a:t> </a:t>
            </a:r>
            <a:r>
              <a:rPr lang="uk-UA" i="1" dirty="0"/>
              <a:t>(взаємодію)</a:t>
            </a:r>
            <a:r>
              <a:rPr lang="uk-UA" b="1" dirty="0"/>
              <a:t> </a:t>
            </a:r>
            <a:r>
              <a:rPr lang="uk-UA" dirty="0"/>
              <a:t>тощо. </a:t>
            </a:r>
            <a:endParaRPr lang="ru-RU" dirty="0"/>
          </a:p>
          <a:p>
            <a:pPr marL="0" indent="0" algn="just">
              <a:buNone/>
            </a:pPr>
            <a:r>
              <a:rPr lang="uk-UA" b="1" i="1" dirty="0">
                <a:solidFill>
                  <a:srgbClr val="C00000"/>
                </a:solidFill>
              </a:rPr>
              <a:t>простежити</a:t>
            </a:r>
            <a:r>
              <a:rPr lang="uk-UA" i="1" dirty="0"/>
              <a:t> особливості творення (чогось); </a:t>
            </a:r>
            <a:r>
              <a:rPr lang="uk-UA" b="1" i="1" dirty="0">
                <a:solidFill>
                  <a:srgbClr val="C00000"/>
                </a:solidFill>
              </a:rPr>
              <a:t>дослідити</a:t>
            </a:r>
            <a:r>
              <a:rPr lang="uk-UA" i="1" dirty="0"/>
              <a:t> історію формування (якоїсь категорії); </a:t>
            </a:r>
            <a:r>
              <a:rPr lang="uk-UA" b="1" i="1" dirty="0">
                <a:solidFill>
                  <a:srgbClr val="C00000"/>
                </a:solidFill>
              </a:rPr>
              <a:t>визначити</a:t>
            </a:r>
            <a:r>
              <a:rPr lang="uk-UA" i="1" dirty="0"/>
              <a:t> ступінь продуктивності суфіксів; </a:t>
            </a:r>
            <a:r>
              <a:rPr lang="uk-UA" b="1" i="1" dirty="0">
                <a:solidFill>
                  <a:srgbClr val="C00000"/>
                </a:solidFill>
              </a:rPr>
              <a:t>визначити</a:t>
            </a:r>
            <a:r>
              <a:rPr lang="uk-UA" i="1" dirty="0"/>
              <a:t> провідні засоби і способи номінації; </a:t>
            </a:r>
            <a:r>
              <a:rPr lang="uk-UA" b="1" i="1" dirty="0">
                <a:solidFill>
                  <a:srgbClr val="C00000"/>
                </a:solidFill>
              </a:rPr>
              <a:t>встановити</a:t>
            </a:r>
            <a:r>
              <a:rPr lang="uk-UA" i="1" dirty="0"/>
              <a:t> лексико-семантичні зв’язки (між чимось); </a:t>
            </a:r>
            <a:r>
              <a:rPr lang="uk-UA" b="1" i="1" dirty="0">
                <a:solidFill>
                  <a:srgbClr val="C00000"/>
                </a:solidFill>
              </a:rPr>
              <a:t>окреслити</a:t>
            </a:r>
            <a:r>
              <a:rPr lang="uk-UA" i="1" dirty="0"/>
              <a:t> місце внутрішньої форми слова в структурі лексичного значення слова</a:t>
            </a:r>
            <a:r>
              <a:rPr lang="uk-UA" dirty="0"/>
              <a:t> </a:t>
            </a:r>
            <a:r>
              <a:rPr lang="uk-UA" dirty="0" smtClean="0"/>
              <a:t>тощо.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8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2308" y="257908"/>
            <a:ext cx="8229600" cy="6295291"/>
          </a:xfrm>
        </p:spPr>
        <p:txBody>
          <a:bodyPr>
            <a:normAutofit/>
          </a:bodyPr>
          <a:lstStyle/>
          <a:p>
            <a:pPr algn="just"/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pPr algn="just"/>
            <a:endParaRPr lang="uk-UA"/>
          </a:p>
          <a:p>
            <a:pPr algn="just"/>
            <a:r>
              <a:rPr lang="uk-UA" smtClean="0"/>
              <a:t>Завдання </a:t>
            </a:r>
            <a:r>
              <a:rPr lang="uk-UA" b="1" dirty="0"/>
              <a:t>четвертої групи</a:t>
            </a:r>
            <a:r>
              <a:rPr lang="uk-UA" dirty="0"/>
              <a:t> </a:t>
            </a:r>
            <a:r>
              <a:rPr lang="uk-UA" dirty="0" smtClean="0"/>
              <a:t>базуються </a:t>
            </a:r>
            <a:r>
              <a:rPr lang="uk-UA" dirty="0"/>
              <a:t>на виконанні попередніх </a:t>
            </a:r>
            <a:r>
              <a:rPr lang="uk-UA" dirty="0" smtClean="0"/>
              <a:t>завдань: </a:t>
            </a:r>
            <a:r>
              <a:rPr lang="uk-UA" b="1" i="1" dirty="0">
                <a:solidFill>
                  <a:srgbClr val="C00000"/>
                </a:solidFill>
              </a:rPr>
              <a:t>визначити</a:t>
            </a:r>
            <a:r>
              <a:rPr lang="uk-UA" b="1" i="1" dirty="0"/>
              <a:t> (окреслити) місце й роль, </a:t>
            </a:r>
            <a:r>
              <a:rPr lang="uk-UA" b="1" i="1" dirty="0">
                <a:solidFill>
                  <a:srgbClr val="C00000"/>
                </a:solidFill>
              </a:rPr>
              <a:t>виявити</a:t>
            </a:r>
            <a:r>
              <a:rPr lang="uk-UA" b="1" i="1" dirty="0"/>
              <a:t> (встановити) тенденції розвитку, </a:t>
            </a:r>
            <a:r>
              <a:rPr lang="uk-UA" b="1" i="1" dirty="0">
                <a:solidFill>
                  <a:srgbClr val="C00000"/>
                </a:solidFill>
              </a:rPr>
              <a:t>з’ясувати</a:t>
            </a:r>
            <a:r>
              <a:rPr lang="uk-UA" b="1" i="1" dirty="0"/>
              <a:t> закономірності</a:t>
            </a:r>
            <a:r>
              <a:rPr lang="uk-UA" b="1" dirty="0"/>
              <a:t> </a:t>
            </a:r>
            <a:r>
              <a:rPr lang="uk-UA" b="1" i="1" dirty="0"/>
              <a:t>творення, </a:t>
            </a:r>
            <a:r>
              <a:rPr lang="uk-UA" b="1" i="1" dirty="0" smtClean="0">
                <a:solidFill>
                  <a:srgbClr val="C00000"/>
                </a:solidFill>
              </a:rPr>
              <a:t>розробити</a:t>
            </a:r>
            <a:r>
              <a:rPr lang="uk-UA" b="1" i="1" dirty="0" smtClean="0"/>
              <a:t> </a:t>
            </a:r>
            <a:r>
              <a:rPr lang="uk-UA" b="1" i="1" dirty="0"/>
              <a:t>практичні рекомендації</a:t>
            </a:r>
            <a:r>
              <a:rPr lang="uk-UA" b="1" i="1" dirty="0" smtClean="0"/>
              <a:t>.</a:t>
            </a:r>
          </a:p>
          <a:p>
            <a:endParaRPr lang="uk-UA" b="1" i="1" dirty="0" smtClean="0"/>
          </a:p>
        </p:txBody>
      </p:sp>
    </p:spTree>
    <p:extLst>
      <p:ext uri="{BB962C8B-B14F-4D97-AF65-F5344CB8AC3E}">
        <p14:creationId xmlns:p14="http://schemas.microsoft.com/office/powerpoint/2010/main" val="148506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1631" y="140677"/>
            <a:ext cx="9226061" cy="6717322"/>
          </a:xfrm>
        </p:spPr>
        <p:txBody>
          <a:bodyPr/>
          <a:lstStyle/>
          <a:p>
            <a:r>
              <a:rPr lang="uk-UA" dirty="0"/>
              <a:t>Підготовка наукового дослідження передбачає такі найголовніші етапи: </a:t>
            </a:r>
            <a:endParaRPr lang="uk-UA" dirty="0" smtClean="0"/>
          </a:p>
          <a:p>
            <a:r>
              <a:rPr lang="uk-UA" dirty="0" smtClean="0"/>
              <a:t>вибір </a:t>
            </a:r>
            <a:r>
              <a:rPr lang="uk-UA" dirty="0"/>
              <a:t>теми; </a:t>
            </a:r>
            <a:endParaRPr lang="uk-UA" dirty="0" smtClean="0"/>
          </a:p>
          <a:p>
            <a:r>
              <a:rPr lang="uk-UA" dirty="0" smtClean="0"/>
              <a:t>з’ясування </a:t>
            </a:r>
            <a:r>
              <a:rPr lang="uk-UA" dirty="0"/>
              <a:t>об’єкта й предмета; </a:t>
            </a:r>
            <a:endParaRPr lang="uk-UA" dirty="0" smtClean="0"/>
          </a:p>
          <a:p>
            <a:r>
              <a:rPr lang="uk-UA" dirty="0" smtClean="0"/>
              <a:t>визначення </a:t>
            </a:r>
            <a:r>
              <a:rPr lang="uk-UA" dirty="0"/>
              <a:t>мети і завдань дослідження; </a:t>
            </a:r>
            <a:endParaRPr lang="uk-UA" dirty="0" smtClean="0"/>
          </a:p>
          <a:p>
            <a:r>
              <a:rPr lang="uk-UA" dirty="0" smtClean="0"/>
              <a:t>бібліографічний </a:t>
            </a:r>
            <a:r>
              <a:rPr lang="uk-UA" dirty="0"/>
              <a:t>пошук і вивчення літератури з проблеми; збирання мовного матеріалу, його систематизація; складання плану роботи; </a:t>
            </a:r>
            <a:endParaRPr lang="uk-UA" dirty="0" smtClean="0"/>
          </a:p>
          <a:p>
            <a:r>
              <a:rPr lang="uk-UA" dirty="0" smtClean="0"/>
              <a:t>написання </a:t>
            </a:r>
            <a:r>
              <a:rPr lang="uk-UA" dirty="0"/>
              <a:t>тексту; </a:t>
            </a:r>
            <a:endParaRPr lang="uk-UA" dirty="0" smtClean="0"/>
          </a:p>
          <a:p>
            <a:r>
              <a:rPr lang="uk-UA" dirty="0" smtClean="0"/>
              <a:t>літературне </a:t>
            </a:r>
            <a:r>
              <a:rPr lang="uk-UA" dirty="0"/>
              <a:t>й технічне оформлення роботи. 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92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0246" y="93785"/>
            <a:ext cx="8628185" cy="66352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>
                <a:solidFill>
                  <a:srgbClr val="C00000"/>
                </a:solidFill>
              </a:rPr>
              <a:t>Тема:</a:t>
            </a:r>
            <a:r>
              <a:rPr lang="uk-UA" dirty="0"/>
              <a:t> </a:t>
            </a:r>
            <a:r>
              <a:rPr lang="uk-UA" b="1" dirty="0"/>
              <a:t>ЗАСОБИ СТИЛІЗАЦІЇ РОЗМОВНОСТІ В РОМАНІ </a:t>
            </a:r>
            <a:endParaRPr lang="ru-RU" dirty="0"/>
          </a:p>
          <a:p>
            <a:pPr algn="just"/>
            <a:r>
              <a:rPr lang="uk-UA" b="1" dirty="0"/>
              <a:t>Н. ГУМЕНЮК </a:t>
            </a:r>
            <a:r>
              <a:rPr lang="ru-RU" b="1" dirty="0"/>
              <a:t>“</a:t>
            </a:r>
            <a:r>
              <a:rPr lang="uk-UA" b="1" dirty="0"/>
              <a:t>КВІТИ НА СНІГУ</a:t>
            </a:r>
            <a:r>
              <a:rPr lang="ru-RU" b="1" dirty="0"/>
              <a:t>”</a:t>
            </a:r>
            <a:endParaRPr lang="ru-RU" dirty="0"/>
          </a:p>
          <a:p>
            <a:pPr algn="just"/>
            <a:r>
              <a:rPr lang="uk-UA" b="1" dirty="0"/>
              <a:t>Мета дослідження</a:t>
            </a:r>
            <a:r>
              <a:rPr lang="uk-UA" dirty="0"/>
              <a:t> – комплексний аналіз засобів стилізації розмовності  в романі Н. Гуменюк “Квіти на снігу”.</a:t>
            </a:r>
            <a:endParaRPr lang="ru-RU" dirty="0"/>
          </a:p>
          <a:p>
            <a:pPr algn="just"/>
            <a:r>
              <a:rPr lang="uk-UA" dirty="0"/>
              <a:t>Для досягнення поставленої мети необхідно виконати такі </a:t>
            </a:r>
            <a:r>
              <a:rPr lang="uk-UA" b="1" dirty="0"/>
              <a:t>завдання</a:t>
            </a:r>
            <a:r>
              <a:rPr lang="uk-UA" dirty="0"/>
              <a:t>:</a:t>
            </a:r>
            <a:endParaRPr lang="ru-RU" dirty="0"/>
          </a:p>
          <a:p>
            <a:pPr lvl="0" algn="just"/>
            <a:r>
              <a:rPr lang="uk-UA" dirty="0">
                <a:solidFill>
                  <a:srgbClr val="C00000"/>
                </a:solidFill>
              </a:rPr>
              <a:t>обґрунтувати</a:t>
            </a:r>
            <a:r>
              <a:rPr lang="uk-UA" dirty="0"/>
              <a:t> теоретичні засади дослідження категорії розмовності;</a:t>
            </a:r>
            <a:endParaRPr lang="ru-RU" dirty="0"/>
          </a:p>
          <a:p>
            <a:pPr lvl="0" algn="just"/>
            <a:r>
              <a:rPr lang="uk-UA" dirty="0">
                <a:solidFill>
                  <a:srgbClr val="C00000"/>
                </a:solidFill>
              </a:rPr>
              <a:t>виявити</a:t>
            </a:r>
            <a:r>
              <a:rPr lang="uk-UA" dirty="0"/>
              <a:t> склад засобів стилізації розмовності в романі Н. Гуменюк “Квіти на снігу</a:t>
            </a:r>
            <a:r>
              <a:rPr lang="ru-RU" dirty="0"/>
              <a:t>”</a:t>
            </a:r>
            <a:r>
              <a:rPr lang="uk-UA" dirty="0"/>
              <a:t>;</a:t>
            </a:r>
            <a:endParaRPr lang="ru-RU" dirty="0"/>
          </a:p>
          <a:p>
            <a:pPr lvl="0" algn="just"/>
            <a:r>
              <a:rPr lang="uk-UA" dirty="0">
                <a:solidFill>
                  <a:srgbClr val="C00000"/>
                </a:solidFill>
              </a:rPr>
              <a:t>проаналізувати</a:t>
            </a:r>
            <a:r>
              <a:rPr lang="uk-UA" dirty="0"/>
              <a:t> семантику та стилістичний потенціал лексичних засобів стилізації розмовності;</a:t>
            </a:r>
            <a:endParaRPr lang="ru-RU" dirty="0"/>
          </a:p>
          <a:p>
            <a:pPr lvl="0" algn="just"/>
            <a:r>
              <a:rPr lang="uk-UA" dirty="0">
                <a:solidFill>
                  <a:srgbClr val="C00000"/>
                </a:solidFill>
              </a:rPr>
              <a:t>з’ясувати</a:t>
            </a:r>
            <a:r>
              <a:rPr lang="uk-UA" dirty="0"/>
              <a:t> стилістичний потенціал узуальних та трансформованих  фразеологічних і </a:t>
            </a:r>
            <a:r>
              <a:rPr lang="uk-UA" dirty="0" err="1"/>
              <a:t>пареміологічних</a:t>
            </a:r>
            <a:r>
              <a:rPr lang="uk-UA" dirty="0"/>
              <a:t> одиниць, що виступають маркерами розмовності в аналізованому романі; </a:t>
            </a:r>
            <a:endParaRPr lang="ru-RU" dirty="0"/>
          </a:p>
          <a:p>
            <a:pPr lvl="0" algn="just"/>
            <a:r>
              <a:rPr lang="uk-UA" dirty="0" smtClean="0">
                <a:solidFill>
                  <a:srgbClr val="C00000"/>
                </a:solidFill>
              </a:rPr>
              <a:t>схарактеризувати</a:t>
            </a:r>
            <a:r>
              <a:rPr lang="uk-UA" dirty="0" smtClean="0"/>
              <a:t> </a:t>
            </a:r>
            <a:r>
              <a:rPr lang="uk-UA" dirty="0"/>
              <a:t>словотворчі засоби стилізації </a:t>
            </a:r>
            <a:r>
              <a:rPr lang="uk-UA" dirty="0" smtClean="0"/>
              <a:t>розмовності в </a:t>
            </a:r>
            <a:r>
              <a:rPr lang="uk-UA" dirty="0"/>
              <a:t>романі </a:t>
            </a:r>
            <a:r>
              <a:rPr lang="uk-UA" dirty="0" smtClean="0"/>
              <a:t>Н</a:t>
            </a:r>
            <a:r>
              <a:rPr lang="uk-UA" dirty="0"/>
              <a:t>. Гуменюк “Квіти на снігу”.</a:t>
            </a:r>
            <a:endParaRPr lang="ru-RU" dirty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6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2985" y="304800"/>
            <a:ext cx="8874369" cy="6307014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Тема: </a:t>
            </a:r>
            <a:r>
              <a:rPr lang="uk-UA" b="1" dirty="0" err="1">
                <a:solidFill>
                  <a:srgbClr val="0070C0"/>
                </a:solidFill>
              </a:rPr>
              <a:t>Етнолінгвістичні</a:t>
            </a:r>
            <a:r>
              <a:rPr lang="uk-UA" b="1" dirty="0">
                <a:solidFill>
                  <a:srgbClr val="0070C0"/>
                </a:solidFill>
              </a:rPr>
              <a:t> дослідження в сучасній урбаністичній жіночій прозі</a:t>
            </a:r>
          </a:p>
          <a:p>
            <a:pPr algn="just"/>
            <a:r>
              <a:rPr lang="uk-UA" dirty="0" smtClean="0"/>
              <a:t>Реалізація поставленої мети передбачає розв’язання таких завдань: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опрацювання літературних джерел та </a:t>
            </a:r>
            <a:r>
              <a:rPr lang="uk-UA" dirty="0" err="1" smtClean="0"/>
              <a:t>інтернет-ресурсів</a:t>
            </a:r>
            <a:r>
              <a:rPr lang="uk-UA" dirty="0" smtClean="0"/>
              <a:t> до цієї теми;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/>
              <a:t>в</a:t>
            </a:r>
            <a:r>
              <a:rPr lang="uk-UA" dirty="0" smtClean="0"/>
              <a:t>иявлення та об</a:t>
            </a:r>
            <a:r>
              <a:rPr lang="uk-UA" dirty="0" smtClean="0">
                <a:latin typeface="Times New Roman"/>
                <a:cs typeface="Times New Roman"/>
              </a:rPr>
              <a:t>ґрунтування джерел виникнення урбаністичної прози, зокрема малих її форм;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>
                <a:latin typeface="Times New Roman"/>
                <a:cs typeface="Times New Roman"/>
              </a:rPr>
              <a:t>а</a:t>
            </a:r>
            <a:r>
              <a:rPr lang="uk-UA" dirty="0" smtClean="0">
                <a:latin typeface="Times New Roman"/>
                <a:cs typeface="Times New Roman"/>
              </a:rPr>
              <a:t>наліз праць українських і закордонних науковців, де висвітлюється </a:t>
            </a:r>
            <a:r>
              <a:rPr lang="uk-UA" dirty="0" err="1" smtClean="0">
                <a:latin typeface="Times New Roman"/>
                <a:cs typeface="Times New Roman"/>
              </a:rPr>
              <a:t>етнолінгвістичне</a:t>
            </a:r>
            <a:r>
              <a:rPr lang="uk-UA" dirty="0" smtClean="0">
                <a:latin typeface="Times New Roman"/>
                <a:cs typeface="Times New Roman"/>
              </a:rPr>
              <a:t> дослідження сучасної урбаністичної прози, у тому числі жіночої;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>
                <a:latin typeface="Times New Roman"/>
                <a:cs typeface="Times New Roman"/>
              </a:rPr>
              <a:t>о</a:t>
            </a:r>
            <a:r>
              <a:rPr lang="uk-UA" dirty="0" smtClean="0">
                <a:latin typeface="Times New Roman"/>
                <a:cs typeface="Times New Roman"/>
              </a:rPr>
              <a:t>гляд особливостей певних компонентів лексики західноукраїнського регіону;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>
                <a:latin typeface="Times New Roman"/>
                <a:cs typeface="Times New Roman"/>
              </a:rPr>
              <a:t>р</a:t>
            </a:r>
            <a:r>
              <a:rPr lang="uk-UA" dirty="0" smtClean="0">
                <a:latin typeface="Times New Roman"/>
                <a:cs typeface="Times New Roman"/>
              </a:rPr>
              <a:t>озгляд просторічної лексики, діалектизмів та фразеологізмів, використаних у сучасній урбаністичній жіночій прозі;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>
                <a:latin typeface="Times New Roman"/>
                <a:cs typeface="Times New Roman"/>
              </a:rPr>
              <a:t>з</a:t>
            </a:r>
            <a:r>
              <a:rPr lang="uk-UA" dirty="0" smtClean="0">
                <a:latin typeface="Times New Roman"/>
                <a:cs typeface="Times New Roman"/>
              </a:rPr>
              <a:t>дійснення порівняльної діагностики мови збірки та розмовних форм етносу.</a:t>
            </a:r>
          </a:p>
          <a:p>
            <a:pPr algn="just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1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2985" y="621324"/>
            <a:ext cx="8534400" cy="5920154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Тема: </a:t>
            </a:r>
            <a:r>
              <a:rPr lang="uk-UA" dirty="0"/>
              <a:t>СПОСОБИ ПЕРЕДАЧІ ФЕМІНАЛЬНОЇ СЕМАНТИКИ ІМЕННИКІВ УКРАЇНСЬКОЇ МОВИ</a:t>
            </a:r>
            <a:endParaRPr lang="ru-RU" dirty="0"/>
          </a:p>
          <a:p>
            <a:endParaRPr lang="ru-RU" dirty="0"/>
          </a:p>
          <a:p>
            <a:pPr algn="just"/>
            <a:r>
              <a:rPr lang="uk-UA" dirty="0" smtClean="0">
                <a:solidFill>
                  <a:srgbClr val="C00000"/>
                </a:solidFill>
              </a:rPr>
              <a:t>Метою</a:t>
            </a:r>
            <a:r>
              <a:rPr lang="uk-UA" dirty="0" smtClean="0"/>
              <a:t> </a:t>
            </a:r>
            <a:r>
              <a:rPr lang="uk-UA" dirty="0"/>
              <a:t>нашої роботи  є  аналіз  іменників з  </a:t>
            </a:r>
            <a:r>
              <a:rPr lang="uk-UA" dirty="0" err="1"/>
              <a:t>фемінальною</a:t>
            </a:r>
            <a:r>
              <a:rPr lang="uk-UA" dirty="0"/>
              <a:t> семантикою, які вживаються  в творах художньої літератури,  та на основі цього аналізу класифікувати дібраний матеріал відповідно до способів передачі </a:t>
            </a:r>
            <a:r>
              <a:rPr lang="uk-UA" dirty="0" err="1"/>
              <a:t>фемінальної</a:t>
            </a:r>
            <a:r>
              <a:rPr lang="uk-UA" dirty="0"/>
              <a:t> семантики  в іменниках української мови. </a:t>
            </a:r>
            <a:endParaRPr lang="ru-RU" dirty="0"/>
          </a:p>
          <a:p>
            <a:pPr algn="just"/>
            <a:r>
              <a:rPr lang="uk-UA" dirty="0">
                <a:solidFill>
                  <a:srgbClr val="C00000"/>
                </a:solidFill>
              </a:rPr>
              <a:t>Завданням</a:t>
            </a:r>
            <a:r>
              <a:rPr lang="uk-UA" dirty="0"/>
              <a:t>  цього  дослідження є </a:t>
            </a:r>
            <a:r>
              <a:rPr lang="uk-UA" b="1" dirty="0"/>
              <a:t> </a:t>
            </a:r>
            <a:r>
              <a:rPr lang="uk-UA" dirty="0"/>
              <a:t>аналіз  художніх  текстів  на предмет вживання іменників з </a:t>
            </a:r>
            <a:r>
              <a:rPr lang="uk-UA" dirty="0" err="1"/>
              <a:t>фемінальною</a:t>
            </a:r>
            <a:r>
              <a:rPr lang="uk-UA" dirty="0"/>
              <a:t> семантикою та доведення на прикладах із досліджених текстів  того,  що  </a:t>
            </a:r>
            <a:r>
              <a:rPr lang="uk-UA" dirty="0" err="1"/>
              <a:t>фемінітиви</a:t>
            </a:r>
            <a:r>
              <a:rPr lang="uk-UA" dirty="0"/>
              <a:t>  здавна використовуються в українській мові.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2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6769" y="316523"/>
            <a:ext cx="8276493" cy="642424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ВИЗНАЧЕННЯ  ОБ’ЄКТА  Й</a:t>
            </a:r>
            <a:r>
              <a:rPr lang="ru-RU" b="1" dirty="0">
                <a:solidFill>
                  <a:srgbClr val="C00000"/>
                </a:solidFill>
              </a:rPr>
              <a:t>  </a:t>
            </a:r>
            <a:r>
              <a:rPr lang="uk-UA" b="1" dirty="0">
                <a:solidFill>
                  <a:srgbClr val="C00000"/>
                </a:solidFill>
              </a:rPr>
              <a:t>ПРЕДМЕТА  ДОСЛІДЖЕННЯ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uk-UA" dirty="0"/>
              <a:t>В</a:t>
            </a:r>
            <a:r>
              <a:rPr lang="uk-UA" dirty="0" smtClean="0"/>
              <a:t>изначення </a:t>
            </a:r>
            <a:r>
              <a:rPr lang="uk-UA" dirty="0"/>
              <a:t>об’єкта й предмета роботи певною мірою конкретизує її мету й завдання. </a:t>
            </a:r>
            <a:endParaRPr lang="uk-UA" dirty="0" smtClean="0"/>
          </a:p>
          <a:p>
            <a:pPr algn="just"/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лінгвістичного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мовне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, яке </a:t>
            </a:r>
            <a:r>
              <a:rPr lang="ru-RU" dirty="0" err="1"/>
              <a:t>породжує</a:t>
            </a:r>
            <a:r>
              <a:rPr lang="ru-RU" dirty="0"/>
              <a:t> </a:t>
            </a:r>
            <a:r>
              <a:rPr lang="ru-RU" dirty="0" err="1"/>
              <a:t>проблемну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і яке </a:t>
            </a:r>
            <a:r>
              <a:rPr lang="ru-RU" dirty="0" err="1"/>
              <a:t>розглядають</a:t>
            </a:r>
            <a:r>
              <a:rPr lang="ru-RU" dirty="0"/>
              <a:t> в одному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аспектах. 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 err="1"/>
              <a:t>об’єкті</a:t>
            </a:r>
            <a:r>
              <a:rPr lang="ru-RU" dirty="0"/>
              <a:t> </a:t>
            </a:r>
            <a:r>
              <a:rPr lang="ru-RU" dirty="0" err="1"/>
              <a:t>виокремлюють</a:t>
            </a:r>
            <a:r>
              <a:rPr lang="ru-RU" dirty="0"/>
              <a:t> ту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, яку буде </a:t>
            </a:r>
            <a:r>
              <a:rPr lang="ru-RU" dirty="0" err="1"/>
              <a:t>науково</a:t>
            </a:r>
            <a:r>
              <a:rPr lang="ru-RU" dirty="0"/>
              <a:t> </a:t>
            </a:r>
            <a:r>
              <a:rPr lang="ru-RU" dirty="0" err="1"/>
              <a:t>обґрунтовано</a:t>
            </a:r>
            <a:r>
              <a:rPr lang="ru-RU" dirty="0"/>
              <a:t> і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зроблені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і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smtClean="0"/>
              <a:t>предметом </a:t>
            </a:r>
            <a:r>
              <a:rPr lang="ru-RU" dirty="0" err="1" smtClean="0"/>
              <a:t>дослідження</a:t>
            </a:r>
            <a:r>
              <a:rPr lang="ru-RU" dirty="0"/>
              <a:t>,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спрямовано</a:t>
            </a:r>
            <a:r>
              <a:rPr lang="ru-RU" dirty="0"/>
              <a:t> </a:t>
            </a:r>
            <a:r>
              <a:rPr lang="ru-RU" dirty="0" err="1"/>
              <a:t>основну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дослідника</a:t>
            </a:r>
            <a:r>
              <a:rPr lang="ru-RU" dirty="0"/>
              <a:t>.</a:t>
            </a:r>
            <a:endParaRPr lang="uk-UA" dirty="0" smtClean="0"/>
          </a:p>
          <a:p>
            <a:pPr algn="just"/>
            <a:r>
              <a:rPr lang="uk-UA" b="1" i="1" dirty="0"/>
              <a:t>Об’єкт </a:t>
            </a:r>
            <a:r>
              <a:rPr lang="uk-UA" b="1" dirty="0"/>
              <a:t>і</a:t>
            </a:r>
            <a:r>
              <a:rPr lang="uk-UA" b="1" i="1" dirty="0"/>
              <a:t> предмет </a:t>
            </a:r>
            <a:r>
              <a:rPr lang="uk-UA" dirty="0"/>
              <a:t>дослідження співвідносяться між собою як поняття родове і </a:t>
            </a:r>
            <a:r>
              <a:rPr lang="uk-UA" dirty="0" smtClean="0"/>
              <a:t>видове.</a:t>
            </a:r>
          </a:p>
          <a:p>
            <a:r>
              <a:rPr lang="uk-UA" b="1" dirty="0"/>
              <a:t>Об’єкт дослідження</a:t>
            </a:r>
            <a:r>
              <a:rPr lang="uk-UA" dirty="0"/>
              <a:t> – засоби стилізації розмовності в романі Н. Гуменюк “Квіти на снігу”.</a:t>
            </a:r>
            <a:endParaRPr lang="ru-RU" dirty="0"/>
          </a:p>
          <a:p>
            <a:pPr algn="just"/>
            <a:r>
              <a:rPr lang="uk-UA" b="1" dirty="0"/>
              <a:t>Предметом дослідження</a:t>
            </a:r>
            <a:r>
              <a:rPr lang="uk-UA" dirty="0"/>
              <a:t> </a:t>
            </a:r>
            <a:r>
              <a:rPr lang="uk-UA" dirty="0" smtClean="0"/>
              <a:t>є лексичні, словотвірні</a:t>
            </a:r>
            <a:r>
              <a:rPr lang="uk-UA" dirty="0"/>
              <a:t>, </a:t>
            </a:r>
            <a:r>
              <a:rPr lang="uk-UA" dirty="0" smtClean="0"/>
              <a:t>фразеологічні одиниці, що виступають засобами </a:t>
            </a:r>
            <a:r>
              <a:rPr lang="uk-UA" dirty="0"/>
              <a:t>стилізації розмовності в мові роману Н. Гуменюк “Квіти на снігу”.</a:t>
            </a:r>
            <a:endParaRPr lang="ru-RU" dirty="0"/>
          </a:p>
          <a:p>
            <a:pPr algn="just"/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37330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4" y="175846"/>
            <a:ext cx="8534399" cy="6822831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Тема: </a:t>
            </a:r>
            <a:r>
              <a:rPr lang="uk-UA" b="1" dirty="0"/>
              <a:t>АФІКСАЛЬНА СЛОВОТВІРНА СТРУКТУРА ВІДПРИКМЕТНИКОВИХ АБСТРАКТНИХ ІМЕННИКІВ В УКРАЇНСЬКІЙ МОВІ</a:t>
            </a:r>
          </a:p>
          <a:p>
            <a:pPr algn="just"/>
            <a:r>
              <a:rPr lang="uk-UA" b="1" dirty="0"/>
              <a:t>Об’єкт дослідження</a:t>
            </a:r>
            <a:r>
              <a:rPr lang="uk-UA" dirty="0"/>
              <a:t> – словотвірна підсистема відприкметникових абстрактних іменників в українській мові.</a:t>
            </a:r>
            <a:endParaRPr lang="ru-RU" dirty="0"/>
          </a:p>
          <a:p>
            <a:r>
              <a:rPr lang="uk-UA" b="1" dirty="0"/>
              <a:t>Предметом дослідження</a:t>
            </a:r>
            <a:r>
              <a:rPr lang="uk-UA" dirty="0"/>
              <a:t> є семантика і словотвірні типи абстрактних іменників відприкметникового походження у “Великому тлумачному словнику сучасної української мови” за редакцією В. </a:t>
            </a:r>
            <a:r>
              <a:rPr lang="uk-UA" dirty="0" err="1"/>
              <a:t>Бусела</a:t>
            </a:r>
            <a:r>
              <a:rPr lang="uk-UA" dirty="0"/>
              <a:t>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80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2308" y="93785"/>
            <a:ext cx="9038492" cy="649458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 </a:t>
            </a:r>
            <a:r>
              <a:rPr lang="ru-RU" dirty="0" err="1"/>
              <a:t>формулюванні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новизни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вирази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“</a:t>
            </a:r>
            <a:r>
              <a:rPr lang="ru-RU" dirty="0" err="1"/>
              <a:t>уперше</a:t>
            </a:r>
            <a:r>
              <a:rPr lang="ru-RU" dirty="0"/>
              <a:t> </a:t>
            </a:r>
            <a:r>
              <a:rPr lang="ru-RU" dirty="0" err="1"/>
              <a:t>здійснено</a:t>
            </a:r>
            <a:r>
              <a:rPr lang="ru-RU" dirty="0"/>
              <a:t> </a:t>
            </a:r>
            <a:r>
              <a:rPr lang="ru-RU" dirty="0" err="1"/>
              <a:t>комплексне</a:t>
            </a:r>
            <a:r>
              <a:rPr lang="ru-RU" dirty="0"/>
              <a:t> ...”, </a:t>
            </a:r>
            <a:endParaRPr lang="ru-RU" dirty="0" smtClean="0"/>
          </a:p>
          <a:p>
            <a:r>
              <a:rPr lang="ru-RU" dirty="0" smtClean="0"/>
              <a:t>“</a:t>
            </a:r>
            <a:r>
              <a:rPr lang="ru-RU" dirty="0"/>
              <a:t>створена </a:t>
            </a:r>
            <a:r>
              <a:rPr lang="ru-RU" dirty="0" err="1"/>
              <a:t>концепція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узагальнює</a:t>
            </a:r>
            <a:r>
              <a:rPr lang="ru-RU" dirty="0"/>
              <a:t> ... і </a:t>
            </a:r>
            <a:r>
              <a:rPr lang="ru-RU" dirty="0" err="1"/>
              <a:t>розвиває</a:t>
            </a:r>
            <a:r>
              <a:rPr lang="ru-RU" dirty="0"/>
              <a:t> </a:t>
            </a:r>
            <a:r>
              <a:rPr lang="ru-RU" dirty="0" smtClean="0"/>
              <a:t>...”,</a:t>
            </a:r>
          </a:p>
          <a:p>
            <a:r>
              <a:rPr lang="ru-RU" dirty="0" smtClean="0"/>
              <a:t> </a:t>
            </a:r>
            <a:r>
              <a:rPr lang="ru-RU" dirty="0"/>
              <a:t>“... </a:t>
            </a:r>
            <a:r>
              <a:rPr lang="ru-RU" dirty="0" err="1"/>
              <a:t>досліджено</a:t>
            </a:r>
            <a:r>
              <a:rPr lang="ru-RU" dirty="0"/>
              <a:t> </a:t>
            </a:r>
            <a:r>
              <a:rPr lang="ru-RU" dirty="0" err="1"/>
              <a:t>специфічні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...”, </a:t>
            </a:r>
            <a:endParaRPr lang="ru-RU" dirty="0" smtClean="0"/>
          </a:p>
          <a:p>
            <a:r>
              <a:rPr lang="ru-RU" dirty="0" smtClean="0"/>
              <a:t>“...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...”, </a:t>
            </a:r>
            <a:endParaRPr lang="ru-RU" dirty="0" smtClean="0"/>
          </a:p>
          <a:p>
            <a:r>
              <a:rPr lang="ru-RU" dirty="0" smtClean="0"/>
              <a:t>“доведена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smtClean="0"/>
              <a:t>...”</a:t>
            </a:r>
          </a:p>
          <a:p>
            <a:pPr algn="just"/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наукова</a:t>
            </a:r>
            <a:r>
              <a:rPr lang="ru-RU" dirty="0"/>
              <a:t> новизна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smtClean="0"/>
              <a:t>“</a:t>
            </a:r>
            <a:r>
              <a:rPr lang="uk-UA" b="1" dirty="0"/>
              <a:t>ЗАСОБИ СТИЛІЗАЦІЇ </a:t>
            </a:r>
            <a:r>
              <a:rPr lang="uk-UA" b="1" dirty="0" smtClean="0"/>
              <a:t>РОЗМОВНОСТІ В </a:t>
            </a:r>
            <a:r>
              <a:rPr lang="uk-UA" b="1" dirty="0"/>
              <a:t>РОМАНІ Н. ГУМЕНЮК </a:t>
            </a:r>
            <a:r>
              <a:rPr lang="ru-RU" b="1" dirty="0"/>
              <a:t>“</a:t>
            </a:r>
            <a:r>
              <a:rPr lang="uk-UA" b="1" dirty="0"/>
              <a:t>КВІТИ НА СНІГУ</a:t>
            </a:r>
            <a:r>
              <a:rPr lang="ru-RU" b="1" dirty="0" smtClean="0"/>
              <a:t>”</a:t>
            </a:r>
            <a:r>
              <a:rPr lang="uk-UA" dirty="0"/>
              <a:t> полягає в тому, що в </a:t>
            </a:r>
            <a:r>
              <a:rPr lang="uk-UA" dirty="0" smtClean="0"/>
              <a:t>ній </a:t>
            </a:r>
            <a:r>
              <a:rPr lang="uk-UA" dirty="0"/>
              <a:t>у</a:t>
            </a:r>
            <a:r>
              <a:rPr lang="uk-UA" dirty="0" smtClean="0"/>
              <a:t>перше </a:t>
            </a:r>
            <a:r>
              <a:rPr lang="uk-UA" dirty="0"/>
              <a:t>здійснено комплексний аналіз засобів стилізації розмовності в </a:t>
            </a:r>
            <a:r>
              <a:rPr lang="uk-UA" dirty="0" smtClean="0"/>
              <a:t>романі </a:t>
            </a:r>
            <a:r>
              <a:rPr lang="uk-UA" dirty="0"/>
              <a:t>Н. Гуменюк “Квіти на снігу”, з’ясовано специфіку їх мовного-естетичного навантаження, доведено </a:t>
            </a:r>
            <a:r>
              <a:rPr lang="uk-UA" dirty="0" smtClean="0"/>
              <a:t>їхню </a:t>
            </a:r>
            <a:r>
              <a:rPr lang="uk-UA" dirty="0"/>
              <a:t>роль в індивідуальному стилі письменниці.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8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1262" y="0"/>
            <a:ext cx="8417169" cy="67759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У теоретичному розділі обґрунтовується ідея </a:t>
            </a:r>
            <a:r>
              <a:rPr lang="uk-UA" dirty="0" smtClean="0"/>
              <a:t>роботи</a:t>
            </a:r>
            <a:r>
              <a:rPr lang="uk-UA" dirty="0"/>
              <a:t>, тому </a:t>
            </a:r>
            <a:r>
              <a:rPr lang="uk-UA" dirty="0" smtClean="0"/>
              <a:t>некоректно його </a:t>
            </a:r>
            <a:r>
              <a:rPr lang="uk-UA" dirty="0"/>
              <a:t>називати, як це інколи буває, </a:t>
            </a:r>
            <a:r>
              <a:rPr lang="uk-UA" dirty="0" smtClean="0"/>
              <a:t>так: “</a:t>
            </a:r>
            <a:r>
              <a:rPr lang="uk-UA" b="1" dirty="0" smtClean="0"/>
              <a:t>Теоретичні </a:t>
            </a:r>
            <a:r>
              <a:rPr lang="uk-UA" b="1" dirty="0"/>
              <a:t>основи дослідження</a:t>
            </a:r>
            <a:r>
              <a:rPr lang="uk-UA" dirty="0"/>
              <a:t>” або ще гірше – “</a:t>
            </a:r>
            <a:r>
              <a:rPr lang="uk-UA" b="1" dirty="0"/>
              <a:t>Огляд літератури з проблеми</a:t>
            </a:r>
            <a:r>
              <a:rPr lang="uk-UA" dirty="0"/>
              <a:t>”. </a:t>
            </a:r>
            <a:endParaRPr lang="uk-UA" dirty="0" smtClean="0"/>
          </a:p>
          <a:p>
            <a:pPr algn="just"/>
            <a:r>
              <a:rPr lang="uk-UA" dirty="0" smtClean="0"/>
              <a:t>Приклади вдалого </a:t>
            </a:r>
            <a:r>
              <a:rPr lang="uk-UA" dirty="0"/>
              <a:t>формулювання назви теоретичної частини </a:t>
            </a:r>
            <a:r>
              <a:rPr lang="uk-UA" dirty="0" smtClean="0"/>
              <a:t>досліджень:</a:t>
            </a:r>
            <a:endParaRPr lang="ru-RU" dirty="0"/>
          </a:p>
          <a:p>
            <a:pPr algn="just"/>
            <a:r>
              <a:rPr lang="uk-UA" dirty="0"/>
              <a:t> Тема роботи: </a:t>
            </a:r>
            <a:r>
              <a:rPr lang="uk-UA" i="1" dirty="0" smtClean="0">
                <a:solidFill>
                  <a:srgbClr val="C00000"/>
                </a:solidFill>
              </a:rPr>
              <a:t>Вербалізація </a:t>
            </a:r>
            <a:r>
              <a:rPr lang="uk-UA" i="1" dirty="0">
                <a:solidFill>
                  <a:srgbClr val="C00000"/>
                </a:solidFill>
              </a:rPr>
              <a:t>концепту </a:t>
            </a:r>
            <a:r>
              <a:rPr lang="ru-RU" i="1" dirty="0">
                <a:solidFill>
                  <a:srgbClr val="C00000"/>
                </a:solidFill>
              </a:rPr>
              <a:t>“</a:t>
            </a:r>
            <a:r>
              <a:rPr lang="uk-UA" i="1" dirty="0">
                <a:solidFill>
                  <a:srgbClr val="C00000"/>
                </a:solidFill>
              </a:rPr>
              <a:t>зовнішність людини</a:t>
            </a:r>
            <a:r>
              <a:rPr lang="ru-RU" i="1" dirty="0">
                <a:solidFill>
                  <a:srgbClr val="C00000"/>
                </a:solidFill>
              </a:rPr>
              <a:t>”</a:t>
            </a:r>
            <a:r>
              <a:rPr lang="uk-UA" i="1" dirty="0">
                <a:solidFill>
                  <a:srgbClr val="C00000"/>
                </a:solidFill>
              </a:rPr>
              <a:t> в художньому мовленні ХХ – початку </a:t>
            </a:r>
            <a:r>
              <a:rPr lang="uk-UA" i="1" dirty="0" smtClean="0">
                <a:solidFill>
                  <a:srgbClr val="C00000"/>
                </a:solidFill>
              </a:rPr>
              <a:t>ХХІ ст. </a:t>
            </a:r>
          </a:p>
          <a:p>
            <a:pPr algn="just"/>
            <a:r>
              <a:rPr lang="uk-UA" dirty="0" smtClean="0"/>
              <a:t>Назва </a:t>
            </a:r>
            <a:r>
              <a:rPr lang="uk-UA" dirty="0"/>
              <a:t>теоретичного розділу </a:t>
            </a:r>
            <a:r>
              <a:rPr lang="ru-RU" i="1" dirty="0"/>
              <a:t>“</a:t>
            </a:r>
            <a:r>
              <a:rPr lang="uk-UA" i="1" dirty="0">
                <a:solidFill>
                  <a:srgbClr val="C00000"/>
                </a:solidFill>
              </a:rPr>
              <a:t>Теоретичні засади вивчення концепту </a:t>
            </a:r>
            <a:r>
              <a:rPr lang="ru-RU" i="1" dirty="0">
                <a:solidFill>
                  <a:srgbClr val="C00000"/>
                </a:solidFill>
              </a:rPr>
              <a:t>“</a:t>
            </a:r>
            <a:r>
              <a:rPr lang="uk-UA" i="1" dirty="0">
                <a:solidFill>
                  <a:srgbClr val="C00000"/>
                </a:solidFill>
              </a:rPr>
              <a:t>зовнішність людини</a:t>
            </a:r>
            <a:r>
              <a:rPr lang="ru-RU" i="1" dirty="0" smtClean="0">
                <a:solidFill>
                  <a:srgbClr val="C00000"/>
                </a:solidFill>
              </a:rPr>
              <a:t>”</a:t>
            </a:r>
          </a:p>
          <a:p>
            <a:pPr algn="just"/>
            <a:r>
              <a:rPr lang="uk-UA" dirty="0"/>
              <a:t>Тема роботи: </a:t>
            </a:r>
            <a:r>
              <a:rPr lang="uk-UA" i="1" dirty="0" smtClean="0">
                <a:solidFill>
                  <a:srgbClr val="00B050"/>
                </a:solidFill>
              </a:rPr>
              <a:t>Суб’єктивна </a:t>
            </a:r>
            <a:r>
              <a:rPr lang="uk-UA" i="1" dirty="0">
                <a:solidFill>
                  <a:srgbClr val="00B050"/>
                </a:solidFill>
              </a:rPr>
              <a:t>та об’єктивна оцінка в українському щоденниковому </a:t>
            </a:r>
            <a:r>
              <a:rPr lang="uk-UA" i="1" dirty="0" smtClean="0">
                <a:solidFill>
                  <a:srgbClr val="00B050"/>
                </a:solidFill>
              </a:rPr>
              <a:t>дискурсі</a:t>
            </a:r>
            <a:r>
              <a:rPr lang="uk-UA" dirty="0" smtClean="0"/>
              <a:t>. </a:t>
            </a:r>
          </a:p>
          <a:p>
            <a:pPr algn="just"/>
            <a:r>
              <a:rPr lang="uk-UA" dirty="0" smtClean="0"/>
              <a:t>Назва </a:t>
            </a:r>
            <a:r>
              <a:rPr lang="uk-UA" dirty="0"/>
              <a:t>теоретичного розділу: </a:t>
            </a:r>
            <a:r>
              <a:rPr lang="ru-RU" i="1" dirty="0"/>
              <a:t>“</a:t>
            </a:r>
            <a:r>
              <a:rPr lang="uk-UA" i="1" dirty="0">
                <a:solidFill>
                  <a:srgbClr val="00B050"/>
                </a:solidFill>
              </a:rPr>
              <a:t>Оцінка як аксіологічна, логіко-психологічна й лінгвістична категорія</a:t>
            </a:r>
            <a:r>
              <a:rPr lang="ru-RU" i="1" dirty="0" smtClean="0"/>
              <a:t>”</a:t>
            </a:r>
          </a:p>
          <a:p>
            <a:pPr algn="just"/>
            <a:r>
              <a:rPr lang="uk-UA" dirty="0"/>
              <a:t>Тема роботи</a:t>
            </a:r>
            <a:r>
              <a:rPr lang="uk-UA" dirty="0" smtClean="0"/>
              <a:t>: </a:t>
            </a:r>
            <a:r>
              <a:rPr lang="uk-UA" dirty="0" err="1" smtClean="0">
                <a:solidFill>
                  <a:srgbClr val="C00000"/>
                </a:solidFill>
              </a:rPr>
              <a:t>Функційно-семантичні</a:t>
            </a:r>
            <a:r>
              <a:rPr lang="uk-UA" dirty="0" smtClean="0">
                <a:solidFill>
                  <a:srgbClr val="C00000"/>
                </a:solidFill>
              </a:rPr>
              <a:t> та словотвірні вияви кількісної ознаки в прикметниках української мови</a:t>
            </a:r>
          </a:p>
          <a:p>
            <a:pPr algn="just"/>
            <a:r>
              <a:rPr lang="uk-UA" dirty="0"/>
              <a:t>Назва теоретичного розділу: </a:t>
            </a:r>
            <a:r>
              <a:rPr lang="ru-RU" i="1" dirty="0" smtClean="0"/>
              <a:t>“</a:t>
            </a:r>
            <a:r>
              <a:rPr lang="ru-RU" i="1" dirty="0" err="1" smtClean="0">
                <a:solidFill>
                  <a:srgbClr val="C00000"/>
                </a:solidFill>
              </a:rPr>
              <a:t>Явище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кількісної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ознаки</a:t>
            </a:r>
            <a:r>
              <a:rPr lang="ru-RU" i="1" dirty="0" smtClean="0">
                <a:solidFill>
                  <a:srgbClr val="C00000"/>
                </a:solidFill>
              </a:rPr>
              <a:t> в </a:t>
            </a:r>
            <a:r>
              <a:rPr lang="ru-RU" i="1" dirty="0" err="1" smtClean="0">
                <a:solidFill>
                  <a:srgbClr val="C00000"/>
                </a:solidFill>
              </a:rPr>
              <a:t>прикметниках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української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мови</a:t>
            </a:r>
            <a:r>
              <a:rPr lang="ru-RU" i="1" dirty="0" smtClean="0">
                <a:solidFill>
                  <a:srgbClr val="C00000"/>
                </a:solidFill>
              </a:rPr>
              <a:t> як </a:t>
            </a:r>
            <a:r>
              <a:rPr lang="ru-RU" i="1" dirty="0" err="1" smtClean="0">
                <a:solidFill>
                  <a:srgbClr val="C00000"/>
                </a:solidFill>
              </a:rPr>
              <a:t>об’єкт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лінгвістичного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дослідження</a:t>
            </a:r>
            <a:r>
              <a:rPr lang="en-US" i="1" dirty="0" smtClean="0">
                <a:solidFill>
                  <a:srgbClr val="C00000"/>
                </a:solidFill>
              </a:rPr>
              <a:t>”</a:t>
            </a:r>
            <a:endParaRPr lang="ru-RU" dirty="0">
              <a:solidFill>
                <a:srgbClr val="C00000"/>
              </a:solidFill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30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2646" y="246185"/>
            <a:ext cx="8604740" cy="620150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/>
              <a:t>Тема роботи:</a:t>
            </a:r>
            <a:r>
              <a:rPr lang="en-US" dirty="0"/>
              <a:t> </a:t>
            </a:r>
            <a:r>
              <a:rPr lang="uk-UA" dirty="0" smtClean="0">
                <a:solidFill>
                  <a:srgbClr val="0070C0"/>
                </a:solidFill>
              </a:rPr>
              <a:t>НАРОДНО-РОЗМОВНІ </a:t>
            </a:r>
            <a:r>
              <a:rPr lang="uk-UA" dirty="0">
                <a:solidFill>
                  <a:srgbClr val="0070C0"/>
                </a:solidFill>
              </a:rPr>
              <a:t>ФРАЗЕОЛОГІЗОВАНІ КОМПЛЕКСИ У «ФРАЗЕОЛОГІЧНОМУ СЛОВНИКУ ГОВІРОК 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r>
              <a:rPr lang="uk-UA" dirty="0">
                <a:solidFill>
                  <a:srgbClr val="0070C0"/>
                </a:solidFill>
              </a:rPr>
              <a:t>НИЖНЬОЇ НАДДНІПРЯНЩИНИ» В. ЧАБАНЕНКА</a:t>
            </a:r>
            <a:endParaRPr lang="ru-RU" dirty="0">
              <a:solidFill>
                <a:srgbClr val="0070C0"/>
              </a:solidFill>
            </a:endParaRPr>
          </a:p>
          <a:p>
            <a:pPr algn="just"/>
            <a:r>
              <a:rPr lang="uk-UA" dirty="0"/>
              <a:t>Назва теоретичного розділу</a:t>
            </a:r>
            <a:r>
              <a:rPr lang="uk-UA" dirty="0" smtClean="0"/>
              <a:t>: </a:t>
            </a:r>
            <a:r>
              <a:rPr lang="uk-UA" dirty="0">
                <a:solidFill>
                  <a:srgbClr val="0070C0"/>
                </a:solidFill>
              </a:rPr>
              <a:t>ДІАЛЕКТНА ФРАЗЕОЛОГІЯ ЯК ОБ’ЄКТ </a:t>
            </a:r>
            <a:r>
              <a:rPr lang="uk-UA" dirty="0" smtClean="0">
                <a:solidFill>
                  <a:srgbClr val="0070C0"/>
                </a:solidFill>
              </a:rPr>
              <a:t>ЛІНГВІСТИКИ </a:t>
            </a:r>
            <a:endParaRPr lang="ru-RU" dirty="0">
              <a:solidFill>
                <a:srgbClr val="0070C0"/>
              </a:solidFill>
            </a:endParaRPr>
          </a:p>
          <a:p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Некоректне формулювання</a:t>
            </a:r>
            <a:endParaRPr lang="uk-UA" dirty="0"/>
          </a:p>
          <a:p>
            <a:r>
              <a:rPr lang="uk-UA" dirty="0" smtClean="0"/>
              <a:t>Тема </a:t>
            </a:r>
            <a:r>
              <a:rPr lang="uk-UA" dirty="0"/>
              <a:t>роботи</a:t>
            </a:r>
            <a:r>
              <a:rPr lang="uk-UA" dirty="0" smtClean="0"/>
              <a:t>:</a:t>
            </a:r>
            <a:r>
              <a:rPr lang="en-US" dirty="0" smtClean="0"/>
              <a:t> </a:t>
            </a:r>
            <a:r>
              <a:rPr lang="uk-UA" dirty="0">
                <a:solidFill>
                  <a:srgbClr val="C00000"/>
                </a:solidFill>
              </a:rPr>
              <a:t>СПОСОБИ ПЕРЕДАЧІ ФЕМІНАЛЬНОЇ СЕМАНТИКИ  ІМЕННИКІВ УКРАЇНСЬКОЇ МОВИ</a:t>
            </a:r>
            <a:endParaRPr lang="ru-RU" dirty="0">
              <a:solidFill>
                <a:srgbClr val="C00000"/>
              </a:solidFill>
            </a:endParaRPr>
          </a:p>
          <a:p>
            <a:pPr algn="just"/>
            <a:r>
              <a:rPr lang="uk-UA" dirty="0"/>
              <a:t>Назва теоретичного </a:t>
            </a:r>
            <a:r>
              <a:rPr lang="uk-UA" dirty="0" smtClean="0"/>
              <a:t>розділу:</a:t>
            </a:r>
            <a:r>
              <a:rPr lang="uk-UA" dirty="0"/>
              <a:t> </a:t>
            </a:r>
            <a:r>
              <a:rPr lang="uk-UA" dirty="0">
                <a:solidFill>
                  <a:srgbClr val="C00000"/>
                </a:solidFill>
              </a:rPr>
              <a:t>ПОБУТУВАННЯ ФЕМІНІТИВІВ В УКРАЇНСЬКІЙ МОВІ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uk-UA" dirty="0"/>
              <a:t> </a:t>
            </a:r>
            <a:r>
              <a:rPr lang="ru-RU" dirty="0"/>
              <a:t> </a:t>
            </a:r>
            <a:r>
              <a:rPr lang="uk-UA" dirty="0"/>
              <a:t>Тема роботи:</a:t>
            </a:r>
            <a:r>
              <a:rPr lang="en-US" dirty="0"/>
              <a:t> </a:t>
            </a:r>
            <a:r>
              <a:rPr lang="ru-RU" dirty="0" smtClean="0">
                <a:solidFill>
                  <a:srgbClr val="00B050"/>
                </a:solidFill>
              </a:rPr>
              <a:t>ЛЕКСИЧНІ </a:t>
            </a:r>
            <a:r>
              <a:rPr lang="ru-RU" dirty="0">
                <a:solidFill>
                  <a:srgbClr val="00B050"/>
                </a:solidFill>
              </a:rPr>
              <a:t>ТА ГРАМАТИЧНІ ПОМИЛКИ В УСНОМУ МОВЛЕННІ УКРАЇНСЬКИХ ПОЛІТИКІВ</a:t>
            </a:r>
          </a:p>
          <a:p>
            <a:r>
              <a:rPr lang="uk-UA" dirty="0"/>
              <a:t>Назва теоретичного розділу</a:t>
            </a:r>
            <a:r>
              <a:rPr lang="uk-UA" dirty="0" smtClean="0"/>
              <a:t>:</a:t>
            </a:r>
            <a:r>
              <a:rPr lang="ru-RU" b="1" dirty="0"/>
              <a:t> </a:t>
            </a:r>
            <a:r>
              <a:rPr lang="ru-RU" dirty="0">
                <a:solidFill>
                  <a:srgbClr val="00B050"/>
                </a:solidFill>
              </a:rPr>
              <a:t>КУЛЬТУРА МОВЛЕННЯ ЯК СКЛАДОВА  ЗАГАЛЬНОЇ КУЛЬТУРИ ОСОБИСТОСТІ</a:t>
            </a:r>
          </a:p>
          <a:p>
            <a:r>
              <a:rPr lang="uk-UA" dirty="0"/>
              <a:t>Тема </a:t>
            </a:r>
            <a:r>
              <a:rPr lang="uk-UA" dirty="0" smtClean="0"/>
              <a:t>роботи:</a:t>
            </a:r>
            <a:r>
              <a:rPr lang="ru-RU" b="1" dirty="0"/>
              <a:t> </a:t>
            </a:r>
            <a:r>
              <a:rPr lang="ru-RU" dirty="0">
                <a:solidFill>
                  <a:srgbClr val="C00000"/>
                </a:solidFill>
              </a:rPr>
              <a:t>ЕТИМОЛОГІЯ УКРАЇНСЬКИХ </a:t>
            </a:r>
            <a:r>
              <a:rPr lang="ru-RU" dirty="0" smtClean="0">
                <a:solidFill>
                  <a:srgbClr val="C00000"/>
                </a:solidFill>
              </a:rPr>
              <a:t>ПРІЗВИЩ</a:t>
            </a:r>
            <a:endParaRPr lang="ru-RU" dirty="0">
              <a:solidFill>
                <a:srgbClr val="00B050"/>
              </a:solidFill>
            </a:endParaRPr>
          </a:p>
          <a:p>
            <a:pPr algn="just"/>
            <a:r>
              <a:rPr lang="uk-UA" dirty="0"/>
              <a:t>Назва теоретичного розділу:</a:t>
            </a:r>
            <a:r>
              <a:rPr lang="ru-RU" b="1" dirty="0"/>
              <a:t> </a:t>
            </a:r>
            <a:r>
              <a:rPr lang="ru-RU" dirty="0" smtClean="0">
                <a:solidFill>
                  <a:srgbClr val="C00000"/>
                </a:solidFill>
              </a:rPr>
              <a:t>ЕТИМОЛОГІЯ </a:t>
            </a:r>
            <a:r>
              <a:rPr lang="ru-RU" dirty="0">
                <a:solidFill>
                  <a:srgbClr val="C00000"/>
                </a:solidFill>
              </a:rPr>
              <a:t>УКРАЇНСЬКИХ ПРІЗВИЩ І ЇХ СЛОВОТВІР </a:t>
            </a:r>
            <a:r>
              <a:rPr lang="uk-UA" dirty="0">
                <a:solidFill>
                  <a:srgbClr val="C00000"/>
                </a:solidFill>
              </a:rPr>
              <a:t>		</a:t>
            </a:r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01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7785" y="586153"/>
            <a:ext cx="8299938" cy="610772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Безпосередньо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у </a:t>
            </a:r>
            <a:r>
              <a:rPr lang="ru-RU" dirty="0" err="1"/>
              <a:t>різний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як </a:t>
            </a:r>
            <a:r>
              <a:rPr lang="ru-RU" dirty="0" err="1"/>
              <a:t>пряме</a:t>
            </a:r>
            <a:r>
              <a:rPr lang="ru-RU" dirty="0"/>
              <a:t> </a:t>
            </a:r>
            <a:r>
              <a:rPr lang="ru-RU" dirty="0" err="1"/>
              <a:t>цитування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як </a:t>
            </a:r>
            <a:r>
              <a:rPr lang="ru-RU" dirty="0" err="1"/>
              <a:t>переказ</a:t>
            </a:r>
            <a:r>
              <a:rPr lang="ru-RU" dirty="0"/>
              <a:t> тексту </a:t>
            </a:r>
            <a:r>
              <a:rPr lang="ru-RU" dirty="0" err="1"/>
              <a:t>першоджерела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треба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подбати</a:t>
            </a:r>
            <a:r>
              <a:rPr lang="ru-RU" dirty="0"/>
              <a:t> про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паспортизацію</a:t>
            </a:r>
            <a:r>
              <a:rPr lang="ru-RU" dirty="0"/>
              <a:t>: точно </a:t>
            </a:r>
            <a:r>
              <a:rPr lang="ru-RU" dirty="0" err="1"/>
              <a:t>зазначити</a:t>
            </a:r>
            <a:r>
              <a:rPr lang="ru-RU" dirty="0"/>
              <a:t> автора, </a:t>
            </a:r>
            <a:r>
              <a:rPr lang="ru-RU" dirty="0" err="1"/>
              <a:t>назву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та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 (</a:t>
            </a:r>
            <a:r>
              <a:rPr lang="ru-RU" dirty="0" err="1"/>
              <a:t>бажано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найновіші</a:t>
            </a:r>
            <a:r>
              <a:rPr lang="ru-RU" dirty="0"/>
              <a:t> й </a:t>
            </a:r>
            <a:r>
              <a:rPr lang="ru-RU" dirty="0" err="1"/>
              <a:t>найавторитетніші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) і номер </a:t>
            </a:r>
            <a:r>
              <a:rPr lang="ru-RU" dirty="0" err="1"/>
              <a:t>сторінки</a:t>
            </a:r>
            <a:r>
              <a:rPr lang="ru-RU" dirty="0"/>
              <a:t>. І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й </a:t>
            </a:r>
            <a:r>
              <a:rPr lang="ru-RU" dirty="0" err="1"/>
              <a:t>оформлення</a:t>
            </a:r>
            <a:r>
              <a:rPr lang="ru-RU" dirty="0"/>
              <a:t> списку </a:t>
            </a:r>
            <a:r>
              <a:rPr lang="ru-RU" dirty="0" err="1"/>
              <a:t>літератури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робочу</a:t>
            </a:r>
            <a:r>
              <a:rPr lang="ru-RU" dirty="0"/>
              <a:t> </a:t>
            </a:r>
            <a:r>
              <a:rPr lang="ru-RU" dirty="0" err="1"/>
              <a:t>паспортизацію</a:t>
            </a:r>
            <a:r>
              <a:rPr lang="ru-RU" dirty="0"/>
              <a:t> </a:t>
            </a:r>
            <a:r>
              <a:rPr lang="ru-RU" dirty="0" err="1"/>
              <a:t>замінюють</a:t>
            </a:r>
            <a:r>
              <a:rPr lang="ru-RU" dirty="0"/>
              <a:t> на </a:t>
            </a:r>
            <a:r>
              <a:rPr lang="ru-RU" dirty="0" err="1"/>
              <a:t>покликання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чинних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— у </a:t>
            </a:r>
            <a:r>
              <a:rPr lang="ru-RU" dirty="0" err="1"/>
              <a:t>квадратних</a:t>
            </a:r>
            <a:r>
              <a:rPr lang="ru-RU" dirty="0"/>
              <a:t> дужках у самому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r>
              <a:rPr lang="ru-RU" dirty="0" err="1"/>
              <a:t>Одразу</a:t>
            </a:r>
            <a:r>
              <a:rPr lang="ru-RU" dirty="0"/>
              <a:t> подати </a:t>
            </a:r>
            <a:r>
              <a:rPr lang="ru-RU" dirty="0" err="1" smtClean="0"/>
              <a:t>покликання</a:t>
            </a:r>
            <a:r>
              <a:rPr lang="ru-RU" dirty="0" smtClean="0"/>
              <a:t> на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через </a:t>
            </a:r>
            <a:r>
              <a:rPr lang="ru-RU" dirty="0" err="1"/>
              <a:t>незавершений</a:t>
            </a:r>
            <a:r>
              <a:rPr lang="ru-RU" dirty="0"/>
              <a:t> список </a:t>
            </a:r>
            <a:r>
              <a:rPr lang="ru-RU" dirty="0" err="1"/>
              <a:t>літератури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покликанні</a:t>
            </a:r>
            <a:r>
              <a:rPr lang="ru-RU" dirty="0"/>
              <a:t> (у </a:t>
            </a:r>
            <a:r>
              <a:rPr lang="ru-RU" dirty="0" err="1"/>
              <a:t>квадратних</a:t>
            </a:r>
            <a:r>
              <a:rPr lang="ru-RU" dirty="0"/>
              <a:t> дужках)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 номер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у списку </a:t>
            </a:r>
            <a:r>
              <a:rPr lang="ru-RU" dirty="0" err="1"/>
              <a:t>літератури</a:t>
            </a:r>
            <a:r>
              <a:rPr lang="ru-RU" dirty="0"/>
              <a:t> і номер </a:t>
            </a:r>
            <a:r>
              <a:rPr lang="ru-RU" dirty="0" err="1" smtClean="0"/>
              <a:t>сторінки</a:t>
            </a: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uk-UA" dirty="0" smtClean="0">
                <a:solidFill>
                  <a:srgbClr val="C00000"/>
                </a:solidFill>
              </a:rPr>
              <a:t>2, с. 236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  <a:r>
              <a:rPr lang="uk-UA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7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5754" y="351692"/>
            <a:ext cx="8593015" cy="58498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Науковий</a:t>
            </a:r>
            <a:r>
              <a:rPr lang="ru-RU" dirty="0"/>
              <a:t> </a:t>
            </a:r>
            <a:r>
              <a:rPr lang="ru-RU" dirty="0" err="1"/>
              <a:t>етикет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точного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цитованого</a:t>
            </a:r>
            <a:r>
              <a:rPr lang="ru-RU" dirty="0"/>
              <a:t> тексту. </a:t>
            </a:r>
            <a:endParaRPr lang="ru-RU" dirty="0" smtClean="0"/>
          </a:p>
          <a:p>
            <a:pPr algn="just"/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цитування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: </a:t>
            </a:r>
            <a:endParaRPr lang="ru-RU" dirty="0" smtClean="0"/>
          </a:p>
          <a:p>
            <a:pPr algn="just"/>
            <a:r>
              <a:rPr lang="ru-RU" dirty="0" smtClean="0"/>
              <a:t>а</a:t>
            </a:r>
            <a:r>
              <a:rPr lang="ru-RU" dirty="0"/>
              <a:t>) текст </a:t>
            </a:r>
            <a:r>
              <a:rPr lang="ru-RU" dirty="0" err="1"/>
              <a:t>цитати</a:t>
            </a:r>
            <a:r>
              <a:rPr lang="ru-RU" dirty="0"/>
              <a:t> </a:t>
            </a:r>
            <a:r>
              <a:rPr lang="ru-RU" dirty="0" err="1"/>
              <a:t>починають</a:t>
            </a:r>
            <a:r>
              <a:rPr lang="ru-RU" dirty="0"/>
              <a:t> і </a:t>
            </a:r>
            <a:r>
              <a:rPr lang="ru-RU" dirty="0" err="1"/>
              <a:t>закінчують</a:t>
            </a:r>
            <a:r>
              <a:rPr lang="ru-RU" dirty="0"/>
              <a:t> лапками і </a:t>
            </a:r>
            <a:r>
              <a:rPr lang="ru-RU" dirty="0" err="1"/>
              <a:t>наводять</a:t>
            </a:r>
            <a:r>
              <a:rPr lang="ru-RU" dirty="0"/>
              <a:t> у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граматичній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поданий</a:t>
            </a:r>
            <a:r>
              <a:rPr lang="ru-RU" dirty="0"/>
              <a:t> у </a:t>
            </a:r>
            <a:r>
              <a:rPr lang="ru-RU" dirty="0" err="1"/>
              <a:t>джерелі</a:t>
            </a:r>
            <a:r>
              <a:rPr lang="ru-RU" dirty="0"/>
              <a:t>,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збереженням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</a:t>
            </a:r>
            <a:r>
              <a:rPr lang="ru-RU" dirty="0" err="1"/>
              <a:t>написання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/>
              <a:t>пряме</a:t>
            </a:r>
            <a:r>
              <a:rPr lang="ru-RU" dirty="0"/>
              <a:t> </a:t>
            </a:r>
            <a:r>
              <a:rPr lang="ru-RU" dirty="0" err="1"/>
              <a:t>цитування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повним</a:t>
            </a:r>
            <a:r>
              <a:rPr lang="ru-RU" dirty="0"/>
              <a:t>. Пропуск </a:t>
            </a:r>
            <a:r>
              <a:rPr lang="ru-RU" dirty="0" err="1"/>
              <a:t>слів</a:t>
            </a:r>
            <a:r>
              <a:rPr lang="ru-RU" dirty="0"/>
              <a:t>, </a:t>
            </a:r>
            <a:r>
              <a:rPr lang="ru-RU" dirty="0" err="1"/>
              <a:t>речень</a:t>
            </a:r>
            <a:r>
              <a:rPr lang="ru-RU" dirty="0"/>
              <a:t>, </a:t>
            </a:r>
            <a:r>
              <a:rPr lang="ru-RU" dirty="0" err="1"/>
              <a:t>абзаців</a:t>
            </a:r>
            <a:r>
              <a:rPr lang="ru-RU" dirty="0"/>
              <a:t> </a:t>
            </a:r>
            <a:r>
              <a:rPr lang="ru-RU" dirty="0" err="1"/>
              <a:t>можливий</a:t>
            </a:r>
            <a:r>
              <a:rPr lang="ru-RU" dirty="0"/>
              <a:t>, але без </a:t>
            </a:r>
            <a:r>
              <a:rPr lang="ru-RU" dirty="0" err="1"/>
              <a:t>спотворення</a:t>
            </a:r>
            <a:r>
              <a:rPr lang="ru-RU" dirty="0"/>
              <a:t> </a:t>
            </a:r>
            <a:r>
              <a:rPr lang="ru-RU" dirty="0" err="1"/>
              <a:t>авторського</a:t>
            </a:r>
            <a:r>
              <a:rPr lang="ru-RU" dirty="0"/>
              <a:t> тексту.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трьома</a:t>
            </a:r>
            <a:r>
              <a:rPr lang="ru-RU" dirty="0"/>
              <a:t> </a:t>
            </a:r>
            <a:r>
              <a:rPr lang="ru-RU" dirty="0" err="1" smtClean="0"/>
              <a:t>крапками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&lt;</a:t>
            </a:r>
            <a:r>
              <a:rPr lang="ru-RU" b="1" dirty="0" smtClean="0">
                <a:solidFill>
                  <a:srgbClr val="C00000"/>
                </a:solidFill>
              </a:rPr>
              <a:t>…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&gt;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ставлять</a:t>
            </a:r>
            <a:r>
              <a:rPr lang="ru-RU" dirty="0"/>
              <a:t> 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цитати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перед </a:t>
            </a:r>
            <a:r>
              <a:rPr lang="ru-RU" dirty="0" err="1"/>
              <a:t>випущеним</a:t>
            </a:r>
            <a:r>
              <a:rPr lang="ru-RU" dirty="0"/>
              <a:t> текстом </a:t>
            </a:r>
            <a:r>
              <a:rPr lang="ru-RU" dirty="0" err="1"/>
              <a:t>або</a:t>
            </a:r>
            <a:r>
              <a:rPr lang="ru-RU" dirty="0"/>
              <a:t> за ним стояв </a:t>
            </a:r>
            <a:r>
              <a:rPr lang="ru-RU" dirty="0" err="1"/>
              <a:t>розділовий</a:t>
            </a:r>
            <a:r>
              <a:rPr lang="ru-RU" dirty="0"/>
              <a:t> знак, то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зберігається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err="1"/>
              <a:t>кожну</a:t>
            </a:r>
            <a:r>
              <a:rPr lang="ru-RU" dirty="0"/>
              <a:t> цитату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супроводжують</a:t>
            </a:r>
            <a:r>
              <a:rPr lang="ru-RU" dirty="0"/>
              <a:t> </a:t>
            </a:r>
            <a:r>
              <a:rPr lang="ru-RU" dirty="0" err="1"/>
              <a:t>покликанням</a:t>
            </a:r>
            <a:r>
              <a:rPr lang="ru-RU" dirty="0"/>
              <a:t> на </a:t>
            </a:r>
            <a:r>
              <a:rPr lang="ru-RU" dirty="0" err="1"/>
              <a:t>джерело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5692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1968" y="152400"/>
            <a:ext cx="8815755" cy="6494585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Будь-яке </a:t>
            </a:r>
            <a:r>
              <a:rPr lang="ru-RU" sz="3200" dirty="0" err="1"/>
              <a:t>наукове</a:t>
            </a:r>
            <a:r>
              <a:rPr lang="ru-RU" sz="3200" dirty="0"/>
              <a:t> </a:t>
            </a:r>
            <a:r>
              <a:rPr lang="ru-RU" sz="3200" dirty="0" err="1"/>
              <a:t>дослідження</a:t>
            </a:r>
            <a:r>
              <a:rPr lang="ru-RU" sz="3200" dirty="0"/>
              <a:t> </a:t>
            </a:r>
            <a:r>
              <a:rPr lang="ru-RU" sz="3200" dirty="0" err="1"/>
              <a:t>розпочинається</a:t>
            </a:r>
            <a:endParaRPr lang="ru-RU" sz="3200" dirty="0"/>
          </a:p>
          <a:p>
            <a:pPr algn="just"/>
            <a:r>
              <a:rPr lang="ru-RU" sz="3200" dirty="0"/>
              <a:t>з</a:t>
            </a:r>
            <a:r>
              <a:rPr lang="ru-RU" sz="3200" dirty="0" smtClean="0"/>
              <a:t> </a:t>
            </a:r>
            <a:r>
              <a:rPr lang="ru-RU" sz="3200" dirty="0" err="1"/>
              <a:t>вибору</a:t>
            </a:r>
            <a:r>
              <a:rPr lang="ru-RU" sz="3200" dirty="0"/>
              <a:t> теми й </a:t>
            </a:r>
            <a:r>
              <a:rPr lang="ru-RU" sz="3200" dirty="0" err="1"/>
              <a:t>проблеми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лежить</a:t>
            </a:r>
            <a:r>
              <a:rPr lang="ru-RU" sz="3200" dirty="0"/>
              <a:t> в </a:t>
            </a:r>
            <a:r>
              <a:rPr lang="ru-RU" sz="3200" dirty="0" err="1"/>
              <a:t>основі</a:t>
            </a:r>
            <a:r>
              <a:rPr lang="ru-RU" sz="3200" dirty="0"/>
              <a:t> </a:t>
            </a:r>
            <a:r>
              <a:rPr lang="ru-RU" sz="3200" dirty="0" err="1"/>
              <a:t>наукової</a:t>
            </a:r>
            <a:r>
              <a:rPr lang="ru-RU" sz="3200" dirty="0"/>
              <a:t> </a:t>
            </a:r>
            <a:r>
              <a:rPr lang="ru-RU" sz="3200" dirty="0" err="1" smtClean="0"/>
              <a:t>роботи</a:t>
            </a:r>
            <a:r>
              <a:rPr lang="ru-RU" sz="3200" dirty="0" smtClean="0"/>
              <a:t>.</a:t>
            </a:r>
          </a:p>
          <a:p>
            <a:pPr algn="just"/>
            <a:endParaRPr lang="ru-RU" sz="3200" dirty="0" smtClean="0">
              <a:solidFill>
                <a:srgbClr val="C00000"/>
              </a:solidFill>
            </a:endParaRPr>
          </a:p>
          <a:p>
            <a:pPr algn="just"/>
            <a:r>
              <a:rPr lang="ru-RU" sz="3200" dirty="0" smtClean="0">
                <a:solidFill>
                  <a:srgbClr val="C00000"/>
                </a:solidFill>
              </a:rPr>
              <a:t>Головна </a:t>
            </a:r>
            <a:r>
              <a:rPr lang="ru-RU" sz="3200" dirty="0" err="1">
                <a:solidFill>
                  <a:srgbClr val="C00000"/>
                </a:solidFill>
              </a:rPr>
              <a:t>вимога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/>
              <a:t>— </a:t>
            </a:r>
            <a:r>
              <a:rPr lang="ru-RU" sz="3200" dirty="0" err="1"/>
              <a:t>відображення</a:t>
            </a:r>
            <a:r>
              <a:rPr lang="ru-RU" sz="3200" dirty="0"/>
              <a:t> у </a:t>
            </a:r>
            <a:r>
              <a:rPr lang="ru-RU" sz="3200" dirty="0" err="1"/>
              <a:t>формулюванні</a:t>
            </a:r>
            <a:r>
              <a:rPr lang="ru-RU" sz="3200" dirty="0"/>
              <a:t> теми таких </a:t>
            </a:r>
            <a:r>
              <a:rPr lang="ru-RU" sz="3200" dirty="0" err="1"/>
              <a:t>основних</a:t>
            </a:r>
            <a:r>
              <a:rPr lang="ru-RU" sz="3200" dirty="0"/>
              <a:t> характеристик </a:t>
            </a:r>
            <a:r>
              <a:rPr lang="ru-RU" sz="3200" dirty="0" err="1"/>
              <a:t>роботи</a:t>
            </a:r>
            <a:r>
              <a:rPr lang="ru-RU" sz="3200" dirty="0"/>
              <a:t>: </a:t>
            </a:r>
            <a:endParaRPr lang="ru-RU" sz="3200" dirty="0" smtClean="0"/>
          </a:p>
          <a:p>
            <a:pPr algn="just"/>
            <a:r>
              <a:rPr lang="ru-RU" sz="3200" dirty="0" smtClean="0"/>
              <a:t>1</a:t>
            </a:r>
            <a:r>
              <a:rPr lang="ru-RU" sz="3200" dirty="0"/>
              <a:t>) </a:t>
            </a:r>
            <a:r>
              <a:rPr lang="ru-RU" sz="3200" dirty="0" err="1"/>
              <a:t>наукової</a:t>
            </a:r>
            <a:r>
              <a:rPr lang="ru-RU" sz="3200" dirty="0"/>
              <a:t> </a:t>
            </a:r>
            <a:r>
              <a:rPr lang="ru-RU" sz="3200" dirty="0" err="1"/>
              <a:t>проблеми</a:t>
            </a:r>
            <a:r>
              <a:rPr lang="ru-RU" sz="3200" dirty="0"/>
              <a:t> та </a:t>
            </a:r>
            <a:r>
              <a:rPr lang="ru-RU" sz="3200" dirty="0" err="1"/>
              <a:t>галузі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, до </a:t>
            </a:r>
            <a:r>
              <a:rPr lang="ru-RU" sz="3200" dirty="0" err="1"/>
              <a:t>якої</a:t>
            </a:r>
            <a:r>
              <a:rPr lang="ru-RU" sz="3200" dirty="0"/>
              <a:t> вона </a:t>
            </a:r>
            <a:r>
              <a:rPr lang="ru-RU" sz="3200" dirty="0" err="1"/>
              <a:t>належить</a:t>
            </a:r>
            <a:r>
              <a:rPr lang="ru-RU" sz="3200" dirty="0"/>
              <a:t>; </a:t>
            </a:r>
            <a:r>
              <a:rPr lang="ru-RU" sz="3200" dirty="0" smtClean="0"/>
              <a:t>                      </a:t>
            </a:r>
          </a:p>
          <a:p>
            <a:pPr algn="just"/>
            <a:r>
              <a:rPr lang="ru-RU" sz="3200" dirty="0" smtClean="0"/>
              <a:t>2</a:t>
            </a:r>
            <a:r>
              <a:rPr lang="ru-RU" sz="3200" dirty="0"/>
              <a:t>) </a:t>
            </a:r>
            <a:r>
              <a:rPr lang="ru-RU" sz="3200" dirty="0" err="1"/>
              <a:t>об’єкта</a:t>
            </a:r>
            <a:r>
              <a:rPr lang="ru-RU" sz="3200" dirty="0"/>
              <a:t> і </a:t>
            </a:r>
            <a:r>
              <a:rPr lang="ru-RU" sz="3200" dirty="0" err="1"/>
              <a:t>кінцевої</a:t>
            </a:r>
            <a:r>
              <a:rPr lang="ru-RU" sz="3200" dirty="0"/>
              <a:t> мети </a:t>
            </a:r>
            <a:r>
              <a:rPr lang="ru-RU" sz="3200" dirty="0" err="1"/>
              <a:t>дослідження</a:t>
            </a:r>
            <a:r>
              <a:rPr lang="ru-RU" sz="3200" dirty="0"/>
              <a:t>; </a:t>
            </a:r>
            <a:r>
              <a:rPr lang="ru-RU" sz="3200" dirty="0" smtClean="0"/>
              <a:t>                                      3</a:t>
            </a:r>
            <a:r>
              <a:rPr lang="ru-RU" sz="3200" dirty="0"/>
              <a:t>) фактичного </a:t>
            </a:r>
            <a:r>
              <a:rPr lang="ru-RU" sz="3200" dirty="0" err="1"/>
              <a:t>мовного</a:t>
            </a:r>
            <a:r>
              <a:rPr lang="ru-RU" sz="3200" dirty="0"/>
              <a:t> </a:t>
            </a:r>
            <a:r>
              <a:rPr lang="ru-RU" sz="3200" dirty="0" err="1"/>
              <a:t>матеріалу</a:t>
            </a:r>
            <a:r>
              <a:rPr lang="ru-RU" sz="3200" dirty="0"/>
              <a:t>, на </a:t>
            </a:r>
            <a:r>
              <a:rPr lang="ru-RU" sz="3200" dirty="0" err="1"/>
              <a:t>якому</a:t>
            </a:r>
            <a:r>
              <a:rPr lang="ru-RU" sz="3200" dirty="0"/>
              <a:t> буде </a:t>
            </a:r>
            <a:r>
              <a:rPr lang="ru-RU" sz="3200" dirty="0" err="1"/>
              <a:t>виконано</a:t>
            </a:r>
            <a:r>
              <a:rPr lang="ru-RU" sz="3200" dirty="0"/>
              <a:t> роботу, </a:t>
            </a:r>
            <a:r>
              <a:rPr lang="ru-RU" sz="3200" dirty="0" err="1"/>
              <a:t>наприклад</a:t>
            </a:r>
            <a:r>
              <a:rPr lang="ru-RU" sz="3200" dirty="0"/>
              <a:t>, </a:t>
            </a:r>
            <a:endParaRPr lang="ru-RU" sz="3200" dirty="0" smtClean="0"/>
          </a:p>
          <a:p>
            <a:pPr algn="just"/>
            <a:r>
              <a:rPr lang="uk-UA" sz="3200" b="1" dirty="0">
                <a:solidFill>
                  <a:srgbClr val="0070C0"/>
                </a:solidFill>
              </a:rPr>
              <a:t>Категорія кількісної градації ознаки в романі                          В. Підмогильного «Місто».</a:t>
            </a:r>
          </a:p>
          <a:p>
            <a:pPr algn="just"/>
            <a:endParaRPr lang="ru-RU" sz="3200" dirty="0"/>
          </a:p>
          <a:p>
            <a:pPr marL="0" indent="0" algn="just">
              <a:buNone/>
            </a:pPr>
            <a:endParaRPr lang="ru-RU" sz="3200" dirty="0" smtClean="0"/>
          </a:p>
          <a:p>
            <a:pPr algn="just"/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41753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6431" y="117231"/>
            <a:ext cx="8534400" cy="627184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Якщо цитата синтаксично пов’язана з авторським текстом, перше її слово пишеться з малої літери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В. А. Чабаненко наголошував, що “у кінці ХVІІІ – на початку ХІХ ст. слабка </a:t>
            </a:r>
            <a:r>
              <a:rPr lang="uk-UA" dirty="0" err="1" smtClean="0"/>
              <a:t>унормованість</a:t>
            </a:r>
            <a:r>
              <a:rPr lang="uk-UA" dirty="0" smtClean="0"/>
              <a:t> української літературної мови, властиві їй хитання, розбіжності, невпорядкованість відкривали діалектним одиницям широкий доступ у всі її підсистеми, що не давало змогу цим одиницям стилістично увиразнюватися” [65, с. 189].</a:t>
            </a:r>
            <a:endParaRPr lang="ru-RU" dirty="0" smtClean="0"/>
          </a:p>
          <a:p>
            <a:pPr algn="just"/>
            <a:r>
              <a:rPr lang="uk-UA" dirty="0" smtClean="0"/>
              <a:t>У другій половині 80-х років почалося дослідження взаємодії книжних та розмовних елементів, зокрема, заслуговує на увагу розвідка В. І. </a:t>
            </a:r>
            <a:r>
              <a:rPr lang="uk-UA" dirty="0" err="1" smtClean="0"/>
              <a:t>Мінасяна</a:t>
            </a:r>
            <a:r>
              <a:rPr lang="uk-UA" dirty="0" smtClean="0"/>
              <a:t>, у якій він зазначив, що “слова, які мають розмовне забарвлення не тільки не виключаються з літературно-писемної мови, а, навпаки, вдало взаємодіють з лексикою книжною і нейтрально, доповнюють і поширюються експресивні засоби писемних стилів” [43, с. 17].</a:t>
            </a:r>
          </a:p>
          <a:p>
            <a:pPr algn="just"/>
            <a:r>
              <a:rPr lang="uk-UA" dirty="0"/>
              <a:t>На думку С. Я. Єрмоленко, </a:t>
            </a:r>
            <a:r>
              <a:rPr lang="ru-RU" dirty="0"/>
              <a:t>“</a:t>
            </a:r>
            <a:r>
              <a:rPr lang="uk-UA" dirty="0"/>
              <a:t>розмовна мова – це особливий різновид літературної мови, яка служить засобом комунікації в буденному неофіційному </a:t>
            </a:r>
            <a:r>
              <a:rPr lang="uk-UA" dirty="0" smtClean="0"/>
              <a:t>спілкуванні</a:t>
            </a:r>
            <a:r>
              <a:rPr lang="en-US" dirty="0" smtClean="0"/>
              <a:t>” </a:t>
            </a:r>
            <a:r>
              <a:rPr lang="uk-UA" dirty="0"/>
              <a:t>[23, с. 560].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40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7816" y="328247"/>
            <a:ext cx="8921261" cy="6330462"/>
          </a:xfrm>
        </p:spPr>
        <p:txBody>
          <a:bodyPr>
            <a:normAutofit fontScale="92500"/>
          </a:bodyPr>
          <a:lstStyle/>
          <a:p>
            <a:r>
              <a:rPr lang="uk-UA" dirty="0"/>
              <a:t>Неприпустимою є ситуація, коли </a:t>
            </a:r>
            <a:r>
              <a:rPr lang="uk-UA" dirty="0" smtClean="0"/>
              <a:t>в </a:t>
            </a:r>
            <a:r>
              <a:rPr lang="uk-UA" dirty="0"/>
              <a:t>тексті автор пише: </a:t>
            </a:r>
            <a:r>
              <a:rPr lang="uk-UA" dirty="0" err="1"/>
              <a:t>„За</a:t>
            </a:r>
            <a:r>
              <a:rPr lang="uk-UA" dirty="0"/>
              <a:t> висловом (як стверджує) О</a:t>
            </a:r>
            <a:r>
              <a:rPr lang="uk-UA" dirty="0" smtClean="0"/>
              <a:t>.</a:t>
            </a:r>
            <a:r>
              <a:rPr lang="en-US" dirty="0" smtClean="0"/>
              <a:t> </a:t>
            </a:r>
            <a:r>
              <a:rPr lang="uk-UA" dirty="0" smtClean="0"/>
              <a:t>О</a:t>
            </a:r>
            <a:r>
              <a:rPr lang="uk-UA" dirty="0"/>
              <a:t>. Потебні...”,  </a:t>
            </a:r>
            <a:r>
              <a:rPr lang="uk-UA" dirty="0" smtClean="0"/>
              <a:t>а </a:t>
            </a:r>
            <a:r>
              <a:rPr lang="uk-UA" dirty="0"/>
              <a:t>в підрядній виносці покликається на працю В</a:t>
            </a:r>
            <a:r>
              <a:rPr lang="uk-UA" dirty="0" smtClean="0"/>
              <a:t>.</a:t>
            </a:r>
            <a:r>
              <a:rPr lang="en-US" dirty="0" smtClean="0"/>
              <a:t> </a:t>
            </a:r>
            <a:r>
              <a:rPr lang="uk-UA" dirty="0" smtClean="0"/>
              <a:t>С</a:t>
            </a:r>
            <a:r>
              <a:rPr lang="uk-UA" dirty="0"/>
              <a:t>. Ващенка </a:t>
            </a:r>
            <a:r>
              <a:rPr lang="uk-UA" dirty="0" smtClean="0"/>
              <a:t>чи</a:t>
            </a:r>
            <a:r>
              <a:rPr lang="en-US" dirty="0" smtClean="0"/>
              <a:t> </a:t>
            </a:r>
            <a:r>
              <a:rPr lang="uk-UA" dirty="0" smtClean="0"/>
              <a:t>С.</a:t>
            </a:r>
            <a:r>
              <a:rPr lang="en-US" dirty="0" smtClean="0"/>
              <a:t> </a:t>
            </a:r>
            <a:r>
              <a:rPr lang="uk-UA" dirty="0" smtClean="0"/>
              <a:t>Я</a:t>
            </a:r>
            <a:r>
              <a:rPr lang="uk-UA" dirty="0"/>
              <a:t>. Єрмоленко. </a:t>
            </a:r>
            <a:endParaRPr lang="en-US" dirty="0" smtClean="0"/>
          </a:p>
          <a:p>
            <a:pPr algn="just"/>
            <a:r>
              <a:rPr lang="uk-UA" dirty="0" smtClean="0"/>
              <a:t>Лише </a:t>
            </a:r>
            <a:r>
              <a:rPr lang="uk-UA" dirty="0"/>
              <a:t>у випадку, коли потрібна праця відсутня в доступних для вас бібліотеках, можливе розміщення цитати з покликанням на іншого автора, яка подається у виносці після слів: </a:t>
            </a:r>
            <a:r>
              <a:rPr lang="uk-UA" dirty="0" err="1"/>
              <a:t>„цит</a:t>
            </a:r>
            <a:r>
              <a:rPr lang="uk-UA" dirty="0"/>
              <a:t>. за ” із зазначенням    </a:t>
            </a:r>
            <a:r>
              <a:rPr lang="uk-UA" dirty="0" smtClean="0"/>
              <a:t>у </a:t>
            </a:r>
            <a:r>
              <a:rPr lang="uk-UA" dirty="0"/>
              <a:t>квадратних дужках [</a:t>
            </a:r>
            <a:r>
              <a:rPr lang="uk-UA" dirty="0" err="1">
                <a:solidFill>
                  <a:srgbClr val="C00000"/>
                </a:solidFill>
              </a:rPr>
              <a:t>цит</a:t>
            </a:r>
            <a:r>
              <a:rPr lang="uk-UA" dirty="0">
                <a:solidFill>
                  <a:srgbClr val="C00000"/>
                </a:solidFill>
              </a:rPr>
              <a:t>. за 22, с. 45].</a:t>
            </a:r>
            <a:endParaRPr lang="ru-RU" dirty="0">
              <a:solidFill>
                <a:srgbClr val="C00000"/>
              </a:solidFill>
            </a:endParaRPr>
          </a:p>
          <a:p>
            <a:pPr algn="just"/>
            <a:r>
              <a:rPr lang="uk-UA" dirty="0"/>
              <a:t>Якщо одне джерело цитується повторно, зазначається </a:t>
            </a:r>
            <a:r>
              <a:rPr lang="uk-UA" dirty="0" err="1"/>
              <a:t>„Там</a:t>
            </a:r>
            <a:r>
              <a:rPr lang="uk-UA" dirty="0"/>
              <a:t> само” </a:t>
            </a:r>
            <a:r>
              <a:rPr lang="uk-UA" dirty="0" smtClean="0"/>
              <a:t>і </a:t>
            </a:r>
            <a:r>
              <a:rPr lang="uk-UA" dirty="0"/>
              <a:t>вказується номер сторінки </a:t>
            </a:r>
            <a:r>
              <a:rPr lang="ru-RU" dirty="0"/>
              <a:t>[</a:t>
            </a:r>
            <a:r>
              <a:rPr lang="uk-UA" dirty="0">
                <a:solidFill>
                  <a:srgbClr val="C00000"/>
                </a:solidFill>
              </a:rPr>
              <a:t>Там само,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uk-UA" dirty="0" smtClean="0">
                <a:solidFill>
                  <a:srgbClr val="C00000"/>
                </a:solidFill>
              </a:rPr>
              <a:t>с</a:t>
            </a:r>
            <a:r>
              <a:rPr lang="uk-UA" dirty="0">
                <a:solidFill>
                  <a:srgbClr val="C00000"/>
                </a:solidFill>
              </a:rPr>
              <a:t>. 17</a:t>
            </a:r>
            <a:r>
              <a:rPr lang="ru-RU" dirty="0">
                <a:solidFill>
                  <a:srgbClr val="C00000"/>
                </a:solidFill>
              </a:rPr>
              <a:t>]</a:t>
            </a:r>
            <a:r>
              <a:rPr lang="uk-UA" dirty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uk-UA" dirty="0" smtClean="0"/>
              <a:t>Крім </a:t>
            </a:r>
            <a:r>
              <a:rPr lang="uk-UA" dirty="0"/>
              <a:t>того, досить поширеним є такий спосіб оформлення покликання, коли в квадратних дужках зазначається прізвище автора та рік видання праці, а після двокрапки зазначається сторінка (сторінки), на якій міститься той матеріал, що цитується, наприклад, [</a:t>
            </a:r>
            <a:r>
              <a:rPr lang="uk-UA" dirty="0" err="1"/>
              <a:t>Загнітко</a:t>
            </a:r>
            <a:r>
              <a:rPr lang="uk-UA" dirty="0"/>
              <a:t> </a:t>
            </a:r>
            <a:r>
              <a:rPr lang="en-US" dirty="0" smtClean="0"/>
              <a:t>2006</a:t>
            </a:r>
            <a:r>
              <a:rPr lang="uk-UA" dirty="0" smtClean="0"/>
              <a:t>: </a:t>
            </a:r>
            <a:r>
              <a:rPr lang="uk-UA" dirty="0"/>
              <a:t>212].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7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1938" y="679938"/>
            <a:ext cx="9144000" cy="5978770"/>
          </a:xfrm>
        </p:spPr>
        <p:txBody>
          <a:bodyPr/>
          <a:lstStyle/>
          <a:p>
            <a:r>
              <a:rPr lang="uk-UA" b="1" dirty="0"/>
              <a:t>Оформлення прикладів-ілюстрацій</a:t>
            </a:r>
            <a:endParaRPr lang="ru-RU" dirty="0"/>
          </a:p>
          <a:p>
            <a:r>
              <a:rPr lang="uk-UA" b="1" dirty="0"/>
              <a:t> </a:t>
            </a:r>
            <a:r>
              <a:rPr lang="uk-UA" i="1" dirty="0"/>
              <a:t>&lt;…&gt;</a:t>
            </a:r>
            <a:r>
              <a:rPr lang="uk-UA" dirty="0"/>
              <a:t> </a:t>
            </a:r>
            <a:r>
              <a:rPr lang="uk-UA" i="1" dirty="0"/>
              <a:t>мене перед оцим пузатим </a:t>
            </a:r>
            <a:r>
              <a:rPr lang="uk-UA" i="1" dirty="0" err="1"/>
              <a:t>бедриком</a:t>
            </a:r>
            <a:r>
              <a:rPr lang="uk-UA" i="1" dirty="0"/>
              <a:t> </a:t>
            </a:r>
            <a:r>
              <a:rPr lang="uk-UA" b="1" i="1" dirty="0"/>
              <a:t>реви обсіли</a:t>
            </a:r>
            <a:r>
              <a:rPr lang="uk-UA" dirty="0"/>
              <a:t> [15, с. 191</a:t>
            </a:r>
            <a:r>
              <a:rPr lang="uk-UA" dirty="0" smtClean="0"/>
              <a:t>].</a:t>
            </a:r>
          </a:p>
          <a:p>
            <a:r>
              <a:rPr lang="ru-RU" i="1" dirty="0" err="1"/>
              <a:t>Така</a:t>
            </a:r>
            <a:r>
              <a:rPr lang="ru-RU" i="1" dirty="0"/>
              <a:t> </a:t>
            </a:r>
            <a:r>
              <a:rPr lang="ru-RU" b="1" i="1" dirty="0"/>
              <a:t>моя печаль</a:t>
            </a:r>
            <a:r>
              <a:rPr lang="ru-RU" i="1" dirty="0"/>
              <a:t>. </a:t>
            </a:r>
            <a:r>
              <a:rPr lang="ru-RU" i="1" dirty="0" err="1"/>
              <a:t>Така</a:t>
            </a:r>
            <a:r>
              <a:rPr lang="ru-RU" i="1" dirty="0"/>
              <a:t> моя </a:t>
            </a:r>
            <a:r>
              <a:rPr lang="ru-RU" b="1" i="1" dirty="0" err="1"/>
              <a:t>тривога</a:t>
            </a:r>
            <a:r>
              <a:rPr lang="ru-RU" b="1" i="1" dirty="0"/>
              <a:t> і </a:t>
            </a:r>
            <a:r>
              <a:rPr lang="ru-RU" b="1" i="1" dirty="0" err="1"/>
              <a:t>турбота</a:t>
            </a:r>
            <a:r>
              <a:rPr lang="ru-RU" i="1" dirty="0"/>
              <a:t> </a:t>
            </a:r>
            <a:r>
              <a:rPr lang="ru-RU" dirty="0"/>
              <a:t> [5, </a:t>
            </a:r>
            <a:r>
              <a:rPr lang="ru-RU" dirty="0" smtClean="0"/>
              <a:t>                   с</a:t>
            </a:r>
            <a:r>
              <a:rPr lang="ru-RU" dirty="0"/>
              <a:t>. 174</a:t>
            </a:r>
            <a:r>
              <a:rPr lang="ru-RU" dirty="0" smtClean="0"/>
              <a:t>].</a:t>
            </a:r>
          </a:p>
          <a:p>
            <a:r>
              <a:rPr lang="uk-UA" i="1" dirty="0"/>
              <a:t>Дівчино, </a:t>
            </a:r>
            <a:r>
              <a:rPr lang="uk-UA" i="1" dirty="0" err="1"/>
              <a:t>дівчино</a:t>
            </a:r>
            <a:r>
              <a:rPr lang="uk-UA" i="1" dirty="0"/>
              <a:t>, де твої </a:t>
            </a:r>
            <a:r>
              <a:rPr lang="uk-UA" b="1" i="1" dirty="0"/>
              <a:t>крильця</a:t>
            </a:r>
            <a:r>
              <a:rPr lang="uk-UA" i="1" dirty="0"/>
              <a:t>?</a:t>
            </a:r>
            <a:endParaRPr lang="ru-RU" i="1" dirty="0"/>
          </a:p>
          <a:p>
            <a:r>
              <a:rPr lang="uk-UA" i="1" dirty="0"/>
              <a:t>Небо весняне в сяйві іскриться.</a:t>
            </a:r>
            <a:endParaRPr lang="ru-RU" i="1" dirty="0"/>
          </a:p>
          <a:p>
            <a:r>
              <a:rPr lang="uk-UA" i="1" dirty="0"/>
              <a:t>Чи не пора нам летіти, </a:t>
            </a:r>
            <a:r>
              <a:rPr lang="uk-UA" b="1" i="1" dirty="0"/>
              <a:t>маленька</a:t>
            </a:r>
            <a:r>
              <a:rPr lang="uk-UA" i="1" dirty="0"/>
              <a:t>, </a:t>
            </a:r>
            <a:endParaRPr lang="ru-RU" i="1" dirty="0"/>
          </a:p>
          <a:p>
            <a:r>
              <a:rPr lang="uk-UA" i="1" dirty="0"/>
              <a:t>В ярій пшениці шукати </a:t>
            </a:r>
            <a:r>
              <a:rPr lang="uk-UA" b="1" i="1" dirty="0" err="1"/>
              <a:t>гнізденька</a:t>
            </a:r>
            <a:r>
              <a:rPr lang="uk-UA" i="1" dirty="0"/>
              <a:t> </a:t>
            </a:r>
            <a:r>
              <a:rPr lang="ru-RU" dirty="0"/>
              <a:t>[</a:t>
            </a:r>
            <a:r>
              <a:rPr lang="uk-UA" dirty="0"/>
              <a:t>25, ІІ, с. 265</a:t>
            </a:r>
            <a:r>
              <a:rPr lang="ru-RU" dirty="0"/>
              <a:t>]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45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7477" y="117231"/>
            <a:ext cx="8815754" cy="6740769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Вибір методів і методик зумовлений метою, завданнями й різновидом досліджуваного матеріалу.</a:t>
            </a:r>
          </a:p>
          <a:p>
            <a:pPr algn="just"/>
            <a:r>
              <a:rPr lang="uk-UA" dirty="0" smtClean="0">
                <a:solidFill>
                  <a:srgbClr val="C00000"/>
                </a:solidFill>
              </a:rPr>
              <a:t>Загальнонаукові методи</a:t>
            </a:r>
            <a:r>
              <a:rPr lang="uk-UA" dirty="0" smtClean="0"/>
              <a:t>: індукція, дедукція, аналіз, синтез, абстрагування.</a:t>
            </a:r>
          </a:p>
          <a:p>
            <a:pPr algn="just"/>
            <a:r>
              <a:rPr lang="uk-UA" b="1" dirty="0" smtClean="0">
                <a:solidFill>
                  <a:srgbClr val="C00000"/>
                </a:solidFill>
              </a:rPr>
              <a:t>Індукція</a:t>
            </a:r>
            <a:r>
              <a:rPr lang="uk-UA" dirty="0" smtClean="0"/>
              <a:t> (від лат. </a:t>
            </a:r>
            <a:r>
              <a:rPr lang="uk-UA" dirty="0" err="1" smtClean="0"/>
              <a:t>induction</a:t>
            </a:r>
            <a:r>
              <a:rPr lang="uk-UA" dirty="0" smtClean="0"/>
              <a:t> — наведення) — це метод дослідження, за яким спочатку вивчають окремі складники об’єкта, а потім розглядають об’єкт у цілому, тобто здійснюють шлях від часткового до загального. Висновок роблять, ідучи від конкретних фактів до узагальнення.</a:t>
            </a:r>
          </a:p>
          <a:p>
            <a:pPr algn="just"/>
            <a:r>
              <a:rPr lang="uk-UA" b="1" dirty="0" smtClean="0">
                <a:solidFill>
                  <a:srgbClr val="C00000"/>
                </a:solidFill>
              </a:rPr>
              <a:t>Дедукція</a:t>
            </a:r>
            <a:r>
              <a:rPr lang="uk-UA" dirty="0" smtClean="0"/>
              <a:t> (від лат. </a:t>
            </a:r>
            <a:r>
              <a:rPr lang="uk-UA" dirty="0" err="1" smtClean="0"/>
              <a:t>deduction</a:t>
            </a:r>
            <a:r>
              <a:rPr lang="uk-UA" dirty="0" smtClean="0"/>
              <a:t> — виведення) — метод, за яким дослідження виконують у напрямку від загального до часткового. Спочатку вивчають об’єкт у цілому, а потім на цій підставі роблять висновок про його складники.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644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8493" y="363415"/>
            <a:ext cx="8510954" cy="6494585"/>
          </a:xfrm>
        </p:spPr>
        <p:txBody>
          <a:bodyPr/>
          <a:lstStyle/>
          <a:p>
            <a:pPr algn="just"/>
            <a:r>
              <a:rPr lang="uk-UA" b="1" dirty="0" smtClean="0">
                <a:solidFill>
                  <a:srgbClr val="C00000"/>
                </a:solidFill>
              </a:rPr>
              <a:t>Аналіз</a:t>
            </a:r>
            <a:r>
              <a:rPr lang="uk-UA" dirty="0" smtClean="0"/>
              <a:t> (від гр. </a:t>
            </a:r>
            <a:r>
              <a:rPr lang="uk-UA" dirty="0" err="1" smtClean="0"/>
              <a:t>аnalysis</a:t>
            </a:r>
            <a:r>
              <a:rPr lang="uk-UA" dirty="0" smtClean="0"/>
              <a:t> — розчленування) — це метод дослідження, який ґрунтується на уявному розчленуванні предмета або явища на частини. Кожну частину вивчають окремо, але в межах одного цілого.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Синтез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гр. </a:t>
            </a:r>
            <a:r>
              <a:rPr lang="pl-PL" dirty="0"/>
              <a:t>synthesis — </a:t>
            </a:r>
            <a:r>
              <a:rPr lang="ru-RU" dirty="0" err="1"/>
              <a:t>поєднання</a:t>
            </a:r>
            <a:r>
              <a:rPr lang="ru-RU" dirty="0"/>
              <a:t>, </a:t>
            </a:r>
            <a:r>
              <a:rPr lang="ru-RU" dirty="0" err="1"/>
              <a:t>з’єднання</a:t>
            </a:r>
            <a:r>
              <a:rPr lang="ru-RU" dirty="0"/>
              <a:t>, </a:t>
            </a:r>
            <a:r>
              <a:rPr lang="ru-RU" dirty="0" err="1"/>
              <a:t>складання</a:t>
            </a:r>
            <a:r>
              <a:rPr lang="ru-RU" dirty="0"/>
              <a:t>) — </a:t>
            </a: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логічного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, 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складники</a:t>
            </a:r>
            <a:r>
              <a:rPr lang="ru-RU" dirty="0"/>
              <a:t>, </a:t>
            </a:r>
            <a:r>
              <a:rPr lang="ru-RU" dirty="0" err="1"/>
              <a:t>виокремлені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об’єднують</a:t>
            </a:r>
            <a:r>
              <a:rPr lang="ru-RU" dirty="0"/>
              <a:t> в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з’ясовують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і роль кожного </a:t>
            </a:r>
            <a:r>
              <a:rPr lang="ru-RU" dirty="0" err="1"/>
              <a:t>елемента</a:t>
            </a:r>
            <a:r>
              <a:rPr lang="ru-RU" dirty="0"/>
              <a:t> в межах </a:t>
            </a:r>
            <a:r>
              <a:rPr lang="ru-RU" dirty="0" err="1"/>
              <a:t>цілого</a:t>
            </a:r>
            <a:r>
              <a:rPr lang="ru-RU" dirty="0"/>
              <a:t>, </a:t>
            </a:r>
            <a:r>
              <a:rPr lang="ru-RU" dirty="0" err="1"/>
              <a:t>зв’язки</a:t>
            </a:r>
            <a:r>
              <a:rPr lang="ru-RU" dirty="0"/>
              <a:t> та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 smtClean="0"/>
              <a:t>елементами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724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2985" y="0"/>
            <a:ext cx="8581292" cy="6857999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До поширених загальнонаукових </a:t>
            </a:r>
            <a:r>
              <a:rPr lang="uk-UA" dirty="0" smtClean="0">
                <a:solidFill>
                  <a:srgbClr val="C00000"/>
                </a:solidFill>
              </a:rPr>
              <a:t>методик</a:t>
            </a:r>
            <a:r>
              <a:rPr lang="uk-UA" dirty="0" smtClean="0"/>
              <a:t>, які застосовують у лінгвістичному дослідженні, належать </a:t>
            </a:r>
            <a:r>
              <a:rPr lang="uk-UA" dirty="0" smtClean="0">
                <a:solidFill>
                  <a:srgbClr val="C00000"/>
                </a:solidFill>
              </a:rPr>
              <a:t>спостереження</a:t>
            </a:r>
            <a:r>
              <a:rPr lang="uk-UA" dirty="0" smtClean="0"/>
              <a:t>, </a:t>
            </a:r>
            <a:r>
              <a:rPr lang="uk-UA" dirty="0" smtClean="0">
                <a:solidFill>
                  <a:srgbClr val="C00000"/>
                </a:solidFill>
              </a:rPr>
              <a:t>інтерпретація</a:t>
            </a:r>
            <a:r>
              <a:rPr lang="uk-UA" dirty="0" smtClean="0"/>
              <a:t> та </a:t>
            </a:r>
            <a:r>
              <a:rPr lang="uk-UA" dirty="0" smtClean="0">
                <a:solidFill>
                  <a:srgbClr val="C00000"/>
                </a:solidFill>
              </a:rPr>
              <a:t>зіставлення</a:t>
            </a:r>
            <a:r>
              <a:rPr lang="uk-UA" dirty="0" smtClean="0"/>
              <a:t>.</a:t>
            </a:r>
          </a:p>
          <a:p>
            <a:pPr algn="just"/>
            <a:r>
              <a:rPr lang="uk-UA" b="1" dirty="0" smtClean="0">
                <a:solidFill>
                  <a:srgbClr val="C00000"/>
                </a:solidFill>
              </a:rPr>
              <a:t>Лінгвістичне спостереження </a:t>
            </a:r>
            <a:r>
              <a:rPr lang="uk-UA" dirty="0" smtClean="0"/>
              <a:t>— це техніка виділення з тексту досліджуваного явища й уведення його до категорії, яку вивчають.</a:t>
            </a:r>
          </a:p>
          <a:p>
            <a:pPr algn="just"/>
            <a:r>
              <a:rPr lang="uk-UA" dirty="0" smtClean="0"/>
              <a:t>Наприклад, у спостереженні над лексичним значенням слова визначають: а) пряме номінативне значення; б) переносне значення. Спостерігаючи над складеним іменним присудком, визначають: а) складений іменний присудок, виражений дієслівною зв’язкою та іменником у називному (орудному) відмінку; б) складений іменний присудок, виражений дієсловами — еквівалентами дієслівної зв’язки та іменником; в) подвійний присудок (прийшов стомлений, сидів задуманий).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345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7138" y="93785"/>
            <a:ext cx="8815753" cy="6764215"/>
          </a:xfrm>
        </p:spPr>
        <p:txBody>
          <a:bodyPr/>
          <a:lstStyle/>
          <a:p>
            <a:pPr algn="just"/>
            <a:r>
              <a:rPr lang="uk-UA" dirty="0" smtClean="0"/>
              <a:t>Методика </a:t>
            </a:r>
            <a:r>
              <a:rPr lang="uk-UA" b="1" dirty="0" smtClean="0">
                <a:solidFill>
                  <a:srgbClr val="C00000"/>
                </a:solidFill>
              </a:rPr>
              <a:t>інтерпретації</a:t>
            </a:r>
            <a:r>
              <a:rPr lang="uk-UA" dirty="0" smtClean="0"/>
              <a:t>, що полягає у тлумаченні результатів лінгвістичного спостереження, встановленні місця кожного мовного факту серед інших. 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Методика </a:t>
            </a:r>
            <a:r>
              <a:rPr lang="uk-UA" b="1" dirty="0" smtClean="0">
                <a:solidFill>
                  <a:srgbClr val="C00000"/>
                </a:solidFill>
              </a:rPr>
              <a:t>зіставлення</a:t>
            </a:r>
            <a:r>
              <a:rPr lang="uk-UA" dirty="0" smtClean="0"/>
              <a:t> спрямована на виявлення подібності та відмінності між досліджуваними явищами. У мовознавстві її застосовують для порівняння систем споріднених і неспоріднених мов з метою визначення спільних і відмінних мовних явищ та їхніх ознак.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209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0585" y="304800"/>
            <a:ext cx="8745415" cy="6260123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/>
              <a:t>Лінгвістичні методи.</a:t>
            </a:r>
          </a:p>
          <a:p>
            <a:pPr algn="just"/>
            <a:r>
              <a:rPr lang="uk-UA" dirty="0" smtClean="0">
                <a:solidFill>
                  <a:srgbClr val="C00000"/>
                </a:solidFill>
              </a:rPr>
              <a:t>Описовий</a:t>
            </a:r>
            <a:r>
              <a:rPr lang="uk-UA" dirty="0" smtClean="0"/>
              <a:t> метод — це планомірна інвентаризація мовних одиниць, з’ясування і пояснення їх будови та </a:t>
            </a:r>
            <a:r>
              <a:rPr lang="uk-UA" dirty="0" err="1" smtClean="0"/>
              <a:t>функціювання</a:t>
            </a:r>
            <a:r>
              <a:rPr lang="uk-UA" dirty="0" smtClean="0"/>
              <a:t>. </a:t>
            </a:r>
          </a:p>
          <a:p>
            <a:pPr marL="0" indent="0" algn="just">
              <a:buNone/>
            </a:pPr>
            <a:r>
              <a:rPr lang="uk-UA" dirty="0" smtClean="0"/>
              <a:t>Він передбачає не лише опис мовних явищ, а вимагає і аналізу, і теоретичного пояснення їх, і систематизації. </a:t>
            </a:r>
          </a:p>
          <a:p>
            <a:pPr marL="0" indent="0" algn="just">
              <a:buNone/>
            </a:pPr>
            <a:r>
              <a:rPr lang="uk-UA" dirty="0" smtClean="0"/>
              <a:t>Наприклад, у роботі над темою «</a:t>
            </a:r>
            <a:r>
              <a:rPr lang="uk-UA" dirty="0" smtClean="0">
                <a:solidFill>
                  <a:srgbClr val="0070C0"/>
                </a:solidFill>
              </a:rPr>
              <a:t>Структурно-семантичні типи безособових речень у романі С. Талан «Розколоте небо»</a:t>
            </a:r>
            <a:r>
              <a:rPr lang="uk-UA" dirty="0" smtClean="0"/>
              <a:t> необхідно, використовуючи відповідні підручники та посібники, розглянути, яке місце посідають безособові речення серед односкладних речень і чим вони відрізняються від інших дієслівних речень; визначити їх структурно-граматичні та семантичні характеристики, зазначити синкретичні (перехідні) явища. З’ясувавши це, можна починати роботу з текстом роману для виявлення необхідного фактичного матеріалу.</a:t>
            </a:r>
          </a:p>
        </p:txBody>
      </p:sp>
    </p:spTree>
    <p:extLst>
      <p:ext uri="{BB962C8B-B14F-4D97-AF65-F5344CB8AC3E}">
        <p14:creationId xmlns:p14="http://schemas.microsoft.com/office/powerpoint/2010/main" val="360917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4369" y="175846"/>
            <a:ext cx="8487508" cy="668215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3600" dirty="0" smtClean="0"/>
              <a:t>Дослідження із застосуванням </a:t>
            </a:r>
            <a:r>
              <a:rPr lang="uk-UA" sz="3600" b="1" dirty="0" smtClean="0">
                <a:solidFill>
                  <a:srgbClr val="C00000"/>
                </a:solidFill>
              </a:rPr>
              <a:t>описового </a:t>
            </a:r>
            <a:r>
              <a:rPr lang="uk-UA" sz="3600" dirty="0" smtClean="0"/>
              <a:t>методу здійснюють у кілька етапів. </a:t>
            </a:r>
          </a:p>
          <a:p>
            <a:pPr algn="just"/>
            <a:r>
              <a:rPr lang="uk-UA" sz="3600" dirty="0" smtClean="0"/>
              <a:t>1. Спочатку з тексту або усного мовлення виокремлюють слова, словосполучення або речення залежно від того, що є об’єктом або предметом дослідження.</a:t>
            </a:r>
          </a:p>
          <a:p>
            <a:pPr algn="just"/>
            <a:r>
              <a:rPr lang="uk-UA" sz="3600" dirty="0" smtClean="0"/>
              <a:t> Слова та словосполучення виписують на картки у складі речення, оскільки, як уже було зазначено, для подальшого аналізу важливим буде контекст їх уживання. </a:t>
            </a:r>
          </a:p>
          <a:p>
            <a:pPr algn="just"/>
            <a:r>
              <a:rPr lang="uk-UA" sz="3600" dirty="0" smtClean="0"/>
              <a:t>2. Другий етап аналізу на основі описового методу полягає у членуванні </a:t>
            </a:r>
            <a:r>
              <a:rPr lang="uk-UA" sz="3600" dirty="0" err="1" smtClean="0"/>
              <a:t>виокремлених</a:t>
            </a:r>
            <a:r>
              <a:rPr lang="uk-UA" sz="3600" dirty="0" smtClean="0"/>
              <a:t> із тексту одиниць (поділ речення на словосполучення, </a:t>
            </a:r>
            <a:r>
              <a:rPr lang="uk-UA" sz="3600" dirty="0" err="1" smtClean="0"/>
              <a:t>словосполучення</a:t>
            </a:r>
            <a:r>
              <a:rPr lang="uk-UA" sz="3600" dirty="0" smtClean="0"/>
              <a:t> на словоформи, </a:t>
            </a:r>
            <a:r>
              <a:rPr lang="uk-UA" sz="3600" dirty="0" err="1" smtClean="0"/>
              <a:t>словоформи</a:t>
            </a:r>
            <a:r>
              <a:rPr lang="uk-UA" sz="3600" dirty="0" smtClean="0"/>
              <a:t> на морфеми тощо), у встановленні критеріїв, за якими класифікують одиниці мови. </a:t>
            </a:r>
          </a:p>
          <a:p>
            <a:pPr algn="just"/>
            <a:r>
              <a:rPr lang="uk-UA" sz="3600" dirty="0" smtClean="0"/>
              <a:t>3. Третій етап описового аналізу пов’язаний з інтерпретацією </a:t>
            </a:r>
            <a:r>
              <a:rPr lang="uk-UA" sz="3600" dirty="0" err="1" smtClean="0"/>
              <a:t>виокремлених</a:t>
            </a:r>
            <a:r>
              <a:rPr lang="uk-UA" sz="3600" dirty="0" smtClean="0"/>
              <a:t> одиниць мови.</a:t>
            </a:r>
          </a:p>
          <a:p>
            <a:pPr algn="just"/>
            <a:endParaRPr lang="uk-UA" sz="3600" dirty="0" smtClean="0"/>
          </a:p>
          <a:p>
            <a:pPr algn="just"/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07384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5416" y="246185"/>
            <a:ext cx="8792308" cy="6482861"/>
          </a:xfrm>
        </p:spPr>
        <p:txBody>
          <a:bodyPr/>
          <a:lstStyle/>
          <a:p>
            <a:pPr algn="just"/>
            <a:r>
              <a:rPr lang="uk-UA" dirty="0"/>
              <a:t>Описовий метод використовує прийоми </a:t>
            </a:r>
            <a:r>
              <a:rPr lang="uk-UA" dirty="0">
                <a:solidFill>
                  <a:srgbClr val="C00000"/>
                </a:solidFill>
              </a:rPr>
              <a:t>зовнішньої</a:t>
            </a:r>
            <a:r>
              <a:rPr lang="uk-UA" dirty="0"/>
              <a:t> та </a:t>
            </a:r>
            <a:r>
              <a:rPr lang="uk-UA" dirty="0">
                <a:solidFill>
                  <a:srgbClr val="C00000"/>
                </a:solidFill>
              </a:rPr>
              <a:t>внутрішньої</a:t>
            </a:r>
            <a:r>
              <a:rPr lang="uk-UA" dirty="0"/>
              <a:t> інтерпретації</a:t>
            </a:r>
            <a:r>
              <a:rPr lang="uk-UA" dirty="0" smtClean="0"/>
              <a:t>.</a:t>
            </a:r>
          </a:p>
          <a:p>
            <a:pPr algn="just"/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>
                <a:solidFill>
                  <a:srgbClr val="C00000"/>
                </a:solidFill>
              </a:rPr>
              <a:t>внутрішньої</a:t>
            </a:r>
            <a:r>
              <a:rPr lang="ru-RU" dirty="0"/>
              <a:t> </a:t>
            </a:r>
            <a:r>
              <a:rPr lang="ru-RU" dirty="0" err="1"/>
              <a:t>інтерпретації</a:t>
            </a:r>
            <a:r>
              <a:rPr lang="ru-RU" dirty="0"/>
              <a:t> </a:t>
            </a:r>
            <a:r>
              <a:rPr lang="ru-RU" dirty="0" err="1"/>
              <a:t>реалізуються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методик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1) </a:t>
            </a:r>
            <a:r>
              <a:rPr lang="ru-RU" dirty="0" err="1"/>
              <a:t>класифікації</a:t>
            </a:r>
            <a:r>
              <a:rPr lang="ru-RU" dirty="0"/>
              <a:t> і </a:t>
            </a:r>
            <a:r>
              <a:rPr lang="ru-RU" dirty="0" err="1" smtClean="0"/>
              <a:t>систематизації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2) </a:t>
            </a:r>
            <a:r>
              <a:rPr lang="ru-RU" dirty="0" err="1"/>
              <a:t>парадигматичної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синтагматичної</a:t>
            </a:r>
            <a:r>
              <a:rPr lang="ru-RU" dirty="0" smtClean="0"/>
              <a:t>.</a:t>
            </a: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r>
              <a:rPr lang="ru-RU" dirty="0" err="1" smtClean="0">
                <a:solidFill>
                  <a:srgbClr val="C00000"/>
                </a:solidFill>
              </a:rPr>
              <a:t>Описовий</a:t>
            </a:r>
            <a:r>
              <a:rPr lang="ru-RU" dirty="0" smtClean="0"/>
              <a:t> </a:t>
            </a:r>
            <a:r>
              <a:rPr lang="ru-RU" dirty="0"/>
              <a:t>метод </a:t>
            </a:r>
            <a:r>
              <a:rPr lang="ru-RU" dirty="0" err="1"/>
              <a:t>реалізується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різновидів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>
                <a:solidFill>
                  <a:srgbClr val="C00000"/>
                </a:solidFill>
              </a:rPr>
              <a:t>категорійного</a:t>
            </a:r>
            <a:r>
              <a:rPr lang="ru-RU" dirty="0"/>
              <a:t>, </a:t>
            </a:r>
            <a:r>
              <a:rPr lang="ru-RU" dirty="0">
                <a:solidFill>
                  <a:srgbClr val="C00000"/>
                </a:solidFill>
              </a:rPr>
              <a:t>дискретного</a:t>
            </a:r>
            <a:r>
              <a:rPr lang="ru-RU" dirty="0"/>
              <a:t> і </a:t>
            </a:r>
            <a:r>
              <a:rPr lang="ru-RU" dirty="0" smtClean="0">
                <a:solidFill>
                  <a:srgbClr val="C00000"/>
                </a:solidFill>
              </a:rPr>
              <a:t>контекстного.</a:t>
            </a:r>
            <a:endParaRPr lang="uk-UA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67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1" y="222738"/>
            <a:ext cx="9144000" cy="663526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Некоректно </a:t>
            </a:r>
            <a:r>
              <a:rPr lang="uk-UA" dirty="0">
                <a:solidFill>
                  <a:srgbClr val="C00000"/>
                </a:solidFill>
              </a:rPr>
              <a:t>сформульованими є теми</a:t>
            </a:r>
            <a:r>
              <a:rPr lang="uk-UA" dirty="0"/>
              <a:t>:</a:t>
            </a:r>
          </a:p>
          <a:p>
            <a:pPr algn="just"/>
            <a:r>
              <a:rPr lang="ru-RU" dirty="0"/>
              <a:t>1. </a:t>
            </a:r>
            <a:r>
              <a:rPr lang="ru-RU" dirty="0" err="1"/>
              <a:t>Періодизація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2.Український </a:t>
            </a:r>
            <a:r>
              <a:rPr lang="ru-RU" dirty="0" err="1"/>
              <a:t>літературний</a:t>
            </a:r>
            <a:r>
              <a:rPr lang="ru-RU" dirty="0"/>
              <a:t> </a:t>
            </a:r>
            <a:r>
              <a:rPr lang="ru-RU" dirty="0" err="1"/>
              <a:t>наголос</a:t>
            </a:r>
            <a:r>
              <a:rPr lang="ru-RU" dirty="0"/>
              <a:t>.</a:t>
            </a:r>
          </a:p>
          <a:p>
            <a:pPr algn="just"/>
            <a:r>
              <a:rPr lang="uk-UA" dirty="0"/>
              <a:t>3.</a:t>
            </a:r>
            <a:r>
              <a:rPr lang="ru-RU" dirty="0"/>
              <a:t> </a:t>
            </a:r>
            <a:r>
              <a:rPr lang="ru-RU" dirty="0" err="1"/>
              <a:t>Односкладні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.</a:t>
            </a:r>
          </a:p>
          <a:p>
            <a:pPr algn="just"/>
            <a:r>
              <a:rPr lang="uk-UA" dirty="0"/>
              <a:t>4. </a:t>
            </a:r>
            <a:r>
              <a:rPr lang="ru-RU" dirty="0" err="1"/>
              <a:t>Англомовні</a:t>
            </a:r>
            <a:r>
              <a:rPr lang="ru-RU" dirty="0"/>
              <a:t> </a:t>
            </a:r>
            <a:r>
              <a:rPr lang="ru-RU" dirty="0" err="1"/>
              <a:t>запозичення</a:t>
            </a:r>
            <a:r>
              <a:rPr lang="ru-RU" dirty="0"/>
              <a:t>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.</a:t>
            </a:r>
          </a:p>
          <a:p>
            <a:pPr algn="just"/>
            <a:r>
              <a:rPr lang="uk-UA" dirty="0"/>
              <a:t>5. Етимологія етноніма Україна.</a:t>
            </a:r>
          </a:p>
          <a:p>
            <a:pPr algn="just"/>
            <a:r>
              <a:rPr lang="uk-UA" dirty="0"/>
              <a:t>6. Назви рис характеру та їх зовнішнього вияву в українській мові</a:t>
            </a:r>
            <a:r>
              <a:rPr lang="uk-UA" dirty="0" smtClean="0"/>
              <a:t>.</a:t>
            </a:r>
          </a:p>
          <a:p>
            <a:pPr algn="just"/>
            <a:r>
              <a:rPr lang="uk-UA" dirty="0"/>
              <a:t>7. Особливості абстрактної лексики в поезії Ліни Костенко.</a:t>
            </a:r>
          </a:p>
          <a:p>
            <a:pPr algn="just"/>
            <a:r>
              <a:rPr lang="uk-UA" dirty="0"/>
              <a:t>8. Функціонування кличного відмінка в сучасній українській мові (на основі матеріалу роману Уласа </a:t>
            </a:r>
            <a:r>
              <a:rPr lang="uk-UA" dirty="0" err="1"/>
              <a:t>Самчука</a:t>
            </a:r>
            <a:r>
              <a:rPr lang="uk-UA" dirty="0"/>
              <a:t> «Волинь».</a:t>
            </a:r>
          </a:p>
          <a:p>
            <a:pPr algn="just"/>
            <a:r>
              <a:rPr lang="uk-UA" dirty="0"/>
              <a:t>9. </a:t>
            </a:r>
            <a:r>
              <a:rPr lang="uk-UA" dirty="0" err="1"/>
              <a:t>Етнолінгвістичні</a:t>
            </a:r>
            <a:r>
              <a:rPr lang="uk-UA" dirty="0"/>
              <a:t> дослідження в сучасній урбаністичній жіночій прозі.</a:t>
            </a:r>
          </a:p>
          <a:p>
            <a:pPr algn="just"/>
            <a:endParaRPr lang="uk-UA" dirty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08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0246" y="93784"/>
            <a:ext cx="8909540" cy="6764215"/>
          </a:xfrm>
        </p:spPr>
        <p:txBody>
          <a:bodyPr>
            <a:normAutofit/>
          </a:bodyPr>
          <a:lstStyle/>
          <a:p>
            <a:pPr algn="just"/>
            <a:r>
              <a:rPr lang="uk-UA" sz="3600" dirty="0"/>
              <a:t>Метод суцільної вибірки, </a:t>
            </a:r>
            <a:r>
              <a:rPr lang="uk-UA" sz="3600" dirty="0" smtClean="0"/>
              <a:t>семантико-стилістичного </a:t>
            </a:r>
            <a:r>
              <a:rPr lang="uk-UA" sz="3600" dirty="0"/>
              <a:t>аналізу, компонентного аналізу, </a:t>
            </a:r>
            <a:r>
              <a:rPr lang="uk-UA" sz="3600" dirty="0" smtClean="0"/>
              <a:t>зіставний</a:t>
            </a:r>
            <a:r>
              <a:rPr lang="uk-UA" sz="3600" dirty="0"/>
              <a:t>, порівняльно-історичний, лінгвістичної географії. </a:t>
            </a:r>
          </a:p>
          <a:p>
            <a:pPr algn="just"/>
            <a:r>
              <a:rPr lang="uk-UA" sz="3600" dirty="0" smtClean="0">
                <a:solidFill>
                  <a:srgbClr val="C00000"/>
                </a:solidFill>
              </a:rPr>
              <a:t>Компонентний</a:t>
            </a:r>
            <a:r>
              <a:rPr lang="uk-UA" sz="3600" dirty="0" smtClean="0"/>
              <a:t> (від лат. </a:t>
            </a:r>
            <a:r>
              <a:rPr lang="uk-UA" sz="3600" dirty="0" err="1" smtClean="0"/>
              <a:t>components</a:t>
            </a:r>
            <a:r>
              <a:rPr lang="uk-UA" sz="3600" dirty="0" smtClean="0"/>
              <a:t> — складник, частина чогось) аналіз застосовують для опису значень слів.</a:t>
            </a:r>
          </a:p>
          <a:p>
            <a:pPr algn="just"/>
            <a:r>
              <a:rPr lang="uk-UA" sz="3600" dirty="0" smtClean="0">
                <a:solidFill>
                  <a:srgbClr val="C00000"/>
                </a:solidFill>
              </a:rPr>
              <a:t>Зіставний</a:t>
            </a:r>
            <a:r>
              <a:rPr lang="uk-UA" sz="3600" dirty="0" smtClean="0"/>
              <a:t> (</a:t>
            </a:r>
            <a:r>
              <a:rPr lang="uk-UA" sz="3600" dirty="0" err="1" smtClean="0"/>
              <a:t>контрастивний</a:t>
            </a:r>
            <a:r>
              <a:rPr lang="uk-UA" sz="3600" dirty="0" smtClean="0"/>
              <a:t>, </a:t>
            </a:r>
            <a:r>
              <a:rPr lang="uk-UA" sz="3600" dirty="0" err="1" smtClean="0"/>
              <a:t>типологійний</a:t>
            </a:r>
            <a:r>
              <a:rPr lang="uk-UA" sz="3600" dirty="0" smtClean="0"/>
              <a:t>) метод являє собою сукупність прийомів дослідження й опису мови через її порівняння з іншою мовою (спорідненою або неспорідненою).</a:t>
            </a:r>
          </a:p>
        </p:txBody>
      </p:sp>
    </p:spTree>
    <p:extLst>
      <p:ext uri="{BB962C8B-B14F-4D97-AF65-F5344CB8AC3E}">
        <p14:creationId xmlns:p14="http://schemas.microsoft.com/office/powerpoint/2010/main" val="18049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445" y="222738"/>
            <a:ext cx="7901355" cy="6213231"/>
          </a:xfrm>
        </p:spPr>
        <p:txBody>
          <a:bodyPr/>
          <a:lstStyle/>
          <a:p>
            <a:pPr algn="just"/>
            <a:r>
              <a:rPr lang="uk-UA" dirty="0">
                <a:solidFill>
                  <a:srgbClr val="C00000"/>
                </a:solidFill>
              </a:rPr>
              <a:t>Порівняльно-історичний метод </a:t>
            </a:r>
            <a:r>
              <a:rPr lang="uk-UA" dirty="0"/>
              <a:t>ґрунтується на прийомах відтворення, (реконструкції) давніх мовних фактів за допомогою порівняння з їхніми пізнішими або сучасними відповідниками, засвідченими писемними пам’ятками.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Метод </a:t>
            </a:r>
            <a:r>
              <a:rPr lang="uk-UA" dirty="0" smtClean="0">
                <a:solidFill>
                  <a:srgbClr val="C00000"/>
                </a:solidFill>
              </a:rPr>
              <a:t>лінгвістичної географії </a:t>
            </a:r>
            <a:r>
              <a:rPr lang="uk-UA" dirty="0" smtClean="0"/>
              <a:t>(ареальний &lt; від ареал — територія поширення чого-небудь) — це сукупність прийомів, що полягають у картографуванні (нанесенні на карту; складанні карт) елементів мови, які розрізняють її діалекти.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944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2308" y="293077"/>
            <a:ext cx="9366738" cy="6424246"/>
          </a:xfrm>
        </p:spPr>
        <p:txBody>
          <a:bodyPr>
            <a:normAutofit fontScale="25000" lnSpcReduction="20000"/>
          </a:bodyPr>
          <a:lstStyle/>
          <a:p>
            <a:r>
              <a:rPr lang="uk-UA" sz="1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Неправильно</a:t>
            </a:r>
            <a:r>
              <a:rPr lang="uk-UA" sz="11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Правильно</a:t>
            </a:r>
          </a:p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Вірна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 думка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                                        правильна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думка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у даному 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випадку                                  </a:t>
            </a:r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у цьому 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випадку</a:t>
            </a: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цілому                                                 загалом </a:t>
            </a: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чином                                          отже</a:t>
            </a: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атегоріальний                                      категорійний </a:t>
            </a: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ункціональний                                   </a:t>
            </a:r>
            <a:r>
              <a:rPr lang="uk-UA" sz="11200" dirty="0" err="1" smtClean="0">
                <a:latin typeface="Times New Roman" pitchFamily="18" charset="0"/>
                <a:cs typeface="Times New Roman" pitchFamily="18" charset="0"/>
              </a:rPr>
              <a:t>функційний</a:t>
            </a:r>
            <a:endParaRPr lang="uk-UA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200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1200" dirty="0" err="1" smtClean="0">
                <a:latin typeface="Times New Roman" pitchFamily="18" charset="0"/>
                <a:cs typeface="Times New Roman" pitchFamily="18" charset="0"/>
              </a:rPr>
              <a:t>ипологічнй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uk-UA" sz="11200" dirty="0" err="1" smtClean="0">
                <a:latin typeface="Times New Roman" pitchFamily="18" charset="0"/>
                <a:cs typeface="Times New Roman" pitchFamily="18" charset="0"/>
              </a:rPr>
              <a:t>типологійний</a:t>
            </a:r>
            <a:endParaRPr lang="uk-UA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осилання                                             покликання</a:t>
            </a: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риналежність                                      належність </a:t>
            </a: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країномовний                                     українськомовний</a:t>
            </a: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актор                                                   чинник</a:t>
            </a: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фоні                                                  на тлі</a:t>
            </a:r>
          </a:p>
          <a:p>
            <a:r>
              <a:rPr lang="uk-UA" sz="11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1200" dirty="0" smtClean="0">
                <a:latin typeface="Times New Roman" pitchFamily="18" charset="0"/>
                <a:cs typeface="Times New Roman" pitchFamily="18" charset="0"/>
              </a:rPr>
              <a:t>онятійний                                           поняттєвий </a:t>
            </a:r>
          </a:p>
          <a:p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имагає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(перегляду) </a:t>
            </a:r>
            <a:endParaRPr lang="uk-UA" sz="11200" dirty="0">
              <a:latin typeface="Times New Roman" pitchFamily="18" charset="0"/>
              <a:cs typeface="Times New Roman" pitchFamily="18" charset="0"/>
            </a:endParaRPr>
          </a:p>
          <a:p>
            <a:endParaRPr lang="uk-UA" sz="11200" dirty="0">
              <a:latin typeface="Times New Roman" pitchFamily="18" charset="0"/>
              <a:cs typeface="Times New Roman" pitchFamily="18" charset="0"/>
            </a:endParaRPr>
          </a:p>
          <a:p>
            <a:endParaRPr lang="uk-UA" sz="9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uk-UA" dirty="0"/>
          </a:p>
          <a:p>
            <a:r>
              <a:rPr lang="uk-UA" dirty="0" smtClean="0"/>
              <a:t> </a:t>
            </a:r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ru-RU" dirty="0" smtClean="0"/>
          </a:p>
          <a:p>
            <a:endParaRPr lang="uk-UA" dirty="0"/>
          </a:p>
          <a:p>
            <a:r>
              <a:rPr lang="uk-UA" dirty="0" smtClean="0"/>
              <a:t> </a:t>
            </a:r>
            <a:endParaRPr lang="uk-UA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6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8523" y="445477"/>
            <a:ext cx="9577754" cy="616633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Неправильно                                                Правильно</a:t>
            </a:r>
            <a:r>
              <a:rPr lang="uk-UA" dirty="0" smtClean="0"/>
              <a:t> </a:t>
            </a:r>
            <a:endParaRPr lang="uk-UA" dirty="0">
              <a:solidFill>
                <a:srgbClr val="C00000"/>
              </a:solidFill>
            </a:endParaRPr>
          </a:p>
          <a:p>
            <a:r>
              <a:rPr lang="uk-UA" dirty="0" smtClean="0"/>
              <a:t>співпадають</a:t>
            </a:r>
            <a:r>
              <a:rPr lang="uk-UA" dirty="0"/>
              <a:t> </a:t>
            </a:r>
            <a:r>
              <a:rPr lang="uk-UA" dirty="0" smtClean="0"/>
              <a:t>                                          погляди збігаються</a:t>
            </a:r>
          </a:p>
          <a:p>
            <a:r>
              <a:rPr lang="uk-UA" dirty="0"/>
              <a:t>п</a:t>
            </a:r>
            <a:r>
              <a:rPr lang="uk-UA" dirty="0" smtClean="0"/>
              <a:t>рослідкувати                                       простежити </a:t>
            </a:r>
            <a:r>
              <a:rPr lang="uk-UA" dirty="0"/>
              <a:t>вияв </a:t>
            </a:r>
            <a:endParaRPr lang="uk-UA" dirty="0" smtClean="0"/>
          </a:p>
          <a:p>
            <a:r>
              <a:rPr lang="uk-UA" dirty="0"/>
              <a:t>у </a:t>
            </a:r>
            <a:r>
              <a:rPr lang="uk-UA" dirty="0" smtClean="0"/>
              <a:t>якості                                                    як</a:t>
            </a:r>
          </a:p>
          <a:p>
            <a:r>
              <a:rPr lang="uk-UA" dirty="0"/>
              <a:t>дозволяє </a:t>
            </a:r>
            <a:r>
              <a:rPr lang="uk-UA" dirty="0" smtClean="0"/>
              <a:t>визначити                            дає </a:t>
            </a:r>
            <a:r>
              <a:rPr lang="uk-UA" dirty="0"/>
              <a:t>змогу </a:t>
            </a:r>
            <a:endParaRPr lang="uk-UA" dirty="0" smtClean="0"/>
          </a:p>
          <a:p>
            <a:r>
              <a:rPr lang="uk-UA" dirty="0"/>
              <a:t>з</a:t>
            </a:r>
            <a:r>
              <a:rPr lang="uk-UA" dirty="0" smtClean="0"/>
              <a:t>устрічаються                                       трапляються випадки</a:t>
            </a:r>
          </a:p>
          <a:p>
            <a:r>
              <a:rPr lang="uk-UA" dirty="0"/>
              <a:t>о</a:t>
            </a:r>
            <a:r>
              <a:rPr lang="uk-UA" dirty="0" smtClean="0"/>
              <a:t>бумовлений                                       зумовлений </a:t>
            </a:r>
          </a:p>
          <a:p>
            <a:r>
              <a:rPr lang="uk-UA" dirty="0"/>
              <a:t>привести </a:t>
            </a:r>
            <a:r>
              <a:rPr lang="uk-UA" dirty="0" smtClean="0"/>
              <a:t>приклади                            навести </a:t>
            </a:r>
            <a:r>
              <a:rPr lang="uk-UA" dirty="0"/>
              <a:t>приклади </a:t>
            </a:r>
            <a:endParaRPr lang="uk-UA" dirty="0" smtClean="0"/>
          </a:p>
          <a:p>
            <a:r>
              <a:rPr lang="uk-UA" dirty="0"/>
              <a:t>наступні </a:t>
            </a:r>
            <a:r>
              <a:rPr lang="uk-UA" dirty="0" smtClean="0"/>
              <a:t>групи                                     такі </a:t>
            </a:r>
            <a:r>
              <a:rPr lang="uk-UA" dirty="0"/>
              <a:t>групи </a:t>
            </a:r>
            <a:endParaRPr lang="uk-UA" dirty="0" smtClean="0"/>
          </a:p>
          <a:p>
            <a:r>
              <a:rPr lang="uk-UA" dirty="0" err="1" smtClean="0"/>
              <a:t>Співставляти</a:t>
            </a:r>
            <a:r>
              <a:rPr lang="uk-UA" dirty="0" smtClean="0"/>
              <a:t>                                         зіставляти явища</a:t>
            </a:r>
          </a:p>
          <a:p>
            <a:pPr>
              <a:lnSpc>
                <a:spcPct val="170000"/>
              </a:lnSpc>
            </a:pPr>
            <a:r>
              <a:rPr lang="ru-RU" dirty="0" err="1"/>
              <a:t>визначальний</a:t>
            </a:r>
            <a:r>
              <a:rPr lang="ru-RU" dirty="0"/>
              <a:t>, </a:t>
            </a:r>
            <a:r>
              <a:rPr lang="ru-RU" dirty="0" err="1"/>
              <a:t>основний</a:t>
            </a:r>
            <a:r>
              <a:rPr lang="ru-RU" dirty="0"/>
              <a:t>, </a:t>
            </a:r>
            <a:r>
              <a:rPr lang="ru-RU" dirty="0" err="1"/>
              <a:t>провідний</a:t>
            </a:r>
            <a:r>
              <a:rPr lang="ru-RU" dirty="0"/>
              <a:t>, </a:t>
            </a:r>
            <a:r>
              <a:rPr lang="ru-RU" dirty="0" err="1"/>
              <a:t>домінантний</a:t>
            </a:r>
            <a:r>
              <a:rPr lang="ru-RU" dirty="0"/>
              <a:t>, </a:t>
            </a:r>
            <a:r>
              <a:rPr lang="ru-RU" dirty="0" err="1"/>
              <a:t>переважний</a:t>
            </a:r>
            <a:r>
              <a:rPr lang="ru-RU" dirty="0"/>
              <a:t> (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чинник</a:t>
            </a:r>
            <a:r>
              <a:rPr lang="ru-RU" dirty="0"/>
              <a:t>, </a:t>
            </a:r>
            <a:r>
              <a:rPr lang="ru-RU" dirty="0" err="1"/>
              <a:t>визначальний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, </a:t>
            </a:r>
            <a:r>
              <a:rPr lang="ru-RU" dirty="0" err="1"/>
              <a:t>провідна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, </a:t>
            </a:r>
            <a:r>
              <a:rPr lang="ru-RU" dirty="0" err="1"/>
              <a:t>переважне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домінантна</a:t>
            </a:r>
            <a:r>
              <a:rPr lang="ru-RU" dirty="0"/>
              <a:t> </a:t>
            </a:r>
            <a:r>
              <a:rPr lang="ru-RU" dirty="0" err="1"/>
              <a:t>позиція</a:t>
            </a:r>
            <a:r>
              <a:rPr lang="ru-RU" dirty="0"/>
              <a:t>), </a:t>
            </a:r>
            <a:r>
              <a:rPr lang="ru-RU" b="1" dirty="0">
                <a:solidFill>
                  <a:srgbClr val="C00000"/>
                </a:solidFill>
              </a:rPr>
              <a:t>а не </a:t>
            </a:r>
            <a:r>
              <a:rPr lang="ru-RU" b="1" dirty="0" err="1">
                <a:solidFill>
                  <a:srgbClr val="C00000"/>
                </a:solidFill>
              </a:rPr>
              <a:t>домінуючий</a:t>
            </a:r>
            <a:endParaRPr lang="ru-RU" b="1" dirty="0">
              <a:solidFill>
                <a:srgbClr val="C00000"/>
              </a:solidFill>
            </a:endParaRPr>
          </a:p>
          <a:p>
            <a:r>
              <a:rPr lang="uk-UA" dirty="0" smtClean="0"/>
              <a:t> </a:t>
            </a:r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69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046" y="0"/>
            <a:ext cx="10292861" cy="6764215"/>
          </a:xfrm>
        </p:spPr>
        <p:txBody>
          <a:bodyPr>
            <a:normAutofit fontScale="25000" lnSpcReduction="20000"/>
          </a:bodyPr>
          <a:lstStyle/>
          <a:p>
            <a:endParaRPr lang="uk-UA" dirty="0" smtClean="0">
              <a:solidFill>
                <a:srgbClr val="C00000"/>
              </a:solidFill>
            </a:endParaRPr>
          </a:p>
          <a:p>
            <a:endParaRPr lang="uk-UA" dirty="0">
              <a:solidFill>
                <a:srgbClr val="C00000"/>
              </a:solidFill>
            </a:endParaRPr>
          </a:p>
          <a:p>
            <a:r>
              <a:rPr lang="uk-UA" sz="9600" dirty="0" smtClean="0">
                <a:solidFill>
                  <a:srgbClr val="C00000"/>
                </a:solidFill>
              </a:rPr>
              <a:t>Неправильно                                                    Правильно</a:t>
            </a:r>
          </a:p>
          <a:p>
            <a:pPr>
              <a:lnSpc>
                <a:spcPct val="170000"/>
              </a:lnSpc>
            </a:pPr>
            <a:r>
              <a:rPr lang="ru-RU" sz="9600" dirty="0" err="1" smtClean="0"/>
              <a:t>Існуючий</a:t>
            </a:r>
            <a:r>
              <a:rPr lang="ru-RU" sz="9600" dirty="0" smtClean="0"/>
              <a:t>                                         </a:t>
            </a:r>
            <a:r>
              <a:rPr lang="ru-RU" sz="9600" dirty="0" err="1" smtClean="0"/>
              <a:t>чинний</a:t>
            </a:r>
            <a:r>
              <a:rPr lang="ru-RU" sz="9600" dirty="0" smtClean="0"/>
              <a:t>, </a:t>
            </a:r>
            <a:r>
              <a:rPr lang="ru-RU" sz="9600" dirty="0" err="1" smtClean="0"/>
              <a:t>наявний</a:t>
            </a:r>
            <a:r>
              <a:rPr lang="ru-RU" sz="9600" dirty="0"/>
              <a:t>, </a:t>
            </a:r>
            <a:r>
              <a:rPr lang="ru-RU" sz="9600" dirty="0" err="1"/>
              <a:t>сучасний</a:t>
            </a:r>
            <a:r>
              <a:rPr lang="ru-RU" sz="9600" dirty="0"/>
              <a:t>, </a:t>
            </a:r>
            <a:r>
              <a:rPr lang="ru-RU" sz="9600" dirty="0" err="1" smtClean="0"/>
              <a:t>теперішній</a:t>
            </a:r>
            <a:endParaRPr lang="ru-RU" sz="9600" dirty="0" smtClean="0"/>
          </a:p>
          <a:p>
            <a:pPr>
              <a:lnSpc>
                <a:spcPct val="170000"/>
              </a:lnSpc>
            </a:pPr>
            <a:r>
              <a:rPr lang="ru-RU" sz="9600" dirty="0" err="1"/>
              <a:t>м</a:t>
            </a:r>
            <a:r>
              <a:rPr lang="ru-RU" sz="9600" dirty="0" err="1" smtClean="0"/>
              <a:t>отивуюча</a:t>
            </a:r>
            <a:r>
              <a:rPr lang="ru-RU" sz="9600" dirty="0" smtClean="0"/>
              <a:t>                                      </a:t>
            </a:r>
            <a:r>
              <a:rPr lang="ru-RU" sz="9600" dirty="0" err="1" smtClean="0"/>
              <a:t>мотивувальна</a:t>
            </a:r>
            <a:r>
              <a:rPr lang="ru-RU" sz="9600" dirty="0" smtClean="0"/>
              <a:t> </a:t>
            </a:r>
            <a:r>
              <a:rPr lang="ru-RU" sz="9600" dirty="0"/>
              <a:t>(основа) </a:t>
            </a:r>
            <a:endParaRPr lang="ru-RU" sz="9600" dirty="0" smtClean="0"/>
          </a:p>
          <a:p>
            <a:pPr>
              <a:lnSpc>
                <a:spcPct val="170000"/>
              </a:lnSpc>
            </a:pPr>
            <a:r>
              <a:rPr lang="ru-RU" sz="9600" dirty="0" err="1"/>
              <a:t>п</a:t>
            </a:r>
            <a:r>
              <a:rPr lang="ru-RU" sz="9600" dirty="0" err="1" smtClean="0"/>
              <a:t>ануюча</a:t>
            </a:r>
            <a:r>
              <a:rPr lang="ru-RU" sz="9600" dirty="0" smtClean="0"/>
              <a:t>                                          </a:t>
            </a:r>
            <a:r>
              <a:rPr lang="ru-RU" sz="9600" dirty="0" err="1" smtClean="0"/>
              <a:t>панівна</a:t>
            </a:r>
            <a:r>
              <a:rPr lang="ru-RU" sz="9600" dirty="0" smtClean="0"/>
              <a:t> </a:t>
            </a:r>
            <a:r>
              <a:rPr lang="ru-RU" sz="9600" dirty="0" err="1"/>
              <a:t>тенденція</a:t>
            </a:r>
            <a:r>
              <a:rPr lang="ru-RU" sz="9600" dirty="0"/>
              <a:t> </a:t>
            </a:r>
            <a:endParaRPr lang="ru-RU" sz="9600" dirty="0" smtClean="0"/>
          </a:p>
          <a:p>
            <a:pPr>
              <a:lnSpc>
                <a:spcPct val="170000"/>
              </a:lnSpc>
            </a:pPr>
            <a:r>
              <a:rPr lang="ru-RU" sz="9600" dirty="0" err="1"/>
              <a:t>п</a:t>
            </a:r>
            <a:r>
              <a:rPr lang="ru-RU" sz="9600" dirty="0" err="1" smtClean="0"/>
              <a:t>риведені</a:t>
            </a:r>
            <a:r>
              <a:rPr lang="ru-RU" sz="9600" dirty="0" smtClean="0"/>
              <a:t>                                       </a:t>
            </a:r>
            <a:r>
              <a:rPr lang="ru-RU" sz="9600" dirty="0" err="1" smtClean="0"/>
              <a:t>наведені</a:t>
            </a:r>
            <a:r>
              <a:rPr lang="ru-RU" sz="9600" dirty="0" smtClean="0"/>
              <a:t> </a:t>
            </a:r>
            <a:r>
              <a:rPr lang="ru-RU" sz="9600" dirty="0" err="1" smtClean="0"/>
              <a:t>аргументи</a:t>
            </a:r>
            <a:endParaRPr lang="ru-RU" sz="9600" dirty="0" smtClean="0"/>
          </a:p>
          <a:p>
            <a:pPr>
              <a:lnSpc>
                <a:spcPct val="170000"/>
              </a:lnSpc>
            </a:pPr>
            <a:r>
              <a:rPr lang="ru-RU" sz="9600" dirty="0" err="1"/>
              <a:t>у</a:t>
            </a:r>
            <a:r>
              <a:rPr lang="ru-RU" sz="9600" dirty="0" err="1" smtClean="0"/>
              <a:t>загальнюючий</a:t>
            </a:r>
            <a:r>
              <a:rPr lang="ru-RU" sz="9600" dirty="0" smtClean="0"/>
              <a:t>                            </a:t>
            </a:r>
            <a:r>
              <a:rPr lang="ru-RU" sz="9600" dirty="0" err="1" smtClean="0"/>
              <a:t>узагальнювальний</a:t>
            </a:r>
            <a:endParaRPr lang="ru-RU" sz="9600" dirty="0" smtClean="0"/>
          </a:p>
          <a:p>
            <a:pPr>
              <a:lnSpc>
                <a:spcPct val="170000"/>
              </a:lnSpc>
            </a:pPr>
            <a:r>
              <a:rPr lang="ru-RU" sz="9600" dirty="0" err="1"/>
              <a:t>у</a:t>
            </a:r>
            <a:r>
              <a:rPr lang="ru-RU" sz="9600" dirty="0" err="1" smtClean="0"/>
              <a:t>точнюючий</a:t>
            </a:r>
            <a:r>
              <a:rPr lang="ru-RU" sz="9600" dirty="0" smtClean="0"/>
              <a:t>                                 </a:t>
            </a:r>
            <a:r>
              <a:rPr lang="ru-RU" sz="9600" dirty="0" err="1" smtClean="0"/>
              <a:t>уточнювальний</a:t>
            </a:r>
            <a:r>
              <a:rPr lang="ru-RU" sz="9600" dirty="0" smtClean="0"/>
              <a:t> </a:t>
            </a:r>
            <a:r>
              <a:rPr lang="ru-RU" sz="9600" dirty="0"/>
              <a:t>(член </a:t>
            </a:r>
            <a:r>
              <a:rPr lang="ru-RU" sz="9600" dirty="0" err="1"/>
              <a:t>речення</a:t>
            </a:r>
            <a:r>
              <a:rPr lang="ru-RU" sz="9600" dirty="0" smtClean="0"/>
              <a:t>)</a:t>
            </a:r>
          </a:p>
          <a:p>
            <a:pPr>
              <a:lnSpc>
                <a:spcPct val="170000"/>
              </a:lnSpc>
            </a:pPr>
            <a:r>
              <a:rPr lang="ru-RU" sz="9600" dirty="0"/>
              <a:t>не </a:t>
            </a:r>
            <a:r>
              <a:rPr lang="ru-RU" sz="9600" dirty="0" err="1"/>
              <a:t>дивлячись</a:t>
            </a:r>
            <a:r>
              <a:rPr lang="ru-RU" sz="9600" dirty="0"/>
              <a:t> </a:t>
            </a:r>
            <a:r>
              <a:rPr lang="ru-RU" sz="9600" dirty="0" smtClean="0"/>
              <a:t>на                          попри, </a:t>
            </a:r>
            <a:r>
              <a:rPr lang="ru-RU" sz="9600" dirty="0" err="1"/>
              <a:t>незважаючи</a:t>
            </a:r>
            <a:r>
              <a:rPr lang="ru-RU" sz="9600" dirty="0"/>
              <a:t> на </a:t>
            </a:r>
            <a:endParaRPr lang="ru-RU" sz="9600" dirty="0" smtClean="0"/>
          </a:p>
          <a:p>
            <a:pPr>
              <a:lnSpc>
                <a:spcPct val="170000"/>
              </a:lnSpc>
            </a:pPr>
            <a:r>
              <a:rPr lang="ru-RU" sz="9600" dirty="0"/>
              <a:t>перш за все</a:t>
            </a:r>
            <a:r>
              <a:rPr lang="ru-RU" sz="9600" dirty="0" smtClean="0"/>
              <a:t>,                                 </a:t>
            </a:r>
            <a:r>
              <a:rPr lang="ru-RU" sz="9600" dirty="0" err="1" smtClean="0"/>
              <a:t>передусім</a:t>
            </a:r>
            <a:r>
              <a:rPr lang="ru-RU" sz="9600" dirty="0"/>
              <a:t>, </a:t>
            </a:r>
            <a:r>
              <a:rPr lang="ru-RU" sz="9600" dirty="0" err="1"/>
              <a:t>насамперед</a:t>
            </a:r>
            <a:r>
              <a:rPr lang="ru-RU" sz="9600" dirty="0"/>
              <a:t> </a:t>
            </a:r>
            <a:endParaRPr lang="ru-RU" sz="9600" dirty="0" smtClean="0"/>
          </a:p>
          <a:p>
            <a:pPr>
              <a:lnSpc>
                <a:spcPct val="170000"/>
              </a:lnSpc>
            </a:pPr>
            <a:r>
              <a:rPr lang="ru-RU" sz="9600" dirty="0"/>
              <a:t>у першу </a:t>
            </a:r>
            <a:r>
              <a:rPr lang="ru-RU" sz="9600" dirty="0" err="1"/>
              <a:t>чергу</a:t>
            </a:r>
            <a:endParaRPr lang="ru-RU" sz="9600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uk-UA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0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2308" y="175845"/>
            <a:ext cx="9061939" cy="7197970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rgbClr val="C00000"/>
                </a:solidFill>
              </a:rPr>
              <a:t>Неправильно                                                </a:t>
            </a:r>
            <a:r>
              <a:rPr lang="uk-UA" sz="2400" dirty="0" smtClean="0">
                <a:solidFill>
                  <a:srgbClr val="C00000"/>
                </a:solidFill>
              </a:rPr>
              <a:t>Правильно</a:t>
            </a:r>
          </a:p>
          <a:p>
            <a:r>
              <a:rPr lang="uk-UA" sz="2000" dirty="0"/>
              <a:t>з</a:t>
            </a:r>
            <a:r>
              <a:rPr lang="uk-UA" sz="2000" dirty="0" smtClean="0"/>
              <a:t> точки зору                                                   з погляду</a:t>
            </a:r>
          </a:p>
          <a:p>
            <a:r>
              <a:rPr lang="uk-UA" sz="2000" dirty="0"/>
              <a:t>в</a:t>
            </a:r>
            <a:r>
              <a:rPr lang="uk-UA" sz="2000" dirty="0" smtClean="0"/>
              <a:t> останні роки                                               останнім часом</a:t>
            </a:r>
          </a:p>
          <a:p>
            <a:r>
              <a:rPr lang="uk-UA" sz="2000" dirty="0"/>
              <a:t>у</a:t>
            </a:r>
            <a:r>
              <a:rPr lang="uk-UA" sz="2000" dirty="0" smtClean="0"/>
              <a:t> кінцевому рахунку                                    врешті-решт</a:t>
            </a:r>
          </a:p>
          <a:p>
            <a:r>
              <a:rPr lang="uk-UA" sz="2000" dirty="0"/>
              <a:t>р</a:t>
            </a:r>
            <a:r>
              <a:rPr lang="uk-UA" sz="2000" dirty="0" smtClean="0"/>
              <a:t>озробка питань                                           розроблення</a:t>
            </a:r>
          </a:p>
          <a:p>
            <a:r>
              <a:rPr lang="uk-UA" sz="2000" dirty="0"/>
              <a:t>у</a:t>
            </a:r>
            <a:r>
              <a:rPr lang="uk-UA" sz="2000" dirty="0" smtClean="0"/>
              <a:t> більшій мірі                                                 більшою мірою</a:t>
            </a:r>
          </a:p>
          <a:p>
            <a:r>
              <a:rPr lang="uk-UA" sz="2000" dirty="0"/>
              <a:t>з</a:t>
            </a:r>
            <a:r>
              <a:rPr lang="uk-UA" sz="2000" dirty="0" smtClean="0"/>
              <a:t> цього часу                                                     відтепер</a:t>
            </a:r>
          </a:p>
          <a:p>
            <a:r>
              <a:rPr lang="uk-UA" sz="2000" dirty="0"/>
              <a:t>п</a:t>
            </a:r>
            <a:r>
              <a:rPr lang="uk-UA" sz="2000" dirty="0" smtClean="0"/>
              <a:t>редмету дослідження                                предмета</a:t>
            </a:r>
          </a:p>
          <a:p>
            <a:r>
              <a:rPr lang="uk-UA" sz="2000" dirty="0"/>
              <a:t>т</a:t>
            </a:r>
            <a:r>
              <a:rPr lang="uk-UA" sz="2000" dirty="0" smtClean="0"/>
              <a:t>ерміну                                                             терміна</a:t>
            </a:r>
          </a:p>
          <a:p>
            <a:r>
              <a:rPr lang="uk-UA" sz="2000" dirty="0"/>
              <a:t>п</a:t>
            </a:r>
            <a:r>
              <a:rPr lang="uk-UA" sz="2000" dirty="0" smtClean="0"/>
              <a:t>рерогатива                                                    перевага</a:t>
            </a:r>
          </a:p>
          <a:p>
            <a:r>
              <a:rPr lang="uk-UA" sz="2000" dirty="0"/>
              <a:t>д</a:t>
            </a:r>
            <a:r>
              <a:rPr lang="uk-UA" sz="2000" dirty="0" smtClean="0"/>
              <a:t>омінувати                                                      переважати</a:t>
            </a:r>
          </a:p>
          <a:p>
            <a:r>
              <a:rPr lang="uk-UA" sz="2000" dirty="0"/>
              <a:t>п</a:t>
            </a:r>
            <a:r>
              <a:rPr lang="uk-UA" sz="2000" dirty="0" smtClean="0"/>
              <a:t>рояв                                                                 вияв</a:t>
            </a:r>
          </a:p>
          <a:p>
            <a:r>
              <a:rPr lang="uk-UA" sz="2000" dirty="0"/>
              <a:t>о</a:t>
            </a:r>
            <a:r>
              <a:rPr lang="uk-UA" sz="2000" dirty="0" smtClean="0"/>
              <a:t>бласть                                                             галузь</a:t>
            </a:r>
          </a:p>
          <a:p>
            <a:r>
              <a:rPr lang="ru-RU" sz="2000" dirty="0" err="1" smtClean="0"/>
              <a:t>найбільш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цікавіший</a:t>
            </a:r>
            <a:r>
              <a:rPr lang="ru-RU" sz="2000" dirty="0" smtClean="0"/>
              <a:t>                                     </a:t>
            </a:r>
            <a:r>
              <a:rPr lang="ru-RU" sz="2000" dirty="0" err="1" smtClean="0"/>
              <a:t>найцікавіший</a:t>
            </a:r>
            <a:endParaRPr lang="ru-RU" sz="2000" dirty="0" smtClean="0"/>
          </a:p>
          <a:p>
            <a:r>
              <a:rPr lang="uk-UA" sz="2000" dirty="0"/>
              <a:t>б</a:t>
            </a:r>
            <a:r>
              <a:rPr lang="uk-UA" sz="2000" dirty="0" smtClean="0"/>
              <a:t>ільш ширше                                                 більш широко</a:t>
            </a:r>
          </a:p>
          <a:p>
            <a:r>
              <a:rPr lang="uk-UA" sz="2000" dirty="0"/>
              <a:t>н</a:t>
            </a:r>
            <a:r>
              <a:rPr lang="uk-UA" sz="2000" dirty="0" smtClean="0"/>
              <a:t>е виключено, що                                         цілком можливо, імовірно</a:t>
            </a:r>
            <a:endParaRPr lang="uk-UA" sz="2000" dirty="0"/>
          </a:p>
          <a:p>
            <a:r>
              <a:rPr lang="uk-UA" sz="2000" dirty="0" smtClean="0"/>
              <a:t>                                                                            припускають, що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600788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4369" y="468922"/>
            <a:ext cx="8850923" cy="6389077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1. Вихованець І. Р. Розмовляймо українською : мовознавчі етюди. Київ : </a:t>
            </a:r>
            <a:r>
              <a:rPr lang="uk-UA" dirty="0" err="1" smtClean="0"/>
              <a:t>Унів</a:t>
            </a:r>
            <a:r>
              <a:rPr lang="uk-UA" dirty="0" smtClean="0"/>
              <a:t>. </a:t>
            </a:r>
            <a:r>
              <a:rPr lang="uk-UA" dirty="0"/>
              <a:t>в</a:t>
            </a:r>
            <a:r>
              <a:rPr lang="uk-UA" dirty="0" smtClean="0"/>
              <a:t>ид-во ПУЛЬСАРИ, 2012. 160 с.</a:t>
            </a:r>
          </a:p>
          <a:p>
            <a:pPr algn="just"/>
            <a:r>
              <a:rPr lang="uk-UA" dirty="0" smtClean="0"/>
              <a:t>2. </a:t>
            </a:r>
            <a:r>
              <a:rPr lang="uk-UA" dirty="0" err="1" smtClean="0"/>
              <a:t>Городенська</a:t>
            </a:r>
            <a:r>
              <a:rPr lang="uk-UA" dirty="0" smtClean="0"/>
              <a:t> К. Г. Українське слово у вимірах сьогодення. Київ : КММ, 2014. 124 с.</a:t>
            </a:r>
          </a:p>
          <a:p>
            <a:pPr algn="just"/>
            <a:r>
              <a:rPr lang="uk-UA" dirty="0" smtClean="0"/>
              <a:t>3. </a:t>
            </a:r>
            <a:r>
              <a:rPr lang="uk-UA" dirty="0" err="1" smtClean="0"/>
              <a:t>Городенська</a:t>
            </a:r>
            <a:r>
              <a:rPr lang="uk-UA" dirty="0" smtClean="0"/>
              <a:t> К. Г. Граматичний словник української мови: сполучники. Київ-Херсон : Видавництво ХДУ, 2007. 340 с.</a:t>
            </a:r>
          </a:p>
          <a:p>
            <a:pPr algn="just"/>
            <a:r>
              <a:rPr lang="uk-UA" dirty="0" smtClean="0"/>
              <a:t>4. Культура мови на щодень / за ред.                                           С. Я. Єрмоленко. Київ : Довіра, 2000. 169 с.</a:t>
            </a:r>
          </a:p>
          <a:p>
            <a:pPr algn="just"/>
            <a:r>
              <a:rPr lang="uk-UA" dirty="0" smtClean="0"/>
              <a:t>5. Пономарів О. Д. Культура слова: мовностилістичні поради : </a:t>
            </a:r>
            <a:r>
              <a:rPr lang="uk-UA" dirty="0" err="1" smtClean="0"/>
              <a:t>навч</a:t>
            </a:r>
            <a:r>
              <a:rPr lang="uk-UA" dirty="0" smtClean="0"/>
              <a:t>. посібник. 2-ге вид., стереотип. Київ : Либідь, 2001.</a:t>
            </a:r>
          </a:p>
          <a:p>
            <a:pPr algn="just"/>
            <a:r>
              <a:rPr lang="uk-UA" dirty="0"/>
              <a:t>6</a:t>
            </a:r>
            <a:r>
              <a:rPr lang="uk-UA" dirty="0" smtClean="0"/>
              <a:t>. </a:t>
            </a:r>
            <a:r>
              <a:rPr lang="uk-UA" dirty="0" err="1" smtClean="0"/>
              <a:t>Головащук</a:t>
            </a:r>
            <a:r>
              <a:rPr lang="uk-UA" dirty="0" smtClean="0"/>
              <a:t> С. І. Російсько-український словник сталих словосполучень. Київ : Наукова думка, 2001. 640 с.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679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0616" y="234463"/>
            <a:ext cx="8792308" cy="65297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 smtClean="0"/>
              <a:t>10. </a:t>
            </a:r>
            <a:r>
              <a:rPr lang="uk-UA" dirty="0"/>
              <a:t>Омоніми, їх різновиди і роль у поетичному </a:t>
            </a:r>
            <a:r>
              <a:rPr lang="uk-UA" dirty="0" smtClean="0"/>
              <a:t>тексті.</a:t>
            </a:r>
          </a:p>
          <a:p>
            <a:pPr algn="just"/>
            <a:r>
              <a:rPr lang="uk-UA" dirty="0" smtClean="0"/>
              <a:t>11. </a:t>
            </a:r>
            <a:r>
              <a:rPr lang="uk-UA" dirty="0"/>
              <a:t>Специфіка окличних речень у сучасній українській </a:t>
            </a:r>
            <a:r>
              <a:rPr lang="uk-UA" dirty="0" smtClean="0"/>
              <a:t>мові.</a:t>
            </a:r>
          </a:p>
          <a:p>
            <a:pPr algn="just"/>
            <a:r>
              <a:rPr lang="uk-UA" dirty="0" smtClean="0"/>
              <a:t>12. </a:t>
            </a:r>
            <a:r>
              <a:rPr lang="uk-UA" dirty="0"/>
              <a:t>Специфіка окличних речень у сучасній українській </a:t>
            </a:r>
            <a:r>
              <a:rPr lang="uk-UA" dirty="0" smtClean="0"/>
              <a:t>мові.</a:t>
            </a:r>
          </a:p>
          <a:p>
            <a:pPr algn="just"/>
            <a:r>
              <a:rPr lang="uk-UA" dirty="0" smtClean="0"/>
              <a:t>13. </a:t>
            </a:r>
            <a:r>
              <a:rPr lang="ru-RU" dirty="0" err="1"/>
              <a:t>Граматична</a:t>
            </a:r>
            <a:r>
              <a:rPr lang="ru-RU" dirty="0"/>
              <a:t> </a:t>
            </a:r>
            <a:r>
              <a:rPr lang="ru-RU" dirty="0" err="1"/>
              <a:t>анормативність</a:t>
            </a:r>
            <a:r>
              <a:rPr lang="ru-RU" dirty="0"/>
              <a:t> як </a:t>
            </a:r>
            <a:r>
              <a:rPr lang="ru-RU" dirty="0" err="1" smtClean="0"/>
              <a:t>джерело</a:t>
            </a:r>
            <a:r>
              <a:rPr lang="ru-RU" dirty="0"/>
              <a:t> </a:t>
            </a:r>
            <a:r>
              <a:rPr lang="ru-RU" dirty="0" err="1"/>
              <a:t>мовної</a:t>
            </a:r>
            <a:endParaRPr lang="ru-RU" dirty="0"/>
          </a:p>
          <a:p>
            <a:pPr algn="just"/>
            <a:r>
              <a:rPr lang="ru-RU" dirty="0" err="1" smtClean="0"/>
              <a:t>експресивності</a:t>
            </a:r>
            <a:r>
              <a:rPr lang="ru-RU" dirty="0" smtClean="0"/>
              <a:t> </a:t>
            </a:r>
            <a:r>
              <a:rPr lang="ru-RU" dirty="0" err="1"/>
              <a:t>художнього</a:t>
            </a:r>
            <a:r>
              <a:rPr lang="ru-RU" dirty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.</a:t>
            </a:r>
          </a:p>
          <a:p>
            <a:pPr algn="just"/>
            <a:r>
              <a:rPr lang="uk-UA" dirty="0" smtClean="0"/>
              <a:t>14. </a:t>
            </a:r>
            <a:r>
              <a:rPr lang="ru-RU" dirty="0" err="1" smtClean="0"/>
              <a:t>Етимологія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прізвищ</a:t>
            </a:r>
            <a:r>
              <a:rPr lang="ru-RU" dirty="0" smtClean="0"/>
              <a:t>.</a:t>
            </a:r>
          </a:p>
          <a:p>
            <a:pPr algn="just"/>
            <a:r>
              <a:rPr lang="uk-UA" dirty="0" smtClean="0"/>
              <a:t>15.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/>
              <a:t>фразеологізмів</a:t>
            </a:r>
            <a:r>
              <a:rPr lang="ru-RU" dirty="0"/>
              <a:t> у </a:t>
            </a:r>
            <a:r>
              <a:rPr lang="ru-RU" dirty="0" err="1"/>
              <a:t>художньому</a:t>
            </a:r>
            <a:r>
              <a:rPr lang="ru-RU" dirty="0"/>
              <a:t> </a:t>
            </a:r>
            <a:r>
              <a:rPr lang="ru-RU" dirty="0" err="1" smtClean="0"/>
              <a:t>творі</a:t>
            </a:r>
            <a:r>
              <a:rPr lang="ru-RU" dirty="0" smtClean="0"/>
              <a:t>.</a:t>
            </a:r>
          </a:p>
          <a:p>
            <a:pPr algn="just"/>
            <a:r>
              <a:rPr lang="uk-UA" dirty="0" smtClean="0"/>
              <a:t>16.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 </a:t>
            </a:r>
            <a:r>
              <a:rPr lang="ru-RU" dirty="0" err="1"/>
              <a:t>оцінних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у </a:t>
            </a:r>
            <a:r>
              <a:rPr lang="ru-RU" dirty="0" err="1"/>
              <a:t>поетичних</a:t>
            </a:r>
            <a:r>
              <a:rPr lang="ru-RU" dirty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uk-UA" dirty="0" smtClean="0"/>
              <a:t>17. </a:t>
            </a:r>
            <a:r>
              <a:rPr lang="ru-RU" dirty="0"/>
              <a:t>ЛЕКСИЧНІ ТА ГРАМАТИЧНІ ПОМИЛКИ В УСНОМУ МОВЛЕННІ УКРАЇНСЬКИХ </a:t>
            </a:r>
            <a:r>
              <a:rPr lang="ru-RU" dirty="0" smtClean="0"/>
              <a:t>ПОЛІТИКІВ.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uk-UA" dirty="0" smtClean="0"/>
          </a:p>
          <a:p>
            <a:pPr algn="just"/>
            <a:r>
              <a:rPr lang="ru-RU" sz="3600" dirty="0" err="1" smtClean="0"/>
              <a:t>Назва</a:t>
            </a:r>
            <a:r>
              <a:rPr lang="ru-RU" sz="3600" dirty="0" smtClean="0"/>
              <a:t> </a:t>
            </a:r>
            <a:r>
              <a:rPr lang="ru-RU" sz="3600" dirty="0" err="1"/>
              <a:t>наукової</a:t>
            </a:r>
            <a:r>
              <a:rPr lang="ru-RU" sz="3600" dirty="0"/>
              <a:t> </a:t>
            </a:r>
            <a:r>
              <a:rPr lang="ru-RU" sz="3600" dirty="0" err="1"/>
              <a:t>роботи</a:t>
            </a:r>
            <a:r>
              <a:rPr lang="ru-RU" sz="3600" dirty="0"/>
              <a:t> </a:t>
            </a:r>
            <a:r>
              <a:rPr lang="ru-RU" sz="3600" dirty="0" err="1"/>
              <a:t>неможлива</a:t>
            </a:r>
            <a:r>
              <a:rPr lang="ru-RU" sz="3600" dirty="0"/>
              <a:t> й у </a:t>
            </a:r>
            <a:r>
              <a:rPr lang="ru-RU" sz="3600" dirty="0" err="1"/>
              <a:t>формі</a:t>
            </a:r>
            <a:r>
              <a:rPr lang="ru-RU" sz="3600" dirty="0"/>
              <a:t> </a:t>
            </a:r>
            <a:r>
              <a:rPr lang="ru-RU" sz="3600" dirty="0" err="1"/>
              <a:t>запитання</a:t>
            </a:r>
            <a:r>
              <a:rPr lang="ru-RU" sz="3600" dirty="0"/>
              <a:t> (</a:t>
            </a:r>
            <a:r>
              <a:rPr lang="ru-RU" sz="3600" dirty="0" err="1"/>
              <a:t>наприклад</a:t>
            </a:r>
            <a:r>
              <a:rPr lang="ru-RU" sz="3600" dirty="0"/>
              <a:t>: </a:t>
            </a:r>
            <a:r>
              <a:rPr lang="ru-RU" sz="3600" dirty="0" smtClean="0">
                <a:solidFill>
                  <a:srgbClr val="C00000"/>
                </a:solidFill>
              </a:rPr>
              <a:t>Про </a:t>
            </a:r>
            <a:r>
              <a:rPr lang="ru-RU" sz="3600" dirty="0" err="1">
                <a:solidFill>
                  <a:srgbClr val="C00000"/>
                </a:solidFill>
              </a:rPr>
              <a:t>що</a:t>
            </a:r>
            <a:r>
              <a:rPr lang="ru-RU" sz="3600" dirty="0">
                <a:solidFill>
                  <a:srgbClr val="C00000"/>
                </a:solidFill>
              </a:rPr>
              <a:t> </a:t>
            </a:r>
            <a:r>
              <a:rPr lang="ru-RU" sz="3600" dirty="0" err="1">
                <a:solidFill>
                  <a:srgbClr val="C00000"/>
                </a:solidFill>
              </a:rPr>
              <a:t>може</a:t>
            </a:r>
            <a:r>
              <a:rPr lang="ru-RU" sz="3600" dirty="0">
                <a:solidFill>
                  <a:srgbClr val="C00000"/>
                </a:solidFill>
              </a:rPr>
              <a:t> </a:t>
            </a:r>
            <a:r>
              <a:rPr lang="ru-RU" sz="3600" dirty="0" err="1">
                <a:solidFill>
                  <a:srgbClr val="C00000"/>
                </a:solidFill>
              </a:rPr>
              <a:t>сказати</a:t>
            </a:r>
            <a:r>
              <a:rPr lang="ru-RU" sz="3600" dirty="0">
                <a:solidFill>
                  <a:srgbClr val="C00000"/>
                </a:solidFill>
              </a:rPr>
              <a:t> верба</a:t>
            </a:r>
            <a:r>
              <a:rPr lang="ru-RU" sz="3600" dirty="0" smtClean="0">
                <a:solidFill>
                  <a:srgbClr val="C00000"/>
                </a:solidFill>
              </a:rPr>
              <a:t>?, Як </a:t>
            </a:r>
            <a:r>
              <a:rPr lang="ru-RU" sz="3600" dirty="0" err="1">
                <a:solidFill>
                  <a:srgbClr val="C00000"/>
                </a:solidFill>
              </a:rPr>
              <a:t>іменували</a:t>
            </a:r>
            <a:r>
              <a:rPr lang="ru-RU" sz="3600" dirty="0">
                <a:solidFill>
                  <a:srgbClr val="C00000"/>
                </a:solidFill>
              </a:rPr>
              <a:t> </a:t>
            </a:r>
            <a:r>
              <a:rPr lang="ru-RU" sz="3600" dirty="0" err="1">
                <a:solidFill>
                  <a:srgbClr val="C00000"/>
                </a:solidFill>
              </a:rPr>
              <a:t>жінку</a:t>
            </a:r>
            <a:r>
              <a:rPr lang="ru-RU" sz="3600" dirty="0">
                <a:solidFill>
                  <a:srgbClr val="C00000"/>
                </a:solidFill>
              </a:rPr>
              <a:t> в </a:t>
            </a:r>
            <a:r>
              <a:rPr lang="ru-RU" sz="3600" dirty="0" err="1">
                <a:solidFill>
                  <a:srgbClr val="C00000"/>
                </a:solidFill>
              </a:rPr>
              <a:t>Давній</a:t>
            </a:r>
            <a:r>
              <a:rPr lang="ru-RU" sz="3600" dirty="0">
                <a:solidFill>
                  <a:srgbClr val="C00000"/>
                </a:solidFill>
              </a:rPr>
              <a:t> </a:t>
            </a:r>
            <a:r>
              <a:rPr lang="ru-RU" sz="3600" dirty="0" err="1">
                <a:solidFill>
                  <a:srgbClr val="C00000"/>
                </a:solidFill>
              </a:rPr>
              <a:t>Русі</a:t>
            </a:r>
            <a:r>
              <a:rPr lang="ru-RU" sz="3600" dirty="0" smtClean="0">
                <a:solidFill>
                  <a:srgbClr val="C00000"/>
                </a:solidFill>
              </a:rPr>
              <a:t>?                    </a:t>
            </a:r>
            <a:r>
              <a:rPr lang="ru-RU" sz="3600" dirty="0" smtClean="0"/>
              <a:t>і </a:t>
            </a:r>
            <a:r>
              <a:rPr lang="ru-RU" sz="3600" dirty="0"/>
              <a:t>т. </a:t>
            </a:r>
            <a:r>
              <a:rPr lang="ru-RU" sz="3600" dirty="0" err="1"/>
              <a:t>ін</a:t>
            </a:r>
            <a:r>
              <a:rPr lang="ru-RU" sz="3600" dirty="0" smtClean="0"/>
              <a:t>.).</a:t>
            </a:r>
          </a:p>
          <a:p>
            <a:pPr algn="just"/>
            <a:r>
              <a:rPr lang="ru-RU" sz="3600" dirty="0" smtClean="0"/>
              <a:t>Не </a:t>
            </a:r>
            <a:r>
              <a:rPr lang="ru-RU" sz="3600" dirty="0" err="1" smtClean="0"/>
              <a:t>може</a:t>
            </a:r>
            <a:r>
              <a:rPr lang="ru-RU" sz="3600" dirty="0" smtClean="0"/>
              <a:t> бути в </a:t>
            </a:r>
            <a:r>
              <a:rPr lang="ru-RU" sz="3600" dirty="0" err="1" smtClean="0"/>
              <a:t>назві</a:t>
            </a:r>
            <a:r>
              <a:rPr lang="ru-RU" sz="3600" dirty="0" smtClean="0"/>
              <a:t> </a:t>
            </a:r>
            <a:r>
              <a:rPr lang="ru-RU" sz="3600" dirty="0" err="1" smtClean="0"/>
              <a:t>образних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елементів</a:t>
            </a:r>
            <a:r>
              <a:rPr lang="ru-RU" sz="3600" dirty="0" smtClean="0"/>
              <a:t>:</a:t>
            </a:r>
          </a:p>
          <a:p>
            <a:pPr algn="just"/>
            <a:r>
              <a:rPr lang="uk-UA" sz="3600" dirty="0" smtClean="0">
                <a:solidFill>
                  <a:srgbClr val="C00000"/>
                </a:solidFill>
              </a:rPr>
              <a:t>Барви кохання в поезії М. Вінграновського</a:t>
            </a:r>
          </a:p>
          <a:p>
            <a:pPr algn="just"/>
            <a:r>
              <a:rPr lang="ru-RU" sz="3200" dirty="0" err="1">
                <a:solidFill>
                  <a:srgbClr val="C00000"/>
                </a:solidFill>
              </a:rPr>
              <a:t>Імена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 err="1">
                <a:solidFill>
                  <a:srgbClr val="C00000"/>
                </a:solidFill>
              </a:rPr>
              <a:t>говорять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 err="1">
                <a:solidFill>
                  <a:srgbClr val="C00000"/>
                </a:solidFill>
              </a:rPr>
              <a:t>сивими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 err="1">
                <a:solidFill>
                  <a:srgbClr val="C00000"/>
                </a:solidFill>
              </a:rPr>
              <a:t>віками</a:t>
            </a:r>
            <a:endParaRPr lang="ru-RU" sz="3600" dirty="0" smtClean="0">
              <a:solidFill>
                <a:srgbClr val="C00000"/>
              </a:solidFill>
            </a:endParaRPr>
          </a:p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21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281354"/>
            <a:ext cx="8932985" cy="6178061"/>
          </a:xfrm>
        </p:spPr>
        <p:txBody>
          <a:bodyPr/>
          <a:lstStyle/>
          <a:p>
            <a:pPr algn="just"/>
            <a:r>
              <a:rPr lang="ru-RU" dirty="0"/>
              <a:t>Для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МАН </a:t>
            </a:r>
            <a:r>
              <a:rPr lang="ru-RU" dirty="0" err="1"/>
              <a:t>недоречні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розпочинаються</a:t>
            </a:r>
            <a:r>
              <a:rPr lang="ru-RU" dirty="0"/>
              <a:t> словами: </a:t>
            </a:r>
            <a:r>
              <a:rPr lang="ru-RU" dirty="0" smtClean="0">
                <a:solidFill>
                  <a:srgbClr val="C00000"/>
                </a:solidFill>
              </a:rPr>
              <a:t>До </a:t>
            </a:r>
            <a:r>
              <a:rPr lang="ru-RU" dirty="0" err="1">
                <a:solidFill>
                  <a:srgbClr val="C00000"/>
                </a:solidFill>
              </a:rPr>
              <a:t>питання</a:t>
            </a:r>
            <a:r>
              <a:rPr lang="ru-RU" dirty="0" smtClean="0"/>
              <a:t>…, </a:t>
            </a:r>
            <a:r>
              <a:rPr lang="ru-RU" dirty="0" smtClean="0">
                <a:solidFill>
                  <a:srgbClr val="C00000"/>
                </a:solidFill>
              </a:rPr>
              <a:t>До </a:t>
            </a:r>
            <a:r>
              <a:rPr lang="ru-RU" dirty="0" err="1">
                <a:solidFill>
                  <a:srgbClr val="C00000"/>
                </a:solidFill>
              </a:rPr>
              <a:t>проблеми</a:t>
            </a:r>
            <a:r>
              <a:rPr lang="ru-RU" dirty="0" smtClean="0">
                <a:solidFill>
                  <a:srgbClr val="C00000"/>
                </a:solidFill>
              </a:rPr>
              <a:t>…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Деякі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питання</a:t>
            </a:r>
            <a:r>
              <a:rPr lang="ru-RU" dirty="0">
                <a:solidFill>
                  <a:srgbClr val="C00000"/>
                </a:solidFill>
              </a:rPr>
              <a:t> (</a:t>
            </a:r>
            <a:r>
              <a:rPr lang="ru-RU" dirty="0" err="1">
                <a:solidFill>
                  <a:srgbClr val="C00000"/>
                </a:solidFill>
              </a:rPr>
              <a:t>проблеми</a:t>
            </a:r>
            <a:r>
              <a:rPr lang="ru-RU" dirty="0" smtClean="0">
                <a:solidFill>
                  <a:srgbClr val="C00000"/>
                </a:solidFill>
              </a:rPr>
              <a:t>…), З </a:t>
            </a:r>
            <a:r>
              <a:rPr lang="ru-RU" dirty="0" err="1">
                <a:solidFill>
                  <a:srgbClr val="C00000"/>
                </a:solidFill>
              </a:rPr>
              <a:t>історії</a:t>
            </a:r>
            <a:r>
              <a:rPr lang="ru-RU" dirty="0" smtClean="0">
                <a:solidFill>
                  <a:srgbClr val="C00000"/>
                </a:solidFill>
              </a:rPr>
              <a:t>…, </a:t>
            </a:r>
            <a:r>
              <a:rPr lang="ru-RU" dirty="0" err="1" smtClean="0">
                <a:solidFill>
                  <a:srgbClr val="C00000"/>
                </a:solidFill>
              </a:rPr>
              <a:t>Особливості</a:t>
            </a:r>
            <a:r>
              <a:rPr lang="ru-RU" dirty="0" smtClean="0">
                <a:solidFill>
                  <a:srgbClr val="C00000"/>
                </a:solidFill>
              </a:rPr>
              <a:t>…, </a:t>
            </a:r>
            <a:r>
              <a:rPr lang="ru-RU" dirty="0" err="1" smtClean="0">
                <a:solidFill>
                  <a:srgbClr val="C00000"/>
                </a:solidFill>
              </a:rPr>
              <a:t>Дослідження</a:t>
            </a:r>
            <a:r>
              <a:rPr lang="ru-RU" dirty="0" smtClean="0">
                <a:solidFill>
                  <a:srgbClr val="C00000"/>
                </a:solidFill>
              </a:rPr>
              <a:t>…, </a:t>
            </a:r>
            <a:r>
              <a:rPr lang="ru-RU" dirty="0">
                <a:solidFill>
                  <a:srgbClr val="C00000"/>
                </a:solidFill>
              </a:rPr>
              <a:t>«Роль</a:t>
            </a:r>
            <a:r>
              <a:rPr lang="ru-RU" dirty="0" smtClean="0">
                <a:solidFill>
                  <a:srgbClr val="C00000"/>
                </a:solidFill>
              </a:rPr>
              <a:t>…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1.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риси</a:t>
            </a:r>
            <a:r>
              <a:rPr lang="ru-RU" dirty="0"/>
              <a:t> лексики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2.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говірок</a:t>
            </a:r>
            <a:r>
              <a:rPr lang="ru-RU" dirty="0"/>
              <a:t> </a:t>
            </a:r>
            <a:r>
              <a:rPr lang="ru-RU" dirty="0" err="1" smtClean="0"/>
              <a:t>Нижньої</a:t>
            </a:r>
            <a:r>
              <a:rPr lang="ru-RU" dirty="0" smtClean="0"/>
              <a:t> </a:t>
            </a:r>
            <a:r>
              <a:rPr lang="ru-RU" dirty="0" err="1" smtClean="0"/>
              <a:t>Наддніпрянщини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3.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/>
              <a:t>перекладу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smtClean="0"/>
              <a:t>тексту.</a:t>
            </a:r>
          </a:p>
          <a:p>
            <a:pPr algn="just"/>
            <a:r>
              <a:rPr lang="uk-UA" dirty="0" smtClean="0"/>
              <a:t>4.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шкільного</a:t>
            </a:r>
            <a:r>
              <a:rPr lang="ru-RU" dirty="0"/>
              <a:t> </a:t>
            </a:r>
            <a:r>
              <a:rPr lang="ru-RU" dirty="0" smtClean="0"/>
              <a:t>жаргону.</a:t>
            </a:r>
          </a:p>
          <a:p>
            <a:pPr algn="just"/>
            <a:r>
              <a:rPr lang="uk-UA" dirty="0" smtClean="0"/>
              <a:t>5.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номінації</a:t>
            </a:r>
            <a:r>
              <a:rPr lang="ru-RU" dirty="0"/>
              <a:t>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6.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/>
              <a:t>топоніміки</a:t>
            </a:r>
            <a:r>
              <a:rPr lang="ru-RU" dirty="0"/>
              <a:t> </a:t>
            </a:r>
            <a:r>
              <a:rPr lang="ru-RU" dirty="0" err="1" smtClean="0"/>
              <a:t>смт</a:t>
            </a:r>
            <a:r>
              <a:rPr lang="ru-RU" dirty="0" smtClean="0"/>
              <a:t>. </a:t>
            </a:r>
            <a:r>
              <a:rPr lang="ru-RU" dirty="0" err="1" smtClean="0"/>
              <a:t>Більмак</a:t>
            </a:r>
            <a:r>
              <a:rPr lang="ru-RU" dirty="0" smtClean="0"/>
              <a:t>.</a:t>
            </a:r>
          </a:p>
          <a:p>
            <a:pPr algn="just"/>
            <a:r>
              <a:rPr lang="uk-UA" dirty="0" smtClean="0"/>
              <a:t>7.</a:t>
            </a:r>
            <a:r>
              <a:rPr lang="ru-RU" dirty="0" smtClean="0"/>
              <a:t>Роль </a:t>
            </a:r>
            <a:r>
              <a:rPr lang="ru-RU" dirty="0" err="1"/>
              <a:t>префіксальних</a:t>
            </a:r>
            <a:r>
              <a:rPr lang="ru-RU" dirty="0"/>
              <a:t> </a:t>
            </a:r>
            <a:r>
              <a:rPr lang="ru-RU" dirty="0" err="1" smtClean="0"/>
              <a:t>словотворчих</a:t>
            </a:r>
            <a:r>
              <a:rPr lang="ru-RU" dirty="0" smtClean="0"/>
              <a:t> </a:t>
            </a:r>
            <a:r>
              <a:rPr lang="ru-RU" dirty="0"/>
              <a:t>морфем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2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644769"/>
            <a:ext cx="9061938" cy="6013938"/>
          </a:xfrm>
        </p:spPr>
        <p:txBody>
          <a:bodyPr/>
          <a:lstStyle/>
          <a:p>
            <a:r>
              <a:rPr lang="ru-RU" dirty="0"/>
              <a:t>Не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перевантажувати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чужоземними</a:t>
            </a:r>
            <a:r>
              <a:rPr lang="ru-RU" dirty="0"/>
              <a:t> </a:t>
            </a:r>
            <a:r>
              <a:rPr lang="ru-RU" dirty="0" smtClean="0"/>
              <a:t>словами, як-от:</a:t>
            </a:r>
          </a:p>
          <a:p>
            <a:pPr algn="just"/>
            <a:r>
              <a:rPr lang="ru-RU" dirty="0" err="1">
                <a:solidFill>
                  <a:srgbClr val="C00000"/>
                </a:solidFill>
              </a:rPr>
              <a:t>Парантетичні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засоби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в </a:t>
            </a:r>
            <a:r>
              <a:rPr lang="uk-UA" dirty="0" smtClean="0">
                <a:solidFill>
                  <a:srgbClr val="C00000"/>
                </a:solidFill>
              </a:rPr>
              <a:t>науковому </a:t>
            </a:r>
            <a:r>
              <a:rPr lang="ru-RU" dirty="0" err="1" smtClean="0">
                <a:solidFill>
                  <a:srgbClr val="C00000"/>
                </a:solidFill>
              </a:rPr>
              <a:t>дискурсі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вставні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).</a:t>
            </a:r>
          </a:p>
          <a:p>
            <a:r>
              <a:rPr lang="uk-UA" dirty="0" smtClean="0"/>
              <a:t>Теми варто формулювати за формулою «</a:t>
            </a:r>
            <a:r>
              <a:rPr lang="uk-UA" dirty="0" smtClean="0">
                <a:solidFill>
                  <a:srgbClr val="C00000"/>
                </a:solidFill>
              </a:rPr>
              <a:t>щось у чомусь</a:t>
            </a:r>
            <a:r>
              <a:rPr lang="uk-UA" dirty="0" smtClean="0"/>
              <a:t>»</a:t>
            </a:r>
          </a:p>
          <a:p>
            <a:r>
              <a:rPr lang="uk-UA" dirty="0" smtClean="0"/>
              <a:t>1. </a:t>
            </a:r>
            <a:r>
              <a:rPr lang="uk-UA" dirty="0"/>
              <a:t>Е</a:t>
            </a:r>
            <a:r>
              <a:rPr lang="uk-UA" dirty="0" smtClean="0"/>
              <a:t>кзотизми та варваризми в мові сучасної кулінарії.</a:t>
            </a:r>
          </a:p>
          <a:p>
            <a:r>
              <a:rPr lang="uk-UA" dirty="0"/>
              <a:t>2</a:t>
            </a:r>
            <a:r>
              <a:rPr lang="uk-UA" dirty="0" smtClean="0"/>
              <a:t>. </a:t>
            </a:r>
            <a:r>
              <a:rPr lang="uk-UA" dirty="0" err="1" smtClean="0"/>
              <a:t>Функціювання</a:t>
            </a:r>
            <a:r>
              <a:rPr lang="uk-UA" dirty="0" smtClean="0"/>
              <a:t> односкладних безособових речень у романі У. </a:t>
            </a:r>
            <a:r>
              <a:rPr lang="uk-UA" dirty="0" err="1" smtClean="0"/>
              <a:t>Самчука</a:t>
            </a:r>
            <a:r>
              <a:rPr lang="uk-UA" dirty="0" smtClean="0"/>
              <a:t> «Марія».</a:t>
            </a:r>
          </a:p>
          <a:p>
            <a:pPr algn="just"/>
            <a:r>
              <a:rPr lang="uk-UA" dirty="0" smtClean="0"/>
              <a:t>4.Звуковий символізм у поезіях І. Калинця.</a:t>
            </a:r>
          </a:p>
          <a:p>
            <a:pPr algn="just"/>
            <a:r>
              <a:rPr lang="uk-UA" dirty="0" smtClean="0"/>
              <a:t>5. </a:t>
            </a:r>
            <a:r>
              <a:rPr lang="ru-RU" dirty="0"/>
              <a:t>Структура та семантика </a:t>
            </a:r>
            <a:r>
              <a:rPr lang="ru-RU" dirty="0" err="1"/>
              <a:t>фразеологізмів</a:t>
            </a:r>
            <a:r>
              <a:rPr lang="ru-RU" dirty="0"/>
              <a:t> на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емоційного</a:t>
            </a:r>
            <a:r>
              <a:rPr lang="ru-RU" dirty="0"/>
              <a:t> стану в </a:t>
            </a:r>
            <a:r>
              <a:rPr lang="ru-RU" dirty="0" err="1"/>
              <a:t>романі</a:t>
            </a:r>
            <a:r>
              <a:rPr lang="ru-RU" dirty="0"/>
              <a:t> О. </a:t>
            </a:r>
            <a:r>
              <a:rPr lang="ru-RU" dirty="0" err="1"/>
              <a:t>Чорногуза</a:t>
            </a:r>
            <a:r>
              <a:rPr lang="ru-RU" dirty="0"/>
              <a:t> «</a:t>
            </a:r>
            <a:r>
              <a:rPr lang="ru-RU" dirty="0" err="1"/>
              <a:t>Претенденти</a:t>
            </a:r>
            <a:r>
              <a:rPr lang="ru-RU" dirty="0"/>
              <a:t> на папаху».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753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152400"/>
            <a:ext cx="8452340" cy="6024564"/>
          </a:xfrm>
        </p:spPr>
        <p:txBody>
          <a:bodyPr>
            <a:normAutofit/>
          </a:bodyPr>
          <a:lstStyle/>
          <a:p>
            <a:pPr algn="just"/>
            <a:r>
              <a:rPr lang="ru-RU" sz="3200" dirty="0" err="1" smtClean="0"/>
              <a:t>Переносне</a:t>
            </a:r>
            <a:r>
              <a:rPr lang="ru-RU" sz="3200" dirty="0" smtClean="0"/>
              <a:t> </a:t>
            </a:r>
            <a:r>
              <a:rPr lang="ru-RU" sz="3200" dirty="0" err="1"/>
              <a:t>вживання</a:t>
            </a:r>
            <a:r>
              <a:rPr lang="ru-RU" sz="3200" dirty="0"/>
              <a:t> </a:t>
            </a:r>
            <a:r>
              <a:rPr lang="ru-RU" sz="3200" dirty="0" err="1"/>
              <a:t>дієслівних</a:t>
            </a:r>
            <a:r>
              <a:rPr lang="ru-RU" sz="3200" dirty="0"/>
              <a:t> форм часу у </a:t>
            </a:r>
            <a:r>
              <a:rPr lang="ru-RU" sz="3200" dirty="0" err="1"/>
              <a:t>творах</a:t>
            </a:r>
            <a:r>
              <a:rPr lang="ru-RU" sz="3200" dirty="0"/>
              <a:t> </a:t>
            </a:r>
            <a:r>
              <a:rPr lang="ru-RU" sz="3200" dirty="0" smtClean="0"/>
              <a:t>О</a:t>
            </a:r>
            <a:r>
              <a:rPr lang="ru-RU" sz="3200" dirty="0"/>
              <a:t>. </a:t>
            </a:r>
            <a:r>
              <a:rPr lang="ru-RU" sz="3200" dirty="0" err="1"/>
              <a:t>Довженка</a:t>
            </a:r>
            <a:r>
              <a:rPr lang="ru-RU" sz="3200" dirty="0" smtClean="0"/>
              <a:t>.</a:t>
            </a:r>
          </a:p>
          <a:p>
            <a:r>
              <a:rPr lang="ru-RU" sz="3200" dirty="0"/>
              <a:t>Структура </a:t>
            </a:r>
            <a:r>
              <a:rPr lang="ru-RU" sz="3200" dirty="0" err="1"/>
              <a:t>неповних</a:t>
            </a:r>
            <a:r>
              <a:rPr lang="ru-RU" sz="3200" dirty="0"/>
              <a:t> </a:t>
            </a:r>
            <a:r>
              <a:rPr lang="ru-RU" sz="3200" dirty="0" err="1"/>
              <a:t>речень</a:t>
            </a:r>
            <a:r>
              <a:rPr lang="ru-RU" sz="3200" dirty="0"/>
              <a:t> у </a:t>
            </a:r>
            <a:r>
              <a:rPr lang="ru-RU" sz="3200" dirty="0" err="1"/>
              <a:t>поетичному</a:t>
            </a:r>
            <a:r>
              <a:rPr lang="ru-RU" sz="3200" dirty="0"/>
              <a:t> </a:t>
            </a:r>
            <a:r>
              <a:rPr lang="ru-RU" sz="3200" dirty="0" err="1" smtClean="0"/>
              <a:t>мовленні</a:t>
            </a:r>
            <a:r>
              <a:rPr lang="ru-RU" sz="3200" dirty="0" smtClean="0"/>
              <a:t> Г</a:t>
            </a:r>
            <a:r>
              <a:rPr lang="ru-RU" sz="3200" dirty="0"/>
              <a:t>. </a:t>
            </a:r>
            <a:r>
              <a:rPr lang="ru-RU" sz="3200" dirty="0" smtClean="0"/>
              <a:t>Чупринки.</a:t>
            </a:r>
          </a:p>
          <a:p>
            <a:r>
              <a:rPr lang="ru-RU" sz="3200" dirty="0"/>
              <a:t>Семантико-</a:t>
            </a:r>
            <a:r>
              <a:rPr lang="ru-RU" sz="3200" dirty="0" err="1"/>
              <a:t>синтаксичні</a:t>
            </a:r>
            <a:r>
              <a:rPr lang="ru-RU" sz="3200" dirty="0"/>
              <a:t> та </a:t>
            </a:r>
            <a:r>
              <a:rPr lang="ru-RU" sz="3200" dirty="0" err="1" smtClean="0"/>
              <a:t>функційні</a:t>
            </a:r>
            <a:r>
              <a:rPr lang="ru-RU" sz="3200" dirty="0" smtClean="0"/>
              <a:t> </a:t>
            </a:r>
            <a:r>
              <a:rPr lang="ru-RU" sz="3200" dirty="0" err="1"/>
              <a:t>параметри</a:t>
            </a:r>
            <a:r>
              <a:rPr lang="ru-RU" sz="3200" dirty="0"/>
              <a:t> </a:t>
            </a:r>
            <a:r>
              <a:rPr lang="ru-RU" sz="3200" dirty="0" err="1"/>
              <a:t>неповних</a:t>
            </a:r>
            <a:r>
              <a:rPr lang="ru-RU" sz="3200" dirty="0"/>
              <a:t> </a:t>
            </a:r>
            <a:r>
              <a:rPr lang="ru-RU" sz="3200" dirty="0" err="1"/>
              <a:t>речень</a:t>
            </a:r>
            <a:r>
              <a:rPr lang="ru-RU" sz="3200" dirty="0"/>
              <a:t> у </a:t>
            </a:r>
            <a:r>
              <a:rPr lang="ru-RU" sz="3200" dirty="0" err="1"/>
              <a:t>творах</a:t>
            </a:r>
            <a:r>
              <a:rPr lang="ru-RU" sz="3200" dirty="0"/>
              <a:t> </a:t>
            </a:r>
            <a:r>
              <a:rPr lang="ru-RU" sz="3200" dirty="0" smtClean="0"/>
              <a:t>                        М</a:t>
            </a:r>
            <a:r>
              <a:rPr lang="ru-RU" sz="3200" dirty="0"/>
              <a:t>. </a:t>
            </a:r>
            <a:r>
              <a:rPr lang="ru-RU" sz="3200" dirty="0" err="1"/>
              <a:t>Хвильового</a:t>
            </a:r>
            <a:r>
              <a:rPr lang="ru-RU" sz="3200" dirty="0" smtClean="0"/>
              <a:t>.</a:t>
            </a:r>
          </a:p>
          <a:p>
            <a:r>
              <a:rPr lang="ru-RU" sz="3200" dirty="0"/>
              <a:t>Семантико-</a:t>
            </a:r>
            <a:r>
              <a:rPr lang="ru-RU" sz="3200" dirty="0" err="1"/>
              <a:t>словотвірна</a:t>
            </a:r>
            <a:r>
              <a:rPr lang="ru-RU" sz="3200" dirty="0"/>
              <a:t> структура </a:t>
            </a:r>
            <a:r>
              <a:rPr lang="ru-RU" sz="3200" dirty="0" err="1"/>
              <a:t>віддієслівних</a:t>
            </a:r>
            <a:r>
              <a:rPr lang="ru-RU" sz="3200" dirty="0"/>
              <a:t> </a:t>
            </a:r>
            <a:r>
              <a:rPr lang="ru-RU" sz="3200" dirty="0" err="1"/>
              <a:t>утворень</a:t>
            </a:r>
            <a:r>
              <a:rPr lang="ru-RU" sz="3200" dirty="0"/>
              <a:t> у </a:t>
            </a:r>
            <a:r>
              <a:rPr lang="ru-RU" sz="3200" dirty="0" err="1"/>
              <a:t>поетичному</a:t>
            </a:r>
            <a:r>
              <a:rPr lang="ru-RU" sz="3200" dirty="0"/>
              <a:t> </a:t>
            </a:r>
            <a:r>
              <a:rPr lang="ru-RU" sz="3200" dirty="0" err="1"/>
              <a:t>тексті</a:t>
            </a:r>
            <a:r>
              <a:rPr lang="ru-RU" sz="3200" dirty="0"/>
              <a:t> </a:t>
            </a:r>
            <a:r>
              <a:rPr lang="ru-RU" sz="3200" dirty="0" err="1"/>
              <a:t>Олександра</a:t>
            </a:r>
            <a:r>
              <a:rPr lang="ru-RU" sz="3200" dirty="0"/>
              <a:t> Олеся</a:t>
            </a:r>
            <a:r>
              <a:rPr lang="ru-RU" sz="3200" dirty="0" smtClean="0"/>
              <a:t>.</a:t>
            </a:r>
          </a:p>
          <a:p>
            <a:r>
              <a:rPr lang="ru-RU" sz="3200" dirty="0" err="1"/>
              <a:t>Мовні</a:t>
            </a:r>
            <a:r>
              <a:rPr lang="ru-RU" sz="3200" dirty="0"/>
              <a:t> </a:t>
            </a:r>
            <a:r>
              <a:rPr lang="ru-RU" sz="3200" dirty="0" err="1"/>
              <a:t>засоби</a:t>
            </a:r>
            <a:r>
              <a:rPr lang="ru-RU" sz="3200" dirty="0"/>
              <a:t> </a:t>
            </a:r>
            <a:r>
              <a:rPr lang="ru-RU" sz="3200" dirty="0" err="1"/>
              <a:t>вираження</a:t>
            </a:r>
            <a:r>
              <a:rPr lang="ru-RU" sz="3200" dirty="0"/>
              <a:t> </a:t>
            </a:r>
            <a:r>
              <a:rPr lang="ru-RU" sz="3200" dirty="0" err="1"/>
              <a:t>інтенсивності</a:t>
            </a:r>
            <a:r>
              <a:rPr lang="ru-RU" sz="3200" dirty="0"/>
              <a:t> </a:t>
            </a:r>
            <a:r>
              <a:rPr lang="ru-RU" sz="3200" dirty="0" err="1"/>
              <a:t>дії</a:t>
            </a:r>
            <a:r>
              <a:rPr lang="ru-RU" sz="3200" dirty="0"/>
              <a:t> </a:t>
            </a:r>
            <a:r>
              <a:rPr lang="ru-RU" sz="3200" dirty="0" smtClean="0"/>
              <a:t>в </a:t>
            </a:r>
            <a:r>
              <a:rPr lang="ru-RU" sz="3200" dirty="0" err="1" smtClean="0"/>
              <a:t>романі</a:t>
            </a:r>
            <a:r>
              <a:rPr lang="ru-RU" sz="3200" dirty="0" smtClean="0"/>
              <a:t>  В. </a:t>
            </a:r>
            <a:r>
              <a:rPr lang="ru-RU" sz="3200" dirty="0" err="1" smtClean="0"/>
              <a:t>Підмогильного</a:t>
            </a:r>
            <a:r>
              <a:rPr lang="ru-RU" sz="3200" dirty="0" smtClean="0"/>
              <a:t> «</a:t>
            </a:r>
            <a:r>
              <a:rPr lang="ru-RU" sz="3200" dirty="0" err="1" smtClean="0"/>
              <a:t>Місто</a:t>
            </a:r>
            <a:r>
              <a:rPr lang="ru-RU" sz="3200" dirty="0" smtClean="0"/>
              <a:t>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735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3980</Words>
  <Application>Microsoft Office PowerPoint</Application>
  <PresentationFormat>Произвольный</PresentationFormat>
  <Paragraphs>384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Office Theme</vt:lpstr>
      <vt:lpstr>МЕТОДИКА І ТЕХНІКА НАУКОВО-ЛІНГВІСТИЧНИХ ДОСЛІДЖЕНЬ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Andrey</cp:lastModifiedBy>
  <cp:revision>115</cp:revision>
  <dcterms:created xsi:type="dcterms:W3CDTF">2020-05-18T13:24:49Z</dcterms:created>
  <dcterms:modified xsi:type="dcterms:W3CDTF">2021-12-13T18:44:22Z</dcterms:modified>
</cp:coreProperties>
</file>